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524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79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72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26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334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64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90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060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355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48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710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F9BE0-0CF6-4B55-B688-BE340F757765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E5275-7F75-475E-99AC-E3F2649A3F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612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5904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>
                <a:solidFill>
                  <a:srgbClr val="FF0000"/>
                </a:solidFill>
                <a:latin typeface="Comic Sans MS" pitchFamily="66" charset="0"/>
              </a:rPr>
              <a:t>KİMYASAL </a:t>
            </a:r>
            <a:r>
              <a:rPr lang="tr-TR" sz="2400" dirty="0" smtClean="0">
                <a:solidFill>
                  <a:srgbClr val="FF0000"/>
                </a:solidFill>
                <a:latin typeface="Comic Sans MS" pitchFamily="66" charset="0"/>
              </a:rPr>
              <a:t>REAKSİYONLAR</a:t>
            </a:r>
            <a:endParaRPr lang="tr-T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206" y="1196975"/>
            <a:ext cx="10659291" cy="48910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dirty="0">
                <a:latin typeface="Segoe Print" pitchFamily="2" charset="0"/>
              </a:rPr>
              <a:t>  </a:t>
            </a:r>
            <a:endParaRPr lang="tr-TR" altLang="zh-CN" dirty="0">
              <a:latin typeface="Segoe Print" pitchFamily="2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dirty="0">
                <a:latin typeface="Segoe Print" pitchFamily="2" charset="0"/>
              </a:rPr>
              <a:t>     </a:t>
            </a:r>
            <a:r>
              <a:rPr lang="tr-TR" altLang="zh-CN" b="1" dirty="0">
                <a:latin typeface="Segoe Print" pitchFamily="2" charset="0"/>
              </a:rPr>
              <a:t>   </a:t>
            </a:r>
            <a:r>
              <a:rPr lang="tr-TR" altLang="zh-CN" sz="2000" b="1" dirty="0" smtClean="0">
                <a:latin typeface="Comic Sans MS" pitchFamily="66" charset="0"/>
              </a:rPr>
              <a:t>Bir </a:t>
            </a:r>
            <a:r>
              <a:rPr lang="tr-TR" altLang="zh-CN" sz="2000" b="1" dirty="0">
                <a:latin typeface="Comic Sans MS" pitchFamily="66" charset="0"/>
              </a:rPr>
              <a:t>maddenin farklı maddelere ayrışmasına ya da farklı maddelerin etkileşerek yeni maddeler oluşturmasına kimyasal tepkime (reaksiyon) </a:t>
            </a:r>
            <a:r>
              <a:rPr lang="tr-TR" altLang="zh-CN" sz="2000" b="1" dirty="0" smtClean="0">
                <a:latin typeface="Comic Sans MS" pitchFamily="66" charset="0"/>
              </a:rPr>
              <a:t>denir. Kimyasal </a:t>
            </a:r>
            <a:r>
              <a:rPr lang="tr-TR" altLang="zh-CN" sz="2000" b="1" dirty="0">
                <a:latin typeface="Comic Sans MS" pitchFamily="66" charset="0"/>
              </a:rPr>
              <a:t>tepkime, kimyasal değişim ve kimyasal olay </a:t>
            </a:r>
            <a:r>
              <a:rPr lang="tr-TR" altLang="zh-CN" sz="2000" b="1" dirty="0" smtClean="0">
                <a:latin typeface="Comic Sans MS" pitchFamily="66" charset="0"/>
              </a:rPr>
              <a:t>aynı anlamdadır.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b="1" dirty="0">
                <a:latin typeface="Comic Sans MS" pitchFamily="66" charset="0"/>
              </a:rPr>
              <a:t> </a:t>
            </a:r>
            <a:r>
              <a:rPr lang="tr-TR" altLang="zh-CN" sz="2000" b="1" dirty="0" smtClean="0">
                <a:latin typeface="Comic Sans MS" pitchFamily="66" charset="0"/>
              </a:rPr>
              <a:t>  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b="1" dirty="0">
                <a:latin typeface="Comic Sans MS" pitchFamily="66" charset="0"/>
              </a:rPr>
              <a:t> </a:t>
            </a:r>
            <a:r>
              <a:rPr lang="tr-TR" altLang="zh-CN" sz="2000" b="1" dirty="0" smtClean="0">
                <a:latin typeface="Comic Sans MS" pitchFamily="66" charset="0"/>
              </a:rPr>
              <a:t>            Tepkimeler </a:t>
            </a:r>
            <a:r>
              <a:rPr lang="tr-TR" altLang="zh-CN" sz="2000" b="1" dirty="0">
                <a:latin typeface="Comic Sans MS" pitchFamily="66" charset="0"/>
              </a:rPr>
              <a:t>sembol ve formüllerle </a:t>
            </a:r>
            <a:r>
              <a:rPr lang="tr-TR" altLang="zh-CN" sz="2000" b="1" dirty="0" smtClean="0">
                <a:latin typeface="Comic Sans MS" pitchFamily="66" charset="0"/>
              </a:rPr>
              <a:t>gösterilir ve giren ürünler sağa oluşan ürünler ise sola yazılır.   Giren ve çıkanlar ok ile ayrılır.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altLang="zh-CN" sz="2000" b="1" dirty="0">
              <a:solidFill>
                <a:srgbClr val="003366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tr-TR" altLang="zh-CN" sz="2000" b="1" dirty="0">
                <a:solidFill>
                  <a:srgbClr val="003366"/>
                </a:solidFill>
                <a:latin typeface="Comic Sans MS" pitchFamily="66" charset="0"/>
              </a:rPr>
              <a:t/>
            </a:r>
            <a:br>
              <a:rPr lang="tr-TR" altLang="zh-CN" sz="2000" b="1" dirty="0">
                <a:solidFill>
                  <a:srgbClr val="003366"/>
                </a:solidFill>
                <a:latin typeface="Comic Sans MS" pitchFamily="66" charset="0"/>
              </a:rPr>
            </a:br>
            <a:r>
              <a:rPr lang="tr-TR" altLang="zh-CN" sz="2000" b="1" dirty="0" err="1">
                <a:solidFill>
                  <a:srgbClr val="99FF33"/>
                </a:solidFill>
                <a:latin typeface="Comic Sans MS" pitchFamily="66" charset="0"/>
              </a:rPr>
              <a:t>Örn</a:t>
            </a:r>
            <a:r>
              <a:rPr lang="tr-TR" altLang="zh-CN" sz="2000" b="1" dirty="0">
                <a:solidFill>
                  <a:srgbClr val="99FF33"/>
                </a:solidFill>
                <a:latin typeface="Comic Sans MS" pitchFamily="66" charset="0"/>
              </a:rPr>
              <a:t>;   </a:t>
            </a:r>
            <a:r>
              <a:rPr lang="tr-TR" altLang="zh-CN" sz="2000" b="1" dirty="0">
                <a:latin typeface="Comic Sans MS" pitchFamily="66" charset="0"/>
              </a:rPr>
              <a:t> Karbon + </a:t>
            </a:r>
            <a:r>
              <a:rPr lang="tr-TR" altLang="zh-CN" sz="2000" b="1" dirty="0" smtClean="0">
                <a:latin typeface="Comic Sans MS" pitchFamily="66" charset="0"/>
              </a:rPr>
              <a:t>Oksijen </a:t>
            </a:r>
            <a:r>
              <a:rPr lang="tr-TR" altLang="zh-CN" sz="2000" b="1" dirty="0" smtClean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2000" b="1" dirty="0">
                <a:latin typeface="Comic Sans MS" pitchFamily="66" charset="0"/>
              </a:rPr>
              <a:t>Karbondioksit </a:t>
            </a:r>
            <a:endParaRPr lang="tr-TR" altLang="zh-CN" sz="2000" b="1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tr-TR" altLang="zh-CN" sz="2000" b="1" dirty="0" smtClean="0">
                <a:latin typeface="Comic Sans MS" pitchFamily="66" charset="0"/>
              </a:rPr>
              <a:t> </a:t>
            </a:r>
            <a:r>
              <a:rPr lang="tr-TR" altLang="zh-CN" sz="2000" b="1" dirty="0">
                <a:latin typeface="Comic Sans MS" pitchFamily="66" charset="0"/>
              </a:rPr>
              <a:t/>
            </a:r>
            <a:br>
              <a:rPr lang="tr-TR" altLang="zh-CN" sz="2000" b="1" dirty="0">
                <a:latin typeface="Comic Sans MS" pitchFamily="66" charset="0"/>
              </a:rPr>
            </a:br>
            <a:r>
              <a:rPr lang="tr-TR" altLang="zh-CN" sz="2000" b="1" dirty="0">
                <a:latin typeface="Comic Sans MS" pitchFamily="66" charset="0"/>
              </a:rPr>
              <a:t>           </a:t>
            </a:r>
            <a:r>
              <a:rPr lang="tr-TR" altLang="zh-CN" sz="2000" b="1" dirty="0" smtClean="0">
                <a:latin typeface="Comic Sans MS" pitchFamily="66" charset="0"/>
              </a:rPr>
              <a:t> </a:t>
            </a:r>
            <a:r>
              <a:rPr lang="tr-TR" altLang="zh-CN" sz="2000" b="1" dirty="0">
                <a:latin typeface="Comic Sans MS" pitchFamily="66" charset="0"/>
              </a:rPr>
              <a:t> </a:t>
            </a:r>
            <a:r>
              <a:rPr lang="tr-TR" altLang="zh-CN" sz="2000" b="1" dirty="0" smtClean="0">
                <a:latin typeface="Comic Sans MS" pitchFamily="66" charset="0"/>
              </a:rPr>
              <a:t> </a:t>
            </a:r>
            <a:r>
              <a:rPr lang="tr-TR" altLang="zh-CN" sz="2000" b="1" dirty="0">
                <a:latin typeface="Comic Sans MS" pitchFamily="66" charset="0"/>
              </a:rPr>
              <a:t> C      +     O</a:t>
            </a:r>
            <a:r>
              <a:rPr lang="tr-TR" altLang="zh-CN" sz="2000" b="1" baseline="-25000" dirty="0">
                <a:latin typeface="Comic Sans MS" pitchFamily="66" charset="0"/>
              </a:rPr>
              <a:t>2</a:t>
            </a:r>
            <a:r>
              <a:rPr lang="tr-TR" altLang="zh-CN" sz="2000" b="1" dirty="0">
                <a:latin typeface="Comic Sans MS" pitchFamily="66" charset="0"/>
              </a:rPr>
              <a:t>  </a:t>
            </a:r>
            <a:r>
              <a:rPr lang="tr-TR" altLang="zh-CN" sz="2000" b="1" dirty="0" smtClean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2000" b="1" dirty="0" smtClean="0">
                <a:latin typeface="Comic Sans MS" pitchFamily="66" charset="0"/>
              </a:rPr>
              <a:t> </a:t>
            </a:r>
            <a:r>
              <a:rPr lang="tr-TR" altLang="zh-CN" sz="2000" b="1" dirty="0">
                <a:latin typeface="Comic Sans MS" pitchFamily="66" charset="0"/>
              </a:rPr>
              <a:t>  </a:t>
            </a:r>
            <a:r>
              <a:rPr lang="tr-TR" altLang="zh-CN" sz="2000" b="1" dirty="0" smtClean="0">
                <a:latin typeface="Comic Sans MS" pitchFamily="66" charset="0"/>
              </a:rPr>
              <a:t> CO</a:t>
            </a:r>
            <a:r>
              <a:rPr lang="tr-TR" altLang="zh-CN" sz="2000" b="1" baseline="-25000" dirty="0" smtClean="0">
                <a:latin typeface="Comic Sans MS" pitchFamily="66" charset="0"/>
              </a:rPr>
              <a:t>2</a:t>
            </a:r>
            <a:r>
              <a:rPr lang="tr-TR" altLang="zh-CN" sz="2000" b="1" dirty="0">
                <a:latin typeface="Comic Sans MS" pitchFamily="66" charset="0"/>
              </a:rPr>
              <a:t>    şeklinde gösterilir.   </a:t>
            </a:r>
            <a:br>
              <a:rPr lang="tr-TR" altLang="zh-CN" sz="2000" b="1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/>
            </a:r>
            <a:br>
              <a:rPr lang="tr-TR" altLang="zh-CN" sz="2000" dirty="0">
                <a:latin typeface="Comic Sans MS" pitchFamily="66" charset="0"/>
              </a:rPr>
            </a:br>
            <a:endParaRPr lang="tr-T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76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0"/>
            <a:ext cx="8229600" cy="6858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b="1" dirty="0"/>
              <a:t>      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altLang="zh-CN" sz="20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altLang="zh-CN" sz="20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altLang="zh-CN" sz="20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b="1" dirty="0"/>
              <a:t>  	 </a:t>
            </a:r>
            <a:r>
              <a:rPr lang="tr-TR" altLang="zh-CN" sz="2000" dirty="0">
                <a:latin typeface="Comic Sans MS" pitchFamily="66" charset="0"/>
              </a:rPr>
              <a:t> </a:t>
            </a:r>
            <a:r>
              <a:rPr lang="tr-TR" altLang="zh-CN" sz="2000" dirty="0" smtClean="0">
                <a:latin typeface="Comic Sans MS" pitchFamily="66" charset="0"/>
              </a:rPr>
              <a:t>Kimyasal tepkimelerde;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dirty="0">
                <a:latin typeface="Comic Sans MS" pitchFamily="66" charset="0"/>
              </a:rPr>
              <a:t/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>          </a:t>
            </a:r>
            <a:r>
              <a:rPr lang="tr-TR" altLang="zh-CN" sz="2000" dirty="0" smtClean="0">
                <a:latin typeface="Comic Sans MS" pitchFamily="66" charset="0"/>
              </a:rPr>
              <a:t>-</a:t>
            </a:r>
            <a:r>
              <a:rPr lang="tr-TR" altLang="zh-CN" sz="2000" dirty="0">
                <a:latin typeface="Comic Sans MS" pitchFamily="66" charset="0"/>
              </a:rPr>
              <a:t>      Atomların türü ve sayısı</a:t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>          -      Toplam kütle (Kütle değişimi önemsizidir.)</a:t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>          -      Toplam elektriksel yük</a:t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>          -      Toplam enerji</a:t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>          -      Atomların çekirdek yapıları (Proton ve nötron sayıları</a:t>
            </a:r>
            <a:r>
              <a:rPr lang="tr-TR" altLang="zh-CN" sz="2000" dirty="0" smtClean="0">
                <a:latin typeface="Comic Sans MS" pitchFamily="66" charset="0"/>
              </a:rPr>
              <a:t>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dirty="0" smtClean="0">
                <a:latin typeface="Comic Sans MS" pitchFamily="66" charset="0"/>
              </a:rPr>
              <a:t>KORUNUR.</a:t>
            </a:r>
            <a:r>
              <a:rPr lang="tr-TR" altLang="zh-CN" sz="2000" dirty="0">
                <a:latin typeface="Comic Sans MS" pitchFamily="66" charset="0"/>
              </a:rPr>
              <a:t/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>          </a:t>
            </a:r>
            <a:endParaRPr lang="tr-TR" altLang="zh-CN" sz="20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dirty="0" smtClean="0">
                <a:latin typeface="Comic Sans MS" pitchFamily="66" charset="0"/>
              </a:rPr>
              <a:t>Değişen nicelikler şunlardır 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dirty="0">
                <a:latin typeface="Comic Sans MS" pitchFamily="66" charset="0"/>
              </a:rPr>
              <a:t/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>          -       Molekül sayısı (</a:t>
            </a:r>
            <a:r>
              <a:rPr lang="tr-TR" altLang="zh-CN" sz="2000" dirty="0" err="1">
                <a:latin typeface="Comic Sans MS" pitchFamily="66" charset="0"/>
              </a:rPr>
              <a:t>Mol</a:t>
            </a:r>
            <a:r>
              <a:rPr lang="tr-TR" altLang="zh-CN" sz="2000" dirty="0">
                <a:latin typeface="Comic Sans MS" pitchFamily="66" charset="0"/>
              </a:rPr>
              <a:t> sayısı)</a:t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>          -       Gaz tepkimelerinde hacim (Basınç ve sıcaklık sabit)</a:t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>          -       Gaz tepkimelerinde basınç (Hacim ve sıcaklık sabit)</a:t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>         </a:t>
            </a:r>
            <a:endParaRPr lang="tr-TR" altLang="zh-CN" sz="20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dirty="0" smtClean="0">
                <a:latin typeface="Comic Sans MS" pitchFamily="66" charset="0"/>
              </a:rPr>
              <a:t>Ancak </a:t>
            </a:r>
            <a:r>
              <a:rPr lang="tr-TR" altLang="zh-CN" sz="2000" dirty="0" err="1">
                <a:latin typeface="Comic Sans MS" pitchFamily="66" charset="0"/>
              </a:rPr>
              <a:t>mol</a:t>
            </a:r>
            <a:r>
              <a:rPr lang="tr-TR" altLang="zh-CN" sz="2000" dirty="0">
                <a:latin typeface="Comic Sans MS" pitchFamily="66" charset="0"/>
              </a:rPr>
              <a:t> sayısının korunduğu tepkimeler de vardır.</a:t>
            </a:r>
            <a:br>
              <a:rPr lang="tr-TR" altLang="zh-CN" sz="2000" dirty="0">
                <a:latin typeface="Comic Sans MS" pitchFamily="66" charset="0"/>
              </a:rPr>
            </a:br>
            <a:endParaRPr lang="tr-TR" altLang="zh-CN" sz="20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dirty="0">
                <a:latin typeface="Comic Sans MS" pitchFamily="66" charset="0"/>
              </a:rPr>
              <a:t>		      	2HCl(g) </a:t>
            </a:r>
            <a:r>
              <a:rPr lang="tr-TR" altLang="zh-CN" sz="20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2000" dirty="0">
                <a:latin typeface="Comic Sans MS" pitchFamily="66" charset="0"/>
              </a:rPr>
              <a:t>1H</a:t>
            </a:r>
            <a:r>
              <a:rPr lang="tr-TR" altLang="zh-CN" sz="2000" baseline="-25000" dirty="0">
                <a:latin typeface="Comic Sans MS" pitchFamily="66" charset="0"/>
              </a:rPr>
              <a:t>2</a:t>
            </a:r>
            <a:r>
              <a:rPr lang="tr-TR" altLang="zh-CN" sz="2000" dirty="0">
                <a:latin typeface="Comic Sans MS" pitchFamily="66" charset="0"/>
              </a:rPr>
              <a:t>(g)  +  1Cl</a:t>
            </a:r>
            <a:r>
              <a:rPr lang="tr-TR" altLang="zh-CN" sz="2000" baseline="-25000" dirty="0">
                <a:latin typeface="Comic Sans MS" pitchFamily="66" charset="0"/>
              </a:rPr>
              <a:t>2</a:t>
            </a:r>
            <a:r>
              <a:rPr lang="tr-TR" altLang="zh-CN" sz="2000" dirty="0">
                <a:latin typeface="Comic Sans MS" pitchFamily="66" charset="0"/>
              </a:rPr>
              <a:t>(g)  gibi</a:t>
            </a:r>
            <a:br>
              <a:rPr lang="tr-TR" altLang="zh-CN" sz="2000" dirty="0">
                <a:latin typeface="Comic Sans MS" pitchFamily="66" charset="0"/>
              </a:rPr>
            </a:br>
            <a:endParaRPr lang="tr-TR" altLang="zh-CN" sz="20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dirty="0">
                <a:latin typeface="Comic Sans MS" pitchFamily="66" charset="0"/>
              </a:rPr>
              <a:t>		</a:t>
            </a:r>
            <a:endParaRPr lang="tr-T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2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913"/>
            <a:ext cx="8229600" cy="59420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800">
                <a:solidFill>
                  <a:srgbClr val="003366"/>
                </a:solidFill>
                <a:latin typeface="Comic Sans MS" pitchFamily="66" charset="0"/>
              </a:rPr>
              <a:t>    </a:t>
            </a:r>
            <a:r>
              <a:rPr lang="tr-TR" altLang="zh-CN" sz="1800">
                <a:latin typeface="Comic Sans MS" pitchFamily="66" charset="0"/>
              </a:rPr>
              <a:t>S=32, O=16 ise aşağıdaki tepkimede korunan ve değişen nicelikler şöyledir:</a:t>
            </a:r>
            <a:br>
              <a:rPr lang="tr-TR" altLang="zh-CN" sz="1800">
                <a:latin typeface="Comic Sans MS" pitchFamily="66" charset="0"/>
              </a:rPr>
            </a:br>
            <a:endParaRPr lang="tr-TR" altLang="zh-CN" sz="180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800">
                <a:latin typeface="Comic Sans MS" pitchFamily="66" charset="0"/>
              </a:rPr>
              <a:t>	  	   2SO</a:t>
            </a:r>
            <a:r>
              <a:rPr lang="tr-TR" altLang="zh-CN" sz="1800" baseline="-25000">
                <a:latin typeface="Comic Sans MS" pitchFamily="66" charset="0"/>
              </a:rPr>
              <a:t>2</a:t>
            </a:r>
            <a:r>
              <a:rPr lang="tr-TR" altLang="zh-CN" sz="1800">
                <a:latin typeface="Comic Sans MS" pitchFamily="66" charset="0"/>
              </a:rPr>
              <a:t>(g)  +  O</a:t>
            </a:r>
            <a:r>
              <a:rPr lang="tr-TR" altLang="zh-CN" sz="1800" baseline="-25000">
                <a:latin typeface="Comic Sans MS" pitchFamily="66" charset="0"/>
              </a:rPr>
              <a:t>2</a:t>
            </a:r>
            <a:r>
              <a:rPr lang="tr-TR" altLang="zh-CN" sz="1800">
                <a:latin typeface="Comic Sans MS" pitchFamily="66" charset="0"/>
              </a:rPr>
              <a:t>(g) +  ısı  </a:t>
            </a:r>
            <a:r>
              <a:rPr lang="tr-TR" altLang="zh-CN" sz="180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1800">
                <a:latin typeface="Comic Sans MS" pitchFamily="66" charset="0"/>
              </a:rPr>
              <a:t>  2SO</a:t>
            </a:r>
            <a:r>
              <a:rPr lang="tr-TR" altLang="zh-CN" sz="1800" baseline="-25000">
                <a:latin typeface="Comic Sans MS" pitchFamily="66" charset="0"/>
              </a:rPr>
              <a:t>3</a:t>
            </a:r>
            <a:r>
              <a:rPr lang="tr-TR" altLang="zh-CN" sz="1800">
                <a:latin typeface="Comic Sans MS" pitchFamily="66" charset="0"/>
              </a:rPr>
              <a:t>(g)    </a:t>
            </a:r>
            <a:br>
              <a:rPr lang="tr-TR" altLang="zh-CN" sz="1800">
                <a:latin typeface="Comic Sans MS" pitchFamily="66" charset="0"/>
              </a:rPr>
            </a:br>
            <a:r>
              <a:rPr lang="tr-TR" altLang="zh-CN" sz="1800">
                <a:latin typeface="Comic Sans MS" pitchFamily="66" charset="0"/>
              </a:rPr>
              <a:t/>
            </a:r>
            <a:br>
              <a:rPr lang="tr-TR" altLang="zh-CN" sz="1800">
                <a:latin typeface="Comic Sans MS" pitchFamily="66" charset="0"/>
              </a:rPr>
            </a:br>
            <a:endParaRPr lang="tr-TR" sz="1800">
              <a:solidFill>
                <a:srgbClr val="003366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800">
                <a:solidFill>
                  <a:srgbClr val="99FF33"/>
                </a:solidFill>
                <a:latin typeface="Comic Sans MS" pitchFamily="66" charset="0"/>
              </a:rPr>
              <a:t>     Kütle :</a:t>
            </a:r>
            <a:r>
              <a:rPr lang="tr-TR" sz="1800">
                <a:solidFill>
                  <a:srgbClr val="003366"/>
                </a:solidFill>
                <a:latin typeface="Comic Sans MS" pitchFamily="66" charset="0"/>
              </a:rPr>
              <a:t> </a:t>
            </a:r>
            <a:r>
              <a:rPr lang="tr-TR" sz="1800">
                <a:latin typeface="Comic Sans MS" pitchFamily="66" charset="0"/>
              </a:rPr>
              <a:t>128gr   +   32gr  </a:t>
            </a:r>
            <a:r>
              <a:rPr lang="tr-TR" altLang="zh-CN" sz="180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sz="1800">
                <a:latin typeface="Comic Sans MS" pitchFamily="66" charset="0"/>
              </a:rPr>
              <a:t>  160gr   Korunur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800">
                <a:latin typeface="Comic Sans MS" pitchFamily="66" charset="0"/>
              </a:rPr>
              <a:t>                                         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180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800">
                <a:latin typeface="Comic Sans MS" pitchFamily="66" charset="0"/>
              </a:rPr>
              <a:t>	</a:t>
            </a:r>
            <a:r>
              <a:rPr lang="tr-TR" sz="1800">
                <a:solidFill>
                  <a:srgbClr val="99FF33"/>
                </a:solidFill>
                <a:latin typeface="Comic Sans MS" pitchFamily="66" charset="0"/>
              </a:rPr>
              <a:t>Mol Sayısı  :</a:t>
            </a:r>
            <a:r>
              <a:rPr lang="tr-TR" sz="1800">
                <a:solidFill>
                  <a:srgbClr val="003366"/>
                </a:solidFill>
                <a:latin typeface="Comic Sans MS" pitchFamily="66" charset="0"/>
              </a:rPr>
              <a:t> </a:t>
            </a:r>
            <a:r>
              <a:rPr lang="tr-TR" sz="1800">
                <a:latin typeface="Comic Sans MS" pitchFamily="66" charset="0"/>
              </a:rPr>
              <a:t>  2 +  1 </a:t>
            </a:r>
            <a:r>
              <a:rPr lang="tr-TR" altLang="zh-CN" sz="180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sz="1800">
                <a:latin typeface="Comic Sans MS" pitchFamily="66" charset="0"/>
              </a:rPr>
              <a:t>   2   Korunmaz</a:t>
            </a:r>
            <a:br>
              <a:rPr lang="tr-TR" sz="1800">
                <a:latin typeface="Comic Sans MS" pitchFamily="66" charset="0"/>
              </a:rPr>
            </a:br>
            <a:endParaRPr lang="tr-TR" sz="180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180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800">
                <a:latin typeface="Comic Sans MS" pitchFamily="66" charset="0"/>
              </a:rPr>
              <a:t>	</a:t>
            </a:r>
            <a:r>
              <a:rPr lang="tr-TR" sz="1800">
                <a:solidFill>
                  <a:srgbClr val="99FF33"/>
                </a:solidFill>
                <a:latin typeface="Comic Sans MS" pitchFamily="66" charset="0"/>
              </a:rPr>
              <a:t>Molekül Sayısı     :  </a:t>
            </a:r>
            <a:r>
              <a:rPr lang="tr-TR" sz="1800">
                <a:latin typeface="Comic Sans MS" pitchFamily="66" charset="0"/>
              </a:rPr>
              <a:t> 2N  + N  </a:t>
            </a:r>
            <a:r>
              <a:rPr lang="tr-TR" altLang="zh-CN" sz="180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sz="1800">
                <a:latin typeface="Comic Sans MS" pitchFamily="66" charset="0"/>
              </a:rPr>
              <a:t>  2N   Korunmaz </a:t>
            </a:r>
            <a:br>
              <a:rPr lang="tr-TR" sz="1800">
                <a:latin typeface="Comic Sans MS" pitchFamily="66" charset="0"/>
              </a:rPr>
            </a:br>
            <a:endParaRPr lang="tr-TR" sz="180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180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800">
                <a:latin typeface="Comic Sans MS" pitchFamily="66" charset="0"/>
              </a:rPr>
              <a:t>	</a:t>
            </a:r>
            <a:r>
              <a:rPr lang="tr-TR" sz="1800">
                <a:solidFill>
                  <a:srgbClr val="99FF33"/>
                </a:solidFill>
                <a:latin typeface="Comic Sans MS" pitchFamily="66" charset="0"/>
              </a:rPr>
              <a:t>Mol Atom Sayısı   : </a:t>
            </a:r>
            <a:r>
              <a:rPr lang="tr-TR" sz="1800">
                <a:latin typeface="Comic Sans MS" pitchFamily="66" charset="0"/>
              </a:rPr>
              <a:t>  6 +  2  </a:t>
            </a:r>
            <a:r>
              <a:rPr lang="tr-TR" altLang="zh-CN" sz="180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sz="1800">
                <a:latin typeface="Comic Sans MS" pitchFamily="66" charset="0"/>
              </a:rPr>
              <a:t>  8   Korunur</a:t>
            </a:r>
            <a:endParaRPr lang="tr-TR" altLang="zh-CN" sz="180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800">
                <a:solidFill>
                  <a:srgbClr val="99FF33"/>
                </a:solidFill>
                <a:latin typeface="Comic Sans MS" pitchFamily="66" charset="0"/>
              </a:rPr>
              <a:t> 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altLang="zh-CN" sz="1800">
              <a:solidFill>
                <a:srgbClr val="99FF33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800">
                <a:solidFill>
                  <a:srgbClr val="99FF33"/>
                </a:solidFill>
                <a:latin typeface="Comic Sans MS" pitchFamily="66" charset="0"/>
              </a:rPr>
              <a:t>	Aynı koşullarda Hacim  :</a:t>
            </a:r>
            <a:r>
              <a:rPr lang="tr-TR" altLang="zh-CN" sz="1800">
                <a:latin typeface="Comic Sans MS" pitchFamily="66" charset="0"/>
              </a:rPr>
              <a:t>   2V +  V  </a:t>
            </a:r>
            <a:r>
              <a:rPr lang="tr-TR" altLang="zh-CN" sz="180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1800">
                <a:latin typeface="Comic Sans MS" pitchFamily="66" charset="0"/>
              </a:rPr>
              <a:t>  2V   Korunmaz</a:t>
            </a:r>
            <a:br>
              <a:rPr lang="tr-TR" altLang="zh-CN" sz="1800">
                <a:latin typeface="Comic Sans MS" pitchFamily="66" charset="0"/>
              </a:rPr>
            </a:br>
            <a:r>
              <a:rPr lang="tr-TR" altLang="zh-CN" sz="1800">
                <a:latin typeface="Comic Sans MS" pitchFamily="66" charset="0"/>
              </a:rPr>
              <a:t>      </a:t>
            </a:r>
            <a:br>
              <a:rPr lang="tr-TR" altLang="zh-CN" sz="1800">
                <a:latin typeface="Comic Sans MS" pitchFamily="66" charset="0"/>
              </a:rPr>
            </a:br>
            <a:r>
              <a:rPr lang="tr-TR" altLang="zh-CN" sz="1800">
                <a:latin typeface="Comic Sans MS" pitchFamily="66" charset="0"/>
              </a:rPr>
              <a:t/>
            </a:r>
            <a:br>
              <a:rPr lang="tr-TR" altLang="zh-CN" sz="1800">
                <a:latin typeface="Comic Sans MS" pitchFamily="66" charset="0"/>
              </a:rPr>
            </a:br>
            <a:endParaRPr lang="tr-TR" sz="180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528354"/>
            <a:ext cx="8229600" cy="2603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zh-CN" sz="1800" b="1" dirty="0">
                <a:solidFill>
                  <a:srgbClr val="FF0000"/>
                </a:solidFill>
                <a:latin typeface="Comic Sans MS" pitchFamily="66" charset="0"/>
              </a:rPr>
              <a:t>KİMYASAL TEPKİMELERİN SINIFLANDIRILMASI</a:t>
            </a:r>
            <a:endParaRPr lang="tr-TR" sz="1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2220551"/>
            <a:ext cx="8229600" cy="64531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dirty="0"/>
              <a:t>  </a:t>
            </a:r>
            <a: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  <a:t> </a:t>
            </a:r>
            <a:r>
              <a:rPr lang="tr-TR" altLang="zh-CN" sz="1600" b="1" dirty="0">
                <a:solidFill>
                  <a:srgbClr val="FF0000"/>
                </a:solidFill>
                <a:latin typeface="Comic Sans MS" pitchFamily="66" charset="0"/>
              </a:rPr>
              <a:t>A) ÖZELLİKLERİNE GÖRE :</a:t>
            </a:r>
            <a: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  <a:t>      </a:t>
            </a:r>
            <a:r>
              <a:rPr lang="tr-TR" altLang="zh-CN" sz="1600" b="1" dirty="0">
                <a:solidFill>
                  <a:srgbClr val="FF0000"/>
                </a:solidFill>
                <a:latin typeface="Comic Sans MS" pitchFamily="66" charset="0"/>
              </a:rPr>
              <a:t>1.   Yanma </a:t>
            </a:r>
            <a:r>
              <a:rPr lang="tr-TR" altLang="zh-CN" sz="1600" b="1" dirty="0" smtClean="0">
                <a:solidFill>
                  <a:srgbClr val="FF0000"/>
                </a:solidFill>
                <a:latin typeface="Comic Sans MS" pitchFamily="66" charset="0"/>
              </a:rPr>
              <a:t>Tepkimeleri</a:t>
            </a:r>
            <a:endParaRPr lang="tr-TR" altLang="zh-CN" sz="16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dirty="0">
                <a:latin typeface="Comic Sans MS" pitchFamily="66" charset="0"/>
              </a:rPr>
              <a:t>	  	</a:t>
            </a:r>
            <a:r>
              <a:rPr lang="tr-TR" altLang="zh-CN" sz="1800" dirty="0">
                <a:latin typeface="Comic Sans MS" pitchFamily="66" charset="0"/>
              </a:rPr>
              <a:t>CS</a:t>
            </a:r>
            <a:r>
              <a:rPr lang="tr-TR" altLang="zh-CN" sz="1800" baseline="-25000" dirty="0">
                <a:latin typeface="Comic Sans MS" pitchFamily="66" charset="0"/>
              </a:rPr>
              <a:t>2</a:t>
            </a:r>
            <a:r>
              <a:rPr lang="tr-TR" altLang="zh-CN" sz="1800" dirty="0">
                <a:latin typeface="Comic Sans MS" pitchFamily="66" charset="0"/>
              </a:rPr>
              <a:t>  +  3O</a:t>
            </a:r>
            <a:r>
              <a:rPr lang="tr-TR" altLang="zh-CN" sz="1800" baseline="-25000" dirty="0">
                <a:latin typeface="Comic Sans MS" pitchFamily="66" charset="0"/>
              </a:rPr>
              <a:t>2</a:t>
            </a:r>
            <a:r>
              <a:rPr lang="tr-TR" altLang="zh-CN" sz="1800" dirty="0">
                <a:latin typeface="Comic Sans MS" pitchFamily="66" charset="0"/>
              </a:rPr>
              <a:t>   </a:t>
            </a:r>
            <a:r>
              <a:rPr lang="tr-TR" altLang="zh-CN" sz="18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1800" dirty="0">
                <a:latin typeface="Comic Sans MS" pitchFamily="66" charset="0"/>
              </a:rPr>
              <a:t>   CO</a:t>
            </a:r>
            <a:r>
              <a:rPr lang="tr-TR" altLang="zh-CN" sz="1800" baseline="-25000" dirty="0">
                <a:latin typeface="Comic Sans MS" pitchFamily="66" charset="0"/>
              </a:rPr>
              <a:t>2</a:t>
            </a:r>
            <a:r>
              <a:rPr lang="tr-TR" altLang="zh-CN" sz="1800" dirty="0">
                <a:latin typeface="Comic Sans MS" pitchFamily="66" charset="0"/>
              </a:rPr>
              <a:t>  +  2SO</a:t>
            </a:r>
            <a:r>
              <a:rPr lang="tr-TR" altLang="zh-CN" sz="1800" baseline="-25000" dirty="0">
                <a:latin typeface="Comic Sans MS" pitchFamily="66" charset="0"/>
              </a:rPr>
              <a:t>2</a:t>
            </a:r>
            <a:r>
              <a:rPr lang="tr-TR" altLang="zh-CN" sz="1800" dirty="0"/>
              <a:t/>
            </a:r>
            <a:br>
              <a:rPr lang="tr-TR" altLang="zh-CN" sz="1800" dirty="0"/>
            </a:br>
            <a:endParaRPr lang="tr-TR" altLang="zh-CN" sz="18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800" dirty="0">
                <a:latin typeface="Comic Sans MS" pitchFamily="66" charset="0"/>
              </a:rPr>
              <a:t>	  	C</a:t>
            </a:r>
            <a:r>
              <a:rPr lang="tr-TR" altLang="zh-CN" sz="1800" baseline="-25000" dirty="0">
                <a:latin typeface="Comic Sans MS" pitchFamily="66" charset="0"/>
              </a:rPr>
              <a:t>4</a:t>
            </a:r>
            <a:r>
              <a:rPr lang="tr-TR" altLang="zh-CN" sz="1800" dirty="0">
                <a:latin typeface="Comic Sans MS" pitchFamily="66" charset="0"/>
              </a:rPr>
              <a:t>H</a:t>
            </a:r>
            <a:r>
              <a:rPr lang="tr-TR" altLang="zh-CN" sz="1800" baseline="-25000" dirty="0">
                <a:latin typeface="Comic Sans MS" pitchFamily="66" charset="0"/>
              </a:rPr>
              <a:t>10</a:t>
            </a:r>
            <a:r>
              <a:rPr lang="tr-TR" altLang="zh-CN" sz="1800" dirty="0">
                <a:latin typeface="Comic Sans MS" pitchFamily="66" charset="0"/>
              </a:rPr>
              <a:t>  +</a:t>
            </a:r>
            <a:r>
              <a:rPr lang="tr-TR" altLang="zh-CN" sz="1800" u="sng" dirty="0">
                <a:latin typeface="Comic Sans MS" pitchFamily="66" charset="0"/>
              </a:rPr>
              <a:t>  13</a:t>
            </a:r>
            <a:r>
              <a:rPr lang="tr-TR" altLang="zh-CN" sz="1800" dirty="0">
                <a:latin typeface="Comic Sans MS" pitchFamily="66" charset="0"/>
              </a:rPr>
              <a:t> O</a:t>
            </a:r>
            <a:r>
              <a:rPr lang="tr-TR" altLang="zh-CN" sz="1800" baseline="-25000" dirty="0">
                <a:latin typeface="Comic Sans MS" pitchFamily="66" charset="0"/>
              </a:rPr>
              <a:t>2</a:t>
            </a:r>
            <a:r>
              <a:rPr lang="tr-TR" altLang="zh-CN" sz="1800" dirty="0">
                <a:latin typeface="Comic Sans MS" pitchFamily="66" charset="0"/>
              </a:rPr>
              <a:t>  </a:t>
            </a:r>
            <a:r>
              <a:rPr lang="tr-TR" altLang="zh-CN" sz="18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1800" dirty="0">
                <a:latin typeface="Comic Sans MS" pitchFamily="66" charset="0"/>
              </a:rPr>
              <a:t> 4CO</a:t>
            </a:r>
            <a:r>
              <a:rPr lang="tr-TR" altLang="zh-CN" sz="1800" baseline="-25000" dirty="0">
                <a:latin typeface="Comic Sans MS" pitchFamily="66" charset="0"/>
              </a:rPr>
              <a:t>2 </a:t>
            </a:r>
            <a:r>
              <a:rPr lang="tr-TR" altLang="zh-CN" sz="1800" dirty="0">
                <a:latin typeface="Comic Sans MS" pitchFamily="66" charset="0"/>
              </a:rPr>
              <a:t> +   5H</a:t>
            </a:r>
            <a:r>
              <a:rPr lang="tr-TR" altLang="zh-CN" sz="1800" baseline="-25000" dirty="0">
                <a:latin typeface="Comic Sans MS" pitchFamily="66" charset="0"/>
              </a:rPr>
              <a:t>2</a:t>
            </a:r>
            <a:r>
              <a:rPr lang="tr-TR" altLang="zh-CN" sz="1800" dirty="0">
                <a:latin typeface="Comic Sans MS" pitchFamily="66" charset="0"/>
              </a:rPr>
              <a:t>O </a:t>
            </a:r>
            <a:br>
              <a:rPr lang="tr-TR" altLang="zh-CN" sz="1800" dirty="0">
                <a:latin typeface="Comic Sans MS" pitchFamily="66" charset="0"/>
              </a:rPr>
            </a:br>
            <a:r>
              <a:rPr lang="tr-TR" altLang="zh-CN" sz="1800" dirty="0">
                <a:latin typeface="Comic Sans MS" pitchFamily="66" charset="0"/>
              </a:rPr>
              <a:t>                       2</a:t>
            </a:r>
            <a:br>
              <a:rPr lang="tr-TR" altLang="zh-CN" sz="1800" dirty="0">
                <a:latin typeface="Comic Sans MS" pitchFamily="66" charset="0"/>
              </a:rPr>
            </a:br>
            <a:r>
              <a:rPr lang="tr-TR" altLang="zh-CN" sz="1800" dirty="0">
                <a:latin typeface="Comic Sans MS" pitchFamily="66" charset="0"/>
                <a:sym typeface="Symbol" pitchFamily="18" charset="2"/>
              </a:rPr>
              <a:t>  </a:t>
            </a:r>
            <a:r>
              <a:rPr lang="tr-TR" altLang="zh-CN" sz="1800" dirty="0">
                <a:latin typeface="Comic Sans MS" pitchFamily="66" charset="0"/>
              </a:rPr>
              <a:t> 	C</a:t>
            </a:r>
            <a:r>
              <a:rPr lang="tr-TR" altLang="zh-CN" sz="1800" baseline="-25000" dirty="0">
                <a:latin typeface="Comic Sans MS" pitchFamily="66" charset="0"/>
              </a:rPr>
              <a:t>4</a:t>
            </a:r>
            <a:r>
              <a:rPr lang="tr-TR" altLang="zh-CN" sz="1800" dirty="0">
                <a:latin typeface="Comic Sans MS" pitchFamily="66" charset="0"/>
              </a:rPr>
              <a:t>H</a:t>
            </a:r>
            <a:r>
              <a:rPr lang="tr-TR" altLang="zh-CN" sz="1800" baseline="-25000" dirty="0">
                <a:latin typeface="Comic Sans MS" pitchFamily="66" charset="0"/>
              </a:rPr>
              <a:t>10</a:t>
            </a:r>
            <a:r>
              <a:rPr lang="tr-TR" altLang="zh-CN" sz="1800" dirty="0">
                <a:latin typeface="Comic Sans MS" pitchFamily="66" charset="0"/>
              </a:rPr>
              <a:t>O</a:t>
            </a:r>
            <a:r>
              <a:rPr lang="tr-TR" altLang="zh-CN" sz="1800" baseline="-25000" dirty="0">
                <a:latin typeface="Comic Sans MS" pitchFamily="66" charset="0"/>
              </a:rPr>
              <a:t>3</a:t>
            </a:r>
            <a:r>
              <a:rPr lang="tr-TR" altLang="zh-CN" sz="1800" dirty="0">
                <a:latin typeface="Comic Sans MS" pitchFamily="66" charset="0"/>
              </a:rPr>
              <a:t>  +  5O</a:t>
            </a:r>
            <a:r>
              <a:rPr lang="tr-TR" altLang="zh-CN" sz="1800" baseline="-25000" dirty="0">
                <a:latin typeface="Comic Sans MS" pitchFamily="66" charset="0"/>
              </a:rPr>
              <a:t>2   </a:t>
            </a:r>
            <a:r>
              <a:rPr lang="tr-TR" altLang="zh-CN" sz="1800" dirty="0">
                <a:latin typeface="Comic Sans MS" pitchFamily="66" charset="0"/>
                <a:sym typeface="Symbol" pitchFamily="18" charset="2"/>
              </a:rPr>
              <a:t>  </a:t>
            </a:r>
            <a:r>
              <a:rPr lang="tr-TR" altLang="zh-CN" sz="1800" dirty="0">
                <a:latin typeface="Comic Sans MS" pitchFamily="66" charset="0"/>
              </a:rPr>
              <a:t> 4CO</a:t>
            </a:r>
            <a:r>
              <a:rPr lang="tr-TR" altLang="zh-CN" sz="1800" baseline="-25000" dirty="0">
                <a:latin typeface="Comic Sans MS" pitchFamily="66" charset="0"/>
              </a:rPr>
              <a:t>2</a:t>
            </a:r>
            <a:r>
              <a:rPr lang="tr-TR" altLang="zh-CN" sz="1800" dirty="0">
                <a:latin typeface="Comic Sans MS" pitchFamily="66" charset="0"/>
              </a:rPr>
              <a:t>  +  5H</a:t>
            </a:r>
            <a:r>
              <a:rPr lang="tr-TR" altLang="zh-CN" sz="1800" baseline="-25000" dirty="0">
                <a:latin typeface="Comic Sans MS" pitchFamily="66" charset="0"/>
              </a:rPr>
              <a:t>2</a:t>
            </a:r>
            <a:r>
              <a:rPr lang="tr-TR" altLang="zh-CN" sz="1800" dirty="0">
                <a:latin typeface="Comic Sans MS" pitchFamily="66" charset="0"/>
              </a:rPr>
              <a:t>O  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800" dirty="0">
                <a:latin typeface="Comic Sans MS" pitchFamily="66" charset="0"/>
              </a:rPr>
              <a:t>  </a:t>
            </a:r>
            <a:br>
              <a:rPr lang="tr-TR" altLang="zh-CN" sz="1800" dirty="0">
                <a:latin typeface="Comic Sans MS" pitchFamily="66" charset="0"/>
              </a:rPr>
            </a:br>
            <a:endParaRPr lang="tr-TR" sz="1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62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0"/>
            <a:ext cx="8229600" cy="6858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400" b="1" dirty="0">
                <a:solidFill>
                  <a:schemeClr val="accent2"/>
                </a:solidFill>
                <a:latin typeface="Segoe Print" pitchFamily="2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200" dirty="0">
                <a:latin typeface="Comic Sans MS" pitchFamily="66" charset="0"/>
              </a:rPr>
              <a:t>	</a:t>
            </a:r>
            <a:endParaRPr lang="tr-TR" altLang="zh-CN" sz="12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200" b="1" dirty="0">
                <a:solidFill>
                  <a:schemeClr val="accent2"/>
                </a:solidFill>
                <a:latin typeface="Comic Sans MS" pitchFamily="66" charset="0"/>
              </a:rPr>
              <a:t>		</a:t>
            </a:r>
            <a:r>
              <a:rPr lang="tr-TR" altLang="zh-CN" sz="1600" b="1" dirty="0">
                <a:solidFill>
                  <a:srgbClr val="FF0000"/>
                </a:solidFill>
                <a:latin typeface="Comic Sans MS" pitchFamily="66" charset="0"/>
              </a:rPr>
              <a:t>2.   Sentez (Birleşme) Tepkimeleri</a:t>
            </a:r>
            <a: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altLang="zh-CN" sz="1600" dirty="0">
                <a:solidFill>
                  <a:srgbClr val="99FF33"/>
                </a:solidFill>
                <a:latin typeface="Comic Sans MS" pitchFamily="66" charset="0"/>
              </a:rPr>
              <a:t/>
            </a:r>
            <a:br>
              <a:rPr lang="tr-TR" altLang="zh-CN" sz="1600" dirty="0">
                <a:solidFill>
                  <a:srgbClr val="99FF33"/>
                </a:solidFill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/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>	Birden fazla maddenin birleşerek tek bir ürün oluşturduğu tepkimelerdir</a:t>
            </a:r>
            <a:r>
              <a:rPr lang="tr-TR" altLang="zh-CN" sz="1600" dirty="0" smtClean="0">
                <a:latin typeface="Comic Sans MS" pitchFamily="66" charset="0"/>
              </a:rPr>
              <a:t>. </a:t>
            </a:r>
            <a:r>
              <a:rPr lang="tr-TR" altLang="zh-CN" sz="1600" dirty="0">
                <a:latin typeface="Comic Sans MS" pitchFamily="66" charset="0"/>
              </a:rPr>
              <a:t/>
            </a:r>
            <a:br>
              <a:rPr lang="tr-TR" altLang="zh-CN" sz="1600" dirty="0">
                <a:latin typeface="Comic Sans MS" pitchFamily="66" charset="0"/>
              </a:rPr>
            </a:br>
            <a:endParaRPr lang="tr-TR" altLang="zh-CN" sz="16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600" dirty="0">
                <a:latin typeface="Comic Sans MS" pitchFamily="66" charset="0"/>
              </a:rPr>
              <a:t>		 </a:t>
            </a:r>
            <a:r>
              <a:rPr lang="tr-TR" altLang="zh-CN" sz="1600" dirty="0" err="1">
                <a:latin typeface="Comic Sans MS" pitchFamily="66" charset="0"/>
              </a:rPr>
              <a:t>CaO</a:t>
            </a:r>
            <a:r>
              <a:rPr lang="tr-TR" altLang="zh-CN" sz="1600" dirty="0">
                <a:latin typeface="Comic Sans MS" pitchFamily="66" charset="0"/>
              </a:rPr>
              <a:t>  +  CO</a:t>
            </a:r>
            <a:r>
              <a:rPr lang="tr-TR" altLang="zh-CN" sz="1600" baseline="-25000" dirty="0">
                <a:latin typeface="Comic Sans MS" pitchFamily="66" charset="0"/>
              </a:rPr>
              <a:t>2</a:t>
            </a:r>
            <a:r>
              <a:rPr lang="tr-TR" altLang="zh-CN" sz="1600" dirty="0">
                <a:latin typeface="Comic Sans MS" pitchFamily="66" charset="0"/>
              </a:rPr>
              <a:t>  </a:t>
            </a:r>
            <a:r>
              <a:rPr lang="tr-TR" altLang="zh-CN" sz="16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1600" dirty="0">
                <a:latin typeface="Comic Sans MS" pitchFamily="66" charset="0"/>
              </a:rPr>
              <a:t> CaCO</a:t>
            </a:r>
            <a:r>
              <a:rPr lang="tr-TR" altLang="zh-CN" sz="1600" baseline="-25000" dirty="0">
                <a:latin typeface="Comic Sans MS" pitchFamily="66" charset="0"/>
              </a:rPr>
              <a:t>3</a:t>
            </a:r>
            <a:r>
              <a:rPr lang="tr-TR" altLang="zh-CN" sz="1600" dirty="0">
                <a:latin typeface="Comic Sans MS" pitchFamily="66" charset="0"/>
              </a:rPr>
              <a:t> </a:t>
            </a:r>
            <a:br>
              <a:rPr lang="tr-TR" altLang="zh-CN" sz="1600" dirty="0">
                <a:latin typeface="Comic Sans MS" pitchFamily="66" charset="0"/>
              </a:rPr>
            </a:br>
            <a:endParaRPr lang="tr-TR" altLang="zh-CN" sz="16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600" dirty="0">
                <a:latin typeface="Comic Sans MS" pitchFamily="66" charset="0"/>
              </a:rPr>
              <a:t>	 	 H</a:t>
            </a:r>
            <a:r>
              <a:rPr lang="tr-TR" altLang="zh-CN" sz="1600" baseline="-25000" dirty="0">
                <a:latin typeface="Comic Sans MS" pitchFamily="66" charset="0"/>
              </a:rPr>
              <a:t>2</a:t>
            </a:r>
            <a:r>
              <a:rPr lang="tr-TR" altLang="zh-CN" sz="1600" dirty="0">
                <a:latin typeface="Comic Sans MS" pitchFamily="66" charset="0"/>
              </a:rPr>
              <a:t>  +  Cl</a:t>
            </a:r>
            <a:r>
              <a:rPr lang="tr-TR" altLang="zh-CN" sz="1600" baseline="-25000" dirty="0">
                <a:latin typeface="Comic Sans MS" pitchFamily="66" charset="0"/>
              </a:rPr>
              <a:t>2</a:t>
            </a:r>
            <a:r>
              <a:rPr lang="tr-TR" altLang="zh-CN" sz="1600" dirty="0">
                <a:latin typeface="Comic Sans MS" pitchFamily="66" charset="0"/>
              </a:rPr>
              <a:t>  </a:t>
            </a:r>
            <a:r>
              <a:rPr lang="tr-TR" altLang="zh-CN" sz="16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1600" dirty="0">
                <a:latin typeface="Comic Sans MS" pitchFamily="66" charset="0"/>
              </a:rPr>
              <a:t>  2HCl </a:t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600" dirty="0">
                <a:latin typeface="Comic Sans MS" pitchFamily="66" charset="0"/>
              </a:rPr>
              <a:t>		 C</a:t>
            </a:r>
            <a:r>
              <a:rPr lang="tr-TR" altLang="zh-CN" sz="1600" baseline="-25000" dirty="0">
                <a:latin typeface="Comic Sans MS" pitchFamily="66" charset="0"/>
              </a:rPr>
              <a:t>2</a:t>
            </a:r>
            <a:r>
              <a:rPr lang="tr-TR" altLang="zh-CN" sz="1600" dirty="0">
                <a:latin typeface="Comic Sans MS" pitchFamily="66" charset="0"/>
              </a:rPr>
              <a:t>H</a:t>
            </a:r>
            <a:r>
              <a:rPr lang="tr-TR" altLang="zh-CN" sz="1600" baseline="-25000" dirty="0">
                <a:latin typeface="Comic Sans MS" pitchFamily="66" charset="0"/>
              </a:rPr>
              <a:t>4</a:t>
            </a:r>
            <a:r>
              <a:rPr lang="tr-TR" altLang="zh-CN" sz="1600" dirty="0">
                <a:latin typeface="Comic Sans MS" pitchFamily="66" charset="0"/>
              </a:rPr>
              <a:t>  +  H</a:t>
            </a:r>
            <a:r>
              <a:rPr lang="tr-TR" altLang="zh-CN" sz="1600" baseline="-25000" dirty="0">
                <a:latin typeface="Comic Sans MS" pitchFamily="66" charset="0"/>
              </a:rPr>
              <a:t>2</a:t>
            </a:r>
            <a:r>
              <a:rPr lang="tr-TR" altLang="zh-CN" sz="1600" dirty="0">
                <a:latin typeface="Comic Sans MS" pitchFamily="66" charset="0"/>
              </a:rPr>
              <a:t>  </a:t>
            </a:r>
            <a:r>
              <a:rPr lang="tr-TR" altLang="zh-CN" sz="16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1600" dirty="0">
                <a:latin typeface="Comic Sans MS" pitchFamily="66" charset="0"/>
              </a:rPr>
              <a:t> C</a:t>
            </a:r>
            <a:r>
              <a:rPr lang="tr-TR" altLang="zh-CN" sz="1600" baseline="-25000" dirty="0">
                <a:latin typeface="Comic Sans MS" pitchFamily="66" charset="0"/>
              </a:rPr>
              <a:t>2</a:t>
            </a:r>
            <a:r>
              <a:rPr lang="tr-TR" altLang="zh-CN" sz="1600" dirty="0">
                <a:latin typeface="Comic Sans MS" pitchFamily="66" charset="0"/>
              </a:rPr>
              <a:t>H</a:t>
            </a:r>
            <a:r>
              <a:rPr lang="tr-TR" altLang="zh-CN" sz="1600" baseline="-25000" dirty="0">
                <a:latin typeface="Comic Sans MS" pitchFamily="66" charset="0"/>
              </a:rPr>
              <a:t>6</a:t>
            </a:r>
            <a: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altLang="zh-CN" sz="1600" dirty="0">
                <a:solidFill>
                  <a:srgbClr val="FF0000"/>
                </a:solidFill>
                <a:latin typeface="Comic Sans MS" pitchFamily="66" charset="0"/>
              </a:rPr>
              <a:t>	</a:t>
            </a:r>
            <a:r>
              <a:rPr lang="tr-TR" altLang="zh-CN" sz="1600" b="1" dirty="0">
                <a:solidFill>
                  <a:srgbClr val="FF0000"/>
                </a:solidFill>
                <a:latin typeface="Comic Sans MS" pitchFamily="66" charset="0"/>
              </a:rPr>
              <a:t>3.   Analiz (Ayrışma) Tepkimeleri</a:t>
            </a:r>
            <a:r>
              <a:rPr lang="tr-TR" altLang="zh-CN" sz="1600" dirty="0">
                <a:solidFill>
                  <a:srgbClr val="99FF33"/>
                </a:solidFill>
                <a:latin typeface="Comic Sans MS" pitchFamily="66" charset="0"/>
              </a:rPr>
              <a:t/>
            </a:r>
            <a:br>
              <a:rPr lang="tr-TR" altLang="zh-CN" sz="1600" dirty="0">
                <a:solidFill>
                  <a:srgbClr val="99FF33"/>
                </a:solidFill>
                <a:latin typeface="Comic Sans MS" pitchFamily="66" charset="0"/>
              </a:rPr>
            </a:br>
            <a:endParaRPr lang="tr-TR" altLang="zh-CN" sz="1600" dirty="0">
              <a:solidFill>
                <a:srgbClr val="99FF33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600" dirty="0">
                <a:solidFill>
                  <a:schemeClr val="accent2"/>
                </a:solidFill>
                <a:latin typeface="Comic Sans MS" pitchFamily="66" charset="0"/>
              </a:rPr>
              <a:t>		</a:t>
            </a:r>
            <a:r>
              <a:rPr lang="tr-TR" altLang="zh-CN" sz="1600" dirty="0">
                <a:latin typeface="Comic Sans MS" pitchFamily="66" charset="0"/>
              </a:rPr>
              <a:t>Bir bileşiğin kendinden daha basit yapılı maddelere ayrıştırılması </a:t>
            </a:r>
            <a:r>
              <a:rPr lang="tr-TR" altLang="zh-CN" sz="1600" dirty="0" smtClean="0">
                <a:latin typeface="Comic Sans MS" pitchFamily="66" charset="0"/>
              </a:rPr>
              <a:t>tepkimeleridir 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600" dirty="0" smtClean="0">
                <a:latin typeface="Comic Sans MS" pitchFamily="66" charset="0"/>
              </a:rPr>
              <a:t> </a:t>
            </a:r>
            <a:r>
              <a:rPr lang="tr-TR" altLang="zh-CN" sz="1600" dirty="0">
                <a:latin typeface="Comic Sans MS" pitchFamily="66" charset="0"/>
              </a:rPr>
              <a:t>                        </a:t>
            </a:r>
            <a:r>
              <a:rPr lang="tr-TR" altLang="zh-CN" sz="1600" dirty="0" smtClean="0">
                <a:latin typeface="Comic Sans MS" pitchFamily="66" charset="0"/>
              </a:rPr>
              <a:t>Isı  </a:t>
            </a:r>
            <a:r>
              <a:rPr lang="tr-TR" altLang="zh-CN" sz="1600" dirty="0">
                <a:latin typeface="Comic Sans MS" pitchFamily="66" charset="0"/>
              </a:rPr>
              <a:t/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>	 KClO</a:t>
            </a:r>
            <a:r>
              <a:rPr lang="tr-TR" altLang="zh-CN" sz="1600" baseline="-25000" dirty="0">
                <a:latin typeface="Comic Sans MS" pitchFamily="66" charset="0"/>
              </a:rPr>
              <a:t>3</a:t>
            </a:r>
            <a:r>
              <a:rPr lang="tr-TR" altLang="zh-CN" sz="1600" dirty="0">
                <a:latin typeface="Comic Sans MS" pitchFamily="66" charset="0"/>
              </a:rPr>
              <a:t>  </a:t>
            </a:r>
            <a:r>
              <a:rPr lang="tr-TR" altLang="zh-CN" sz="16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1600" dirty="0">
                <a:latin typeface="Comic Sans MS" pitchFamily="66" charset="0"/>
              </a:rPr>
              <a:t> </a:t>
            </a:r>
            <a:r>
              <a:rPr lang="tr-TR" altLang="zh-CN" sz="1600" dirty="0" err="1">
                <a:latin typeface="Comic Sans MS" pitchFamily="66" charset="0"/>
              </a:rPr>
              <a:t>KCl</a:t>
            </a:r>
            <a:r>
              <a:rPr lang="tr-TR" altLang="zh-CN" sz="1600" dirty="0">
                <a:latin typeface="Comic Sans MS" pitchFamily="66" charset="0"/>
              </a:rPr>
              <a:t>  +  </a:t>
            </a:r>
            <a:r>
              <a:rPr lang="tr-TR" altLang="zh-CN" sz="1600" u="sng" dirty="0">
                <a:latin typeface="Comic Sans MS" pitchFamily="66" charset="0"/>
              </a:rPr>
              <a:t>3</a:t>
            </a:r>
            <a:r>
              <a:rPr lang="tr-TR" altLang="zh-CN" sz="1600" dirty="0">
                <a:latin typeface="Comic Sans MS" pitchFamily="66" charset="0"/>
              </a:rPr>
              <a:t> O</a:t>
            </a:r>
            <a:r>
              <a:rPr lang="tr-TR" altLang="zh-CN" sz="1600" baseline="-25000" dirty="0">
                <a:latin typeface="Comic Sans MS" pitchFamily="66" charset="0"/>
              </a:rPr>
              <a:t>2</a:t>
            </a:r>
            <a:r>
              <a:rPr lang="tr-TR" altLang="zh-CN" sz="1600" dirty="0">
                <a:latin typeface="Comic Sans MS" pitchFamily="66" charset="0"/>
              </a:rPr>
              <a:t/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>                                       2</a:t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>                        ısı</a:t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>	 2HgO  </a:t>
            </a:r>
            <a:r>
              <a:rPr lang="tr-TR" altLang="zh-CN" sz="16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1600" dirty="0">
                <a:latin typeface="Comic Sans MS" pitchFamily="66" charset="0"/>
              </a:rPr>
              <a:t>   2Hg  +  O</a:t>
            </a:r>
            <a:r>
              <a:rPr lang="tr-TR" altLang="zh-CN" sz="1600" baseline="-25000" dirty="0">
                <a:latin typeface="Comic Sans MS" pitchFamily="66" charset="0"/>
              </a:rPr>
              <a:t>2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600" dirty="0">
                <a:latin typeface="Comic Sans MS" pitchFamily="66" charset="0"/>
              </a:rPr>
              <a:t/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>                         ısı</a:t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>            MgCO</a:t>
            </a:r>
            <a:r>
              <a:rPr lang="tr-TR" altLang="zh-CN" sz="1600" baseline="-25000" dirty="0">
                <a:latin typeface="Comic Sans MS" pitchFamily="66" charset="0"/>
              </a:rPr>
              <a:t>3</a:t>
            </a:r>
            <a:r>
              <a:rPr lang="tr-TR" altLang="zh-CN" sz="1600" dirty="0">
                <a:latin typeface="Comic Sans MS" pitchFamily="66" charset="0"/>
              </a:rPr>
              <a:t>   </a:t>
            </a:r>
            <a:r>
              <a:rPr lang="tr-TR" altLang="zh-CN" sz="1600" dirty="0">
                <a:latin typeface="Comic Sans MS" pitchFamily="66" charset="0"/>
                <a:sym typeface="Symbol" pitchFamily="18" charset="2"/>
              </a:rPr>
              <a:t> </a:t>
            </a:r>
            <a:r>
              <a:rPr lang="tr-TR" altLang="zh-CN" sz="1600" dirty="0" err="1">
                <a:latin typeface="Comic Sans MS" pitchFamily="66" charset="0"/>
              </a:rPr>
              <a:t>MgO</a:t>
            </a:r>
            <a:r>
              <a:rPr lang="tr-TR" altLang="zh-CN" sz="1600" dirty="0">
                <a:latin typeface="Comic Sans MS" pitchFamily="66" charset="0"/>
              </a:rPr>
              <a:t>  +  CO</a:t>
            </a:r>
            <a:r>
              <a:rPr lang="tr-TR" altLang="zh-CN" sz="1600" baseline="-25000" dirty="0">
                <a:latin typeface="Comic Sans MS" pitchFamily="66" charset="0"/>
              </a:rPr>
              <a:t>2 </a:t>
            </a:r>
            <a:r>
              <a:rPr lang="tr-TR" altLang="zh-CN" sz="1600" dirty="0">
                <a:latin typeface="Comic Sans MS" pitchFamily="66" charset="0"/>
              </a:rPr>
              <a:t> 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600" dirty="0">
                <a:latin typeface="Comic Sans MS" pitchFamily="66" charset="0"/>
              </a:rPr>
              <a:t> </a:t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>                     elektroliz</a:t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>             H</a:t>
            </a:r>
            <a:r>
              <a:rPr lang="tr-TR" altLang="zh-CN" sz="1600" baseline="-25000" dirty="0">
                <a:latin typeface="Comic Sans MS" pitchFamily="66" charset="0"/>
              </a:rPr>
              <a:t>2</a:t>
            </a:r>
            <a:r>
              <a:rPr lang="tr-TR" altLang="zh-CN" sz="1600" dirty="0">
                <a:latin typeface="Comic Sans MS" pitchFamily="66" charset="0"/>
              </a:rPr>
              <a:t>O        </a:t>
            </a:r>
            <a:r>
              <a:rPr lang="tr-TR" altLang="zh-CN" sz="1600" dirty="0">
                <a:latin typeface="Comic Sans MS" pitchFamily="66" charset="0"/>
                <a:sym typeface="Symbol" pitchFamily="18" charset="2"/>
              </a:rPr>
              <a:t>      </a:t>
            </a:r>
            <a:r>
              <a:rPr lang="tr-TR" altLang="zh-CN" sz="1600" dirty="0">
                <a:latin typeface="Comic Sans MS" pitchFamily="66" charset="0"/>
              </a:rPr>
              <a:t>H</a:t>
            </a:r>
            <a:r>
              <a:rPr lang="tr-TR" altLang="zh-CN" sz="1600" baseline="-25000" dirty="0">
                <a:latin typeface="Comic Sans MS" pitchFamily="66" charset="0"/>
              </a:rPr>
              <a:t>2</a:t>
            </a:r>
            <a:r>
              <a:rPr lang="tr-TR" altLang="zh-CN" sz="1600" dirty="0">
                <a:latin typeface="Comic Sans MS" pitchFamily="66" charset="0"/>
              </a:rPr>
              <a:t>  +  </a:t>
            </a:r>
            <a:r>
              <a:rPr lang="tr-TR" altLang="zh-CN" sz="1600" u="sng" dirty="0">
                <a:latin typeface="Comic Sans MS" pitchFamily="66" charset="0"/>
              </a:rPr>
              <a:t> 1</a:t>
            </a:r>
            <a:r>
              <a:rPr lang="tr-TR" altLang="zh-CN" sz="1600" dirty="0">
                <a:latin typeface="Comic Sans MS" pitchFamily="66" charset="0"/>
              </a:rPr>
              <a:t> O</a:t>
            </a:r>
            <a:r>
              <a:rPr lang="tr-TR" altLang="zh-CN" sz="1600" baseline="-25000" dirty="0">
                <a:latin typeface="Comic Sans MS" pitchFamily="66" charset="0"/>
              </a:rPr>
              <a:t>2 </a:t>
            </a:r>
            <a:r>
              <a:rPr lang="tr-TR" altLang="zh-CN" sz="1600" dirty="0">
                <a:latin typeface="Comic Sans MS" pitchFamily="66" charset="0"/>
              </a:rPr>
              <a:t>      </a:t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600" dirty="0">
                <a:latin typeface="Comic Sans MS" pitchFamily="66" charset="0"/>
              </a:rPr>
              <a:t>                                               2 </a:t>
            </a:r>
            <a:br>
              <a:rPr lang="tr-TR" altLang="zh-CN" sz="1600" dirty="0">
                <a:latin typeface="Comic Sans MS" pitchFamily="66" charset="0"/>
              </a:rPr>
            </a:br>
            <a:r>
              <a:rPr lang="tr-TR" altLang="zh-CN" sz="1200" dirty="0">
                <a:latin typeface="Comic Sans MS" pitchFamily="66" charset="0"/>
              </a:rPr>
              <a:t/>
            </a:r>
            <a:br>
              <a:rPr lang="tr-TR" altLang="zh-CN" sz="1200" dirty="0">
                <a:latin typeface="Comic Sans MS" pitchFamily="66" charset="0"/>
              </a:rPr>
            </a:br>
            <a:endParaRPr lang="tr-TR" sz="12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200" dirty="0">
                <a:latin typeface="Comic Sans MS" pitchFamily="66" charset="0"/>
              </a:rPr>
              <a:t>	</a:t>
            </a:r>
            <a:endParaRPr lang="tr-TR" sz="1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88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88914"/>
            <a:ext cx="8229600" cy="666908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800" b="1" dirty="0">
                <a:solidFill>
                  <a:schemeClr val="accent2"/>
                </a:solidFill>
                <a:latin typeface="Segoe Print" pitchFamily="2" charset="0"/>
              </a:rPr>
              <a:t> 		  </a:t>
            </a:r>
            <a:endParaRPr lang="tr-TR" sz="1800" b="1" dirty="0" smtClean="0">
              <a:solidFill>
                <a:schemeClr val="accent2"/>
              </a:solidFill>
              <a:latin typeface="Segoe Print" pitchFamily="2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1800" b="1" dirty="0">
              <a:solidFill>
                <a:schemeClr val="accent2"/>
              </a:solidFill>
              <a:latin typeface="Segoe Print" pitchFamily="2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600" b="1" dirty="0" smtClean="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tr-TR" sz="1600" b="1" dirty="0">
                <a:solidFill>
                  <a:srgbClr val="FF0000"/>
                </a:solidFill>
                <a:latin typeface="Comic Sans MS" pitchFamily="66" charset="0"/>
              </a:rPr>
              <a:t>.   Yer Değiştirme </a:t>
            </a:r>
            <a:r>
              <a:rPr lang="tr-TR" sz="1600" b="1" dirty="0" smtClean="0">
                <a:solidFill>
                  <a:srgbClr val="FF0000"/>
                </a:solidFill>
                <a:latin typeface="Comic Sans MS" pitchFamily="66" charset="0"/>
              </a:rPr>
              <a:t>Tepkimeleri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600" dirty="0">
                <a:solidFill>
                  <a:srgbClr val="99FF33"/>
                </a:solidFill>
                <a:latin typeface="Comic Sans MS" pitchFamily="66" charset="0"/>
              </a:rPr>
              <a:t/>
            </a:r>
            <a:br>
              <a:rPr lang="tr-TR" sz="1600" dirty="0">
                <a:solidFill>
                  <a:srgbClr val="99FF33"/>
                </a:solidFill>
                <a:latin typeface="Comic Sans MS" pitchFamily="66" charset="0"/>
              </a:rPr>
            </a:br>
            <a:r>
              <a:rPr lang="tr-TR" sz="1600" dirty="0">
                <a:latin typeface="Comic Sans MS" pitchFamily="66" charset="0"/>
              </a:rPr>
              <a:t/>
            </a:r>
            <a:br>
              <a:rPr lang="tr-TR" sz="1600" dirty="0">
                <a:latin typeface="Comic Sans MS" pitchFamily="66" charset="0"/>
              </a:rPr>
            </a:br>
            <a:r>
              <a:rPr lang="tr-TR" sz="1600" dirty="0">
                <a:latin typeface="Comic Sans MS" pitchFamily="66" charset="0"/>
              </a:rPr>
              <a:t>	  Aktif olan bir elementin, kendinden daha az aktif olan (pasif) bir elementle yer değiştirmesi ile gerçekleşen tepkimelerdir.</a:t>
            </a:r>
            <a:br>
              <a:rPr lang="tr-TR" sz="1600" dirty="0">
                <a:latin typeface="Comic Sans MS" pitchFamily="66" charset="0"/>
              </a:rPr>
            </a:br>
            <a:endParaRPr lang="tr-TR" sz="16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600" dirty="0">
                <a:latin typeface="Comic Sans MS" pitchFamily="66" charset="0"/>
              </a:rPr>
              <a:t>	    	2HCl  +  S  </a:t>
            </a:r>
            <a:r>
              <a:rPr lang="tr-TR" sz="1600" dirty="0">
                <a:latin typeface="Comic Sans MS" pitchFamily="66" charset="0"/>
                <a:sym typeface="Symbol" pitchFamily="18" charset="2"/>
              </a:rPr>
              <a:t>  </a:t>
            </a:r>
            <a:r>
              <a:rPr lang="tr-TR" sz="1600" dirty="0">
                <a:latin typeface="Comic Sans MS" pitchFamily="66" charset="0"/>
              </a:rPr>
              <a:t>H</a:t>
            </a:r>
            <a:r>
              <a:rPr lang="tr-TR" sz="1600" baseline="-25000" dirty="0">
                <a:latin typeface="Comic Sans MS" pitchFamily="66" charset="0"/>
              </a:rPr>
              <a:t>2</a:t>
            </a:r>
            <a:r>
              <a:rPr lang="tr-TR" sz="1600" dirty="0">
                <a:latin typeface="Comic Sans MS" pitchFamily="66" charset="0"/>
              </a:rPr>
              <a:t>S  +  Cl</a:t>
            </a:r>
            <a:r>
              <a:rPr lang="tr-TR" sz="1600" baseline="-25000" dirty="0">
                <a:latin typeface="Comic Sans MS" pitchFamily="66" charset="0"/>
              </a:rPr>
              <a:t>2</a:t>
            </a:r>
            <a:r>
              <a:rPr lang="tr-TR" sz="1600" dirty="0">
                <a:latin typeface="Comic Sans MS" pitchFamily="66" charset="0"/>
              </a:rPr>
              <a:t>  (Anyonların yer değiştirmesi)</a:t>
            </a:r>
            <a:br>
              <a:rPr lang="tr-TR" sz="1600" dirty="0">
                <a:latin typeface="Comic Sans MS" pitchFamily="66" charset="0"/>
              </a:rPr>
            </a:br>
            <a:endParaRPr lang="tr-TR" sz="16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600" dirty="0">
                <a:latin typeface="Comic Sans MS" pitchFamily="66" charset="0"/>
              </a:rPr>
              <a:t>	    	Al</a:t>
            </a:r>
            <a:r>
              <a:rPr lang="tr-TR" sz="1600" baseline="-25000" dirty="0">
                <a:latin typeface="Comic Sans MS" pitchFamily="66" charset="0"/>
              </a:rPr>
              <a:t>2</a:t>
            </a:r>
            <a:r>
              <a:rPr lang="tr-TR" sz="1600" dirty="0">
                <a:latin typeface="Comic Sans MS" pitchFamily="66" charset="0"/>
              </a:rPr>
              <a:t>O</a:t>
            </a:r>
            <a:r>
              <a:rPr lang="tr-TR" sz="1600" baseline="-25000" dirty="0">
                <a:latin typeface="Comic Sans MS" pitchFamily="66" charset="0"/>
              </a:rPr>
              <a:t>3</a:t>
            </a:r>
            <a:r>
              <a:rPr lang="tr-TR" sz="1600" dirty="0">
                <a:latin typeface="Comic Sans MS" pitchFamily="66" charset="0"/>
              </a:rPr>
              <a:t>  +  2Fe  </a:t>
            </a:r>
            <a:r>
              <a:rPr lang="tr-TR" sz="1600" dirty="0">
                <a:latin typeface="Comic Sans MS" pitchFamily="66" charset="0"/>
                <a:sym typeface="Symbol" pitchFamily="18" charset="2"/>
              </a:rPr>
              <a:t>  </a:t>
            </a:r>
            <a:r>
              <a:rPr lang="tr-TR" sz="1600" dirty="0">
                <a:latin typeface="Comic Sans MS" pitchFamily="66" charset="0"/>
              </a:rPr>
              <a:t>Fe</a:t>
            </a:r>
            <a:r>
              <a:rPr lang="tr-TR" sz="1600" baseline="-25000" dirty="0">
                <a:latin typeface="Comic Sans MS" pitchFamily="66" charset="0"/>
              </a:rPr>
              <a:t>2</a:t>
            </a:r>
            <a:r>
              <a:rPr lang="tr-TR" sz="1600" dirty="0">
                <a:latin typeface="Comic Sans MS" pitchFamily="66" charset="0"/>
              </a:rPr>
              <a:t>O</a:t>
            </a:r>
            <a:r>
              <a:rPr lang="tr-TR" sz="1600" baseline="-25000" dirty="0">
                <a:latin typeface="Comic Sans MS" pitchFamily="66" charset="0"/>
              </a:rPr>
              <a:t>3</a:t>
            </a:r>
            <a:r>
              <a:rPr lang="tr-TR" sz="1600" dirty="0">
                <a:latin typeface="Comic Sans MS" pitchFamily="66" charset="0"/>
              </a:rPr>
              <a:t>  +  Al  (Katyonların yer  değiştirmesi)</a:t>
            </a:r>
            <a:br>
              <a:rPr lang="tr-TR" sz="1600" dirty="0">
                <a:latin typeface="Comic Sans MS" pitchFamily="66" charset="0"/>
              </a:rPr>
            </a:br>
            <a:endParaRPr lang="tr-TR" sz="16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600" dirty="0">
                <a:latin typeface="Comic Sans MS" pitchFamily="66" charset="0"/>
              </a:rPr>
              <a:t>		 </a:t>
            </a:r>
            <a:r>
              <a:rPr lang="tr-TR" sz="1600" dirty="0">
                <a:solidFill>
                  <a:srgbClr val="99FFCC"/>
                </a:solidFill>
                <a:latin typeface="Comic Sans MS" pitchFamily="66" charset="0"/>
              </a:rPr>
              <a:t>	</a:t>
            </a:r>
            <a:r>
              <a:rPr lang="tr-TR" sz="1600" b="1" dirty="0">
                <a:solidFill>
                  <a:srgbClr val="99FFCC"/>
                </a:solidFill>
                <a:latin typeface="Comic Sans MS" pitchFamily="66" charset="0"/>
              </a:rPr>
              <a:t/>
            </a:r>
            <a:br>
              <a:rPr lang="tr-TR" sz="1600" b="1" dirty="0">
                <a:solidFill>
                  <a:srgbClr val="99FFCC"/>
                </a:solidFill>
                <a:latin typeface="Comic Sans MS" pitchFamily="66" charset="0"/>
              </a:rPr>
            </a:br>
            <a:endParaRPr lang="tr-TR" sz="1600" b="1" dirty="0">
              <a:solidFill>
                <a:srgbClr val="99FFCC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600" dirty="0">
                <a:latin typeface="Comic Sans MS" pitchFamily="66" charset="0"/>
              </a:rPr>
              <a:t>	  	AgNO</a:t>
            </a:r>
            <a:r>
              <a:rPr lang="tr-TR" sz="1600" baseline="-25000" dirty="0">
                <a:latin typeface="Comic Sans MS" pitchFamily="66" charset="0"/>
              </a:rPr>
              <a:t>3</a:t>
            </a:r>
            <a:r>
              <a:rPr lang="tr-TR" sz="1600" dirty="0">
                <a:latin typeface="Comic Sans MS" pitchFamily="66" charset="0"/>
              </a:rPr>
              <a:t> (suda)  +  </a:t>
            </a:r>
            <a:r>
              <a:rPr lang="tr-TR" sz="1600" dirty="0" err="1">
                <a:latin typeface="Comic Sans MS" pitchFamily="66" charset="0"/>
              </a:rPr>
              <a:t>NaCl</a:t>
            </a:r>
            <a:r>
              <a:rPr lang="tr-TR" sz="1600" dirty="0">
                <a:latin typeface="Comic Sans MS" pitchFamily="66" charset="0"/>
              </a:rPr>
              <a:t> (suda)  </a:t>
            </a:r>
            <a:r>
              <a:rPr lang="tr-TR" sz="16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sz="1600" dirty="0">
                <a:latin typeface="Comic Sans MS" pitchFamily="66" charset="0"/>
              </a:rPr>
              <a:t> </a:t>
            </a:r>
            <a:r>
              <a:rPr lang="tr-TR" sz="1600" dirty="0" err="1">
                <a:latin typeface="Comic Sans MS" pitchFamily="66" charset="0"/>
              </a:rPr>
              <a:t>AgCl</a:t>
            </a:r>
            <a:r>
              <a:rPr lang="tr-TR" sz="1600" dirty="0">
                <a:latin typeface="Comic Sans MS" pitchFamily="66" charset="0"/>
              </a:rPr>
              <a:t> (k)  +  NaNO</a:t>
            </a:r>
            <a:r>
              <a:rPr lang="tr-TR" sz="1600" baseline="-25000" dirty="0">
                <a:latin typeface="Comic Sans MS" pitchFamily="66" charset="0"/>
              </a:rPr>
              <a:t>3 </a:t>
            </a:r>
            <a:r>
              <a:rPr lang="tr-TR" sz="1600" dirty="0">
                <a:latin typeface="Comic Sans MS" pitchFamily="66" charset="0"/>
              </a:rPr>
              <a:t>(suda)</a:t>
            </a:r>
            <a:r>
              <a:rPr lang="tr-TR" sz="1600" baseline="-25000" dirty="0">
                <a:latin typeface="Comic Sans MS" pitchFamily="66" charset="0"/>
              </a:rPr>
              <a:t> </a:t>
            </a:r>
            <a:r>
              <a:rPr lang="tr-TR" sz="1600" dirty="0">
                <a:latin typeface="Comic Sans MS" pitchFamily="66" charset="0"/>
              </a:rPr>
              <a:t/>
            </a:r>
            <a:br>
              <a:rPr lang="tr-TR" sz="1600" dirty="0">
                <a:latin typeface="Comic Sans MS" pitchFamily="66" charset="0"/>
              </a:rPr>
            </a:br>
            <a:endParaRPr lang="tr-TR" sz="16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600" dirty="0">
                <a:latin typeface="Comic Sans MS" pitchFamily="66" charset="0"/>
              </a:rPr>
              <a:t>	</a:t>
            </a:r>
            <a:endParaRPr lang="tr-TR" sz="1600" b="1" dirty="0">
              <a:solidFill>
                <a:srgbClr val="99FFCC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600" dirty="0">
                <a:latin typeface="Comic Sans MS" pitchFamily="66" charset="0"/>
              </a:rPr>
              <a:t>	  	 H</a:t>
            </a:r>
            <a:r>
              <a:rPr lang="tr-TR" sz="1600" baseline="-25000" dirty="0">
                <a:latin typeface="Comic Sans MS" pitchFamily="66" charset="0"/>
              </a:rPr>
              <a:t>2</a:t>
            </a:r>
            <a:r>
              <a:rPr lang="tr-TR" sz="1600" dirty="0">
                <a:latin typeface="Comic Sans MS" pitchFamily="66" charset="0"/>
              </a:rPr>
              <a:t>SO</a:t>
            </a:r>
            <a:r>
              <a:rPr lang="tr-TR" sz="1600" baseline="-25000" dirty="0">
                <a:latin typeface="Comic Sans MS" pitchFamily="66" charset="0"/>
              </a:rPr>
              <a:t>4 </a:t>
            </a:r>
            <a:r>
              <a:rPr lang="tr-TR" sz="1600" dirty="0">
                <a:latin typeface="Comic Sans MS" pitchFamily="66" charset="0"/>
              </a:rPr>
              <a:t>(suda)  +  2NaOH (suda)  </a:t>
            </a:r>
            <a:r>
              <a:rPr lang="tr-TR" sz="16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sz="1600" dirty="0">
                <a:latin typeface="Comic Sans MS" pitchFamily="66" charset="0"/>
              </a:rPr>
              <a:t> Na</a:t>
            </a:r>
            <a:r>
              <a:rPr lang="tr-TR" sz="1600" baseline="-25000" dirty="0">
                <a:latin typeface="Comic Sans MS" pitchFamily="66" charset="0"/>
              </a:rPr>
              <a:t>2</a:t>
            </a:r>
            <a:r>
              <a:rPr lang="tr-TR" sz="1600" dirty="0">
                <a:latin typeface="Comic Sans MS" pitchFamily="66" charset="0"/>
              </a:rPr>
              <a:t>SO</a:t>
            </a:r>
            <a:r>
              <a:rPr lang="tr-TR" sz="1600" baseline="-25000" dirty="0">
                <a:latin typeface="Comic Sans MS" pitchFamily="66" charset="0"/>
              </a:rPr>
              <a:t>4</a:t>
            </a:r>
            <a:r>
              <a:rPr lang="tr-TR" sz="1600" dirty="0">
                <a:latin typeface="Comic Sans MS" pitchFamily="66" charset="0"/>
              </a:rPr>
              <a:t> (suda)  +  2H</a:t>
            </a:r>
            <a:r>
              <a:rPr lang="tr-TR" sz="1600" baseline="-25000" dirty="0">
                <a:latin typeface="Comic Sans MS" pitchFamily="66" charset="0"/>
              </a:rPr>
              <a:t>2</a:t>
            </a:r>
            <a:r>
              <a:rPr lang="tr-TR" sz="1600" dirty="0">
                <a:latin typeface="Comic Sans MS" pitchFamily="66" charset="0"/>
              </a:rPr>
              <a:t>O(s)</a:t>
            </a:r>
            <a:br>
              <a:rPr lang="tr-TR" sz="1600" dirty="0">
                <a:latin typeface="Comic Sans MS" pitchFamily="66" charset="0"/>
              </a:rPr>
            </a:br>
            <a:endParaRPr lang="tr-TR" sz="16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600" dirty="0">
                <a:latin typeface="Comic Sans MS" pitchFamily="66" charset="0"/>
              </a:rPr>
              <a:t>	         </a:t>
            </a:r>
            <a:r>
              <a:rPr lang="tr-TR" altLang="zh-CN" sz="1600" dirty="0">
                <a:latin typeface="Comic Sans MS" pitchFamily="66" charset="0"/>
              </a:rPr>
              <a:t/>
            </a:r>
            <a:br>
              <a:rPr lang="tr-TR" altLang="zh-CN" sz="1600" dirty="0">
                <a:latin typeface="Comic Sans MS" pitchFamily="66" charset="0"/>
              </a:rPr>
            </a:br>
            <a:endParaRPr lang="tr-TR" altLang="zh-CN" sz="16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600" dirty="0">
                <a:latin typeface="Comic Sans MS" pitchFamily="66" charset="0"/>
              </a:rPr>
              <a:t>		</a:t>
            </a:r>
            <a:endParaRPr lang="tr-TR" sz="1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37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5654675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tr-TR" altLang="zh-CN" sz="1200" b="1" dirty="0">
              <a:solidFill>
                <a:schemeClr val="bg2"/>
              </a:solidFill>
              <a:latin typeface="Segoe Print" pitchFamily="2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1400" b="1" dirty="0">
                <a:solidFill>
                  <a:schemeClr val="accent2"/>
                </a:solidFill>
                <a:latin typeface="Comic Sans MS" pitchFamily="66" charset="0"/>
              </a:rPr>
              <a:t>		</a:t>
            </a:r>
            <a:r>
              <a:rPr lang="tr-TR" altLang="zh-CN" sz="2000" b="1" dirty="0">
                <a:solidFill>
                  <a:srgbClr val="FF0000"/>
                </a:solidFill>
                <a:latin typeface="Comic Sans MS" pitchFamily="66" charset="0"/>
              </a:rPr>
              <a:t>5.   İyonik Tepkimeler</a:t>
            </a:r>
            <a:r>
              <a:rPr lang="tr-TR" altLang="zh-CN" sz="2000" dirty="0">
                <a:solidFill>
                  <a:srgbClr val="99FF33"/>
                </a:solidFill>
                <a:latin typeface="Comic Sans MS" pitchFamily="66" charset="0"/>
              </a:rPr>
              <a:t/>
            </a:r>
            <a:br>
              <a:rPr lang="tr-TR" altLang="zh-CN" sz="2000" dirty="0">
                <a:solidFill>
                  <a:srgbClr val="99FF33"/>
                </a:solidFill>
                <a:latin typeface="Comic Sans MS" pitchFamily="66" charset="0"/>
              </a:rPr>
            </a:br>
            <a:r>
              <a:rPr lang="tr-TR" altLang="zh-CN" sz="2000" dirty="0">
                <a:solidFill>
                  <a:schemeClr val="accent2"/>
                </a:solidFill>
                <a:latin typeface="Comic Sans MS" pitchFamily="66" charset="0"/>
              </a:rPr>
              <a:t/>
            </a:r>
            <a:br>
              <a:rPr lang="tr-TR" altLang="zh-CN" sz="2000" dirty="0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>	Sulu çözeltilerde gerçekleşen tepkimeler iyonların etkileşmesine dayanır ve tepkime ürünlerinden biri çökerek (çökelme), sıvı (nötrleşme) ya da gaz halinde ortamdan ayrılabilir</a:t>
            </a:r>
            <a:r>
              <a:rPr lang="tr-TR" altLang="zh-CN" sz="2000" dirty="0" smtClean="0">
                <a:latin typeface="Comic Sans MS" pitchFamily="66" charset="0"/>
              </a:rPr>
              <a:t>. İyonik </a:t>
            </a:r>
            <a:r>
              <a:rPr lang="tr-TR" altLang="zh-CN" sz="2000" dirty="0">
                <a:latin typeface="Comic Sans MS" pitchFamily="66" charset="0"/>
              </a:rPr>
              <a:t>tepkimelerde sadece tepkimeye giren iyonlar gösterilir</a:t>
            </a:r>
            <a:r>
              <a:rPr lang="tr-TR" altLang="zh-CN" sz="2000" dirty="0" smtClean="0">
                <a:latin typeface="Comic Sans MS" pitchFamily="66" charset="0"/>
              </a:rPr>
              <a:t>. Böyle </a:t>
            </a:r>
            <a:r>
              <a:rPr lang="tr-TR" altLang="zh-CN" sz="2000" dirty="0">
                <a:latin typeface="Comic Sans MS" pitchFamily="66" charset="0"/>
              </a:rPr>
              <a:t>denklemlere net iyon denklemi denir.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dirty="0">
                <a:latin typeface="Comic Sans MS" pitchFamily="66" charset="0"/>
              </a:rPr>
              <a:t/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solidFill>
                  <a:srgbClr val="99FFCC"/>
                </a:solidFill>
                <a:latin typeface="Comic Sans MS" pitchFamily="66" charset="0"/>
              </a:rPr>
              <a:t> Nötrleşme:</a:t>
            </a:r>
            <a:r>
              <a:rPr lang="tr-TR" altLang="zh-CN" sz="2000" dirty="0">
                <a:latin typeface="Comic Sans MS" pitchFamily="66" charset="0"/>
              </a:rPr>
              <a:t>   H</a:t>
            </a:r>
            <a:r>
              <a:rPr lang="tr-TR" altLang="zh-CN" sz="2000" baseline="30000" dirty="0">
                <a:latin typeface="Comic Sans MS" pitchFamily="66" charset="0"/>
              </a:rPr>
              <a:t>+</a:t>
            </a:r>
            <a:r>
              <a:rPr lang="tr-TR" altLang="zh-CN" sz="2000" dirty="0">
                <a:latin typeface="Comic Sans MS" pitchFamily="66" charset="0"/>
              </a:rPr>
              <a:t> (suda)  +  OH</a:t>
            </a:r>
            <a:r>
              <a:rPr lang="tr-TR" altLang="zh-CN" sz="2000" baseline="30000" dirty="0">
                <a:latin typeface="Comic Sans MS" pitchFamily="66" charset="0"/>
              </a:rPr>
              <a:t>-</a:t>
            </a:r>
            <a:r>
              <a:rPr lang="tr-TR" altLang="zh-CN" sz="2000" dirty="0">
                <a:latin typeface="Comic Sans MS" pitchFamily="66" charset="0"/>
              </a:rPr>
              <a:t> (suda)    </a:t>
            </a:r>
            <a:r>
              <a:rPr lang="tr-TR" altLang="zh-CN" sz="20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2000" dirty="0">
                <a:latin typeface="Comic Sans MS" pitchFamily="66" charset="0"/>
              </a:rPr>
              <a:t>    H</a:t>
            </a:r>
            <a:r>
              <a:rPr lang="tr-TR" altLang="zh-CN" sz="2000" baseline="-25000" dirty="0">
                <a:latin typeface="Comic Sans MS" pitchFamily="66" charset="0"/>
              </a:rPr>
              <a:t>2</a:t>
            </a:r>
            <a:r>
              <a:rPr lang="tr-TR" altLang="zh-CN" sz="2000" dirty="0">
                <a:latin typeface="Comic Sans MS" pitchFamily="66" charset="0"/>
              </a:rPr>
              <a:t>O (sıvı)</a:t>
            </a:r>
            <a:br>
              <a:rPr lang="tr-TR" altLang="zh-CN" sz="2000" dirty="0">
                <a:latin typeface="Comic Sans MS" pitchFamily="66" charset="0"/>
              </a:rPr>
            </a:br>
            <a:endParaRPr lang="tr-TR" altLang="zh-CN" sz="20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dirty="0">
                <a:latin typeface="Comic Sans MS" pitchFamily="66" charset="0"/>
                <a:sym typeface="Symbol" pitchFamily="18" charset="2"/>
              </a:rPr>
              <a:t>       </a:t>
            </a:r>
            <a:r>
              <a:rPr lang="tr-TR" altLang="zh-CN" sz="2000" dirty="0">
                <a:solidFill>
                  <a:srgbClr val="99FFCC"/>
                </a:solidFill>
                <a:latin typeface="Comic Sans MS" pitchFamily="66" charset="0"/>
              </a:rPr>
              <a:t>Çökelme:    </a:t>
            </a:r>
            <a:r>
              <a:rPr lang="tr-TR" altLang="zh-CN" sz="2000" dirty="0">
                <a:latin typeface="Comic Sans MS" pitchFamily="66" charset="0"/>
              </a:rPr>
              <a:t> </a:t>
            </a:r>
            <a:r>
              <a:rPr lang="tr-TR" altLang="zh-CN" sz="2000" dirty="0" err="1">
                <a:latin typeface="Comic Sans MS" pitchFamily="66" charset="0"/>
              </a:rPr>
              <a:t>Ag</a:t>
            </a:r>
            <a:r>
              <a:rPr lang="tr-TR" altLang="zh-CN" sz="2000" baseline="30000" dirty="0">
                <a:latin typeface="Comic Sans MS" pitchFamily="66" charset="0"/>
              </a:rPr>
              <a:t>+</a:t>
            </a:r>
            <a:r>
              <a:rPr lang="tr-TR" altLang="zh-CN" sz="2000" dirty="0">
                <a:latin typeface="Comic Sans MS" pitchFamily="66" charset="0"/>
              </a:rPr>
              <a:t> (suda)  +  Cl</a:t>
            </a:r>
            <a:r>
              <a:rPr lang="tr-TR" altLang="zh-CN" sz="2000" baseline="30000" dirty="0">
                <a:latin typeface="Comic Sans MS" pitchFamily="66" charset="0"/>
              </a:rPr>
              <a:t>-</a:t>
            </a:r>
            <a:r>
              <a:rPr lang="tr-TR" altLang="zh-CN" sz="2000" dirty="0">
                <a:latin typeface="Comic Sans MS" pitchFamily="66" charset="0"/>
              </a:rPr>
              <a:t>   </a:t>
            </a:r>
            <a:r>
              <a:rPr lang="tr-TR" altLang="zh-CN" sz="2000" dirty="0">
                <a:latin typeface="Comic Sans MS" pitchFamily="66" charset="0"/>
                <a:sym typeface="Symbol" pitchFamily="18" charset="2"/>
              </a:rPr>
              <a:t></a:t>
            </a:r>
            <a:r>
              <a:rPr lang="tr-TR" altLang="zh-CN" sz="2000" dirty="0">
                <a:latin typeface="Comic Sans MS" pitchFamily="66" charset="0"/>
              </a:rPr>
              <a:t>   </a:t>
            </a:r>
            <a:r>
              <a:rPr lang="tr-TR" altLang="zh-CN" sz="2000" dirty="0" err="1">
                <a:latin typeface="Comic Sans MS" pitchFamily="66" charset="0"/>
              </a:rPr>
              <a:t>AgCl</a:t>
            </a:r>
            <a:r>
              <a:rPr lang="tr-TR" altLang="zh-CN" sz="2000" dirty="0">
                <a:latin typeface="Comic Sans MS" pitchFamily="66" charset="0"/>
              </a:rPr>
              <a:t> (katı)</a:t>
            </a:r>
            <a:r>
              <a:rPr lang="tr-TR" altLang="zh-CN" sz="2000" dirty="0">
                <a:latin typeface="Comic Sans MS" pitchFamily="66" charset="0"/>
                <a:sym typeface="Symbol" pitchFamily="18" charset="2"/>
              </a:rPr>
              <a:t> </a:t>
            </a:r>
            <a:endParaRPr lang="tr-TR" altLang="zh-CN" sz="20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dirty="0">
                <a:latin typeface="Comic Sans MS" pitchFamily="66" charset="0"/>
              </a:rPr>
              <a:t>	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zh-CN" sz="2000" dirty="0">
                <a:latin typeface="Comic Sans MS" pitchFamily="66" charset="0"/>
              </a:rPr>
              <a:t>                          </a:t>
            </a:r>
            <a:r>
              <a:rPr lang="tr-TR" altLang="zh-CN" sz="2000" dirty="0" err="1">
                <a:latin typeface="Comic Sans MS" pitchFamily="66" charset="0"/>
              </a:rPr>
              <a:t>Zn</a:t>
            </a:r>
            <a:r>
              <a:rPr lang="tr-TR" altLang="zh-CN" sz="2000" dirty="0">
                <a:latin typeface="Comic Sans MS" pitchFamily="66" charset="0"/>
              </a:rPr>
              <a:t> (k)   +  2H</a:t>
            </a:r>
            <a:r>
              <a:rPr lang="tr-TR" altLang="zh-CN" sz="2000" baseline="30000" dirty="0">
                <a:latin typeface="Comic Sans MS" pitchFamily="66" charset="0"/>
              </a:rPr>
              <a:t>+ </a:t>
            </a:r>
            <a:r>
              <a:rPr lang="tr-TR" altLang="zh-CN" sz="2000" dirty="0">
                <a:latin typeface="Comic Sans MS" pitchFamily="66" charset="0"/>
              </a:rPr>
              <a:t>(suda)   </a:t>
            </a:r>
            <a:r>
              <a:rPr lang="tr-TR" altLang="zh-CN" sz="2000" dirty="0">
                <a:latin typeface="Comic Sans MS" pitchFamily="66" charset="0"/>
                <a:sym typeface="Symbol" pitchFamily="18" charset="2"/>
              </a:rPr>
              <a:t> </a:t>
            </a:r>
            <a:r>
              <a:rPr lang="tr-TR" altLang="zh-CN" sz="2000" dirty="0">
                <a:latin typeface="Comic Sans MS" pitchFamily="66" charset="0"/>
              </a:rPr>
              <a:t> Zn+2 (suda)  +  H</a:t>
            </a:r>
            <a:r>
              <a:rPr lang="tr-TR" altLang="zh-CN" sz="2000" baseline="-25000" dirty="0">
                <a:latin typeface="Comic Sans MS" pitchFamily="66" charset="0"/>
              </a:rPr>
              <a:t>2</a:t>
            </a:r>
            <a:r>
              <a:rPr lang="tr-TR" altLang="zh-CN" sz="2000" dirty="0">
                <a:latin typeface="Comic Sans MS" pitchFamily="66" charset="0"/>
              </a:rPr>
              <a:t>(g)</a:t>
            </a:r>
            <a:r>
              <a:rPr lang="tr-TR" altLang="zh-CN" sz="20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tr-TR" altLang="zh-CN" sz="2000" dirty="0">
                <a:latin typeface="Comic Sans MS" pitchFamily="66" charset="0"/>
              </a:rPr>
              <a:t/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2000" dirty="0">
                <a:latin typeface="Comic Sans MS" pitchFamily="66" charset="0"/>
              </a:rPr>
              <a:t/>
            </a:r>
            <a:br>
              <a:rPr lang="tr-TR" altLang="zh-CN" sz="2000" dirty="0">
                <a:latin typeface="Comic Sans MS" pitchFamily="66" charset="0"/>
              </a:rPr>
            </a:br>
            <a:r>
              <a:rPr lang="tr-TR" altLang="zh-CN" sz="1400" b="1" dirty="0">
                <a:solidFill>
                  <a:schemeClr val="bg2"/>
                </a:solidFill>
                <a:latin typeface="Segoe Print" pitchFamily="2" charset="0"/>
              </a:rPr>
              <a:t>   </a:t>
            </a:r>
            <a:r>
              <a:rPr lang="tr-TR" altLang="zh-CN" sz="1400" b="1" dirty="0">
                <a:solidFill>
                  <a:schemeClr val="bg2"/>
                </a:solidFill>
                <a:latin typeface="Comic Sans MS" pitchFamily="66" charset="0"/>
              </a:rPr>
              <a:t>	</a:t>
            </a:r>
            <a:r>
              <a:rPr lang="tr-TR" altLang="zh-CN" sz="1200" dirty="0">
                <a:latin typeface="Comic Sans MS" pitchFamily="66" charset="0"/>
              </a:rPr>
              <a:t/>
            </a:r>
            <a:br>
              <a:rPr lang="tr-TR" altLang="zh-CN" sz="1200" dirty="0">
                <a:latin typeface="Comic Sans MS" pitchFamily="66" charset="0"/>
              </a:rPr>
            </a:br>
            <a:r>
              <a:rPr lang="tr-TR" altLang="zh-CN" sz="1200" dirty="0">
                <a:latin typeface="Comic Sans MS" pitchFamily="66" charset="0"/>
              </a:rPr>
              <a:t>                 </a:t>
            </a:r>
            <a:endParaRPr lang="tr-TR" sz="1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93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</Words>
  <Application>Microsoft Office PowerPoint</Application>
  <PresentationFormat>Geniş ekran</PresentationFormat>
  <Paragraphs>67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等线</vt:lpstr>
      <vt:lpstr>等线 Light</vt:lpstr>
      <vt:lpstr>Segoe Print</vt:lpstr>
      <vt:lpstr>Symbol</vt:lpstr>
      <vt:lpstr>Wingdings</vt:lpstr>
      <vt:lpstr>Office Teması</vt:lpstr>
      <vt:lpstr>PowerPoint Sunusu</vt:lpstr>
      <vt:lpstr>KİMYASAL REAKSİYONLAR</vt:lpstr>
      <vt:lpstr>PowerPoint Sunusu</vt:lpstr>
      <vt:lpstr>PowerPoint Sunusu</vt:lpstr>
      <vt:lpstr>KİMYASAL TEPKİMELERİN SINIFLANDIRILMASI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6</cp:revision>
  <dcterms:created xsi:type="dcterms:W3CDTF">2018-05-16T16:35:50Z</dcterms:created>
  <dcterms:modified xsi:type="dcterms:W3CDTF">2018-05-16T16:41:36Z</dcterms:modified>
</cp:coreProperties>
</file>