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5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69" r:id="rId16"/>
    <p:sldId id="270" r:id="rId17"/>
    <p:sldId id="271" r:id="rId18"/>
    <p:sldId id="276" r:id="rId19"/>
    <p:sldId id="272" r:id="rId20"/>
    <p:sldId id="273" r:id="rId21"/>
    <p:sldId id="274" r:id="rId22"/>
    <p:sldId id="278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6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D02070C-F541-4299-B70E-58DA503D36E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CA46216-61D9-440E-87E7-D26BE0D1E56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LAZER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6866" name="Picture 2" descr="https://encrypted-tbn2.gstatic.com/images?q=tbn:ANd9GcRmYOeW0qQfxZGuRuClpmL6BMQ-aHK-A9vwAKjlWs-QZ8BAAW-tB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76872"/>
            <a:ext cx="3456384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43608" y="1166843"/>
            <a:ext cx="691276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            ISI</a:t>
            </a:r>
            <a:r>
              <a:rPr lang="tr-TR" b="1" dirty="0"/>
              <a:t>(°C)     Doku Değişikliği</a:t>
            </a:r>
            <a:endParaRPr lang="tr-TR" dirty="0"/>
          </a:p>
          <a:p>
            <a:r>
              <a:rPr lang="tr-TR" dirty="0"/>
              <a:t>         </a:t>
            </a:r>
            <a:r>
              <a:rPr lang="tr-TR" dirty="0" smtClean="0"/>
              <a:t> </a:t>
            </a:r>
            <a:r>
              <a:rPr lang="tr-TR" sz="1400" dirty="0"/>
              <a:t>–   37    </a:t>
            </a:r>
            <a:r>
              <a:rPr lang="tr-TR" sz="1400" dirty="0" smtClean="0"/>
              <a:t>    </a:t>
            </a:r>
            <a:r>
              <a:rPr lang="tr-TR" sz="1400" dirty="0" err="1"/>
              <a:t>Reversible</a:t>
            </a:r>
            <a:r>
              <a:rPr lang="tr-TR" sz="1400" dirty="0"/>
              <a:t> olan değişiklik görülür</a:t>
            </a:r>
          </a:p>
          <a:p>
            <a:r>
              <a:rPr lang="tr-TR" sz="1400" dirty="0"/>
              <a:t>            </a:t>
            </a:r>
            <a:r>
              <a:rPr lang="tr-TR" sz="1400" dirty="0" smtClean="0"/>
              <a:t> </a:t>
            </a:r>
            <a:r>
              <a:rPr lang="tr-TR" sz="1400" dirty="0"/>
              <a:t>–   </a:t>
            </a:r>
            <a:r>
              <a:rPr lang="tr-TR" sz="1400" dirty="0" smtClean="0"/>
              <a:t>40-45   </a:t>
            </a:r>
            <a:r>
              <a:rPr lang="tr-TR" sz="1400" dirty="0"/>
              <a:t>Enzim salgılanması, ödem , </a:t>
            </a:r>
            <a:r>
              <a:rPr lang="tr-TR" sz="1400" dirty="0" err="1"/>
              <a:t>membranda</a:t>
            </a:r>
            <a:r>
              <a:rPr lang="tr-TR" sz="1400" dirty="0"/>
              <a:t> çözülme ve  hücre ölümü</a:t>
            </a:r>
          </a:p>
          <a:p>
            <a:r>
              <a:rPr lang="tr-TR" sz="1400" dirty="0"/>
              <a:t>             –   60      </a:t>
            </a:r>
            <a:r>
              <a:rPr lang="tr-TR" sz="1400" dirty="0" smtClean="0"/>
              <a:t>  Proteinlerin </a:t>
            </a:r>
            <a:r>
              <a:rPr lang="tr-TR" sz="1400" dirty="0" err="1"/>
              <a:t>denatüre</a:t>
            </a:r>
            <a:r>
              <a:rPr lang="tr-TR" sz="1400" dirty="0"/>
              <a:t> olması</a:t>
            </a:r>
          </a:p>
          <a:p>
            <a:r>
              <a:rPr lang="tr-TR" sz="1400" dirty="0"/>
              <a:t>            </a:t>
            </a:r>
            <a:r>
              <a:rPr lang="tr-TR" sz="1400" dirty="0" smtClean="0"/>
              <a:t> </a:t>
            </a:r>
            <a:r>
              <a:rPr lang="tr-TR" sz="1400" dirty="0"/>
              <a:t>–   80     </a:t>
            </a:r>
            <a:r>
              <a:rPr lang="tr-TR" sz="1400" dirty="0" smtClean="0"/>
              <a:t>   </a:t>
            </a:r>
            <a:r>
              <a:rPr lang="tr-TR" sz="1400" dirty="0" err="1"/>
              <a:t>Kollogenin</a:t>
            </a:r>
            <a:r>
              <a:rPr lang="tr-TR" sz="1400" dirty="0"/>
              <a:t> </a:t>
            </a:r>
            <a:r>
              <a:rPr lang="tr-TR" sz="1400" dirty="0" err="1"/>
              <a:t>denatüre</a:t>
            </a:r>
            <a:r>
              <a:rPr lang="tr-TR" sz="1400" dirty="0"/>
              <a:t> olması, </a:t>
            </a:r>
            <a:r>
              <a:rPr lang="tr-TR" sz="1400" dirty="0" err="1"/>
              <a:t>membran</a:t>
            </a:r>
            <a:r>
              <a:rPr lang="tr-TR" sz="1400" dirty="0"/>
              <a:t> </a:t>
            </a:r>
            <a:r>
              <a:rPr lang="tr-TR" sz="1400" dirty="0" err="1"/>
              <a:t>defektler</a:t>
            </a:r>
            <a:endParaRPr lang="tr-TR" sz="1400" dirty="0"/>
          </a:p>
          <a:p>
            <a:r>
              <a:rPr lang="tr-TR" sz="1400" dirty="0"/>
              <a:t>             –   100 </a:t>
            </a:r>
            <a:r>
              <a:rPr lang="tr-TR" sz="1400" dirty="0" smtClean="0"/>
              <a:t>  </a:t>
            </a:r>
            <a:r>
              <a:rPr lang="tr-TR" sz="1400" dirty="0"/>
              <a:t>   Kuruma</a:t>
            </a:r>
          </a:p>
          <a:p>
            <a:r>
              <a:rPr lang="tr-TR" sz="1400" dirty="0"/>
              <a:t>             –   150</a:t>
            </a:r>
            <a:r>
              <a:rPr lang="tr-TR" sz="1400" dirty="0" smtClean="0"/>
              <a:t>&lt;   </a:t>
            </a:r>
            <a:r>
              <a:rPr lang="tr-TR" sz="1400" dirty="0"/>
              <a:t>Karbonizasyon</a:t>
            </a:r>
          </a:p>
          <a:p>
            <a:r>
              <a:rPr lang="tr-TR" sz="1400" dirty="0"/>
              <a:t>          </a:t>
            </a:r>
            <a:r>
              <a:rPr lang="tr-TR" sz="1400" dirty="0" smtClean="0"/>
              <a:t> </a:t>
            </a:r>
            <a:r>
              <a:rPr lang="tr-TR" sz="1400" dirty="0"/>
              <a:t>  –   300</a:t>
            </a:r>
            <a:r>
              <a:rPr lang="tr-TR" sz="1400" dirty="0" smtClean="0"/>
              <a:t>&gt;   </a:t>
            </a:r>
            <a:r>
              <a:rPr lang="tr-TR" sz="1400" dirty="0"/>
              <a:t>Buharlaşma, gaz oluşumu</a:t>
            </a:r>
          </a:p>
          <a:p>
            <a:r>
              <a:rPr lang="tr-TR" sz="1400" dirty="0"/>
              <a:t>              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99592" y="620688"/>
            <a:ext cx="70567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b="1" dirty="0" err="1"/>
              <a:t>Fotodisrüpsiyon</a:t>
            </a:r>
            <a:r>
              <a:rPr lang="tr-TR" sz="1400" dirty="0"/>
              <a:t>: Yüksek enerjili lazerlerin kullanılması ile </a:t>
            </a:r>
            <a:r>
              <a:rPr lang="tr-TR" sz="1400" dirty="0" err="1"/>
              <a:t>sekonder</a:t>
            </a:r>
            <a:r>
              <a:rPr lang="tr-TR" sz="1400" dirty="0"/>
              <a:t> şok dalgası, oluşturarak dokuyu mekanik olarak tahrip eder</a:t>
            </a:r>
            <a:r>
              <a:rPr lang="tr-TR" sz="1400" dirty="0" smtClean="0"/>
              <a:t>.</a:t>
            </a:r>
          </a:p>
          <a:p>
            <a:endParaRPr lang="tr-TR" sz="1400" dirty="0"/>
          </a:p>
          <a:p>
            <a:r>
              <a:rPr lang="tr-TR" sz="1400" b="1" dirty="0" err="1"/>
              <a:t>Fotoablasyon</a:t>
            </a:r>
            <a:r>
              <a:rPr lang="tr-TR" sz="1400" dirty="0"/>
              <a:t>: Lazer ışını komşu dokulara hiçbir zarar vermeden hedef dokuda büyük kısmı </a:t>
            </a:r>
            <a:r>
              <a:rPr lang="tr-TR" sz="1400" dirty="0" err="1"/>
              <a:t>absorbe</a:t>
            </a:r>
            <a:r>
              <a:rPr lang="tr-TR" sz="1400" dirty="0"/>
              <a:t> edilerek aniden patlama şeklinde buharlaşır. Buna </a:t>
            </a:r>
            <a:r>
              <a:rPr lang="tr-TR" sz="1400" dirty="0" err="1"/>
              <a:t>fotoablasyon</a:t>
            </a:r>
            <a:r>
              <a:rPr lang="tr-TR" sz="1400" dirty="0"/>
              <a:t> denir.</a:t>
            </a:r>
            <a:r>
              <a:rPr lang="tr-TR" sz="1400" dirty="0" err="1"/>
              <a:t>Fotoablasyonun</a:t>
            </a:r>
            <a:r>
              <a:rPr lang="tr-TR" sz="1400" dirty="0"/>
              <a:t> oluşması için şart olarak kısa lazer </a:t>
            </a:r>
            <a:r>
              <a:rPr lang="tr-TR" sz="1400" dirty="0" err="1"/>
              <a:t>pulsasyonları</a:t>
            </a:r>
            <a:r>
              <a:rPr lang="tr-TR" sz="1400" dirty="0"/>
              <a:t> ve ışının doku içerisine çok az bir derinlikte girmesi gerekir</a:t>
            </a:r>
            <a:r>
              <a:rPr lang="tr-TR" sz="1400" dirty="0" smtClean="0"/>
              <a:t>.</a:t>
            </a:r>
          </a:p>
          <a:p>
            <a:endParaRPr lang="tr-TR" sz="1400" dirty="0"/>
          </a:p>
          <a:p>
            <a:r>
              <a:rPr lang="tr-TR" sz="1400" b="1" dirty="0" err="1"/>
              <a:t>Fotodinamik</a:t>
            </a:r>
            <a:r>
              <a:rPr lang="tr-TR" sz="1400" b="1" dirty="0"/>
              <a:t> etki</a:t>
            </a:r>
            <a:r>
              <a:rPr lang="tr-TR" sz="1400" dirty="0"/>
              <a:t>: Genellikle </a:t>
            </a:r>
            <a:r>
              <a:rPr lang="tr-TR" sz="1400" dirty="0" err="1"/>
              <a:t>fotodinamik</a:t>
            </a:r>
            <a:r>
              <a:rPr lang="tr-TR" sz="1400" dirty="0"/>
              <a:t> etkileşimler, ışığa duyarlı molekülleri kullanarak,oksijenin biyokimyasal olarak reaktif formunu yani serbest oksijeni oluştururlar. Serbest oksijen radikali </a:t>
            </a:r>
            <a:r>
              <a:rPr lang="tr-TR" sz="1400" dirty="0" err="1"/>
              <a:t>sitotoksiktir</a:t>
            </a:r>
            <a:r>
              <a:rPr lang="tr-TR" sz="1400" dirty="0"/>
              <a:t> ve dokudaki bazı önemli </a:t>
            </a:r>
            <a:r>
              <a:rPr lang="tr-TR" sz="1400" dirty="0" err="1" smtClean="0"/>
              <a:t>komponentleri</a:t>
            </a:r>
            <a:r>
              <a:rPr lang="tr-TR" sz="1400" dirty="0" smtClean="0"/>
              <a:t> </a:t>
            </a:r>
            <a:r>
              <a:rPr lang="tr-TR" sz="1400" dirty="0"/>
              <a:t>okside ederek doku yıkımını başlatır. </a:t>
            </a:r>
            <a:endParaRPr lang="tr-TR" sz="1400" dirty="0" smtClean="0"/>
          </a:p>
          <a:p>
            <a:r>
              <a:rPr lang="tr-TR" sz="1400" dirty="0" smtClean="0"/>
              <a:t>Lazer </a:t>
            </a:r>
            <a:r>
              <a:rPr lang="tr-TR" sz="1400" dirty="0"/>
              <a:t>ışınının </a:t>
            </a:r>
            <a:r>
              <a:rPr lang="tr-TR" sz="1400" dirty="0" err="1"/>
              <a:t>fotodinamik</a:t>
            </a:r>
            <a:r>
              <a:rPr lang="tr-TR" sz="1400" dirty="0"/>
              <a:t> etkileşimi daha çok kanserli hücrelerde kullanılır</a:t>
            </a:r>
            <a:r>
              <a:rPr lang="tr-TR" sz="1400" dirty="0" smtClean="0"/>
              <a:t>.</a:t>
            </a:r>
          </a:p>
          <a:p>
            <a:endParaRPr lang="tr-TR" sz="1400" dirty="0"/>
          </a:p>
          <a:p>
            <a:r>
              <a:rPr lang="tr-TR" sz="1400" b="1" dirty="0" err="1"/>
              <a:t>Fotoakustik</a:t>
            </a:r>
            <a:r>
              <a:rPr lang="tr-TR" sz="1400" b="1" dirty="0"/>
              <a:t> etki</a:t>
            </a:r>
            <a:r>
              <a:rPr lang="tr-TR" sz="1400" dirty="0"/>
              <a:t>: Atımlı lazer enerjisi, hedeflenen dokunun fiziksel olarak kesilmesine yol açan şok dalgaları veya yüksek basınçlı dalgalar halinde akustik enerjiye dönüşür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971600" y="1340768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Lazerin analjezik 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etkisi</a:t>
            </a:r>
          </a:p>
          <a:p>
            <a:endParaRPr lang="tr-TR" sz="1400" b="1" dirty="0">
              <a:latin typeface="Arial" pitchFamily="34" charset="0"/>
              <a:cs typeface="Arial" pitchFamily="34" charset="0"/>
            </a:endParaRP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            ◊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C ve A 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delta sinir 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liflerinin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 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depolarizasyonunun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engellenmesi ve duyu  nöronlarının ısı artışıyla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geçirgenliğinin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değişimi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            ◊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Na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-K pompası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 mekanizmasının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engellenmesi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           ◊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Myelinsiz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sinirlerin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 uçlarında oluşan blokaj sonucu duyulan ağrıda belirgin azalma  oluşur.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1691680" y="971437"/>
            <a:ext cx="5616624" cy="3668903"/>
          </a:xfrm>
          <a:prstGeom prst="rect">
            <a:avLst/>
          </a:prstGeom>
          <a:solidFill>
            <a:srgbClr val="FEFD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9350" rIns="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Güçlerine göre lazer çeşitleri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Düşük güçlü (soğuk) lazerler: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Lazer gücü 6-500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mW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class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3B)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Dalga boyu 600-1100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nm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arasında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30 yıldan uzun zamandır kullanılan konservatif tedavi seçeneği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tr-TR" sz="1400" dirty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Yüksek güçlü (sıcak) lazerler: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Lazer gücü &gt;500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mW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Class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4)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Cerrahide kullanılır, dokuları ısıtır ve parçalarlar.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27584" y="548680"/>
            <a:ext cx="69127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Lazerlerin sınıflandırılması</a:t>
            </a:r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Hard Lazerler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 (Termik): Tıp ve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dişhekimliğinde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en çok kullanılan hard lazerler; Karbondioksit,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Neodymium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: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Yttrium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-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Aliminium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-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Garnet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(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Nd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: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Yag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)  ve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argon.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b="1" dirty="0" err="1">
                <a:latin typeface="Arial" pitchFamily="34" charset="0"/>
                <a:cs typeface="Arial" pitchFamily="34" charset="0"/>
              </a:rPr>
              <a:t>Soft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Lazerler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 (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Atermik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) =DDLT(Düşük doz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tedavisi) : Bu lazerler hücresel aktiviteyi uyaran dalga boylarında, soğuk (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atermik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) ve düşük enerji yayan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kaynaklardır.</a:t>
            </a:r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            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◊Doku yenilenmesini artırır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              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◊Analjezik etkilidir.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              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◊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Vazodilatasyon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Neovaskülarizasyon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              ◊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F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ibroblastların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 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uyarılması sonucunda 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kollogen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yapımının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artması.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2455875" y="1052736"/>
            <a:ext cx="4232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Düşük güçlü lazerler ve etkileri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827584" y="2996952"/>
            <a:ext cx="784887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latin typeface="Arial" pitchFamily="34" charset="0"/>
                <a:cs typeface="Arial" pitchFamily="34" charset="0"/>
              </a:rPr>
              <a:t>Lazer gücü 500mW’ın altındadır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Güç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yoğunluğu yaklaşık 50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mW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/cm</a:t>
            </a:r>
            <a:r>
              <a:rPr lang="tr-TR" sz="14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dir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Enerji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yoğunluğu 35 J/cm</a:t>
            </a:r>
            <a:r>
              <a:rPr lang="tr-TR" sz="14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nin altındadır (0,1-4 J/cm</a:t>
            </a:r>
            <a:r>
              <a:rPr lang="tr-TR" sz="14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>
                <a:latin typeface="Arial" pitchFamily="34" charset="0"/>
                <a:cs typeface="Arial" pitchFamily="34" charset="0"/>
              </a:rPr>
              <a:t>Lazer ışınının frekansı, gücü ve uygulanan dokunun tipi ışın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penetrasyonunun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derinliğini belirler. </a:t>
            </a:r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Daha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uzun dalga boyu olan (daha düşük frekanslı) lazer ışını daha derine gider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600-1300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nm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dalga boyu olan lazer ışını 1-4 mm derinliğe ulaşır. Sıvı içeriği yüksek dokularda daha fazla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absorbsiyon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görülür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 rot="10800000" flipV="1">
            <a:off x="1231200" y="955189"/>
            <a:ext cx="5630830" cy="2031325"/>
          </a:xfrm>
          <a:prstGeom prst="rect">
            <a:avLst/>
          </a:prstGeom>
          <a:solidFill>
            <a:srgbClr val="FEFD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Fizik tedavide sık kullanılan düşük güçlü lazerler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Helyum-Neon (He-Ne) lazer: 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%85 helyum, %15 neon gazı içerir. Kırmızı renklidir, 632,8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nm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dalga boyu vardır.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Penetrasyon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derinliği direkt 0,8 mm,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indirekt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10-15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mm’dir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Galyum-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Arsenid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Ga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-As) ve Galyum-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Alüninyum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-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Arsenid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Ga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-Al-As) lazer: 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Kırmızı ötesi lazerlerdir. Kesikli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pulse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) ışın yayarlar.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Ga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-As 904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nm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dalga boyuna,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Ga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-Al-As 830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nm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dalga boyuna sahiptir.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İndirekt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penetrasyonları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5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cm’ye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çıkabilir.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339752" y="2780928"/>
            <a:ext cx="1935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2195736" y="2564904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483768" y="2996952"/>
            <a:ext cx="1935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 rot="10800000" flipV="1">
            <a:off x="1043608" y="871693"/>
            <a:ext cx="7056784" cy="4038234"/>
          </a:xfrm>
          <a:prstGeom prst="rect">
            <a:avLst/>
          </a:prstGeom>
          <a:solidFill>
            <a:srgbClr val="FEFD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9350" rIns="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Düşük güçteki lazerlerin etkileri: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Biyostimülan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etki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Elektron taşıma zincirinde aktivasyon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ATP sentezinde artış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Kalsiyum kanalları üzerinde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fotofiziksel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etki ile hücre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membranında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reaksiyonların başlatılması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Hücre metabolizmasında hızlanma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Makrofaj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fibroblast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ve lenfosit aktivitesinde artış.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Yara iyileşmesi üzerine olumlu etki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Antiinflamatuar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etki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Analjezik etki (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periferal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nosiseptörlerin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inhibisyonnu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endorfin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Vazodilatasyon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etkisi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2286000" y="17208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99592" y="474345"/>
            <a:ext cx="691276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Dalga Boylarına Göre Fizik Tedavide Kullanılan </a:t>
            </a:r>
            <a:r>
              <a:rPr lang="tr-TR" b="1" dirty="0" err="1"/>
              <a:t>Laser</a:t>
            </a:r>
            <a:r>
              <a:rPr lang="tr-TR" b="1" dirty="0"/>
              <a:t> </a:t>
            </a:r>
            <a:r>
              <a:rPr lang="tr-TR" b="1" dirty="0" smtClean="0"/>
              <a:t>Çeşitleri</a:t>
            </a:r>
          </a:p>
          <a:p>
            <a:endParaRPr lang="tr-TR" b="1" dirty="0"/>
          </a:p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Fizik tedavide en çok kullanılan soğuk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laserler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He-Ne ve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infrarujlu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GaAs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GaAl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/>
            </a:r>
            <a:br>
              <a:rPr lang="tr-TR" sz="1400" dirty="0">
                <a:latin typeface="Arial" pitchFamily="34" charset="0"/>
                <a:cs typeface="Arial" pitchFamily="34" charset="0"/>
              </a:rPr>
            </a:br>
            <a:r>
              <a:rPr lang="tr-TR" sz="1400" dirty="0">
                <a:latin typeface="Arial" pitchFamily="34" charset="0"/>
                <a:cs typeface="Arial" pitchFamily="34" charset="0"/>
              </a:rPr>
              <a:t/>
            </a:r>
            <a:br>
              <a:rPr lang="tr-TR" sz="1400" dirty="0">
                <a:latin typeface="Arial" pitchFamily="34" charset="0"/>
                <a:cs typeface="Arial" pitchFamily="34" charset="0"/>
              </a:rPr>
            </a:br>
            <a:r>
              <a:rPr lang="tr-TR" sz="1400" b="1" u="sng" dirty="0">
                <a:latin typeface="Arial" pitchFamily="34" charset="0"/>
                <a:cs typeface="Arial" pitchFamily="34" charset="0"/>
              </a:rPr>
              <a:t>Kırmızı ışınlı </a:t>
            </a:r>
            <a:r>
              <a:rPr lang="tr-TR" sz="1400" b="1" u="sng" dirty="0" err="1">
                <a:latin typeface="Arial" pitchFamily="34" charset="0"/>
                <a:cs typeface="Arial" pitchFamily="34" charset="0"/>
              </a:rPr>
              <a:t>laserler</a:t>
            </a:r>
            <a:r>
              <a:rPr lang="tr-TR" sz="14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He-Ne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görünen,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monokramatik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, 632,8-660nm boyu, kırmızı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/>
            </a:r>
            <a:br>
              <a:rPr lang="tr-TR" sz="1400" b="1" dirty="0">
                <a:latin typeface="Arial" pitchFamily="34" charset="0"/>
                <a:cs typeface="Arial" pitchFamily="34" charset="0"/>
              </a:rPr>
            </a:br>
            <a:r>
              <a:rPr lang="tr-TR" sz="1400" b="1" dirty="0" err="1">
                <a:latin typeface="Arial" pitchFamily="34" charset="0"/>
                <a:cs typeface="Arial" pitchFamily="34" charset="0"/>
              </a:rPr>
              <a:t>Yüzeyel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fizyolojik ajanı %50den fazlası 1cm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absorbe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olur. Fotokimyasal etki oluşturur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b="1" u="sng" dirty="0" err="1">
                <a:latin typeface="Arial" pitchFamily="34" charset="0"/>
                <a:cs typeface="Arial" pitchFamily="34" charset="0"/>
              </a:rPr>
              <a:t>GaAs</a:t>
            </a:r>
            <a:r>
              <a:rPr lang="tr-TR" sz="14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b="1" u="sng" dirty="0" err="1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800-1000nm arasındaki dalga boylarında üretilir.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Penetrasyonları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daha derin olduğu için eklem,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tendon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, kas ve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fascialarda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kullanılır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r>
              <a:rPr lang="tr-TR" sz="1400" b="1" u="sng" dirty="0">
                <a:latin typeface="Arial" pitchFamily="34" charset="0"/>
                <a:cs typeface="Arial" pitchFamily="34" charset="0"/>
              </a:rPr>
              <a:t>Demet şeklinde birkaç dalga boyunu içeren </a:t>
            </a:r>
            <a:r>
              <a:rPr lang="tr-TR" sz="1400" b="1" u="sng" dirty="0" err="1">
                <a:latin typeface="Arial" pitchFamily="34" charset="0"/>
                <a:cs typeface="Arial" pitchFamily="34" charset="0"/>
              </a:rPr>
              <a:t>laserler</a:t>
            </a:r>
            <a:r>
              <a:rPr lang="tr-TR" sz="14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Geniş alanların tedavisinde kullanılır.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99592" y="764705"/>
            <a:ext cx="626469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Uygulamada Dikkat Edilmesi Gerekenler:</a:t>
            </a:r>
          </a:p>
          <a:p>
            <a:endParaRPr lang="tr-TR" b="1" dirty="0" smtClean="0"/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Uygulama odasında plastik, ayna, krom gibi yansıtıcı yüzeyler olmamalı.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Uygulanan deri bölgesi temiz olmalı.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uygulayan kişinin statik enerjiden arınmak için ellerini yıkaması gerekir.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Terapist ve hasta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ışınını geçirmeyen gözlük kullanmalı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.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1916832"/>
            <a:ext cx="5796136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Lazer (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Light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Amplification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by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Stimulated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Emission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Radiation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), İngilizce “uyarılmış ışıma ile kuvvetlendirilmiş ışık” kelimelerinin baş harflerinden oluşturulmuş bir kelimedir.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tr-TR" sz="1400" u="sng" dirty="0" smtClean="0">
                <a:latin typeface="Arial" pitchFamily="34" charset="0"/>
                <a:cs typeface="Arial" pitchFamily="34" charset="0"/>
              </a:rPr>
              <a:t>Lazer cihazı, elektrik enerjisini ışık enerjisine dönüştüren bir apareydir.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1960 da ilk lazer ışığı elde edilmiş olup tıptaki ilk kullanımı 1962’de retina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dekolmanına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yönelik olmuştur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tr-TR" b="1" dirty="0"/>
              <a:t> 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Laser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boşlukta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radyant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enerji halinde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yayılır.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971600" y="1166843"/>
            <a:ext cx="727280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/>
              <a:t>Basit Yara</a:t>
            </a:r>
            <a:endParaRPr lang="tr-TR" dirty="0"/>
          </a:p>
          <a:p>
            <a:r>
              <a:rPr lang="tr-TR" sz="1400" b="1" dirty="0"/>
              <a:t>Yara akut ise devamlı ışınlama yöntemi seçilir. Yara kronik ise </a:t>
            </a:r>
            <a:r>
              <a:rPr lang="tr-TR" sz="1400" b="1" dirty="0" err="1"/>
              <a:t>sn'de</a:t>
            </a:r>
            <a:r>
              <a:rPr lang="tr-TR" sz="1400" b="1" dirty="0"/>
              <a:t> 10 atımlı yöntem kullanılır.</a:t>
            </a:r>
            <a:endParaRPr lang="tr-TR" sz="1400" dirty="0"/>
          </a:p>
          <a:p>
            <a:r>
              <a:rPr lang="tr-TR" sz="1400" b="1" dirty="0" err="1"/>
              <a:t>Prob</a:t>
            </a:r>
            <a:r>
              <a:rPr lang="tr-TR" sz="1400" b="1" dirty="0"/>
              <a:t> hastanın derisine 2mm uzaklıkta tutularak 90sn/cm2 ışınlama yapılır.</a:t>
            </a:r>
            <a:endParaRPr lang="tr-TR" sz="1400" dirty="0"/>
          </a:p>
          <a:p>
            <a:r>
              <a:rPr lang="tr-TR" sz="1400" b="1" dirty="0" err="1"/>
              <a:t>cm'lere</a:t>
            </a:r>
            <a:r>
              <a:rPr lang="tr-TR" sz="1400" b="1" dirty="0"/>
              <a:t> bölünmüş kağıt kullanılabilir</a:t>
            </a:r>
            <a:r>
              <a:rPr lang="tr-TR" b="1" dirty="0" smtClean="0"/>
              <a:t>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b="1" u="sng" dirty="0"/>
              <a:t>Büyük Yara</a:t>
            </a:r>
            <a:endParaRPr lang="tr-TR" dirty="0"/>
          </a:p>
          <a:p>
            <a:r>
              <a:rPr lang="tr-TR" sz="1400" b="1" dirty="0" err="1"/>
              <a:t>Prob</a:t>
            </a:r>
            <a:r>
              <a:rPr lang="tr-TR" sz="1400" b="1" dirty="0"/>
              <a:t> yavaşça hareket ettirilerek yaranın her yeri taranır.</a:t>
            </a:r>
            <a:endParaRPr lang="tr-TR" sz="1400" dirty="0"/>
          </a:p>
          <a:p>
            <a:r>
              <a:rPr lang="tr-TR" sz="1400" b="1" dirty="0"/>
              <a:t>Her </a:t>
            </a:r>
            <a:r>
              <a:rPr lang="tr-TR" sz="1400" b="1" dirty="0" err="1"/>
              <a:t>cm'ye</a:t>
            </a:r>
            <a:r>
              <a:rPr lang="tr-TR" sz="1400" b="1" dirty="0"/>
              <a:t> 90 </a:t>
            </a:r>
            <a:r>
              <a:rPr lang="tr-TR" sz="1400" b="1" dirty="0" err="1"/>
              <a:t>sn'lik</a:t>
            </a:r>
            <a:r>
              <a:rPr lang="tr-TR" sz="1400" b="1" dirty="0"/>
              <a:t> ışınlama yapılır.</a:t>
            </a:r>
            <a:endParaRPr lang="tr-TR" sz="1400" dirty="0"/>
          </a:p>
          <a:p>
            <a:r>
              <a:rPr lang="tr-TR" sz="1400" b="1" dirty="0"/>
              <a:t>1-2 mm uzaktan uygulama yapılır</a:t>
            </a:r>
            <a:r>
              <a:rPr lang="tr-TR" b="1" dirty="0" smtClean="0"/>
              <a:t>.</a:t>
            </a:r>
          </a:p>
          <a:p>
            <a:endParaRPr lang="tr-TR" b="1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27584" y="1166843"/>
            <a:ext cx="705678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/>
              <a:t>Grid</a:t>
            </a:r>
            <a:r>
              <a:rPr lang="tr-TR" b="1" u="sng" dirty="0"/>
              <a:t> Yöntemi</a:t>
            </a:r>
            <a:endParaRPr lang="tr-TR" dirty="0"/>
          </a:p>
          <a:p>
            <a:r>
              <a:rPr lang="tr-TR" sz="1400" b="1" dirty="0"/>
              <a:t>Uzun süreli ışınlama gerektiren lezyonların tedavisinde kullanılır.</a:t>
            </a:r>
            <a:endParaRPr lang="tr-TR" sz="1400" dirty="0"/>
          </a:p>
          <a:p>
            <a:r>
              <a:rPr lang="tr-TR" sz="1400" b="1" dirty="0"/>
              <a:t>Karelere bölünmüş grafik kağıdı kullanılabilir. Kağıt tedavi edilecek bölgeye </a:t>
            </a:r>
            <a:r>
              <a:rPr lang="tr-TR" sz="1400" b="1" dirty="0" smtClean="0"/>
              <a:t>yerleştirili</a:t>
            </a:r>
            <a:r>
              <a:rPr lang="tr-TR" dirty="0" smtClean="0"/>
              <a:t>r</a:t>
            </a:r>
            <a:r>
              <a:rPr lang="tr-TR" b="1" dirty="0" smtClean="0"/>
              <a:t>.</a:t>
            </a:r>
          </a:p>
          <a:p>
            <a:endParaRPr lang="tr-TR" dirty="0"/>
          </a:p>
          <a:p>
            <a:r>
              <a:rPr lang="tr-TR" b="1" dirty="0"/>
              <a:t>Ağrı Kontrolü</a:t>
            </a:r>
          </a:p>
          <a:p>
            <a:r>
              <a:rPr lang="tr-TR" sz="1400" b="1" dirty="0"/>
              <a:t>Saptanan ağrılı noktalara uygulama yapılır.</a:t>
            </a:r>
            <a:endParaRPr lang="tr-TR" sz="1400" dirty="0"/>
          </a:p>
          <a:p>
            <a:r>
              <a:rPr lang="tr-TR" sz="1400" b="1" dirty="0" err="1"/>
              <a:t>Laser</a:t>
            </a:r>
            <a:r>
              <a:rPr lang="tr-TR" sz="1400" b="1" dirty="0"/>
              <a:t> aletinin </a:t>
            </a:r>
            <a:r>
              <a:rPr lang="tr-TR" sz="1400" b="1" dirty="0" err="1"/>
              <a:t>probu</a:t>
            </a:r>
            <a:r>
              <a:rPr lang="tr-TR" sz="1400" b="1" dirty="0"/>
              <a:t> deriye direkt temas ettirilerek </a:t>
            </a:r>
            <a:r>
              <a:rPr lang="tr-TR" sz="1400" b="1" dirty="0" err="1"/>
              <a:t>GaAs</a:t>
            </a:r>
            <a:r>
              <a:rPr lang="tr-TR" sz="1400" b="1" dirty="0"/>
              <a:t> </a:t>
            </a:r>
            <a:r>
              <a:rPr lang="tr-TR" sz="1400" b="1" dirty="0" err="1"/>
              <a:t>laserde</a:t>
            </a:r>
            <a:r>
              <a:rPr lang="tr-TR" sz="1400" b="1" dirty="0"/>
              <a:t> 15-30sn, He-Ne </a:t>
            </a:r>
            <a:r>
              <a:rPr lang="tr-TR" sz="1400" b="1" dirty="0" err="1"/>
              <a:t>laserde</a:t>
            </a:r>
            <a:r>
              <a:rPr lang="tr-TR" sz="1400" b="1" dirty="0"/>
              <a:t> 20-30 sn uygulama yapılır.</a:t>
            </a:r>
            <a:endParaRPr lang="tr-TR" sz="1400" dirty="0"/>
          </a:p>
          <a:p>
            <a:r>
              <a:rPr lang="tr-TR" sz="1400" b="1" dirty="0" err="1"/>
              <a:t>Probun</a:t>
            </a:r>
            <a:r>
              <a:rPr lang="tr-TR" sz="1400" b="1" dirty="0"/>
              <a:t> temasına bağlı olarak deride kırmızılık olabilir. Fazla bastırmamak gerekir</a:t>
            </a:r>
            <a:r>
              <a:rPr lang="tr-TR" b="1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27584" y="1166843"/>
            <a:ext cx="705678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Kontrendikasyonları</a:t>
            </a:r>
            <a:endParaRPr lang="tr-TR" b="1" smtClean="0"/>
          </a:p>
          <a:p>
            <a:endParaRPr lang="tr-TR" dirty="0" smtClean="0"/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Hücre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stimülasyonu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yaparak tümörün büyümesine veya metastazlara neden olabileceği için kanserli hastalara uygulanmaz.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Endokrin bezlerde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hipersekresyon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oluşturabileceğinden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trioid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bezi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etrafınada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ki bölgeye uygulamadan kaçınılır. 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Lazer ışınlarına en duyarlı organ gözdür. Kornea’ya direk uygulanmamalıdır. Tedaviler sırasında hasta ve terapist koruyucu gözlük kullanmalıdır.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 Gebelikte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fetal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dokular üzerinde hasar oluşturduğuna dair kanıt olmamakla birlikte gebelerde uygulama yapılmaması önerilmektedir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55576" y="1124744"/>
            <a:ext cx="720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Arial" pitchFamily="34" charset="0"/>
                <a:cs typeface="Arial" pitchFamily="34" charset="0"/>
              </a:rPr>
              <a:t>Lazerin prensibi:</a:t>
            </a:r>
            <a:r>
              <a:rPr lang="tr-TR" dirty="0">
                <a:latin typeface="Arial" pitchFamily="34" charset="0"/>
                <a:cs typeface="Arial" pitchFamily="34" charset="0"/>
              </a:rPr>
              <a:t> Kararlı halde bulunan bir atom dışarıdan gelen foton tarafından uyarıldığında elektron bir üst seviyeye çıkar. Kısa sürede tekrar kararlı hale dönerken foton salınır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Elektron</a:t>
            </a:r>
            <a:r>
              <a:rPr lang="tr-TR" dirty="0">
                <a:latin typeface="Arial" pitchFamily="34" charset="0"/>
                <a:cs typeface="Arial" pitchFamily="34" charset="0"/>
              </a:rPr>
              <a:t>, foton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salınımını</a:t>
            </a:r>
            <a:r>
              <a:rPr lang="tr-TR" dirty="0">
                <a:latin typeface="Arial" pitchFamily="34" charset="0"/>
                <a:cs typeface="Arial" pitchFamily="34" charset="0"/>
              </a:rPr>
              <a:t> kendiliğinden yaparsa salınan fotonun yönü rastgeledir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spontan</a:t>
            </a:r>
            <a:r>
              <a:rPr lang="tr-TR" dirty="0">
                <a:latin typeface="Arial" pitchFamily="34" charset="0"/>
                <a:cs typeface="Arial" pitchFamily="34" charset="0"/>
              </a:rPr>
              <a:t> salınım). Elektron başka bir fotonla etkileşerek kararlı düzeye inerse bu şekilde salınan fotonun yönü ve fazı geçişe etki eden fotonla aynı olur (uyarılmış salınım).</a:t>
            </a:r>
          </a:p>
        </p:txBody>
      </p:sp>
      <p:pic>
        <p:nvPicPr>
          <p:cNvPr id="39938" name="Picture 2" descr="ELEKTRON FOTON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789040"/>
            <a:ext cx="4762500" cy="1733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-218624"/>
            <a:ext cx="65" cy="437249"/>
          </a:xfrm>
          <a:prstGeom prst="rect">
            <a:avLst/>
          </a:prstGeom>
          <a:solidFill>
            <a:srgbClr val="FEFD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79350" rIns="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187624" y="476673"/>
            <a:ext cx="6624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Lazer oluşturmak için gerekli 4 temel öğe vardır: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Lazer ortamı: 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Atomları kolayca uyarılabilen katı, sıvı ya da gaz ortam.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Enerji kaynağı: 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Enerji verilmesiyle lazer maddesi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aktiflenir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(pompalama)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Rezonans ayna sistemi: 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Oluşan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fotonik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enerjiyi arttırmak için kullanılır.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Biri yarı geçirgendir, lazer ışını elektronik salınım eşiğine ulaşınca aynadan geçiş olur.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Fiberoptik</a:t>
            </a:r>
            <a:r>
              <a:rPr lang="tr-T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iletken: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Elde edilen ışını taşır.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55576" y="908720"/>
            <a:ext cx="67687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>
                <a:latin typeface="Arial" pitchFamily="34" charset="0"/>
                <a:cs typeface="Arial" pitchFamily="34" charset="0"/>
              </a:rPr>
              <a:t>Lazer ışınının fiziksel özellikleri</a:t>
            </a:r>
            <a:r>
              <a:rPr lang="tr-TR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tr-TR" dirty="0">
              <a:latin typeface="Arial" pitchFamily="34" charset="0"/>
              <a:cs typeface="Arial" pitchFamily="34" charset="0"/>
            </a:endParaRPr>
          </a:p>
          <a:p>
            <a:r>
              <a:rPr lang="tr-TR" i="1" dirty="0">
                <a:latin typeface="Arial" pitchFamily="34" charset="0"/>
                <a:cs typeface="Arial" pitchFamily="34" charset="0"/>
              </a:rPr>
              <a:t>Monokromatik</a:t>
            </a:r>
            <a:r>
              <a:rPr lang="tr-TR" dirty="0">
                <a:latin typeface="Arial" pitchFamily="34" charset="0"/>
                <a:cs typeface="Arial" pitchFamily="34" charset="0"/>
              </a:rPr>
              <a:t>: Tek dalga boyunda ve tek renktedir.</a:t>
            </a:r>
          </a:p>
          <a:p>
            <a:r>
              <a:rPr lang="tr-TR" i="1" dirty="0" err="1">
                <a:latin typeface="Arial" pitchFamily="34" charset="0"/>
                <a:cs typeface="Arial" pitchFamily="34" charset="0"/>
              </a:rPr>
              <a:t>Kohorens</a:t>
            </a:r>
            <a:r>
              <a:rPr lang="tr-TR" dirty="0">
                <a:latin typeface="Arial" pitchFamily="34" charset="0"/>
                <a:cs typeface="Arial" pitchFamily="34" charset="0"/>
              </a:rPr>
              <a:t>: Işık dalgaları aynı anda aynı fazda bulunur ve birbirine paraleldir.</a:t>
            </a:r>
          </a:p>
          <a:p>
            <a:r>
              <a:rPr lang="tr-TR" i="1" dirty="0">
                <a:latin typeface="Arial" pitchFamily="34" charset="0"/>
                <a:cs typeface="Arial" pitchFamily="34" charset="0"/>
              </a:rPr>
              <a:t>Küçük </a:t>
            </a:r>
            <a:r>
              <a:rPr lang="tr-TR" i="1" dirty="0" err="1">
                <a:latin typeface="Arial" pitchFamily="34" charset="0"/>
                <a:cs typeface="Arial" pitchFamily="34" charset="0"/>
              </a:rPr>
              <a:t>diverjans</a:t>
            </a:r>
            <a:r>
              <a:rPr lang="tr-TR" dirty="0">
                <a:latin typeface="Arial" pitchFamily="34" charset="0"/>
                <a:cs typeface="Arial" pitchFamily="34" charset="0"/>
              </a:rPr>
              <a:t>: Küçük oranda dağılır; uzun mesafelere kadar aynı incelikte ulaşabilir.</a:t>
            </a:r>
          </a:p>
          <a:p>
            <a:r>
              <a:rPr lang="tr-TR" i="1" dirty="0">
                <a:latin typeface="Arial" pitchFamily="34" charset="0"/>
                <a:cs typeface="Arial" pitchFamily="34" charset="0"/>
              </a:rPr>
              <a:t>Enerji taşıyıcılık</a:t>
            </a:r>
            <a:r>
              <a:rPr lang="tr-TR" dirty="0">
                <a:latin typeface="Arial" pitchFamily="34" charset="0"/>
                <a:cs typeface="Arial" pitchFamily="34" charset="0"/>
              </a:rPr>
              <a:t>: Enerji foton olarak taşınır, küçük yüzeylere yoğun enerji aktarabilir.</a:t>
            </a:r>
          </a:p>
          <a:p>
            <a:endParaRPr lang="tr-TR" dirty="0"/>
          </a:p>
        </p:txBody>
      </p:sp>
      <p:sp>
        <p:nvSpPr>
          <p:cNvPr id="54275" name="AutoShape 3" descr="MONOKROMATİK LAZER IŞINLAR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4277" name="AutoShape 5" descr="MONOKROMATİK LAZER IŞINLAR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899592" y="684350"/>
            <a:ext cx="6480720" cy="4478149"/>
          </a:xfrm>
          <a:prstGeom prst="rect">
            <a:avLst/>
          </a:prstGeom>
          <a:solidFill>
            <a:srgbClr val="FEFD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Terminoloji: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Çıkış gücü: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Watt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–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mW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(1 W=1 J/saniye)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Güç yoğunluğu: 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Işının çapı tarafından belirlenir. Çok yayılırsa güç yoğunluğu düşer. Birimi W/cm</a:t>
            </a:r>
            <a:r>
              <a:rPr kumimoji="0" lang="tr-TR" sz="14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veya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mY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/cm</a:t>
            </a:r>
            <a:r>
              <a:rPr kumimoji="0" lang="tr-TR" sz="14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dir.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Dozaj – enerji yoğunluğu: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Birim alana uygulanan enerji miktarı (J/cm</a:t>
            </a:r>
            <a:r>
              <a:rPr kumimoji="0" lang="tr-TR" sz="14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Direkt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penetrasyon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Lazerin karakteristik özelliklerinin değişmeden ulaştığı derinlik</a:t>
            </a:r>
            <a:endParaRPr kumimoji="0" lang="tr-T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İndirekt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penetrasyon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Lazerin karakteristik özelliklerinin değiştiği, çevre dokuların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absorbsiyon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 özelliklerine göre oluşan derinlik.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400" b="1" dirty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b="1" dirty="0">
                <a:latin typeface="Arial" pitchFamily="34" charset="0"/>
                <a:cs typeface="Arial" pitchFamily="34" charset="0"/>
              </a:rPr>
              <a:t>Çıkış güçlerine ve dalga boylarına göre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laserler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2'ye 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ayrılır:</a:t>
            </a:r>
          </a:p>
          <a:p>
            <a:r>
              <a:rPr lang="tr-TR" sz="1200" b="1" u="sng" dirty="0"/>
              <a:t>Sıcak, sert </a:t>
            </a:r>
            <a:r>
              <a:rPr lang="tr-TR" sz="1200" b="1" u="sng" dirty="0" err="1"/>
              <a:t>laserler</a:t>
            </a:r>
            <a:r>
              <a:rPr lang="tr-TR" sz="1200" b="1" u="sng" dirty="0"/>
              <a:t>:</a:t>
            </a:r>
            <a:r>
              <a:rPr lang="tr-TR" sz="1200" b="1" dirty="0"/>
              <a:t> 100 milyon </a:t>
            </a:r>
            <a:r>
              <a:rPr lang="tr-TR" sz="1200" b="1" dirty="0" err="1"/>
              <a:t>watt</a:t>
            </a:r>
            <a:r>
              <a:rPr lang="tr-TR" sz="1200" b="1" dirty="0"/>
              <a:t> gibi yüksek güce sahiptir. 4 ana etkiye sahiptirler;</a:t>
            </a:r>
            <a:br>
              <a:rPr lang="tr-TR" sz="1200" b="1" dirty="0"/>
            </a:br>
            <a:r>
              <a:rPr lang="tr-TR" sz="1200" b="1" dirty="0"/>
              <a:t>-dokunun sıcakla </a:t>
            </a:r>
            <a:r>
              <a:rPr lang="tr-TR" sz="1200" b="1" dirty="0" err="1"/>
              <a:t>elevasyonu</a:t>
            </a:r>
            <a:r>
              <a:rPr lang="tr-TR" sz="1200" b="1" dirty="0"/>
              <a:t/>
            </a:r>
            <a:br>
              <a:rPr lang="tr-TR" sz="1200" b="1" dirty="0"/>
            </a:br>
            <a:r>
              <a:rPr lang="tr-TR" sz="1200" b="1" dirty="0"/>
              <a:t>-dokunun </a:t>
            </a:r>
            <a:r>
              <a:rPr lang="tr-TR" sz="1200" b="1" dirty="0" err="1"/>
              <a:t>dehidrasyonu</a:t>
            </a:r>
            <a:r>
              <a:rPr lang="tr-TR" sz="1200" b="1" dirty="0"/>
              <a:t/>
            </a:r>
            <a:br>
              <a:rPr lang="tr-TR" sz="1200" b="1" dirty="0"/>
            </a:br>
            <a:r>
              <a:rPr lang="tr-TR" sz="1200" b="1" dirty="0"/>
              <a:t>-protein </a:t>
            </a:r>
            <a:r>
              <a:rPr lang="tr-TR" sz="1200" b="1" dirty="0" err="1"/>
              <a:t>koagülasyonu</a:t>
            </a:r>
            <a:r>
              <a:rPr lang="tr-TR" sz="1200" b="1" dirty="0"/>
              <a:t/>
            </a:r>
            <a:br>
              <a:rPr lang="tr-TR" sz="1200" b="1" dirty="0"/>
            </a:br>
            <a:r>
              <a:rPr lang="tr-TR" sz="1200" b="1" dirty="0"/>
              <a:t>-</a:t>
            </a:r>
            <a:r>
              <a:rPr lang="tr-TR" sz="1200" b="1" dirty="0" err="1"/>
              <a:t>termolisis</a:t>
            </a:r>
            <a:r>
              <a:rPr lang="tr-TR" sz="1200" b="1" dirty="0"/>
              <a:t>, </a:t>
            </a:r>
            <a:r>
              <a:rPr lang="tr-TR" sz="1200" b="1" dirty="0" smtClean="0"/>
              <a:t>buharlaşma</a:t>
            </a:r>
          </a:p>
          <a:p>
            <a:endParaRPr lang="tr-TR" sz="1200" dirty="0"/>
          </a:p>
          <a:p>
            <a:r>
              <a:rPr lang="tr-TR" sz="1200" b="1" u="sng" dirty="0"/>
              <a:t>Soğuk, yumuşak </a:t>
            </a:r>
            <a:r>
              <a:rPr lang="tr-TR" sz="1200" b="1" u="sng" dirty="0" err="1"/>
              <a:t>laserler</a:t>
            </a:r>
            <a:r>
              <a:rPr lang="tr-TR" sz="1200" b="1" u="sng" dirty="0"/>
              <a:t>:</a:t>
            </a:r>
            <a:r>
              <a:rPr lang="tr-TR" sz="1200" b="1" dirty="0"/>
              <a:t> Düşük güçteki </a:t>
            </a:r>
            <a:r>
              <a:rPr lang="tr-TR" sz="1200" b="1" dirty="0" err="1"/>
              <a:t>laserler</a:t>
            </a:r>
            <a:r>
              <a:rPr lang="tr-TR" sz="1200" b="1" dirty="0"/>
              <a:t>. Fizik tedavide kullanılırlar (güçleri </a:t>
            </a:r>
            <a:r>
              <a:rPr lang="tr-TR" sz="1200" b="1" dirty="0" smtClean="0"/>
              <a:t>1mw=1/1000watt)</a:t>
            </a:r>
            <a:endParaRPr lang="tr-TR" sz="12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27584" y="1484784"/>
            <a:ext cx="67687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Kullanılan Maddelere Göre </a:t>
            </a:r>
            <a:r>
              <a:rPr lang="tr-TR" b="1" dirty="0" err="1"/>
              <a:t>Laser</a:t>
            </a:r>
            <a:r>
              <a:rPr lang="tr-TR" b="1" dirty="0"/>
              <a:t> </a:t>
            </a:r>
            <a:r>
              <a:rPr lang="tr-TR" b="1" dirty="0" smtClean="0"/>
              <a:t>Tipleri</a:t>
            </a:r>
          </a:p>
          <a:p>
            <a:endParaRPr lang="tr-TR" b="1" dirty="0"/>
          </a:p>
          <a:p>
            <a:r>
              <a:rPr lang="tr-TR" b="1" u="sng" dirty="0"/>
              <a:t>Katı </a:t>
            </a:r>
            <a:r>
              <a:rPr lang="tr-TR" b="1" u="sng" dirty="0" err="1"/>
              <a:t>laserler</a:t>
            </a:r>
            <a:r>
              <a:rPr lang="tr-TR" b="1" u="sng" dirty="0"/>
              <a:t>:</a:t>
            </a:r>
            <a:r>
              <a:rPr lang="tr-TR" b="1" dirty="0"/>
              <a:t> </a:t>
            </a:r>
            <a:r>
              <a:rPr lang="tr-TR" b="1" dirty="0" err="1"/>
              <a:t>Ruby</a:t>
            </a:r>
            <a:r>
              <a:rPr lang="tr-TR" b="1" dirty="0"/>
              <a:t> yağ </a:t>
            </a:r>
            <a:r>
              <a:rPr lang="tr-TR" b="1" dirty="0" err="1"/>
              <a:t>laserler</a:t>
            </a:r>
            <a:r>
              <a:rPr lang="tr-TR" b="1" dirty="0"/>
              <a:t>; en güçlü çıkışa sahip</a:t>
            </a:r>
            <a:r>
              <a:rPr lang="tr-TR" b="1" dirty="0" smtClean="0"/>
              <a:t>.</a:t>
            </a:r>
          </a:p>
          <a:p>
            <a:endParaRPr lang="tr-TR" dirty="0"/>
          </a:p>
          <a:p>
            <a:r>
              <a:rPr lang="tr-TR" b="1" u="sng" dirty="0"/>
              <a:t>Gaz </a:t>
            </a:r>
            <a:r>
              <a:rPr lang="tr-TR" b="1" u="sng" dirty="0" err="1"/>
              <a:t>laserler</a:t>
            </a:r>
            <a:r>
              <a:rPr lang="tr-TR" b="1" u="sng" dirty="0"/>
              <a:t>:</a:t>
            </a:r>
            <a:r>
              <a:rPr lang="tr-TR" b="1" dirty="0"/>
              <a:t> He, Ne, Argon, Kripton; en etkili olanlar</a:t>
            </a:r>
            <a:r>
              <a:rPr lang="tr-TR" b="1" dirty="0" smtClean="0"/>
              <a:t>.</a:t>
            </a:r>
          </a:p>
          <a:p>
            <a:endParaRPr lang="tr-TR" dirty="0"/>
          </a:p>
          <a:p>
            <a:r>
              <a:rPr lang="tr-TR" b="1" u="sng" dirty="0"/>
              <a:t>Sıvı </a:t>
            </a:r>
            <a:r>
              <a:rPr lang="tr-TR" b="1" u="sng" dirty="0" err="1"/>
              <a:t>laserler</a:t>
            </a:r>
            <a:r>
              <a:rPr lang="tr-TR" b="1" u="sng" dirty="0"/>
              <a:t>:</a:t>
            </a:r>
            <a:r>
              <a:rPr lang="tr-TR" b="1" dirty="0"/>
              <a:t> Uygun çözeltilerdeki boya maddelerinden elde edilirler</a:t>
            </a:r>
            <a:r>
              <a:rPr lang="tr-TR" b="1" dirty="0" smtClean="0"/>
              <a:t>.</a:t>
            </a:r>
          </a:p>
          <a:p>
            <a:endParaRPr lang="tr-TR" dirty="0"/>
          </a:p>
          <a:p>
            <a:r>
              <a:rPr lang="tr-TR" b="1" u="sng" dirty="0"/>
              <a:t>Yarı iletken </a:t>
            </a:r>
            <a:r>
              <a:rPr lang="tr-TR" b="1" u="sng" dirty="0" err="1"/>
              <a:t>laserler</a:t>
            </a:r>
            <a:r>
              <a:rPr lang="tr-TR" b="1" u="sng" dirty="0"/>
              <a:t>:</a:t>
            </a:r>
            <a:r>
              <a:rPr lang="tr-TR" b="1" dirty="0"/>
              <a:t> Galyum-</a:t>
            </a:r>
            <a:r>
              <a:rPr lang="tr-TR" b="1" dirty="0" err="1"/>
              <a:t>arsenic</a:t>
            </a:r>
            <a:r>
              <a:rPr lang="tr-TR" b="1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979712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548680"/>
            <a:ext cx="640871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b="1" dirty="0">
                <a:latin typeface="Arial" pitchFamily="34" charset="0"/>
                <a:cs typeface="Arial" pitchFamily="34" charset="0"/>
              </a:rPr>
              <a:t>Lazerin biyolojik dokuda etki 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mekanizması:</a:t>
            </a:r>
          </a:p>
          <a:p>
            <a:endParaRPr lang="tr-TR" sz="1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i="1" dirty="0">
                <a:latin typeface="Arial" pitchFamily="34" charset="0"/>
                <a:cs typeface="Arial" pitchFamily="34" charset="0"/>
              </a:rPr>
              <a:t>Fotokimyasal Etki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: Lazer ışığının herhangi bir termal etkisi olmadan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absorbsiyonu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ile molekül ve atomların fiziksel ve kimyasal özelliklerini değiştirmesidir.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>
                <a:latin typeface="Arial" pitchFamily="34" charset="0"/>
                <a:cs typeface="Arial" pitchFamily="34" charset="0"/>
              </a:rPr>
              <a:t>Doku arası sıvı alışverişinin uyarılmasıyla, 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arterio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kapiller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b="1" dirty="0" err="1">
                <a:latin typeface="Arial" pitchFamily="34" charset="0"/>
                <a:cs typeface="Arial" pitchFamily="34" charset="0"/>
              </a:rPr>
              <a:t>vazodilatasyon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sonucu kan akımının düzenlenerek iltihaplı alandaki 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ödemi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giderir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>
                <a:latin typeface="Arial" pitchFamily="34" charset="0"/>
                <a:cs typeface="Arial" pitchFamily="34" charset="0"/>
              </a:rPr>
              <a:t>Hücrenin protoplazmasındaki elektrolit alışverişi uyarılır ve 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metabolik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aktivite hızlandırılır.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>
                <a:latin typeface="Arial" pitchFamily="34" charset="0"/>
                <a:cs typeface="Arial" pitchFamily="34" charset="0"/>
              </a:rPr>
              <a:t>ATP sentezi ile oksijenin,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vazodilatasyon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sonucu kullanımı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artar.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Nükleik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asitlerle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sitoplazmik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enzimlerin aktivitesi sonucu hücre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 mitozu 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uyarılır.</a:t>
            </a:r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Lazer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lenfosit,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granülositler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ile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kemotaksisi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uyarır, böylece nekrotik doku artıklarını yaradan uzaklaştırarak yaranın temizlenmesini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sağlar.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Fibroblast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aktivitesinin belirgin artışı sonucu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kollajen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retikulum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liflerinin üretiminde hızlanma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görülür.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Kapiller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düzeyindeki yeni damarların oluşumundaki artışı sonucu onarım süreci uyarılır, </a:t>
            </a:r>
            <a:r>
              <a:rPr lang="tr-TR" sz="1400" dirty="0" err="1">
                <a:latin typeface="Arial" pitchFamily="34" charset="0"/>
                <a:cs typeface="Arial" pitchFamily="34" charset="0"/>
              </a:rPr>
              <a:t>granülasyon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dokusunun arttığı görülür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43608" y="1268760"/>
            <a:ext cx="68407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Termal Etki: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 Lazer ışığının termik etkisi denilince dokuda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koagülasyon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ve buharlaşma anlaşılır.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Oluşan ısının derecesi ve uygulama süresine göre değişik termik etkiler oluşur. </a:t>
            </a:r>
          </a:p>
          <a:p>
            <a:pPr>
              <a:lnSpc>
                <a:spcPct val="150000"/>
              </a:lnSpc>
            </a:pPr>
            <a:endParaRPr lang="tr-TR" sz="1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Lazer homojen olan bir dokuya uygulanırsa, gücü azalarak alt tabakalara ulaşır ve kısmen yansıyarak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rezorbe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edilir.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Arial" pitchFamily="34" charset="0"/>
                <a:cs typeface="Arial" pitchFamily="34" charset="0"/>
              </a:rPr>
              <a:t> 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159</TotalTime>
  <Words>713</Words>
  <Application>Microsoft Office PowerPoint</Application>
  <PresentationFormat>Ekran Gösterisi (4:3)</PresentationFormat>
  <Paragraphs>191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Verdana</vt:lpstr>
      <vt:lpstr>Wingdings 2</vt:lpstr>
      <vt:lpstr>Görünüş</vt:lpstr>
      <vt:lpstr>LAZER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LAZER</dc:title>
  <dc:creator>Volkan Genc</dc:creator>
  <cp:lastModifiedBy>Windows Kullanıcısı</cp:lastModifiedBy>
  <cp:revision>32</cp:revision>
  <dcterms:created xsi:type="dcterms:W3CDTF">2017-12-11T08:57:13Z</dcterms:created>
  <dcterms:modified xsi:type="dcterms:W3CDTF">2020-04-26T12:52:03Z</dcterms:modified>
</cp:coreProperties>
</file>