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1" r:id="rId2"/>
    <p:sldId id="296" r:id="rId3"/>
    <p:sldId id="282" r:id="rId4"/>
    <p:sldId id="285" r:id="rId5"/>
    <p:sldId id="286" r:id="rId6"/>
    <p:sldId id="297" r:id="rId7"/>
    <p:sldId id="288" r:id="rId8"/>
    <p:sldId id="289" r:id="rId9"/>
    <p:sldId id="292" r:id="rId10"/>
    <p:sldId id="290" r:id="rId11"/>
    <p:sldId id="287" r:id="rId12"/>
    <p:sldId id="293" r:id="rId13"/>
    <p:sldId id="294" r:id="rId14"/>
    <p:sldId id="291" r:id="rId15"/>
    <p:sldId id="28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4A856-A8E6-4AC4-9ABB-0AD8A200D392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7CEC8-6327-4993-B8B6-861ABDBA31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76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27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41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8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79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6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345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09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8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26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20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2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95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31504" y="1124744"/>
            <a:ext cx="8928992" cy="2952328"/>
          </a:xfrm>
        </p:spPr>
        <p:txBody>
          <a:bodyPr>
            <a:noAutofit/>
          </a:bodyPr>
          <a:lstStyle/>
          <a:p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 Atlarında </a:t>
            </a:r>
            <a:b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Performans Artırıcı Maddelerin Analizleri ve Önemi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295600" y="4437112"/>
            <a:ext cx="6400800" cy="1752600"/>
          </a:xfrm>
        </p:spPr>
        <p:txBody>
          <a:bodyPr/>
          <a:lstStyle/>
          <a:p>
            <a:endParaRPr lang="tr-TR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Araştırma Görevlisi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</a:t>
            </a:r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Efe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Kurtdede</a:t>
            </a:r>
            <a:endParaRPr lang="tr-T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703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solidFill>
                  <a:srgbClr val="FF0000"/>
                </a:solidFill>
              </a:rPr>
              <a:t>Parasempatolitikler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Adifenin</a:t>
            </a:r>
            <a:r>
              <a:rPr lang="tr-TR" dirty="0" smtClean="0"/>
              <a:t>, atropin, </a:t>
            </a:r>
            <a:r>
              <a:rPr lang="tr-TR" dirty="0" err="1" smtClean="0"/>
              <a:t>metilnitrat</a:t>
            </a:r>
            <a:r>
              <a:rPr lang="tr-TR" dirty="0" smtClean="0"/>
              <a:t>, </a:t>
            </a:r>
            <a:r>
              <a:rPr lang="tr-TR" dirty="0" err="1" smtClean="0"/>
              <a:t>benaktizin</a:t>
            </a:r>
            <a:r>
              <a:rPr lang="tr-TR" dirty="0" smtClean="0"/>
              <a:t>, </a:t>
            </a:r>
            <a:r>
              <a:rPr lang="tr-TR" dirty="0" err="1" smtClean="0"/>
              <a:t>benzatropin</a:t>
            </a:r>
            <a:r>
              <a:rPr lang="tr-TR" dirty="0" smtClean="0"/>
              <a:t>, </a:t>
            </a:r>
            <a:r>
              <a:rPr lang="tr-TR" dirty="0" err="1" smtClean="0"/>
              <a:t>butilskopolamin</a:t>
            </a:r>
            <a:r>
              <a:rPr lang="tr-TR" dirty="0" smtClean="0"/>
              <a:t>, </a:t>
            </a:r>
            <a:r>
              <a:rPr lang="tr-TR" dirty="0" err="1" smtClean="0"/>
              <a:t>fenpiverinium</a:t>
            </a:r>
            <a:r>
              <a:rPr lang="tr-TR" dirty="0" smtClean="0"/>
              <a:t> gibi</a:t>
            </a:r>
          </a:p>
          <a:p>
            <a:r>
              <a:rPr lang="tr-TR" dirty="0" err="1" smtClean="0"/>
              <a:t>Kolinerjik-muskarinik</a:t>
            </a:r>
            <a:r>
              <a:rPr lang="tr-TR" dirty="0" smtClean="0"/>
              <a:t> reseptörleri kapatarak parasempatik sistemin kalp kası, düz kaslar ve salgı bezlerine olan etkilerini önler sempatik sistem </a:t>
            </a:r>
            <a:r>
              <a:rPr lang="tr-TR" dirty="0" smtClean="0"/>
              <a:t>baskın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3048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Skopolamin</a:t>
            </a:r>
            <a:r>
              <a:rPr lang="tr-TR" dirty="0" smtClean="0"/>
              <a:t> dışındaki atropin benzeri maddeler kalp ve solunum </a:t>
            </a:r>
            <a:r>
              <a:rPr lang="tr-TR" dirty="0" err="1" smtClean="0"/>
              <a:t>analeptiği</a:t>
            </a:r>
            <a:r>
              <a:rPr lang="tr-TR" dirty="0" smtClean="0"/>
              <a:t> olarak etkiler</a:t>
            </a:r>
          </a:p>
          <a:p>
            <a:r>
              <a:rPr lang="tr-TR" dirty="0" err="1" smtClean="0"/>
              <a:t>Performansda</a:t>
            </a:r>
            <a:r>
              <a:rPr lang="tr-TR" dirty="0" smtClean="0"/>
              <a:t> </a:t>
            </a:r>
            <a:r>
              <a:rPr lang="tr-TR" dirty="0" smtClean="0"/>
              <a:t>artış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5414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Sağaltım amacıyla kullanımında tarama değeri ve bekleme sürelerine dikkat edilmesi gerekir (N-</a:t>
            </a:r>
            <a:r>
              <a:rPr lang="tr-TR" dirty="0" err="1" smtClean="0"/>
              <a:t>butilskopolamin</a:t>
            </a:r>
            <a:r>
              <a:rPr lang="tr-TR" dirty="0" smtClean="0"/>
              <a:t>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7905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Zararlı Etkileri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Pupilleri</a:t>
            </a:r>
            <a:r>
              <a:rPr lang="tr-TR" dirty="0" smtClean="0"/>
              <a:t> genişleterek göz uyumunu bozar, özellikle engelli yarışlarda olmak üzere ciddi kazalara sebep olur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2194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Otonom Gangliyonları </a:t>
            </a:r>
            <a:r>
              <a:rPr lang="tr-TR" dirty="0" smtClean="0">
                <a:solidFill>
                  <a:srgbClr val="FF0000"/>
                </a:solidFill>
              </a:rPr>
              <a:t>Uyaranlar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Nikotin, </a:t>
            </a:r>
            <a:r>
              <a:rPr lang="tr-TR" dirty="0" err="1" smtClean="0"/>
              <a:t>lobelin</a:t>
            </a:r>
            <a:r>
              <a:rPr lang="tr-TR" dirty="0" smtClean="0"/>
              <a:t> gibi maddeler sempatik ve parasempatik sinir sistemleri ile aracılık edilen doku veya organların </a:t>
            </a:r>
            <a:r>
              <a:rPr lang="tr-TR" dirty="0" err="1" smtClean="0"/>
              <a:t>görvlerini</a:t>
            </a:r>
            <a:r>
              <a:rPr lang="tr-TR" dirty="0" smtClean="0"/>
              <a:t> önce uyarır sonra baskı altına alır bu sebeple hayvanların gücünü ve performansını değiştirir.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21653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35496" y="4925020"/>
            <a:ext cx="3312368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b="1" dirty="0" smtClean="0">
                <a:solidFill>
                  <a:schemeClr val="accent3">
                    <a:lumMod val="50000"/>
                  </a:schemeClr>
                </a:solidFill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413656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2644" y="740229"/>
            <a:ext cx="10956985" cy="557184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Spor </a:t>
            </a:r>
            <a:r>
              <a:rPr lang="tr-TR" dirty="0"/>
              <a:t>Atları, At Yarışları ve Atlarda Yarış Performansını Etkileyen </a:t>
            </a:r>
            <a:r>
              <a:rPr lang="tr-TR" dirty="0" smtClean="0"/>
              <a:t>Faktörler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Atlarda Egzersiz ile Enerji  Üretimi ve Performans </a:t>
            </a:r>
            <a:r>
              <a:rPr lang="tr-TR" dirty="0" smtClean="0"/>
              <a:t>İlişkisi 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Amacı ile Kullanılan Maddelerin Sınıflandırılması, Kullanım Amaçları ve Uygulanma </a:t>
            </a:r>
            <a:r>
              <a:rPr lang="tr-TR" dirty="0" smtClean="0"/>
              <a:t>Yolları ve Metabolizması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Merkezi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Otonom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Anabolik</a:t>
            </a:r>
            <a:r>
              <a:rPr lang="tr-TR" dirty="0" smtClean="0"/>
              <a:t> </a:t>
            </a:r>
            <a:r>
              <a:rPr lang="tr-TR" dirty="0"/>
              <a:t>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Hormonlar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İdrar </a:t>
            </a:r>
            <a:r>
              <a:rPr lang="tr-TR" dirty="0"/>
              <a:t>Söktürücüler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Kan </a:t>
            </a:r>
            <a:r>
              <a:rPr lang="tr-TR" dirty="0"/>
              <a:t>ve Kan Yapımını Artıran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Ara Sınav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Solunum </a:t>
            </a:r>
            <a:r>
              <a:rPr lang="tr-TR" dirty="0"/>
              <a:t>Yollarını Genişleten 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/>
              <a:t>Destek </a:t>
            </a:r>
            <a:r>
              <a:rPr lang="tr-TR" dirty="0" smtClean="0"/>
              <a:t>Maddeleri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Kontrolü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Etkili Maddelerin Analiz </a:t>
            </a:r>
            <a:r>
              <a:rPr lang="tr-TR" dirty="0" smtClean="0"/>
              <a:t>Yöntemleri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1850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idx="1"/>
          </p:nvPr>
        </p:nvSpPr>
        <p:spPr>
          <a:xfrm>
            <a:off x="1807029" y="2198915"/>
            <a:ext cx="8645310" cy="2242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6000" dirty="0">
                <a:solidFill>
                  <a:srgbClr val="FF0000"/>
                </a:solidFill>
              </a:rPr>
              <a:t>Otonom Sinir Sistemini Etkileyen Maddeler</a:t>
            </a:r>
          </a:p>
        </p:txBody>
      </p:sp>
    </p:spTree>
    <p:extLst>
      <p:ext uri="{BB962C8B-B14F-4D97-AF65-F5344CB8AC3E}">
        <p14:creationId xmlns:p14="http://schemas.microsoft.com/office/powerpoint/2010/main" val="273314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Sempatomimetikler</a:t>
            </a:r>
            <a:endParaRPr lang="tr-TR" dirty="0" smtClean="0"/>
          </a:p>
          <a:p>
            <a:r>
              <a:rPr lang="tr-TR" dirty="0" err="1" smtClean="0"/>
              <a:t>Sempatolitikler</a:t>
            </a:r>
            <a:endParaRPr lang="tr-TR" dirty="0" smtClean="0"/>
          </a:p>
          <a:p>
            <a:r>
              <a:rPr lang="tr-TR" dirty="0" err="1" smtClean="0"/>
              <a:t>Parasempatolitikler</a:t>
            </a:r>
            <a:endParaRPr lang="tr-TR" dirty="0" smtClean="0"/>
          </a:p>
          <a:p>
            <a:r>
              <a:rPr lang="tr-TR" dirty="0" smtClean="0"/>
              <a:t>Otonom Gangliyonları Uyaranlar</a:t>
            </a:r>
          </a:p>
        </p:txBody>
      </p:sp>
    </p:spTree>
    <p:extLst>
      <p:ext uri="{BB962C8B-B14F-4D97-AF65-F5344CB8AC3E}">
        <p14:creationId xmlns:p14="http://schemas.microsoft.com/office/powerpoint/2010/main" val="3417180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solidFill>
                  <a:srgbClr val="FF0000"/>
                </a:solidFill>
              </a:rPr>
              <a:t>Sempatomimetikler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Adrenalin, amfetamin, </a:t>
            </a:r>
            <a:r>
              <a:rPr lang="tr-TR" dirty="0" err="1" smtClean="0"/>
              <a:t>efedrin</a:t>
            </a:r>
            <a:r>
              <a:rPr lang="tr-TR" dirty="0" smtClean="0"/>
              <a:t>, </a:t>
            </a:r>
            <a:r>
              <a:rPr lang="tr-TR" dirty="0" err="1" smtClean="0"/>
              <a:t>pseudoefendrin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0134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solidFill>
                  <a:srgbClr val="FF0000"/>
                </a:solidFill>
              </a:rPr>
              <a:t>Sempatomimetikler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MSS’inde</a:t>
            </a:r>
            <a:r>
              <a:rPr lang="tr-TR" dirty="0"/>
              <a:t> özellikle </a:t>
            </a:r>
            <a:r>
              <a:rPr lang="tr-TR" dirty="0" err="1"/>
              <a:t>medulladaki</a:t>
            </a:r>
            <a:r>
              <a:rPr lang="tr-TR" dirty="0"/>
              <a:t> solunum ve dolaşım merkezlerinin uyarılması,</a:t>
            </a:r>
          </a:p>
          <a:p>
            <a:pPr lvl="1"/>
            <a:r>
              <a:rPr lang="tr-TR" dirty="0"/>
              <a:t>Solunum yollarını ve kas damarlarında genişleme </a:t>
            </a:r>
          </a:p>
          <a:p>
            <a:r>
              <a:rPr lang="tr-TR" dirty="0"/>
              <a:t>Yüksek dozda vücutta yağlar depolarında azalma,</a:t>
            </a:r>
          </a:p>
          <a:p>
            <a:r>
              <a:rPr lang="tr-TR" dirty="0"/>
              <a:t>Kas kitlesinin artması (</a:t>
            </a:r>
            <a:r>
              <a:rPr lang="tr-TR" dirty="0" err="1"/>
              <a:t>anabolik</a:t>
            </a:r>
            <a:r>
              <a:rPr lang="tr-TR" dirty="0"/>
              <a:t> etki)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1070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Zararlı Etkileri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Korku, halsizlik, terleme, çırpıntı, kalp hızında artış, beyin kanaması, kalpte </a:t>
            </a:r>
            <a:r>
              <a:rPr lang="tr-TR" dirty="0" err="1" smtClean="0"/>
              <a:t>ritm</a:t>
            </a:r>
            <a:r>
              <a:rPr lang="tr-TR" dirty="0" smtClean="0"/>
              <a:t> bozukluğu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7415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solidFill>
                  <a:srgbClr val="FF0000"/>
                </a:solidFill>
              </a:rPr>
              <a:t>Sempatolitikler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Alprenol</a:t>
            </a:r>
            <a:r>
              <a:rPr lang="tr-TR" dirty="0" smtClean="0"/>
              <a:t>, </a:t>
            </a:r>
            <a:r>
              <a:rPr lang="tr-TR" dirty="0" err="1" smtClean="0"/>
              <a:t>asebutolol</a:t>
            </a:r>
            <a:r>
              <a:rPr lang="tr-TR" dirty="0" smtClean="0"/>
              <a:t>, </a:t>
            </a:r>
            <a:r>
              <a:rPr lang="tr-TR" dirty="0" err="1" smtClean="0"/>
              <a:t>atenolol</a:t>
            </a:r>
            <a:r>
              <a:rPr lang="tr-TR" dirty="0" smtClean="0"/>
              <a:t>, </a:t>
            </a:r>
            <a:r>
              <a:rPr lang="tr-TR" dirty="0" err="1" smtClean="0"/>
              <a:t>betaksolol</a:t>
            </a:r>
            <a:r>
              <a:rPr lang="tr-TR" dirty="0" smtClean="0"/>
              <a:t> gibi</a:t>
            </a:r>
          </a:p>
          <a:p>
            <a:r>
              <a:rPr lang="tr-TR" dirty="0" smtClean="0"/>
              <a:t>Sakinleşme, kalp çırpıntısını azaltma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5711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Zararlı Etkileri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Kalbin hızını ve verimini azaltır</a:t>
            </a:r>
          </a:p>
          <a:p>
            <a:r>
              <a:rPr lang="tr-TR" dirty="0" smtClean="0"/>
              <a:t>Solunum yollarında daralma, soluk alıp vermede güçlük, uykusuzluk, yorgunluk hissi, fiziki verimde düşme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2077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304</Words>
  <Application>Microsoft Office PowerPoint</Application>
  <PresentationFormat>Geniş ekran</PresentationFormat>
  <Paragraphs>48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Spor Atlarında  Performans Artırıcı Maddelerin Analizleri ve Önemi</vt:lpstr>
      <vt:lpstr>PowerPoint Sunusu</vt:lpstr>
      <vt:lpstr>PowerPoint Sunusu</vt:lpstr>
      <vt:lpstr>PowerPoint Sunusu</vt:lpstr>
      <vt:lpstr>Sempatomimetikler</vt:lpstr>
      <vt:lpstr>Sempatomimetikler</vt:lpstr>
      <vt:lpstr>Zararlı Etkileri</vt:lpstr>
      <vt:lpstr>Sempatolitikler</vt:lpstr>
      <vt:lpstr>Zararlı Etkileri</vt:lpstr>
      <vt:lpstr>Parasempatolitikler</vt:lpstr>
      <vt:lpstr>PowerPoint Sunusu</vt:lpstr>
      <vt:lpstr>PowerPoint Sunusu</vt:lpstr>
      <vt:lpstr>Zararlı Etkileri</vt:lpstr>
      <vt:lpstr>Otonom Gangliyonları Uyaranlar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efe</dc:creator>
  <cp:lastModifiedBy>user</cp:lastModifiedBy>
  <cp:revision>43</cp:revision>
  <dcterms:created xsi:type="dcterms:W3CDTF">2020-02-09T04:22:59Z</dcterms:created>
  <dcterms:modified xsi:type="dcterms:W3CDTF">2020-03-02T07:53:22Z</dcterms:modified>
</cp:coreProperties>
</file>