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71" r:id="rId25"/>
    <p:sldId id="259"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25.02.2019</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25.02.2019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25.02.2019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25.02.2019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25.02.2019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25.02.2019</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25.02.2019</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25.02.2019</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İçerik Yer Tutucusu 4"/>
          <p:cNvSpPr>
            <a:spLocks noGrp="1"/>
          </p:cNvSpPr>
          <p:nvPr>
            <p:ph idx="1"/>
          </p:nvPr>
        </p:nvSpPr>
        <p:spPr/>
        <p:txBody>
          <a:bodyPr/>
          <a:lstStyle/>
          <a:p>
            <a:endParaRPr lang="tr-TR" dirty="0" smtClean="0"/>
          </a:p>
          <a:p>
            <a:endParaRPr lang="tr-TR" dirty="0"/>
          </a:p>
          <a:p>
            <a:r>
              <a:rPr lang="tr-TR" dirty="0" smtClean="0"/>
              <a:t>Neyi niçin ve nasıl öğreniriz?</a:t>
            </a:r>
            <a:endParaRPr lang="tr-TR" dirty="0"/>
          </a:p>
        </p:txBody>
      </p:sp>
    </p:spTree>
    <p:extLst>
      <p:ext uri="{BB962C8B-B14F-4D97-AF65-F5344CB8AC3E}">
        <p14:creationId xmlns:p14="http://schemas.microsoft.com/office/powerpoint/2010/main" val="16714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Eğitim, </a:t>
            </a:r>
            <a:r>
              <a:rPr lang="tr-TR" dirty="0"/>
              <a:t>vatandaşlık eğitimi, anne baba eğitimi, müzik eğitimi gibi okul dışındaki hayatımıza yönelik kazanımlar içinde kullanılır. Bu eğitimler de kendi içlerinde farklı öğretim yöntemleri içerebilir.</a:t>
            </a:r>
          </a:p>
        </p:txBody>
      </p:sp>
    </p:spTree>
    <p:extLst>
      <p:ext uri="{BB962C8B-B14F-4D97-AF65-F5344CB8AC3E}">
        <p14:creationId xmlns:p14="http://schemas.microsoft.com/office/powerpoint/2010/main" val="1150372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Teknoloji</a:t>
            </a:r>
          </a:p>
        </p:txBody>
      </p:sp>
      <p:sp>
        <p:nvSpPr>
          <p:cNvPr id="3" name="İçerik Yer Tutucusu 2"/>
          <p:cNvSpPr>
            <a:spLocks noGrp="1"/>
          </p:cNvSpPr>
          <p:nvPr>
            <p:ph idx="1"/>
          </p:nvPr>
        </p:nvSpPr>
        <p:spPr/>
        <p:txBody>
          <a:bodyPr/>
          <a:lstStyle/>
          <a:p>
            <a:r>
              <a:rPr lang="tr-TR" dirty="0"/>
              <a:t>Teknoloji bilimsel ya da sistematik bilgilerin pratik alanlara sistemli bir şekilde </a:t>
            </a:r>
            <a:r>
              <a:rPr lang="tr-TR" dirty="0" smtClean="0"/>
              <a:t>uygulanmasıdır.</a:t>
            </a:r>
          </a:p>
          <a:p>
            <a:r>
              <a:rPr lang="tr-TR" dirty="0"/>
              <a:t>Örneğin insanoğlunun bilgiyi nasıl aklında tutabildiği ve zihninin nasıl çalıştığını açıklamaya çalışan bilişsel teoriler ışında akılda kalması kolay anlatım teknikleri ve hatırlanması kolay resimler kullanmak gibi yöntem ve araç gereçlere teknoloji diyebiliriz.</a:t>
            </a:r>
          </a:p>
        </p:txBody>
      </p:sp>
    </p:spTree>
    <p:extLst>
      <p:ext uri="{BB962C8B-B14F-4D97-AF65-F5344CB8AC3E}">
        <p14:creationId xmlns:p14="http://schemas.microsoft.com/office/powerpoint/2010/main" val="948219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Öğretim Teknolojisi</a:t>
            </a:r>
          </a:p>
        </p:txBody>
      </p:sp>
      <p:sp>
        <p:nvSpPr>
          <p:cNvPr id="3" name="İçerik Yer Tutucusu 2"/>
          <p:cNvSpPr>
            <a:spLocks noGrp="1"/>
          </p:cNvSpPr>
          <p:nvPr>
            <p:ph idx="1"/>
          </p:nvPr>
        </p:nvSpPr>
        <p:spPr/>
        <p:txBody>
          <a:bodyPr/>
          <a:lstStyle/>
          <a:p>
            <a:r>
              <a:rPr lang="tr-TR" dirty="0"/>
              <a:t>Bir konuyu “nasıl öğretiriz” sorusuna verilecek cevaplar ne kadar farklı ise, öğretim teknolojisinin tanımı da o kadar farklı olabilmektedir</a:t>
            </a:r>
            <a:r>
              <a:rPr lang="tr-TR" dirty="0" smtClean="0"/>
              <a:t>.</a:t>
            </a:r>
          </a:p>
          <a:p>
            <a:r>
              <a:rPr lang="tr-TR" dirty="0"/>
              <a:t>Öğretimin, eğitimin bir alt kavramı olduğu anlayışına dayalı olarak ve belirli öğretim disiplinlerinin kendine özgü yönlerini dikkate alarak düzenlenmiş teknolojiyle ilgili bir kavramdır (Alkan, 1995).</a:t>
            </a:r>
          </a:p>
        </p:txBody>
      </p:sp>
    </p:spTree>
    <p:extLst>
      <p:ext uri="{BB962C8B-B14F-4D97-AF65-F5344CB8AC3E}">
        <p14:creationId xmlns:p14="http://schemas.microsoft.com/office/powerpoint/2010/main" val="2276408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Öğretim Teknolojisi bir konunun öğretimi ile ilgili öğrenmenin </a:t>
            </a:r>
            <a:r>
              <a:rPr lang="tr-TR" b="1" dirty="0" err="1" smtClean="0"/>
              <a:t>kılavuzlanması</a:t>
            </a:r>
            <a:r>
              <a:rPr lang="tr-TR" b="1" dirty="0" smtClean="0"/>
              <a:t> </a:t>
            </a:r>
            <a:r>
              <a:rPr lang="tr-TR" dirty="0" smtClean="0"/>
              <a:t>etkinliğidir</a:t>
            </a:r>
            <a:r>
              <a:rPr lang="tr-TR" dirty="0"/>
              <a:t>. Bu etkinlikte konu alanının kazanımına ilişkin özel hedefler vardır.</a:t>
            </a:r>
          </a:p>
        </p:txBody>
      </p:sp>
    </p:spTree>
    <p:extLst>
      <p:ext uri="{BB962C8B-B14F-4D97-AF65-F5344CB8AC3E}">
        <p14:creationId xmlns:p14="http://schemas.microsoft.com/office/powerpoint/2010/main" val="1183001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Öğretim teknolojisi, konu alanını göz önüne alarak ve bilimsel bilgiye dayalı olarak araç-gereç, yöntem ve tekniklerin tasarlanması, geliştirilmesi, uygulanması ve değerlendirilmesi sürecidir</a:t>
            </a:r>
            <a:r>
              <a:rPr lang="tr-TR" dirty="0" smtClean="0"/>
              <a:t>.</a:t>
            </a:r>
          </a:p>
          <a:p>
            <a:r>
              <a:rPr lang="tr-TR" dirty="0" smtClean="0"/>
              <a:t>Öğretim teknolojisi</a:t>
            </a:r>
            <a:r>
              <a:rPr lang="tr-TR" dirty="0"/>
              <a:t>, öğretimin etkililiğini arttırmak için gerçekleştirilen tüm uygulamalardır.</a:t>
            </a:r>
          </a:p>
          <a:p>
            <a:r>
              <a:rPr lang="tr-TR" dirty="0" smtClean="0"/>
              <a:t>Öğretim teknolojisin </a:t>
            </a:r>
            <a:r>
              <a:rPr lang="tr-TR" dirty="0"/>
              <a:t>en önemli amaçlarından biri etkili öğretme ve etkili öğrenmedir.</a:t>
            </a:r>
          </a:p>
        </p:txBody>
      </p:sp>
    </p:spTree>
    <p:extLst>
      <p:ext uri="{BB962C8B-B14F-4D97-AF65-F5344CB8AC3E}">
        <p14:creationId xmlns:p14="http://schemas.microsoft.com/office/powerpoint/2010/main" val="436492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Eğitim Teknolojisi</a:t>
            </a:r>
          </a:p>
        </p:txBody>
      </p:sp>
      <p:sp>
        <p:nvSpPr>
          <p:cNvPr id="3" name="İçerik Yer Tutucusu 2"/>
          <p:cNvSpPr>
            <a:spLocks noGrp="1"/>
          </p:cNvSpPr>
          <p:nvPr>
            <p:ph idx="1"/>
          </p:nvPr>
        </p:nvSpPr>
        <p:spPr/>
        <p:txBody>
          <a:bodyPr/>
          <a:lstStyle/>
          <a:p>
            <a:r>
              <a:rPr lang="tr-TR" dirty="0"/>
              <a:t>Eğitim teknolojisi en basit anlamıyla ne öğreteceğiz ve niçin öğreteceğiz sorularını yanıtladıktan sonra, nasıl öğreteceğiz sorusuna verilecek en uygun yanıtlar olarak tanımlanabilir.</a:t>
            </a:r>
          </a:p>
        </p:txBody>
      </p:sp>
    </p:spTree>
    <p:extLst>
      <p:ext uri="{BB962C8B-B14F-4D97-AF65-F5344CB8AC3E}">
        <p14:creationId xmlns:p14="http://schemas.microsoft.com/office/powerpoint/2010/main" val="2858646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Eğitim Teknolojisinin Amaçları</a:t>
            </a:r>
          </a:p>
        </p:txBody>
      </p:sp>
      <p:sp>
        <p:nvSpPr>
          <p:cNvPr id="3" name="İçerik Yer Tutucusu 2"/>
          <p:cNvSpPr>
            <a:spLocks noGrp="1"/>
          </p:cNvSpPr>
          <p:nvPr>
            <p:ph idx="1"/>
          </p:nvPr>
        </p:nvSpPr>
        <p:spPr/>
        <p:txBody>
          <a:bodyPr/>
          <a:lstStyle/>
          <a:p>
            <a:r>
              <a:rPr lang="tr-TR" dirty="0"/>
              <a:t>Eğitim hizmetlerini daha geniş kitlelere </a:t>
            </a:r>
            <a:r>
              <a:rPr lang="tr-TR" dirty="0" smtClean="0"/>
              <a:t>götürmek</a:t>
            </a:r>
          </a:p>
          <a:p>
            <a:r>
              <a:rPr lang="tr-TR" dirty="0"/>
              <a:t>Öğretme-öğrenme süreçlerini daha verimli hale </a:t>
            </a:r>
            <a:r>
              <a:rPr lang="tr-TR" dirty="0" smtClean="0"/>
              <a:t>getirmek</a:t>
            </a:r>
          </a:p>
          <a:p>
            <a:r>
              <a:rPr lang="tr-TR" dirty="0"/>
              <a:t>Öğretme-öğrenme etkinliklerini </a:t>
            </a:r>
            <a:r>
              <a:rPr lang="tr-TR" dirty="0" smtClean="0"/>
              <a:t>bireyselleştirmek</a:t>
            </a:r>
          </a:p>
          <a:p>
            <a:r>
              <a:rPr lang="tr-TR" dirty="0"/>
              <a:t>Öğretme-öğrenme süreci ile ilgili etkinlikleri </a:t>
            </a:r>
            <a:r>
              <a:rPr lang="tr-TR" dirty="0" smtClean="0"/>
              <a:t>düzenlemek</a:t>
            </a:r>
            <a:endParaRPr lang="tr-TR" dirty="0"/>
          </a:p>
        </p:txBody>
      </p:sp>
    </p:spTree>
    <p:extLst>
      <p:ext uri="{BB962C8B-B14F-4D97-AF65-F5344CB8AC3E}">
        <p14:creationId xmlns:p14="http://schemas.microsoft.com/office/powerpoint/2010/main" val="137821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Eğitim gereksinimlerini ve olanaklarını bilimsel araştırma konusu </a:t>
            </a:r>
            <a:r>
              <a:rPr lang="tr-TR" dirty="0" smtClean="0"/>
              <a:t>yapmak</a:t>
            </a:r>
          </a:p>
          <a:p>
            <a:r>
              <a:rPr lang="tr-TR" dirty="0"/>
              <a:t>Eğitim kurumlarını uygulamalı hale </a:t>
            </a:r>
            <a:r>
              <a:rPr lang="tr-TR" dirty="0" smtClean="0"/>
              <a:t>dönüştürmek</a:t>
            </a:r>
          </a:p>
          <a:p>
            <a:r>
              <a:rPr lang="tr-TR" dirty="0"/>
              <a:t>Öğretim programlarında sürekliliği </a:t>
            </a:r>
            <a:r>
              <a:rPr lang="tr-TR" dirty="0" smtClean="0"/>
              <a:t>sağlamak</a:t>
            </a:r>
          </a:p>
          <a:p>
            <a:r>
              <a:rPr lang="tr-TR" dirty="0"/>
              <a:t>Çevre faktörlerini düzenlemek ve kontrol </a:t>
            </a:r>
            <a:r>
              <a:rPr lang="tr-TR" dirty="0" smtClean="0"/>
              <a:t>etmek</a:t>
            </a:r>
          </a:p>
          <a:p>
            <a:r>
              <a:rPr lang="tr-TR" dirty="0"/>
              <a:t>Öğrenme sürecini Öğrenci yeteneklerine </a:t>
            </a:r>
            <a:r>
              <a:rPr lang="tr-TR" dirty="0" smtClean="0"/>
              <a:t>uyarlamak</a:t>
            </a:r>
          </a:p>
          <a:p>
            <a:r>
              <a:rPr lang="tr-TR" dirty="0"/>
              <a:t>Eğitim ile ilgili sorunların çözümünü uygulamaya koymak</a:t>
            </a:r>
          </a:p>
          <a:p>
            <a:endParaRPr lang="tr-TR" dirty="0"/>
          </a:p>
        </p:txBody>
      </p:sp>
    </p:spTree>
    <p:extLst>
      <p:ext uri="{BB962C8B-B14F-4D97-AF65-F5344CB8AC3E}">
        <p14:creationId xmlns:p14="http://schemas.microsoft.com/office/powerpoint/2010/main" val="3259797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Eğitim Teknolojilerinin Kapsamı</a:t>
            </a:r>
          </a:p>
        </p:txBody>
      </p:sp>
      <p:sp>
        <p:nvSpPr>
          <p:cNvPr id="3" name="İçerik Yer Tutucusu 2"/>
          <p:cNvSpPr>
            <a:spLocks noGrp="1"/>
          </p:cNvSpPr>
          <p:nvPr>
            <p:ph idx="1"/>
          </p:nvPr>
        </p:nvSpPr>
        <p:spPr/>
        <p:txBody>
          <a:bodyPr>
            <a:normAutofit lnSpcReduction="10000"/>
          </a:bodyPr>
          <a:lstStyle/>
          <a:p>
            <a:r>
              <a:rPr lang="tr-TR" dirty="0"/>
              <a:t>Eğitim teknolojileri, tanımı gereği pek çok bilimsel alandan faydalanan ve yine pek çok farklı ortama katkı sağlayan bir çalışma alanıdır</a:t>
            </a:r>
            <a:r>
              <a:rPr lang="tr-TR" dirty="0" smtClean="0"/>
              <a:t>.</a:t>
            </a:r>
          </a:p>
          <a:p>
            <a:r>
              <a:rPr lang="tr-TR" dirty="0"/>
              <a:t>Öğrenme teorileri, psikoloji, bilişim teorileri, iletişim, sosyal ilişkiler ve konu alanlarına özgü bilgiler, öğretim teknolojilerinin değişik aşamalarında yer alırlar. Bu sebeple, öğretim teknolojilerinin kapsamının açık bir şekilde belirtmek faydalı olacaktır.</a:t>
            </a:r>
          </a:p>
        </p:txBody>
      </p:sp>
    </p:spTree>
    <p:extLst>
      <p:ext uri="{BB962C8B-B14F-4D97-AF65-F5344CB8AC3E}">
        <p14:creationId xmlns:p14="http://schemas.microsoft.com/office/powerpoint/2010/main" val="3330631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a:t>sekiz başlık altında incelenecektir: </a:t>
            </a:r>
            <a:endParaRPr lang="tr-TR" dirty="0" smtClean="0"/>
          </a:p>
          <a:p>
            <a:r>
              <a:rPr lang="tr-TR" dirty="0" smtClean="0"/>
              <a:t>öğrenme </a:t>
            </a:r>
            <a:r>
              <a:rPr lang="tr-TR" dirty="0"/>
              <a:t>kuramı, </a:t>
            </a:r>
            <a:endParaRPr lang="tr-TR" dirty="0" smtClean="0"/>
          </a:p>
          <a:p>
            <a:r>
              <a:rPr lang="tr-TR" dirty="0" smtClean="0"/>
              <a:t>öğretim </a:t>
            </a:r>
            <a:r>
              <a:rPr lang="tr-TR" dirty="0"/>
              <a:t>kazanımları, </a:t>
            </a:r>
            <a:endParaRPr lang="tr-TR" dirty="0" smtClean="0"/>
          </a:p>
          <a:p>
            <a:r>
              <a:rPr lang="tr-TR" dirty="0" smtClean="0"/>
              <a:t>öğretim </a:t>
            </a:r>
            <a:r>
              <a:rPr lang="tr-TR" dirty="0"/>
              <a:t>yöntem ve teknikleri, </a:t>
            </a:r>
            <a:endParaRPr lang="tr-TR" dirty="0" smtClean="0"/>
          </a:p>
          <a:p>
            <a:r>
              <a:rPr lang="tr-TR" dirty="0" smtClean="0"/>
              <a:t>öğretim </a:t>
            </a:r>
            <a:r>
              <a:rPr lang="tr-TR" dirty="0"/>
              <a:t>ortamları tasarımı, </a:t>
            </a:r>
            <a:endParaRPr lang="tr-TR" dirty="0" smtClean="0"/>
          </a:p>
          <a:p>
            <a:r>
              <a:rPr lang="tr-TR" dirty="0" smtClean="0"/>
              <a:t>öğretim </a:t>
            </a:r>
            <a:r>
              <a:rPr lang="tr-TR" dirty="0"/>
              <a:t>araç ve gereçleri, </a:t>
            </a:r>
            <a:endParaRPr lang="tr-TR" dirty="0" smtClean="0"/>
          </a:p>
          <a:p>
            <a:r>
              <a:rPr lang="tr-TR" dirty="0" smtClean="0"/>
              <a:t>öğrenci</a:t>
            </a:r>
            <a:r>
              <a:rPr lang="tr-TR" dirty="0"/>
              <a:t>, </a:t>
            </a:r>
            <a:endParaRPr lang="tr-TR" dirty="0" smtClean="0"/>
          </a:p>
          <a:p>
            <a:r>
              <a:rPr lang="tr-TR" dirty="0" smtClean="0"/>
              <a:t>öğretmen </a:t>
            </a:r>
            <a:r>
              <a:rPr lang="tr-TR" dirty="0"/>
              <a:t>ve </a:t>
            </a:r>
            <a:endParaRPr lang="tr-TR" dirty="0" smtClean="0"/>
          </a:p>
          <a:p>
            <a:r>
              <a:rPr lang="tr-TR" dirty="0" smtClean="0"/>
              <a:t>değerlendirme</a:t>
            </a:r>
            <a:r>
              <a:rPr lang="tr-TR" dirty="0"/>
              <a:t>.</a:t>
            </a:r>
          </a:p>
        </p:txBody>
      </p:sp>
    </p:spTree>
    <p:extLst>
      <p:ext uri="{BB962C8B-B14F-4D97-AF65-F5344CB8AC3E}">
        <p14:creationId xmlns:p14="http://schemas.microsoft.com/office/powerpoint/2010/main" val="121913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Öğretim teknolojileri</a:t>
            </a:r>
            <a:endParaRPr lang="tr-TR" dirty="0"/>
          </a:p>
        </p:txBody>
      </p:sp>
      <p:sp>
        <p:nvSpPr>
          <p:cNvPr id="3" name="İçerik Yer Tutucusu 2"/>
          <p:cNvSpPr>
            <a:spLocks noGrp="1"/>
          </p:cNvSpPr>
          <p:nvPr>
            <p:ph idx="1"/>
          </p:nvPr>
        </p:nvSpPr>
        <p:spPr/>
        <p:txBody>
          <a:bodyPr/>
          <a:lstStyle/>
          <a:p>
            <a:r>
              <a:rPr lang="tr-TR" dirty="0" smtClean="0"/>
              <a:t>Öğrenme</a:t>
            </a:r>
          </a:p>
          <a:p>
            <a:r>
              <a:rPr lang="tr-TR" dirty="0" smtClean="0"/>
              <a:t>Öğretim</a:t>
            </a:r>
          </a:p>
          <a:p>
            <a:r>
              <a:rPr lang="tr-TR" dirty="0" smtClean="0"/>
              <a:t>Eğitim ne demek? Önce bunları hatırlayalım</a:t>
            </a:r>
          </a:p>
          <a:p>
            <a:endParaRPr lang="tr-TR" dirty="0" smtClean="0"/>
          </a:p>
          <a:p>
            <a:endParaRPr lang="tr-TR" dirty="0"/>
          </a:p>
        </p:txBody>
      </p:sp>
    </p:spTree>
    <p:extLst>
      <p:ext uri="{BB962C8B-B14F-4D97-AF65-F5344CB8AC3E}">
        <p14:creationId xmlns:p14="http://schemas.microsoft.com/office/powerpoint/2010/main" val="1269408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Öğrenme Kuramı</a:t>
            </a:r>
          </a:p>
        </p:txBody>
      </p:sp>
      <p:sp>
        <p:nvSpPr>
          <p:cNvPr id="3" name="İçerik Yer Tutucusu 2"/>
          <p:cNvSpPr>
            <a:spLocks noGrp="1"/>
          </p:cNvSpPr>
          <p:nvPr>
            <p:ph idx="1"/>
          </p:nvPr>
        </p:nvSpPr>
        <p:spPr/>
        <p:txBody>
          <a:bodyPr/>
          <a:lstStyle/>
          <a:p>
            <a:r>
              <a:rPr lang="tr-TR" dirty="0"/>
              <a:t>Öğrenme kuramları, bilginin ne olduğu, dolayısı ile bilmenin ve öğrenmenin nasıl olabileceğini açıklayan teorilerdir. Öğretim teknolojilerin gelişimine katkı sağlamış üç kuram davranışçı, bilişsel ve </a:t>
            </a:r>
            <a:r>
              <a:rPr lang="tr-TR" dirty="0" err="1"/>
              <a:t>yapılandırmacı</a:t>
            </a:r>
            <a:r>
              <a:rPr lang="tr-TR" dirty="0"/>
              <a:t> öğrenme kuramlarıdır.</a:t>
            </a:r>
          </a:p>
        </p:txBody>
      </p:sp>
    </p:spTree>
    <p:extLst>
      <p:ext uri="{BB962C8B-B14F-4D97-AF65-F5344CB8AC3E}">
        <p14:creationId xmlns:p14="http://schemas.microsoft.com/office/powerpoint/2010/main" val="2060951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üç kuram ilk başta birbirlerine rakip gibi gözükseler de, farklı öğretim kazanımları için her birisinin güçlü olduğu uygulamaları vardır. Bu nedenle, öğretim teknolojilerinde kuram “neyi öğreteceğimize” bağlı olarak hangi etkinlik, yöntem, materyal ve ortamları kullanılabileceğini belirlemede kılavuz görevini üstlenmiştir.</a:t>
            </a:r>
          </a:p>
        </p:txBody>
      </p:sp>
    </p:spTree>
    <p:extLst>
      <p:ext uri="{BB962C8B-B14F-4D97-AF65-F5344CB8AC3E}">
        <p14:creationId xmlns:p14="http://schemas.microsoft.com/office/powerpoint/2010/main" val="1026915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Öğretim Kazanımı</a:t>
            </a:r>
          </a:p>
        </p:txBody>
      </p:sp>
      <p:sp>
        <p:nvSpPr>
          <p:cNvPr id="3" name="İçerik Yer Tutucusu 2"/>
          <p:cNvSpPr>
            <a:spLocks noGrp="1"/>
          </p:cNvSpPr>
          <p:nvPr>
            <p:ph idx="1"/>
          </p:nvPr>
        </p:nvSpPr>
        <p:spPr/>
        <p:txBody>
          <a:bodyPr>
            <a:normAutofit lnSpcReduction="10000"/>
          </a:bodyPr>
          <a:lstStyle/>
          <a:p>
            <a:r>
              <a:rPr lang="tr-TR" dirty="0"/>
              <a:t>Kazanımımız ders planımızın başında veya dersimizin başında öğrenciden beklediğimiz bilgi, tutum, beceri, görüş ve davranış değişikliği olarak tanımlayabiliriz. Her dersin ya da etkinliğin öncesince o dersten ya da etkinlikten kazanımlarımızı belirlemeli ve bunları öğrenciler ile paylaşmalıyız</a:t>
            </a:r>
            <a:r>
              <a:rPr lang="tr-TR" dirty="0" smtClean="0"/>
              <a:t>.</a:t>
            </a:r>
          </a:p>
          <a:p>
            <a:r>
              <a:rPr lang="tr-TR" dirty="0"/>
              <a:t>Üç farklı alanda kazanımlar gruplandırılmıştır. Bilişsel, </a:t>
            </a:r>
            <a:r>
              <a:rPr lang="tr-TR" dirty="0" err="1"/>
              <a:t>duyuşsal</a:t>
            </a:r>
            <a:r>
              <a:rPr lang="tr-TR" dirty="0"/>
              <a:t> ve </a:t>
            </a:r>
            <a:r>
              <a:rPr lang="tr-TR" dirty="0" err="1"/>
              <a:t>devinimsel</a:t>
            </a:r>
            <a:r>
              <a:rPr lang="tr-TR" dirty="0"/>
              <a:t> kazanılar. </a:t>
            </a:r>
          </a:p>
          <a:p>
            <a:endParaRPr lang="tr-TR" dirty="0"/>
          </a:p>
        </p:txBody>
      </p:sp>
    </p:spTree>
    <p:extLst>
      <p:ext uri="{BB962C8B-B14F-4D97-AF65-F5344CB8AC3E}">
        <p14:creationId xmlns:p14="http://schemas.microsoft.com/office/powerpoint/2010/main" val="515175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Öğretim Yöntem ve Teknikleri</a:t>
            </a:r>
            <a:br>
              <a:rPr lang="tr-TR" dirty="0"/>
            </a:br>
            <a:endParaRPr lang="tr-TR" dirty="0"/>
          </a:p>
        </p:txBody>
      </p:sp>
      <p:sp>
        <p:nvSpPr>
          <p:cNvPr id="3" name="İçerik Yer Tutucusu 2"/>
          <p:cNvSpPr>
            <a:spLocks noGrp="1"/>
          </p:cNvSpPr>
          <p:nvPr>
            <p:ph idx="1"/>
          </p:nvPr>
        </p:nvSpPr>
        <p:spPr/>
        <p:txBody>
          <a:bodyPr>
            <a:normAutofit/>
          </a:bodyPr>
          <a:lstStyle/>
          <a:p>
            <a:endParaRPr lang="tr-TR" dirty="0"/>
          </a:p>
        </p:txBody>
      </p:sp>
    </p:spTree>
    <p:extLst>
      <p:ext uri="{BB962C8B-B14F-4D97-AF65-F5344CB8AC3E}">
        <p14:creationId xmlns:p14="http://schemas.microsoft.com/office/powerpoint/2010/main" val="2441582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Öğretim Ortamları Tasarımı</a:t>
            </a:r>
          </a:p>
        </p:txBody>
      </p:sp>
      <p:sp>
        <p:nvSpPr>
          <p:cNvPr id="3" name="İçerik Yer Tutucusu 2"/>
          <p:cNvSpPr>
            <a:spLocks noGrp="1"/>
          </p:cNvSpPr>
          <p:nvPr>
            <p:ph idx="1"/>
          </p:nvPr>
        </p:nvSpPr>
        <p:spPr/>
        <p:txBody>
          <a:bodyPr>
            <a:normAutofit lnSpcReduction="10000"/>
          </a:bodyPr>
          <a:lstStyle/>
          <a:p>
            <a:r>
              <a:rPr lang="tr-TR" dirty="0"/>
              <a:t>Öğretim ortamı sadece sınıf olarak düşünülmemelidir. Bilgi içeriğinin aktarılması için en uygun yer neresi ise alana göre orasının seçilmesi gerekir</a:t>
            </a:r>
            <a:r>
              <a:rPr lang="tr-TR" dirty="0" smtClean="0"/>
              <a:t>.</a:t>
            </a:r>
          </a:p>
          <a:p>
            <a:r>
              <a:rPr lang="tr-TR" dirty="0"/>
              <a:t>öğretim ortamının farklı yöntem ve teknikleri uygulamaya olanak verebilecek şekilde düzenlenmiş olması önemli gerekir. Örneğin fiziksel şartlar, aydınlanma sıcaklık gibi etkenler etkili sınıf içi etkinlikleri için yeterli düzeyde olmalıdır.</a:t>
            </a:r>
          </a:p>
        </p:txBody>
      </p:sp>
    </p:spTree>
    <p:extLst>
      <p:ext uri="{BB962C8B-B14F-4D97-AF65-F5344CB8AC3E}">
        <p14:creationId xmlns:p14="http://schemas.microsoft.com/office/powerpoint/2010/main" val="1493068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Öğretim Araçları ve Gereçleri</a:t>
            </a:r>
          </a:p>
        </p:txBody>
      </p:sp>
      <p:sp>
        <p:nvSpPr>
          <p:cNvPr id="3" name="İçerik Yer Tutucusu 2"/>
          <p:cNvSpPr>
            <a:spLocks noGrp="1"/>
          </p:cNvSpPr>
          <p:nvPr>
            <p:ph idx="1"/>
          </p:nvPr>
        </p:nvSpPr>
        <p:spPr/>
        <p:txBody>
          <a:bodyPr/>
          <a:lstStyle/>
          <a:p>
            <a:r>
              <a:rPr lang="tr-TR" dirty="0"/>
              <a:t>Araç gereçler öğretim teknolojisinin etkisini arttırmak için kullanılan hemen hemen tüm malzemeleri kapsar.</a:t>
            </a:r>
          </a:p>
        </p:txBody>
      </p:sp>
    </p:spTree>
    <p:extLst>
      <p:ext uri="{BB962C8B-B14F-4D97-AF65-F5344CB8AC3E}">
        <p14:creationId xmlns:p14="http://schemas.microsoft.com/office/powerpoint/2010/main" val="1042317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Öğrenci</a:t>
            </a:r>
          </a:p>
        </p:txBody>
      </p:sp>
      <p:sp>
        <p:nvSpPr>
          <p:cNvPr id="3" name="İçerik Yer Tutucusu 2"/>
          <p:cNvSpPr>
            <a:spLocks noGrp="1"/>
          </p:cNvSpPr>
          <p:nvPr>
            <p:ph idx="1"/>
          </p:nvPr>
        </p:nvSpPr>
        <p:spPr/>
        <p:txBody>
          <a:bodyPr/>
          <a:lstStyle/>
          <a:p>
            <a:r>
              <a:rPr lang="tr-TR" dirty="0"/>
              <a:t>Öğrencilerin birbirinden farklı olduğunu unutulmamalıdır. Her birinin farklı geçmiş yaşantıları olduğunu, farklı öğrenme tercihleri olduğu gibi bir takım değişkenleri göz önünde bulundurarak öğrenme sürecini yapılandırmamız gerekiyor. Burada çoklu zeka ve öğrenme tercihleri gibi birtakım kuramlardan yararlanıyor olabiliriz.</a:t>
            </a:r>
          </a:p>
        </p:txBody>
      </p:sp>
    </p:spTree>
    <p:extLst>
      <p:ext uri="{BB962C8B-B14F-4D97-AF65-F5344CB8AC3E}">
        <p14:creationId xmlns:p14="http://schemas.microsoft.com/office/powerpoint/2010/main" val="1131182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Öğretmen</a:t>
            </a:r>
          </a:p>
        </p:txBody>
      </p:sp>
      <p:sp>
        <p:nvSpPr>
          <p:cNvPr id="3" name="İçerik Yer Tutucusu 2"/>
          <p:cNvSpPr>
            <a:spLocks noGrp="1"/>
          </p:cNvSpPr>
          <p:nvPr>
            <p:ph idx="1"/>
          </p:nvPr>
        </p:nvSpPr>
        <p:spPr/>
        <p:txBody>
          <a:bodyPr>
            <a:normAutofit fontScale="92500" lnSpcReduction="20000"/>
          </a:bodyPr>
          <a:lstStyle/>
          <a:p>
            <a:r>
              <a:rPr lang="tr-TR" dirty="0"/>
              <a:t>Her şey öğretmenle başlar çünkü sınıfı kontrol eden, yönlendiren, öğreten, yeri geldiğinde disiplini sağlayan, teknolojik araç ve gereç kullanım becerisini gösteren ve öğrencilere model olan kişi öğretmendir. Bu nedenle öğretmenin çok iyi donanımlı olması gerekir. Hem alan bilgisi hem pedagoji bilgisi hem de iletişim becerisi yüksek olmalıdır. Öte taraftan öğretmenlerin meslek hayatları boyunca değişen ve gelişen öğretim teknolojileri yöntem ve araçlarını kullanmaya açık ve istekli olmaları da çok önemlidir.</a:t>
            </a:r>
          </a:p>
        </p:txBody>
      </p:sp>
    </p:spTree>
    <p:extLst>
      <p:ext uri="{BB962C8B-B14F-4D97-AF65-F5344CB8AC3E}">
        <p14:creationId xmlns:p14="http://schemas.microsoft.com/office/powerpoint/2010/main" val="451969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Değerlendirme</a:t>
            </a:r>
          </a:p>
        </p:txBody>
      </p:sp>
      <p:sp>
        <p:nvSpPr>
          <p:cNvPr id="3" name="İçerik Yer Tutucusu 2"/>
          <p:cNvSpPr>
            <a:spLocks noGrp="1"/>
          </p:cNvSpPr>
          <p:nvPr>
            <p:ph idx="1"/>
          </p:nvPr>
        </p:nvSpPr>
        <p:spPr/>
        <p:txBody>
          <a:bodyPr/>
          <a:lstStyle/>
          <a:p>
            <a:r>
              <a:rPr lang="tr-TR"/>
              <a:t>Değerlendirmelerde, uyguladığımız yöntem ve teknikler, kullandığımız araç gereçler, öğrenciler, öğretmenler, ders programı ve aklımıza gelen her şey değerlendiriyor olabilir.</a:t>
            </a:r>
          </a:p>
        </p:txBody>
      </p:sp>
    </p:spTree>
    <p:extLst>
      <p:ext uri="{BB962C8B-B14F-4D97-AF65-F5344CB8AC3E}">
        <p14:creationId xmlns:p14="http://schemas.microsoft.com/office/powerpoint/2010/main" val="1681982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Öğrenme, bireyin yeni bilgi, becerileri ve tutum kazanmasıdır (</a:t>
            </a:r>
            <a:r>
              <a:rPr lang="tr-TR" dirty="0" err="1"/>
              <a:t>Heinic</a:t>
            </a:r>
            <a:r>
              <a:rPr lang="tr-TR" dirty="0"/>
              <a:t>, 2002). Kazanılmak istenen bilgi, beceri ve tutum, konu ile ilgili farklı etkileşimler sonucunda gerçekleşir. Bazen okuyarak ya da izleyerek, bazen bizzat uygulayarak, bazen de üzerinde tartışmalar yaparak, bireyler konuyu öğrenmeye </a:t>
            </a:r>
            <a:r>
              <a:rPr lang="tr-TR" dirty="0" smtClean="0"/>
              <a:t>çalışırlar.</a:t>
            </a:r>
          </a:p>
          <a:p>
            <a:pPr algn="just"/>
            <a:r>
              <a:rPr lang="tr-TR" dirty="0"/>
              <a:t>Öğrenme konusu neden önemlidir?</a:t>
            </a:r>
          </a:p>
        </p:txBody>
      </p:sp>
    </p:spTree>
    <p:extLst>
      <p:ext uri="{BB962C8B-B14F-4D97-AF65-F5344CB8AC3E}">
        <p14:creationId xmlns:p14="http://schemas.microsoft.com/office/powerpoint/2010/main" val="86464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Öğrenmenin ne olduğunu ve nasıl gerçekleştiğini anlayarak ve öğrenme sürecine etki eden faktörleri inceleyerek </a:t>
            </a:r>
            <a:r>
              <a:rPr lang="tr-TR" dirty="0" smtClean="0"/>
              <a:t>bu olayın </a:t>
            </a:r>
            <a:r>
              <a:rPr lang="tr-TR" dirty="0"/>
              <a:t>daha etkin bir şekilde gerçekleşmesi sağlanabilir</a:t>
            </a:r>
            <a:r>
              <a:rPr lang="tr-TR" dirty="0" smtClean="0"/>
              <a:t>.</a:t>
            </a:r>
          </a:p>
          <a:p>
            <a:r>
              <a:rPr lang="tr-TR" dirty="0"/>
              <a:t>Öğretimin etkinliğinin, yeterliğinin ve çekiciliğinin artırılması için yapılan tüm çalışmalar, temelde daha kalıcı bir öğrenme sağlanması amacıyla yapılmaktadır</a:t>
            </a:r>
          </a:p>
        </p:txBody>
      </p:sp>
    </p:spTree>
    <p:extLst>
      <p:ext uri="{BB962C8B-B14F-4D97-AF65-F5344CB8AC3E}">
        <p14:creationId xmlns:p14="http://schemas.microsoft.com/office/powerpoint/2010/main" val="2546147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Öğrenme Aşamaları</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8856" y="3172332"/>
            <a:ext cx="4525650" cy="1497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1835696" y="2060848"/>
            <a:ext cx="5022304" cy="923330"/>
          </a:xfrm>
          <a:prstGeom prst="rect">
            <a:avLst/>
          </a:prstGeom>
        </p:spPr>
        <p:txBody>
          <a:bodyPr wrap="square">
            <a:spAutoFit/>
          </a:bodyPr>
          <a:lstStyle/>
          <a:p>
            <a:r>
              <a:rPr lang="tr-TR" dirty="0"/>
              <a:t>Öğrenme; planlama, uygulama ve değerlendirme aşamalarından oluşur. Bu 3 aşama birbiri ile son derece bağımlıdır.</a:t>
            </a:r>
          </a:p>
        </p:txBody>
      </p:sp>
    </p:spTree>
    <p:extLst>
      <p:ext uri="{BB962C8B-B14F-4D97-AF65-F5344CB8AC3E}">
        <p14:creationId xmlns:p14="http://schemas.microsoft.com/office/powerpoint/2010/main" val="371755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Planlama aşaması, ne öğretilecek veya neyin öğrenilmesine gereksinim duyulmakta ve bu öğrenme nasıl, ne zaman ve niye gerçekleşecek konularına odaklanmaktadır</a:t>
            </a:r>
            <a:r>
              <a:rPr lang="tr-TR" dirty="0" smtClean="0"/>
              <a:t>.</a:t>
            </a:r>
          </a:p>
          <a:p>
            <a:r>
              <a:rPr lang="tr-TR" dirty="0"/>
              <a:t>Uygulama aşamasında hazırlanmış olan plan uygulamaya konulur. Bu aşamada, karar verilen içerik ve durumsal sınırlılıklar dahilinde farklı öğretim yaklaşımları, teknikleri ve medya bağlamında öğretim materyallerinin seçimini, derlenmesini veya oluşturulmasını içerir.</a:t>
            </a:r>
          </a:p>
        </p:txBody>
      </p:sp>
    </p:spTree>
    <p:extLst>
      <p:ext uri="{BB962C8B-B14F-4D97-AF65-F5344CB8AC3E}">
        <p14:creationId xmlns:p14="http://schemas.microsoft.com/office/powerpoint/2010/main" val="146199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Değerlendirme aşamasında, hem kullanılan materyallerin etkinliğinin, hem de öğrencilerin öğrenme düzeylerinin değerlendirilmesi yapılır. Plan, geliştirilme ve uygulama süreçleri ile birlikte ele alınır ve gerekli değişiklikler ortaya </a:t>
            </a:r>
            <a:r>
              <a:rPr lang="tr-TR" dirty="0" smtClean="0"/>
              <a:t>çıkarılır.</a:t>
            </a:r>
            <a:endParaRPr lang="tr-TR" dirty="0"/>
          </a:p>
        </p:txBody>
      </p:sp>
    </p:spTree>
    <p:extLst>
      <p:ext uri="{BB962C8B-B14F-4D97-AF65-F5344CB8AC3E}">
        <p14:creationId xmlns:p14="http://schemas.microsoft.com/office/powerpoint/2010/main" val="3110187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Öğretim</a:t>
            </a:r>
          </a:p>
        </p:txBody>
      </p:sp>
      <p:sp>
        <p:nvSpPr>
          <p:cNvPr id="3" name="İçerik Yer Tutucusu 2"/>
          <p:cNvSpPr>
            <a:spLocks noGrp="1"/>
          </p:cNvSpPr>
          <p:nvPr>
            <p:ph idx="1"/>
          </p:nvPr>
        </p:nvSpPr>
        <p:spPr/>
        <p:txBody>
          <a:bodyPr/>
          <a:lstStyle/>
          <a:p>
            <a:r>
              <a:rPr lang="tr-TR" dirty="0"/>
              <a:t>Öğretim, bireylerin belirli kazanımları öğrenmeleri için planlanan, kasıtlı ve sistematik olarak uygulanan etkinliklerdir.</a:t>
            </a:r>
          </a:p>
        </p:txBody>
      </p:sp>
    </p:spTree>
    <p:extLst>
      <p:ext uri="{BB962C8B-B14F-4D97-AF65-F5344CB8AC3E}">
        <p14:creationId xmlns:p14="http://schemas.microsoft.com/office/powerpoint/2010/main" val="2580891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Eğitim</a:t>
            </a:r>
          </a:p>
        </p:txBody>
      </p:sp>
      <p:sp>
        <p:nvSpPr>
          <p:cNvPr id="3" name="İçerik Yer Tutucusu 2"/>
          <p:cNvSpPr>
            <a:spLocks noGrp="1"/>
          </p:cNvSpPr>
          <p:nvPr>
            <p:ph idx="1"/>
          </p:nvPr>
        </p:nvSpPr>
        <p:spPr/>
        <p:txBody>
          <a:bodyPr/>
          <a:lstStyle/>
          <a:p>
            <a:r>
              <a:rPr lang="tr-TR" dirty="0" smtClean="0"/>
              <a:t>Eğitim de </a:t>
            </a:r>
            <a:r>
              <a:rPr lang="tr-TR" dirty="0"/>
              <a:t>bireyin bilgi, beceri ve tutumlarında değişikliğe yol açan istendik değişim sürecidir. Ancak eğitim kelimesi daha genel kazanımları, içinde bulunulan toplumun beklentilerinin ve kültürünü taşıyan değişiklikleri ifade eder. Bu şekilde eğitim, öğretimini kapsayan daha genel bir kavramdır.</a:t>
            </a:r>
          </a:p>
        </p:txBody>
      </p:sp>
    </p:spTree>
    <p:extLst>
      <p:ext uri="{BB962C8B-B14F-4D97-AF65-F5344CB8AC3E}">
        <p14:creationId xmlns:p14="http://schemas.microsoft.com/office/powerpoint/2010/main" val="324452103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TotalTime>
  <Words>1034</Words>
  <Application>Microsoft Office PowerPoint</Application>
  <PresentationFormat>Ekran Gösterisi (4:3)</PresentationFormat>
  <Paragraphs>74</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Raptiye</vt:lpstr>
      <vt:lpstr>PowerPoint Sunusu</vt:lpstr>
      <vt:lpstr>Öğretim teknolojileri</vt:lpstr>
      <vt:lpstr>PowerPoint Sunusu</vt:lpstr>
      <vt:lpstr>PowerPoint Sunusu</vt:lpstr>
      <vt:lpstr>Öğrenme Aşamaları</vt:lpstr>
      <vt:lpstr>PowerPoint Sunusu</vt:lpstr>
      <vt:lpstr>PowerPoint Sunusu</vt:lpstr>
      <vt:lpstr>Öğretim</vt:lpstr>
      <vt:lpstr>Eğitim</vt:lpstr>
      <vt:lpstr>PowerPoint Sunusu</vt:lpstr>
      <vt:lpstr>Teknoloji</vt:lpstr>
      <vt:lpstr>Öğretim Teknolojisi</vt:lpstr>
      <vt:lpstr>PowerPoint Sunusu</vt:lpstr>
      <vt:lpstr>PowerPoint Sunusu</vt:lpstr>
      <vt:lpstr>Eğitim Teknolojisi</vt:lpstr>
      <vt:lpstr>Eğitim Teknolojisinin Amaçları</vt:lpstr>
      <vt:lpstr>PowerPoint Sunusu</vt:lpstr>
      <vt:lpstr>Eğitim Teknolojilerinin Kapsamı</vt:lpstr>
      <vt:lpstr>PowerPoint Sunusu</vt:lpstr>
      <vt:lpstr>Öğrenme Kuramı</vt:lpstr>
      <vt:lpstr>PowerPoint Sunusu</vt:lpstr>
      <vt:lpstr>Öğretim Kazanımı</vt:lpstr>
      <vt:lpstr>Öğretim Yöntem ve Teknikleri </vt:lpstr>
      <vt:lpstr>Öğretim Ortamları Tasarımı</vt:lpstr>
      <vt:lpstr>Öğretim Araçları ve Gereçleri</vt:lpstr>
      <vt:lpstr>Öğrenci</vt:lpstr>
      <vt:lpstr>Öğretmen</vt:lpstr>
      <vt:lpstr>Değerlendirme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fatma capcıoglu</dc:creator>
  <cp:lastModifiedBy>canan</cp:lastModifiedBy>
  <cp:revision>3</cp:revision>
  <dcterms:created xsi:type="dcterms:W3CDTF">2019-02-25T11:14:00Z</dcterms:created>
  <dcterms:modified xsi:type="dcterms:W3CDTF">2019-02-25T11:36:59Z</dcterms:modified>
</cp:coreProperties>
</file>