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F8371-208D-45B5-84BF-D8EA4C85C3D4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FEFAE-D105-47FE-B6D4-7B6B6AE3B2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47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714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730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919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017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689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93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870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420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722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568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4267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834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88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22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44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61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43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4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90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72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99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36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50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13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B6FB-0F06-425A-8503-BA7DF4465ED7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B55C4-082F-4FE1-B7BE-4F3E7ACECB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85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07652" y="1657564"/>
            <a:ext cx="9704374" cy="2387600"/>
          </a:xfrm>
          <a:ln w="76200"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TASARIM ODAKLI DÜŞÜNME</a:t>
            </a:r>
            <a:br>
              <a:rPr lang="tr-T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</a:br>
            <a:endParaRPr lang="tr-T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0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-410817" y="2217940"/>
            <a:ext cx="127353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/>
              <a:t>2</a:t>
            </a:r>
            <a:r>
              <a:rPr lang="tr-TR" sz="2800" b="1" dirty="0"/>
              <a:t>. </a:t>
            </a:r>
            <a:r>
              <a:rPr lang="tr-TR" sz="2800" b="1" dirty="0" smtClean="0"/>
              <a:t> Şimdiki </a:t>
            </a:r>
            <a:r>
              <a:rPr lang="tr-TR" sz="2800" b="1" dirty="0"/>
              <a:t>kullanıcı kitlesi kim? </a:t>
            </a:r>
          </a:p>
          <a:p>
            <a:pPr algn="ctr"/>
            <a:r>
              <a:rPr lang="tr-TR" sz="2800" b="1" dirty="0" smtClean="0"/>
              <a:t>Normaller</a:t>
            </a:r>
            <a:r>
              <a:rPr lang="tr-TR" sz="2800" b="1" dirty="0"/>
              <a:t>, sık kullananlar ve uzak duranlar kimler?</a:t>
            </a:r>
          </a:p>
        </p:txBody>
      </p:sp>
    </p:spTree>
    <p:extLst>
      <p:ext uri="{BB962C8B-B14F-4D97-AF65-F5344CB8AC3E}">
        <p14:creationId xmlns:p14="http://schemas.microsoft.com/office/powerpoint/2010/main" val="667754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-159025" y="2164932"/>
            <a:ext cx="123510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/>
              <a:t>3. </a:t>
            </a:r>
            <a:r>
              <a:rPr lang="tr-TR" sz="2800" b="1" dirty="0"/>
              <a:t>Gelecekteki kullanıcı kitlesi kim? </a:t>
            </a:r>
            <a:endParaRPr lang="tr-TR" sz="2800" b="1" dirty="0" smtClean="0"/>
          </a:p>
          <a:p>
            <a:pPr algn="ctr"/>
            <a:r>
              <a:rPr lang="tr-TR" sz="2800" b="1" dirty="0" smtClean="0"/>
              <a:t>Normaller</a:t>
            </a:r>
            <a:r>
              <a:rPr lang="tr-TR" sz="2800" b="1" dirty="0"/>
              <a:t>, sık kullananlar ve uzak duranlar kimler?</a:t>
            </a:r>
          </a:p>
        </p:txBody>
      </p:sp>
    </p:spTree>
    <p:extLst>
      <p:ext uri="{BB962C8B-B14F-4D97-AF65-F5344CB8AC3E}">
        <p14:creationId xmlns:p14="http://schemas.microsoft.com/office/powerpoint/2010/main" val="2488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2522" y="2549245"/>
            <a:ext cx="12404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/>
              <a:t>4. </a:t>
            </a:r>
            <a:r>
              <a:rPr lang="tr-TR" sz="2800" b="1" dirty="0"/>
              <a:t>Aklınıza ilk gelen çözüm fikirleri neler?</a:t>
            </a:r>
          </a:p>
        </p:txBody>
      </p:sp>
    </p:spTree>
    <p:extLst>
      <p:ext uri="{BB962C8B-B14F-4D97-AF65-F5344CB8AC3E}">
        <p14:creationId xmlns:p14="http://schemas.microsoft.com/office/powerpoint/2010/main" val="2430963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2522" y="2549245"/>
            <a:ext cx="12404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/>
              <a:t>5</a:t>
            </a:r>
            <a:r>
              <a:rPr lang="tr-TR" sz="2800" dirty="0"/>
              <a:t>. </a:t>
            </a:r>
            <a:r>
              <a:rPr lang="tr-TR" sz="2800" b="1" dirty="0"/>
              <a:t>Aklınıza ilk gelen kısıtlamalar neler?</a:t>
            </a:r>
          </a:p>
        </p:txBody>
      </p:sp>
    </p:spTree>
    <p:extLst>
      <p:ext uri="{BB962C8B-B14F-4D97-AF65-F5344CB8AC3E}">
        <p14:creationId xmlns:p14="http://schemas.microsoft.com/office/powerpoint/2010/main" val="2711630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2522" y="2549245"/>
            <a:ext cx="12404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</a:rPr>
              <a:t>6.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</a:rPr>
              <a:t>Saha çalışması öncesi araştırılacak konular nelerdir?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031088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2522" y="2549245"/>
            <a:ext cx="12404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/>
              <a:t>7.  Saha çalışmasında araştırılacak konular nelerdir?</a:t>
            </a:r>
          </a:p>
        </p:txBody>
      </p:sp>
    </p:spTree>
    <p:extLst>
      <p:ext uri="{BB962C8B-B14F-4D97-AF65-F5344CB8AC3E}">
        <p14:creationId xmlns:p14="http://schemas.microsoft.com/office/powerpoint/2010/main" val="3618552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</a:pPr>
            <a:fld id="{AAF99528-E111-485F-B0E1-1E78E2B20E17}" type="slidenum">
              <a:rPr lang="tr-TR" altLang="en-US" smtClean="0">
                <a:solidFill>
                  <a:prstClr val="black"/>
                </a:solidFill>
              </a:rPr>
              <a:pPr defTabSz="914217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zh-CN" altLang="en-US">
              <a:solidFill>
                <a:prstClr val="black"/>
              </a:solidFill>
              <a:ea typeface="宋体" pitchFamily="2" charset="-122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146476" y="171051"/>
            <a:ext cx="8536141" cy="579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TASARIM ODAKLI DÜŞÜNME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892971" y="2358888"/>
            <a:ext cx="2323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NEDİR?</a:t>
            </a:r>
            <a:endParaRPr lang="tr-TR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DÜŞÜNEN ADAM (@dusunen_r) | Twi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61" y="1504743"/>
            <a:ext cx="3743117" cy="374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ğumdan sonra ne zaman cinsel ilişkiye girebilirim? - Sağlık son dakika  haberl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025" y="3529981"/>
            <a:ext cx="5766975" cy="319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46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</a:pPr>
            <a:fld id="{AAF99528-E111-485F-B0E1-1E78E2B20E17}" type="slidenum">
              <a:rPr lang="tr-TR" altLang="en-US" smtClean="0">
                <a:solidFill>
                  <a:prstClr val="black"/>
                </a:solidFill>
              </a:rPr>
              <a:pPr defTabSz="914217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zh-CN" altLang="en-US">
              <a:solidFill>
                <a:prstClr val="black"/>
              </a:solidFill>
              <a:ea typeface="宋体" pitchFamily="2" charset="-122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146476" y="171051"/>
            <a:ext cx="8536141" cy="579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TASARIM ODAKLI DÜŞÜNME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07572" y="1630647"/>
            <a:ext cx="10515600" cy="4351338"/>
          </a:xfrm>
          <a:prstGeom prst="rect">
            <a:avLst/>
          </a:prstGeom>
        </p:spPr>
        <p:txBody>
          <a:bodyPr/>
          <a:lstStyle>
            <a:lvl1pPr marL="351711" indent="-351711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99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2040" indent="-293092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3299">
                <a:solidFill>
                  <a:schemeClr val="tx1"/>
                </a:solidFill>
                <a:latin typeface="+mn-lt"/>
              </a:defRPr>
            </a:lvl2pPr>
            <a:lvl3pPr marL="1172369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99">
                <a:solidFill>
                  <a:schemeClr val="tx1"/>
                </a:solidFill>
                <a:latin typeface="+mn-lt"/>
              </a:defRPr>
            </a:lvl3pPr>
            <a:lvl4pPr marL="1641317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3299">
                <a:solidFill>
                  <a:schemeClr val="tx1"/>
                </a:solidFill>
                <a:latin typeface="+mn-lt"/>
              </a:defRPr>
            </a:lvl4pPr>
            <a:lvl5pPr marL="2110265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5pPr>
            <a:lvl6pPr marL="2579212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6pPr>
            <a:lvl7pPr marL="3048160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7pPr>
            <a:lvl8pPr marL="3517107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8pPr>
            <a:lvl9pPr marL="3986056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tr-TR" sz="2400" kern="0" dirty="0" smtClean="0"/>
              <a:t>Tasarım odaklı düşünme yaklaşımı: </a:t>
            </a:r>
          </a:p>
          <a:p>
            <a:r>
              <a:rPr lang="tr-TR" sz="2400" kern="0" dirty="0" smtClean="0"/>
              <a:t>Kullanıcı ve içinde bulunduğu bağlamı derin anlamaya ve çözümlemeyi</a:t>
            </a:r>
          </a:p>
          <a:p>
            <a:r>
              <a:rPr lang="tr-TR" sz="2400" kern="0" dirty="0" smtClean="0"/>
              <a:t>Bu çözümlemeden yola çıkarak çözüm önerileri geliştirmeyi</a:t>
            </a:r>
          </a:p>
          <a:p>
            <a:r>
              <a:rPr lang="tr-TR" sz="2400" kern="0" dirty="0" smtClean="0"/>
              <a:t>Çözüm önerilerini kullanıcı ile sınamayı ve geri bildirim almayı </a:t>
            </a:r>
          </a:p>
          <a:p>
            <a:r>
              <a:rPr lang="tr-TR" sz="2400" kern="0" dirty="0" smtClean="0"/>
              <a:t>Her geri bildirimle çözümü geliştirerek kullanıcı için en uygun çözümü tasarlamayı </a:t>
            </a:r>
          </a:p>
          <a:p>
            <a:r>
              <a:rPr lang="tr-TR" sz="2400" kern="0" dirty="0" smtClean="0"/>
              <a:t>Her aşamada kullanıcı ve tüm paydaşlarıyla birlikte çalışmayı amaçlayan bir çözüm geliştirme yaklaşımıdır.</a:t>
            </a:r>
          </a:p>
          <a:p>
            <a:endParaRPr lang="tr-TR" sz="2400" kern="0" dirty="0" smtClean="0"/>
          </a:p>
          <a:p>
            <a:endParaRPr lang="tr-TR" sz="2400" kern="0" dirty="0" smtClean="0"/>
          </a:p>
          <a:p>
            <a:endParaRPr lang="tr-TR" sz="2400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  <a:p>
            <a:endParaRPr lang="tr-TR" kern="0" dirty="0" smtClean="0"/>
          </a:p>
        </p:txBody>
      </p:sp>
    </p:spTree>
    <p:extLst>
      <p:ext uri="{BB962C8B-B14F-4D97-AF65-F5344CB8AC3E}">
        <p14:creationId xmlns:p14="http://schemas.microsoft.com/office/powerpoint/2010/main" val="22490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</a:pPr>
            <a:fld id="{AAF99528-E111-485F-B0E1-1E78E2B20E17}" type="slidenum">
              <a:rPr lang="tr-TR" altLang="en-US" smtClean="0">
                <a:solidFill>
                  <a:prstClr val="black"/>
                </a:solidFill>
              </a:rPr>
              <a:pPr defTabSz="914217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zh-CN" altLang="en-US">
              <a:solidFill>
                <a:prstClr val="black"/>
              </a:solidFill>
              <a:ea typeface="宋体" pitchFamily="2" charset="-122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937468" y="2697127"/>
            <a:ext cx="3381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SORUNLAR</a:t>
            </a:r>
            <a:endParaRPr lang="tr-TR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1146476" y="171051"/>
            <a:ext cx="8536141" cy="579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TASARIM ODAKLI DÜŞÜNME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534" y="1235558"/>
            <a:ext cx="3333750" cy="2505075"/>
          </a:xfrm>
          <a:prstGeom prst="rect">
            <a:avLst/>
          </a:prstGeom>
        </p:spPr>
      </p:pic>
      <p:sp>
        <p:nvSpPr>
          <p:cNvPr id="8" name="AutoShape 4" descr="Problem Çözme Aşamaları ve Teknikleri ~ Kuaz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5687" y="3466568"/>
            <a:ext cx="3933001" cy="28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0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146476" y="171051"/>
            <a:ext cx="8536141" cy="579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İNOVASYON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530577" y="1435079"/>
            <a:ext cx="85795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/>
              <a:t>Sözlük</a:t>
            </a:r>
            <a:r>
              <a:rPr lang="tr-TR" sz="2400" b="1" i="1" baseline="0" dirty="0" smtClean="0"/>
              <a:t> Tanımı:</a:t>
            </a:r>
          </a:p>
          <a:p>
            <a:endParaRPr lang="tr-TR" sz="2400" baseline="0" dirty="0" smtClean="0"/>
          </a:p>
          <a:p>
            <a:r>
              <a:rPr lang="tr-TR" sz="2400" baseline="0" dirty="0" smtClean="0"/>
              <a:t>Yenilik; Yeni bir </a:t>
            </a:r>
            <a:r>
              <a:rPr lang="tr-TR" sz="2400" baseline="0" dirty="0" err="1" smtClean="0"/>
              <a:t>method</a:t>
            </a:r>
            <a:r>
              <a:rPr lang="tr-TR" sz="2400" baseline="0" dirty="0" smtClean="0"/>
              <a:t>, hizmet, ürün, fikir vb. geliştirmektir.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74066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316089" y="250074"/>
            <a:ext cx="11232443" cy="6981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21.Yy </a:t>
            </a:r>
            <a:r>
              <a:rPr lang="tr-TR" sz="2800" b="1" dirty="0" err="1" smtClean="0"/>
              <a:t>İnovasyon</a:t>
            </a:r>
            <a:r>
              <a:rPr lang="tr-TR" sz="2800" b="1" dirty="0" smtClean="0"/>
              <a:t> Tekniği: Tasarım Odaklı Düşünme/</a:t>
            </a:r>
            <a:r>
              <a:rPr lang="tr-TR" sz="2800" b="1" dirty="0" err="1" smtClean="0"/>
              <a:t>Desingn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Thinking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089" y="2208021"/>
            <a:ext cx="11270541" cy="4038776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316089" y="1162646"/>
            <a:ext cx="109276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Tasarım odaklı düşünme çetrefilli</a:t>
            </a:r>
            <a:r>
              <a:rPr lang="tr-TR" sz="24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problemleri kullanıcı odaklı çözmek üzerine 6 adımlı bir </a:t>
            </a:r>
            <a:r>
              <a:rPr lang="tr-TR" sz="240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metoddur</a:t>
            </a:r>
            <a:r>
              <a:rPr lang="tr-TR" sz="24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tr-T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07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422400" y="316088"/>
            <a:ext cx="8929512" cy="6321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/>
              <a:t>Uygulamaya Giriş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766974" y="2836462"/>
            <a:ext cx="6886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/>
              <a:t>Çetrefilli bir problem alanı seçiyoruz.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51356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01600" y="214488"/>
            <a:ext cx="8929512" cy="6321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dirty="0" smtClean="0"/>
              <a:t>Uygulama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19289" y="1332089"/>
            <a:ext cx="1096150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Nasıl yapabiliriz</a:t>
            </a:r>
            <a:r>
              <a:rPr lang="tr-TR" sz="3200" baseline="0" dirty="0" smtClean="0"/>
              <a:t> sorusunu oluştur.</a:t>
            </a:r>
          </a:p>
          <a:p>
            <a:pPr marL="228600" indent="-228600">
              <a:buFontTx/>
              <a:buAutoNum type="arabicPeriod"/>
            </a:pPr>
            <a:r>
              <a:rPr lang="tr-TR" sz="3200" baseline="0" dirty="0" smtClean="0"/>
              <a:t>Adım: </a:t>
            </a:r>
            <a:r>
              <a:rPr lang="tr-TR" sz="3200" dirty="0" smtClean="0"/>
              <a:t>Tanımla</a:t>
            </a:r>
          </a:p>
          <a:p>
            <a:pPr marL="228600" indent="-228600">
              <a:buFontTx/>
              <a:buAutoNum type="arabicPeriod"/>
            </a:pPr>
            <a:r>
              <a:rPr lang="tr-TR" sz="3200" dirty="0"/>
              <a:t>Adım: </a:t>
            </a:r>
            <a:r>
              <a:rPr lang="tr-TR" sz="3200" dirty="0" smtClean="0"/>
              <a:t>Araştır, Empati Kur</a:t>
            </a:r>
            <a:endParaRPr lang="tr-TR" sz="3200" baseline="0" dirty="0" smtClean="0"/>
          </a:p>
          <a:p>
            <a:pPr marL="228600" indent="-228600">
              <a:buAutoNum type="arabicPeriod"/>
            </a:pPr>
            <a:r>
              <a:rPr lang="tr-TR" sz="3200" baseline="0" dirty="0" smtClean="0"/>
              <a:t>Adım: Fikir Üret</a:t>
            </a:r>
          </a:p>
          <a:p>
            <a:pPr marL="228600" indent="-228600">
              <a:buAutoNum type="arabicPeriod"/>
            </a:pPr>
            <a:r>
              <a:rPr lang="tr-TR" sz="3200" baseline="0" dirty="0" smtClean="0"/>
              <a:t>Adım: Prototiple</a:t>
            </a:r>
          </a:p>
          <a:p>
            <a:pPr marL="228600" indent="-228600">
              <a:buAutoNum type="arabicPeriod"/>
            </a:pPr>
            <a:r>
              <a:rPr lang="tr-TR" sz="3200" baseline="0" dirty="0" smtClean="0"/>
              <a:t>Adım: Test Et</a:t>
            </a:r>
          </a:p>
          <a:p>
            <a:pPr marL="228600" indent="-228600">
              <a:buAutoNum type="arabicPeriod"/>
            </a:pPr>
            <a:r>
              <a:rPr lang="tr-TR" sz="3200" baseline="0" dirty="0" smtClean="0"/>
              <a:t>Adım: Değerlendir</a:t>
            </a:r>
          </a:p>
          <a:p>
            <a:r>
              <a:rPr lang="tr-TR" sz="3200" baseline="0" dirty="0" smtClean="0"/>
              <a:t>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0232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Tasarım Çerçevesi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974572" y="2549245"/>
            <a:ext cx="105619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1</a:t>
            </a:r>
            <a:r>
              <a:rPr lang="tr-TR" sz="2800" b="1" dirty="0" smtClean="0"/>
              <a:t>.  Tasarım </a:t>
            </a:r>
            <a:r>
              <a:rPr lang="tr-TR" sz="2800" b="1" dirty="0"/>
              <a:t>çalışmasına konu olan hizmet/süreç/sorun ne? </a:t>
            </a:r>
          </a:p>
          <a:p>
            <a:r>
              <a:rPr lang="tr-TR" sz="2800" b="1" dirty="0"/>
              <a:t>	Ne sonuç elde etmek istiyorsunuz?</a:t>
            </a:r>
          </a:p>
        </p:txBody>
      </p:sp>
    </p:spTree>
    <p:extLst>
      <p:ext uri="{BB962C8B-B14F-4D97-AF65-F5344CB8AC3E}">
        <p14:creationId xmlns:p14="http://schemas.microsoft.com/office/powerpoint/2010/main" val="1074344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254</Words>
  <Application>Microsoft Office PowerPoint</Application>
  <PresentationFormat>Geniş ekran</PresentationFormat>
  <Paragraphs>93</Paragraphs>
  <Slides>15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宋体</vt:lpstr>
      <vt:lpstr>Algerian</vt:lpstr>
      <vt:lpstr>Arial</vt:lpstr>
      <vt:lpstr>Calibri</vt:lpstr>
      <vt:lpstr>Calibri Light</vt:lpstr>
      <vt:lpstr>Office Teması</vt:lpstr>
      <vt:lpstr>TASARIM ODAKLI DÜŞÜNME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TASARIM ODAKLI DÜŞÜNME </dc:title>
  <dc:creator>User</dc:creator>
  <cp:lastModifiedBy>User</cp:lastModifiedBy>
  <cp:revision>1</cp:revision>
  <dcterms:created xsi:type="dcterms:W3CDTF">2021-07-28T06:42:20Z</dcterms:created>
  <dcterms:modified xsi:type="dcterms:W3CDTF">2021-07-28T06:43:36Z</dcterms:modified>
</cp:coreProperties>
</file>