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2" r:id="rId9"/>
    <p:sldId id="263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>
                <a:latin typeface="+mn-lt"/>
              </a:rPr>
              <a:t>8</a:t>
            </a:r>
            <a:r>
              <a:rPr lang="en-US" b="1" dirty="0" smtClean="0">
                <a:latin typeface="+mn-lt"/>
              </a:rPr>
              <a:t>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Cinsiyet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Temelli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Şiddet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Bütüncül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mücadele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mekanizmaları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2067"/>
          </a:xfrm>
        </p:spPr>
        <p:txBody>
          <a:bodyPr>
            <a:normAutofit/>
          </a:bodyPr>
          <a:lstStyle/>
          <a:p>
            <a:r>
              <a:rPr lang="en-US" sz="4400" dirty="0" err="1"/>
              <a:t>Ş</a:t>
            </a:r>
            <a:r>
              <a:rPr lang="en-US" sz="4400" dirty="0" err="1" smtClean="0"/>
              <a:t>iddet</a:t>
            </a:r>
            <a:r>
              <a:rPr lang="en-US" sz="4400" dirty="0" smtClean="0"/>
              <a:t> </a:t>
            </a:r>
            <a:r>
              <a:rPr lang="en-US" sz="4400" dirty="0" err="1"/>
              <a:t>mağduru</a:t>
            </a:r>
            <a:r>
              <a:rPr lang="en-US" sz="4400" dirty="0"/>
              <a:t> </a:t>
            </a:r>
            <a:r>
              <a:rPr lang="en-US" sz="4400" dirty="0" err="1"/>
              <a:t>kadınlar</a:t>
            </a:r>
            <a:r>
              <a:rPr lang="en-US" sz="4400" dirty="0"/>
              <a:t> </a:t>
            </a:r>
            <a:r>
              <a:rPr lang="en-US" sz="4400" dirty="0" err="1"/>
              <a:t>arasındaki</a:t>
            </a:r>
            <a:r>
              <a:rPr lang="en-US" sz="4400" dirty="0"/>
              <a:t> </a:t>
            </a:r>
            <a:r>
              <a:rPr lang="en-US" sz="4400" dirty="0" err="1" smtClean="0"/>
              <a:t>farklar</a:t>
            </a:r>
            <a:endParaRPr lang="en-US" sz="4400" dirty="0" smtClean="0"/>
          </a:p>
          <a:p>
            <a:r>
              <a:rPr lang="en-US" sz="4400" dirty="0" err="1"/>
              <a:t>Ş</a:t>
            </a:r>
            <a:r>
              <a:rPr lang="en-US" sz="4400" dirty="0" err="1" smtClean="0"/>
              <a:t>iddet</a:t>
            </a:r>
            <a:r>
              <a:rPr lang="en-US" sz="4400" dirty="0" smtClean="0"/>
              <a:t> </a:t>
            </a:r>
            <a:r>
              <a:rPr lang="en-US" sz="4400" dirty="0" err="1"/>
              <a:t>faili</a:t>
            </a:r>
            <a:r>
              <a:rPr lang="en-US" sz="4400" dirty="0"/>
              <a:t> </a:t>
            </a:r>
            <a:r>
              <a:rPr lang="en-US" sz="4400" dirty="0" err="1"/>
              <a:t>erkekler</a:t>
            </a:r>
            <a:r>
              <a:rPr lang="en-US" sz="4400" dirty="0"/>
              <a:t> </a:t>
            </a:r>
            <a:r>
              <a:rPr lang="en-US" sz="4400" dirty="0" err="1"/>
              <a:t>arasındaki</a:t>
            </a:r>
            <a:r>
              <a:rPr lang="en-US" sz="4400" dirty="0"/>
              <a:t> </a:t>
            </a:r>
            <a:r>
              <a:rPr lang="en-US" sz="4400" dirty="0" err="1" smtClean="0"/>
              <a:t>farklar</a:t>
            </a:r>
            <a:endParaRPr lang="en-US" sz="4400" dirty="0" smtClean="0"/>
          </a:p>
          <a:p>
            <a:r>
              <a:rPr lang="en-US" sz="4400" dirty="0" err="1"/>
              <a:t>Ş</a:t>
            </a:r>
            <a:r>
              <a:rPr lang="en-US" sz="4400" dirty="0" err="1" smtClean="0"/>
              <a:t>iddetin</a:t>
            </a:r>
            <a:r>
              <a:rPr lang="en-US" sz="4400" dirty="0" smtClean="0"/>
              <a:t> </a:t>
            </a:r>
            <a:r>
              <a:rPr lang="en-US" sz="4400" dirty="0" err="1"/>
              <a:t>bağlamı</a:t>
            </a:r>
            <a:r>
              <a:rPr lang="en-US" sz="4400" dirty="0"/>
              <a:t> </a:t>
            </a:r>
            <a:r>
              <a:rPr lang="en-US" sz="4400" dirty="0" err="1"/>
              <a:t>olarak</a:t>
            </a:r>
            <a:r>
              <a:rPr lang="en-US" sz="4400" dirty="0"/>
              <a:t> </a:t>
            </a:r>
            <a:r>
              <a:rPr lang="en-US" sz="4400" dirty="0" err="1"/>
              <a:t>aileler</a:t>
            </a:r>
            <a:r>
              <a:rPr lang="en-US" sz="4400" dirty="0"/>
              <a:t> </a:t>
            </a:r>
            <a:r>
              <a:rPr lang="en-US" sz="4400" dirty="0" err="1"/>
              <a:t>arasındaki</a:t>
            </a:r>
            <a:r>
              <a:rPr lang="en-US" sz="4400" dirty="0"/>
              <a:t> </a:t>
            </a:r>
            <a:r>
              <a:rPr lang="en-US" sz="4400" dirty="0" err="1" smtClean="0"/>
              <a:t>farklar</a:t>
            </a:r>
            <a:endParaRPr lang="en-US" sz="4400" dirty="0" smtClean="0"/>
          </a:p>
          <a:p>
            <a:r>
              <a:rPr lang="en-US" sz="4400" dirty="0" err="1" smtClean="0"/>
              <a:t>Şiddet</a:t>
            </a:r>
            <a:r>
              <a:rPr lang="en-US" sz="4400" dirty="0" smtClean="0"/>
              <a:t> </a:t>
            </a:r>
            <a:r>
              <a:rPr lang="en-US" sz="4400" dirty="0" err="1" smtClean="0"/>
              <a:t>biçimleri</a:t>
            </a:r>
            <a:r>
              <a:rPr lang="en-US" sz="4400" dirty="0" smtClean="0"/>
              <a:t> </a:t>
            </a:r>
            <a:r>
              <a:rPr lang="en-US" sz="4400" dirty="0" err="1" smtClean="0"/>
              <a:t>arasındaki</a:t>
            </a:r>
            <a:r>
              <a:rPr lang="en-US" sz="4400" dirty="0" smtClean="0"/>
              <a:t> </a:t>
            </a:r>
            <a:r>
              <a:rPr lang="en-US" sz="4400" dirty="0" err="1" smtClean="0"/>
              <a:t>farklar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2363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Mizojini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400" dirty="0" smtClean="0"/>
              <a:t>Kadın </a:t>
            </a:r>
            <a:r>
              <a:rPr lang="en-US" sz="4400" dirty="0" err="1" smtClean="0"/>
              <a:t>düşmanlığının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cinsiyetçilikten</a:t>
            </a:r>
            <a:r>
              <a:rPr lang="en-US" sz="4400" dirty="0" smtClean="0"/>
              <a:t>, </a:t>
            </a:r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egemenliğinden</a:t>
            </a:r>
            <a:r>
              <a:rPr lang="en-US" sz="4400" dirty="0" smtClean="0"/>
              <a:t> </a:t>
            </a:r>
            <a:r>
              <a:rPr lang="en-US" sz="4400" dirty="0" err="1" smtClean="0"/>
              <a:t>farkı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örtüştükleri</a:t>
            </a:r>
            <a:r>
              <a:rPr lang="en-US" sz="4400" dirty="0" smtClean="0"/>
              <a:t> </a:t>
            </a:r>
            <a:r>
              <a:rPr lang="en-US" sz="4400" dirty="0" err="1" smtClean="0"/>
              <a:t>yerler</a:t>
            </a:r>
            <a:endParaRPr lang="en-US" sz="4400" dirty="0" smtClean="0"/>
          </a:p>
          <a:p>
            <a:pPr lvl="1"/>
            <a:r>
              <a:rPr lang="en-US" sz="3600" dirty="0" err="1" smtClean="0"/>
              <a:t>Kadınlara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ilişkin</a:t>
            </a:r>
            <a:r>
              <a:rPr lang="en-US" sz="3600" dirty="0" smtClean="0"/>
              <a:t> </a:t>
            </a:r>
            <a:r>
              <a:rPr lang="en-US" sz="3600" dirty="0" err="1" smtClean="0"/>
              <a:t>stereotipleştirmeler</a:t>
            </a:r>
            <a:endParaRPr lang="en-US" sz="3600" dirty="0"/>
          </a:p>
          <a:p>
            <a:pPr lvl="1"/>
            <a:endParaRPr lang="en-US" sz="4000" dirty="0" smtClean="0"/>
          </a:p>
          <a:p>
            <a:r>
              <a:rPr lang="en-US" sz="4000" dirty="0" err="1" smtClean="0"/>
              <a:t>Mizojinin</a:t>
            </a:r>
            <a:r>
              <a:rPr lang="en-US" sz="4000" dirty="0" smtClean="0"/>
              <a:t> </a:t>
            </a:r>
            <a:r>
              <a:rPr lang="en-US" sz="4000" dirty="0" err="1" smtClean="0"/>
              <a:t>tarihselliği</a:t>
            </a:r>
            <a:endParaRPr lang="en-US" sz="4000" dirty="0"/>
          </a:p>
          <a:p>
            <a:pPr lvl="1"/>
            <a:endParaRPr lang="en-US" sz="2800" dirty="0"/>
          </a:p>
          <a:p>
            <a:r>
              <a:rPr lang="en-US" sz="4000" dirty="0" err="1" smtClean="0"/>
              <a:t>Mizojini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şiddet</a:t>
            </a:r>
            <a:r>
              <a:rPr lang="en-US" sz="4000" dirty="0" smtClean="0"/>
              <a:t> </a:t>
            </a:r>
            <a:r>
              <a:rPr lang="en-US" sz="4000" dirty="0" err="1" smtClean="0"/>
              <a:t>ilişkisi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Kadına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Yönelik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Şiddet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2406"/>
          </a:xfrm>
        </p:spPr>
        <p:txBody>
          <a:bodyPr>
            <a:normAutofit lnSpcReduction="10000"/>
          </a:bodyPr>
          <a:lstStyle/>
          <a:p>
            <a:r>
              <a:rPr lang="en-US" sz="4400" dirty="0"/>
              <a:t> </a:t>
            </a:r>
            <a:r>
              <a:rPr lang="en-US" sz="4400" dirty="0" smtClean="0"/>
              <a:t>‘</a:t>
            </a:r>
            <a:r>
              <a:rPr lang="en-US" sz="4400" dirty="0" err="1" smtClean="0"/>
              <a:t>Aile</a:t>
            </a:r>
            <a:r>
              <a:rPr lang="en-US" sz="4400" dirty="0" smtClean="0"/>
              <a:t> </a:t>
            </a:r>
            <a:r>
              <a:rPr lang="en-US" sz="4400" dirty="0" err="1" smtClean="0"/>
              <a:t>içi</a:t>
            </a:r>
            <a:r>
              <a:rPr lang="en-US" sz="4400" dirty="0" smtClean="0"/>
              <a:t> </a:t>
            </a:r>
            <a:r>
              <a:rPr lang="en-US" sz="4400" dirty="0" err="1" smtClean="0"/>
              <a:t>şiddet</a:t>
            </a:r>
            <a:r>
              <a:rPr lang="en-US" sz="4400" dirty="0" smtClean="0"/>
              <a:t> </a:t>
            </a:r>
            <a:r>
              <a:rPr lang="en-US" sz="4400" dirty="0" err="1" smtClean="0"/>
              <a:t>araştırma</a:t>
            </a:r>
            <a:r>
              <a:rPr lang="en-US" sz="4400" dirty="0" smtClean="0"/>
              <a:t> </a:t>
            </a:r>
            <a:r>
              <a:rPr lang="en-US" sz="4400" dirty="0" err="1" smtClean="0"/>
              <a:t>geleneği</a:t>
            </a:r>
            <a:r>
              <a:rPr lang="en-US" sz="4400" dirty="0" smtClean="0"/>
              <a:t>’</a:t>
            </a:r>
          </a:p>
          <a:p>
            <a:pPr lvl="1"/>
            <a:r>
              <a:rPr lang="en-US" sz="4400" dirty="0" err="1" smtClean="0"/>
              <a:t>Bireyselci</a:t>
            </a:r>
            <a:endParaRPr lang="en-US" sz="4400" dirty="0" smtClean="0"/>
          </a:p>
          <a:p>
            <a:pPr lvl="1"/>
            <a:r>
              <a:rPr lang="en-US" sz="4400" dirty="0" err="1" smtClean="0"/>
              <a:t>İlişki</a:t>
            </a:r>
            <a:r>
              <a:rPr lang="en-US" sz="4400" dirty="0" smtClean="0"/>
              <a:t> </a:t>
            </a:r>
            <a:r>
              <a:rPr lang="en-US" sz="4400" dirty="0" err="1" smtClean="0"/>
              <a:t>içi</a:t>
            </a:r>
            <a:r>
              <a:rPr lang="en-US" sz="4400" dirty="0" smtClean="0"/>
              <a:t> </a:t>
            </a:r>
            <a:r>
              <a:rPr lang="en-US" sz="4400" dirty="0" err="1" smtClean="0"/>
              <a:t>dinamiklerde</a:t>
            </a:r>
            <a:r>
              <a:rPr lang="en-US" sz="4400" dirty="0" smtClean="0"/>
              <a:t> </a:t>
            </a:r>
            <a:r>
              <a:rPr lang="en-US" sz="4400" dirty="0" err="1" smtClean="0"/>
              <a:t>ortaya</a:t>
            </a:r>
            <a:r>
              <a:rPr lang="en-US" sz="4400" dirty="0" smtClean="0"/>
              <a:t> </a:t>
            </a:r>
            <a:r>
              <a:rPr lang="en-US" sz="4400" dirty="0" err="1" smtClean="0"/>
              <a:t>çıkan</a:t>
            </a:r>
            <a:r>
              <a:rPr lang="en-US" sz="4400" dirty="0" smtClean="0"/>
              <a:t> </a:t>
            </a:r>
            <a:r>
              <a:rPr lang="en-US" sz="4400" dirty="0" err="1" smtClean="0"/>
              <a:t>çatışma</a:t>
            </a:r>
            <a:endParaRPr lang="en-US" sz="4400" dirty="0" smtClean="0"/>
          </a:p>
          <a:p>
            <a:pPr lvl="1"/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cinsiyet</a:t>
            </a:r>
            <a:r>
              <a:rPr lang="en-US" sz="4400" dirty="0" smtClean="0"/>
              <a:t>, </a:t>
            </a:r>
            <a:r>
              <a:rPr lang="en-US" sz="4400" dirty="0" err="1" smtClean="0"/>
              <a:t>işsizlik</a:t>
            </a:r>
            <a:r>
              <a:rPr lang="en-US" sz="4400" dirty="0" smtClean="0"/>
              <a:t>, </a:t>
            </a:r>
            <a:r>
              <a:rPr lang="en-US" sz="4400" dirty="0" err="1" smtClean="0"/>
              <a:t>göç</a:t>
            </a:r>
            <a:r>
              <a:rPr lang="en-US" sz="4400" dirty="0" smtClean="0"/>
              <a:t>, </a:t>
            </a:r>
            <a:r>
              <a:rPr lang="en-US" sz="4400" dirty="0" err="1" smtClean="0"/>
              <a:t>madde</a:t>
            </a:r>
            <a:r>
              <a:rPr lang="en-US" sz="4400" dirty="0" smtClean="0"/>
              <a:t> </a:t>
            </a:r>
            <a:r>
              <a:rPr lang="en-US" sz="4400" dirty="0" err="1" smtClean="0"/>
              <a:t>kullanımı</a:t>
            </a:r>
            <a:r>
              <a:rPr lang="en-US" sz="4400" dirty="0" smtClean="0"/>
              <a:t> </a:t>
            </a:r>
            <a:r>
              <a:rPr lang="en-US" sz="4400" dirty="0" err="1" smtClean="0"/>
              <a:t>gibi</a:t>
            </a:r>
            <a:r>
              <a:rPr lang="en-US" sz="4400" dirty="0" smtClean="0"/>
              <a:t> </a:t>
            </a:r>
            <a:r>
              <a:rPr lang="en-US" sz="4400" dirty="0" err="1" smtClean="0"/>
              <a:t>değişkenlerden</a:t>
            </a:r>
            <a:r>
              <a:rPr lang="en-US" sz="4400" dirty="0" smtClean="0"/>
              <a:t> </a:t>
            </a:r>
            <a:r>
              <a:rPr lang="en-US" sz="4400" dirty="0" err="1" smtClean="0"/>
              <a:t>yalnızca</a:t>
            </a:r>
            <a:r>
              <a:rPr lang="en-US" sz="4400" dirty="0" smtClean="0"/>
              <a:t> </a:t>
            </a:r>
            <a:r>
              <a:rPr lang="en-US" sz="4400" dirty="0" err="1" smtClean="0"/>
              <a:t>biri</a:t>
            </a:r>
            <a:endParaRPr lang="en-US" sz="4400" dirty="0" smtClean="0"/>
          </a:p>
          <a:p>
            <a:r>
              <a:rPr lang="en-US" sz="4800" dirty="0" err="1" smtClean="0"/>
              <a:t>Eleştiriler</a:t>
            </a:r>
            <a:r>
              <a:rPr lang="en-US" sz="4800" dirty="0" smtClean="0"/>
              <a:t>: </a:t>
            </a:r>
            <a:r>
              <a:rPr lang="en-US" sz="4800" dirty="0" err="1" smtClean="0"/>
              <a:t>Yapısal</a:t>
            </a:r>
            <a:r>
              <a:rPr lang="en-US" sz="4800" dirty="0" smtClean="0"/>
              <a:t> </a:t>
            </a:r>
            <a:r>
              <a:rPr lang="en-US" sz="4800" dirty="0" err="1" smtClean="0"/>
              <a:t>eşitsizliklere</a:t>
            </a:r>
            <a:r>
              <a:rPr lang="en-US" sz="4800" dirty="0" smtClean="0"/>
              <a:t> </a:t>
            </a:r>
            <a:r>
              <a:rPr lang="en-US" sz="4800" dirty="0" err="1" smtClean="0"/>
              <a:t>ve</a:t>
            </a:r>
            <a:r>
              <a:rPr lang="en-US" sz="4800" dirty="0" smtClean="0"/>
              <a:t> </a:t>
            </a:r>
            <a:r>
              <a:rPr lang="en-US" sz="4800" dirty="0" err="1" smtClean="0"/>
              <a:t>iktidar</a:t>
            </a:r>
            <a:r>
              <a:rPr lang="en-US" sz="4800" dirty="0" smtClean="0"/>
              <a:t> </a:t>
            </a:r>
            <a:r>
              <a:rPr lang="en-US" sz="4800" dirty="0" err="1" smtClean="0"/>
              <a:t>ilişkilerine</a:t>
            </a:r>
            <a:r>
              <a:rPr lang="en-US" sz="4800" dirty="0" smtClean="0"/>
              <a:t> </a:t>
            </a:r>
            <a:r>
              <a:rPr lang="en-US" sz="4800" dirty="0" err="1" smtClean="0"/>
              <a:t>duyarsız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+mn-lt"/>
              </a:rPr>
              <a:t>Kadına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Yönelik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Şiddet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147733"/>
          </a:xfrm>
        </p:spPr>
        <p:txBody>
          <a:bodyPr>
            <a:normAutofit lnSpcReduction="10000"/>
          </a:bodyPr>
          <a:lstStyle/>
          <a:p>
            <a:r>
              <a:rPr lang="en-US" sz="4400" dirty="0" err="1" smtClean="0"/>
              <a:t>Klasik</a:t>
            </a:r>
            <a:r>
              <a:rPr lang="en-US" sz="4400" dirty="0" smtClean="0"/>
              <a:t> feminist </a:t>
            </a:r>
            <a:r>
              <a:rPr lang="en-US" sz="4400" dirty="0" err="1" smtClean="0"/>
              <a:t>yaklaşım</a:t>
            </a:r>
            <a:r>
              <a:rPr lang="en-US" sz="4400" dirty="0" smtClean="0"/>
              <a:t>	</a:t>
            </a:r>
          </a:p>
          <a:p>
            <a:pPr lvl="1"/>
            <a:r>
              <a:rPr lang="en-US" sz="4000" dirty="0" err="1"/>
              <a:t>Ş</a:t>
            </a:r>
            <a:r>
              <a:rPr lang="en-US" sz="4000" dirty="0" err="1" smtClean="0"/>
              <a:t>iddet</a:t>
            </a:r>
            <a:r>
              <a:rPr lang="en-US" sz="4000" dirty="0" smtClean="0"/>
              <a:t> hem </a:t>
            </a:r>
            <a:r>
              <a:rPr lang="en-US" sz="4000" dirty="0" err="1"/>
              <a:t>partriyarkanın</a:t>
            </a:r>
            <a:r>
              <a:rPr lang="en-US" sz="4000" dirty="0"/>
              <a:t> </a:t>
            </a:r>
            <a:r>
              <a:rPr lang="en-US" sz="4000" dirty="0" err="1"/>
              <a:t>yapısal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gereği</a:t>
            </a:r>
            <a:r>
              <a:rPr lang="en-US" sz="4000" dirty="0"/>
              <a:t> hem de </a:t>
            </a:r>
            <a:r>
              <a:rPr lang="en-US" sz="4000" dirty="0" err="1"/>
              <a:t>erkeklerin</a:t>
            </a:r>
            <a:r>
              <a:rPr lang="en-US" sz="4000" dirty="0"/>
              <a:t> </a:t>
            </a:r>
            <a:r>
              <a:rPr lang="en-US" sz="4000" dirty="0" err="1"/>
              <a:t>biyolojik</a:t>
            </a:r>
            <a:r>
              <a:rPr lang="en-US" sz="4000" dirty="0"/>
              <a:t> </a:t>
            </a:r>
            <a:r>
              <a:rPr lang="en-US" sz="4000" dirty="0" err="1"/>
              <a:t>ya</a:t>
            </a:r>
            <a:r>
              <a:rPr lang="en-US" sz="4000" dirty="0"/>
              <a:t> da </a:t>
            </a:r>
            <a:r>
              <a:rPr lang="en-US" sz="4000" dirty="0" err="1"/>
              <a:t>karakter</a:t>
            </a:r>
            <a:r>
              <a:rPr lang="en-US" sz="4000" dirty="0"/>
              <a:t> </a:t>
            </a:r>
            <a:r>
              <a:rPr lang="en-US" sz="4000" dirty="0" err="1" smtClean="0"/>
              <a:t>özellikleri</a:t>
            </a:r>
            <a:r>
              <a:rPr lang="en-US" sz="4000" dirty="0" smtClean="0"/>
              <a:t> </a:t>
            </a:r>
            <a:r>
              <a:rPr lang="en-US" sz="4000" dirty="0" err="1" smtClean="0"/>
              <a:t>olarak</a:t>
            </a:r>
            <a:r>
              <a:rPr lang="en-US" sz="4000" dirty="0" smtClean="0"/>
              <a:t> </a:t>
            </a:r>
            <a:r>
              <a:rPr lang="en-US" sz="4000" dirty="0" err="1" smtClean="0"/>
              <a:t>ele</a:t>
            </a:r>
            <a:r>
              <a:rPr lang="en-US" sz="4000" dirty="0" smtClean="0"/>
              <a:t> </a:t>
            </a:r>
            <a:r>
              <a:rPr lang="en-US" sz="4000" dirty="0" err="1" smtClean="0"/>
              <a:t>alınır</a:t>
            </a:r>
            <a:r>
              <a:rPr lang="en-US" sz="4000" dirty="0" smtClean="0"/>
              <a:t>.</a:t>
            </a:r>
            <a:endParaRPr lang="en-US" sz="4000" dirty="0" smtClean="0"/>
          </a:p>
          <a:p>
            <a:pPr lvl="1"/>
            <a:r>
              <a:rPr lang="en-US" sz="4400" dirty="0" err="1" smtClean="0"/>
              <a:t>Şiddet</a:t>
            </a:r>
            <a:r>
              <a:rPr lang="en-US" sz="4400" dirty="0" smtClean="0"/>
              <a:t> (</a:t>
            </a:r>
            <a:r>
              <a:rPr lang="en-US" sz="4400" dirty="0" err="1" smtClean="0"/>
              <a:t>özellikle</a:t>
            </a:r>
            <a:r>
              <a:rPr lang="en-US" sz="4400" dirty="0" smtClean="0"/>
              <a:t> </a:t>
            </a:r>
            <a:r>
              <a:rPr lang="en-US" sz="4400" dirty="0" err="1" smtClean="0"/>
              <a:t>cinsel</a:t>
            </a:r>
            <a:r>
              <a:rPr lang="en-US" sz="4400" dirty="0" smtClean="0"/>
              <a:t> </a:t>
            </a:r>
            <a:r>
              <a:rPr lang="en-US" sz="4400" dirty="0" err="1" smtClean="0"/>
              <a:t>şiddet</a:t>
            </a:r>
            <a:r>
              <a:rPr lang="en-US" sz="4400" dirty="0" smtClean="0"/>
              <a:t>) </a:t>
            </a:r>
            <a:r>
              <a:rPr lang="en-US" sz="4400" dirty="0" err="1" smtClean="0"/>
              <a:t>erkeklerin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kadınlar</a:t>
            </a:r>
            <a:r>
              <a:rPr lang="en-US" sz="4400" dirty="0" smtClean="0"/>
              <a:t> </a:t>
            </a:r>
            <a:r>
              <a:rPr lang="en-US" sz="4400" dirty="0" err="1" smtClean="0"/>
              <a:t>üzerinde</a:t>
            </a:r>
            <a:r>
              <a:rPr lang="en-US" sz="4400" dirty="0" smtClean="0"/>
              <a:t> </a:t>
            </a:r>
            <a:r>
              <a:rPr lang="en-US" sz="4400" dirty="0" err="1" smtClean="0"/>
              <a:t>kurdukları</a:t>
            </a:r>
            <a:r>
              <a:rPr lang="en-US" sz="4400" dirty="0" smtClean="0"/>
              <a:t> </a:t>
            </a:r>
            <a:r>
              <a:rPr lang="en-US" sz="4400" dirty="0" err="1" smtClean="0"/>
              <a:t>egemenliğin</a:t>
            </a:r>
            <a:r>
              <a:rPr lang="en-US" sz="4400" dirty="0" smtClean="0"/>
              <a:t> </a:t>
            </a:r>
            <a:r>
              <a:rPr lang="en-US" sz="4400" dirty="0" err="1" smtClean="0"/>
              <a:t>asli</a:t>
            </a:r>
            <a:r>
              <a:rPr lang="en-US" sz="4400" dirty="0" smtClean="0"/>
              <a:t> </a:t>
            </a:r>
            <a:r>
              <a:rPr lang="en-US" sz="4400" dirty="0" err="1" smtClean="0"/>
              <a:t>unsuru</a:t>
            </a:r>
            <a:r>
              <a:rPr lang="en-US" sz="4400" dirty="0" smtClean="0"/>
              <a:t>.</a:t>
            </a:r>
            <a:endParaRPr lang="en-US" sz="4400" dirty="0" smtClean="0"/>
          </a:p>
          <a:p>
            <a:pPr lvl="2"/>
            <a:r>
              <a:rPr lang="en-US" sz="3600" dirty="0" smtClean="0"/>
              <a:t>Catherine MacKinnon: Feminist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Devlet</a:t>
            </a:r>
            <a:r>
              <a:rPr lang="en-US" sz="3600" dirty="0" smtClean="0"/>
              <a:t> </a:t>
            </a:r>
            <a:r>
              <a:rPr lang="en-US" sz="3600" dirty="0" err="1" smtClean="0"/>
              <a:t>Kuramına</a:t>
            </a:r>
            <a:r>
              <a:rPr lang="en-US" sz="3600" dirty="0" smtClean="0"/>
              <a:t> </a:t>
            </a:r>
            <a:r>
              <a:rPr lang="en-US" sz="3600" dirty="0" err="1" smtClean="0"/>
              <a:t>Doğru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Klasik</a:t>
            </a:r>
            <a:r>
              <a:rPr lang="en-US" sz="4800" b="1" dirty="0" smtClean="0">
                <a:latin typeface="+mn-lt"/>
              </a:rPr>
              <a:t> Feminist </a:t>
            </a:r>
            <a:r>
              <a:rPr lang="en-US" sz="4800" b="1" dirty="0" err="1" smtClean="0">
                <a:latin typeface="+mn-lt"/>
              </a:rPr>
              <a:t>Yaklaşıma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Eleştiriler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516466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Evrensel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tarihsiz</a:t>
            </a:r>
            <a:r>
              <a:rPr lang="en-US" sz="4400" dirty="0" smtClean="0"/>
              <a:t> </a:t>
            </a:r>
            <a:r>
              <a:rPr lang="en-US" sz="4400" dirty="0" err="1" smtClean="0"/>
              <a:t>ataerki</a:t>
            </a:r>
            <a:r>
              <a:rPr lang="en-US" sz="4400" dirty="0" smtClean="0"/>
              <a:t> </a:t>
            </a:r>
            <a:r>
              <a:rPr lang="en-US" sz="4400" dirty="0" err="1" smtClean="0"/>
              <a:t>kavrayışı</a:t>
            </a:r>
            <a:r>
              <a:rPr lang="en-US" sz="4400" dirty="0" smtClean="0"/>
              <a:t>: </a:t>
            </a:r>
            <a:r>
              <a:rPr lang="en-US" sz="4400" dirty="0" err="1"/>
              <a:t>kültürel</a:t>
            </a:r>
            <a:r>
              <a:rPr lang="en-US" sz="4400" dirty="0"/>
              <a:t>, </a:t>
            </a:r>
            <a:r>
              <a:rPr lang="en-US" sz="4400" dirty="0" err="1"/>
              <a:t>ırksal</a:t>
            </a:r>
            <a:r>
              <a:rPr lang="en-US" sz="4400" dirty="0"/>
              <a:t>, </a:t>
            </a:r>
            <a:r>
              <a:rPr lang="en-US" sz="4400" dirty="0" err="1"/>
              <a:t>sınıfsal</a:t>
            </a:r>
            <a:r>
              <a:rPr lang="en-US" sz="4400" dirty="0"/>
              <a:t>, </a:t>
            </a:r>
            <a:r>
              <a:rPr lang="en-US" sz="4400" dirty="0" err="1" smtClean="0"/>
              <a:t>coğrafi</a:t>
            </a:r>
            <a:r>
              <a:rPr lang="en-US" sz="4400" dirty="0" smtClean="0"/>
              <a:t> </a:t>
            </a:r>
            <a:r>
              <a:rPr lang="en-US" sz="4400" dirty="0" err="1" smtClean="0"/>
              <a:t>farklılıklara</a:t>
            </a:r>
            <a:r>
              <a:rPr lang="en-US" sz="4400" dirty="0" smtClean="0"/>
              <a:t> </a:t>
            </a:r>
            <a:r>
              <a:rPr lang="en-US" sz="4400" dirty="0" err="1" smtClean="0"/>
              <a:t>duyarsız</a:t>
            </a:r>
            <a:endParaRPr lang="en-US" sz="4400" dirty="0" smtClean="0"/>
          </a:p>
          <a:p>
            <a:r>
              <a:rPr lang="en-US" sz="4400" dirty="0" err="1"/>
              <a:t>Ş</a:t>
            </a:r>
            <a:r>
              <a:rPr lang="en-US" sz="4400" dirty="0" err="1" smtClean="0"/>
              <a:t>iddeti</a:t>
            </a:r>
            <a:r>
              <a:rPr lang="en-US" sz="4400" dirty="0" smtClean="0"/>
              <a:t> </a:t>
            </a:r>
            <a:r>
              <a:rPr lang="en-US" sz="4400" dirty="0" err="1"/>
              <a:t>ataerkinin</a:t>
            </a:r>
            <a:r>
              <a:rPr lang="en-US" sz="4400" dirty="0"/>
              <a:t> </a:t>
            </a:r>
            <a:r>
              <a:rPr lang="en-US" sz="4400" dirty="0" err="1"/>
              <a:t>olmazsa</a:t>
            </a:r>
            <a:r>
              <a:rPr lang="en-US" sz="4400" dirty="0"/>
              <a:t> </a:t>
            </a:r>
            <a:r>
              <a:rPr lang="en-US" sz="4400" dirty="0" err="1"/>
              <a:t>olmaz</a:t>
            </a:r>
            <a:r>
              <a:rPr lang="en-US" sz="4400" dirty="0"/>
              <a:t> </a:t>
            </a:r>
            <a:r>
              <a:rPr lang="en-US" sz="4400" dirty="0" err="1"/>
              <a:t>bir</a:t>
            </a:r>
            <a:r>
              <a:rPr lang="en-US" sz="4400" dirty="0"/>
              <a:t> </a:t>
            </a:r>
            <a:r>
              <a:rPr lang="en-US" sz="4400" dirty="0" err="1"/>
              <a:t>öğesi</a:t>
            </a:r>
            <a:r>
              <a:rPr lang="en-US" sz="4400" dirty="0"/>
              <a:t> </a:t>
            </a:r>
            <a:r>
              <a:rPr lang="en-US" sz="4400" dirty="0" err="1" smtClean="0"/>
              <a:t>haline</a:t>
            </a:r>
            <a:r>
              <a:rPr lang="en-US" sz="4400" dirty="0" smtClean="0"/>
              <a:t> </a:t>
            </a:r>
            <a:r>
              <a:rPr lang="en-US" sz="4400" dirty="0" err="1" smtClean="0"/>
              <a:t>geldiğinde</a:t>
            </a:r>
            <a:r>
              <a:rPr lang="en-US" sz="4400" dirty="0" smtClean="0"/>
              <a:t> </a:t>
            </a:r>
            <a:r>
              <a:rPr lang="en-US" sz="4400" dirty="0" err="1" smtClean="0"/>
              <a:t>açıklamaya</a:t>
            </a:r>
            <a:r>
              <a:rPr lang="en-US" sz="4400" dirty="0" smtClean="0"/>
              <a:t> </a:t>
            </a:r>
            <a:r>
              <a:rPr lang="en-US" sz="4400" dirty="0" err="1" smtClean="0"/>
              <a:t>muhtaç</a:t>
            </a:r>
            <a:r>
              <a:rPr lang="en-US" sz="4400" dirty="0" smtClean="0"/>
              <a:t> </a:t>
            </a:r>
            <a:r>
              <a:rPr lang="en-US" sz="4400" dirty="0" err="1" smtClean="0"/>
              <a:t>olmaktan</a:t>
            </a:r>
            <a:r>
              <a:rPr lang="en-US" sz="4400" dirty="0" smtClean="0"/>
              <a:t> </a:t>
            </a:r>
            <a:r>
              <a:rPr lang="en-US" sz="4400" dirty="0" err="1" smtClean="0"/>
              <a:t>çıkıyor</a:t>
            </a:r>
            <a:r>
              <a:rPr lang="en-US" sz="4400" dirty="0" smtClean="0"/>
              <a:t>. </a:t>
            </a:r>
          </a:p>
          <a:p>
            <a:r>
              <a:rPr lang="en-US" sz="4400" dirty="0" err="1"/>
              <a:t>Ş</a:t>
            </a:r>
            <a:r>
              <a:rPr lang="en-US" sz="4400" dirty="0" err="1" smtClean="0"/>
              <a:t>iddetle</a:t>
            </a:r>
            <a:r>
              <a:rPr lang="en-US" sz="4400" dirty="0" smtClean="0"/>
              <a:t> </a:t>
            </a:r>
            <a:r>
              <a:rPr lang="en-US" sz="4400" dirty="0" err="1" smtClean="0"/>
              <a:t>mücadelede</a:t>
            </a:r>
            <a:r>
              <a:rPr lang="en-US" sz="4400" dirty="0" smtClean="0"/>
              <a:t> </a:t>
            </a:r>
            <a:r>
              <a:rPr lang="en-US" sz="4400" dirty="0" err="1" smtClean="0"/>
              <a:t>farklı</a:t>
            </a:r>
            <a:r>
              <a:rPr lang="en-US" sz="4400" dirty="0" smtClean="0"/>
              <a:t> </a:t>
            </a:r>
            <a:r>
              <a:rPr lang="en-US" sz="4400" dirty="0" err="1" smtClean="0"/>
              <a:t>bağlamlara</a:t>
            </a:r>
            <a:r>
              <a:rPr lang="en-US" sz="4400" dirty="0" smtClean="0"/>
              <a:t> </a:t>
            </a:r>
            <a:r>
              <a:rPr lang="en-US" sz="4400" dirty="0" err="1" smtClean="0"/>
              <a:t>duyarsız</a:t>
            </a:r>
            <a:r>
              <a:rPr lang="en-US" sz="4400" dirty="0" smtClean="0"/>
              <a:t>.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Bütünsel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Yaklaşım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Feminist </a:t>
            </a:r>
            <a:r>
              <a:rPr lang="en-US" sz="4400" dirty="0" err="1" smtClean="0"/>
              <a:t>yaklaşımın</a:t>
            </a:r>
            <a:r>
              <a:rPr lang="en-US" sz="4400" dirty="0" smtClean="0"/>
              <a:t> </a:t>
            </a:r>
            <a:r>
              <a:rPr lang="en-US" sz="4400" dirty="0" err="1" smtClean="0"/>
              <a:t>yapısalcı</a:t>
            </a:r>
            <a:r>
              <a:rPr lang="en-US" sz="4400" dirty="0" smtClean="0"/>
              <a:t>, </a:t>
            </a:r>
            <a:r>
              <a:rPr lang="en-US" sz="4400" dirty="0" err="1" smtClean="0"/>
              <a:t>bireyselci</a:t>
            </a:r>
            <a:r>
              <a:rPr lang="en-US" sz="4400" dirty="0" smtClean="0"/>
              <a:t> </a:t>
            </a:r>
            <a:r>
              <a:rPr lang="en-US" sz="4400" dirty="0" err="1" smtClean="0"/>
              <a:t>yaklaşımın</a:t>
            </a:r>
            <a:r>
              <a:rPr lang="en-US" sz="4400" dirty="0" smtClean="0"/>
              <a:t> </a:t>
            </a:r>
            <a:r>
              <a:rPr lang="en-US" sz="4400" dirty="0" err="1" smtClean="0"/>
              <a:t>farklılıklara</a:t>
            </a:r>
            <a:r>
              <a:rPr lang="en-US" sz="4400" dirty="0" smtClean="0"/>
              <a:t> </a:t>
            </a:r>
            <a:r>
              <a:rPr lang="en-US" sz="4400" dirty="0" err="1" smtClean="0"/>
              <a:t>vurgu</a:t>
            </a:r>
            <a:r>
              <a:rPr lang="en-US" sz="4400" dirty="0" smtClean="0"/>
              <a:t> </a:t>
            </a:r>
            <a:r>
              <a:rPr lang="en-US" sz="4400" dirty="0" err="1" smtClean="0"/>
              <a:t>yapan</a:t>
            </a:r>
            <a:r>
              <a:rPr lang="en-US" sz="4400" dirty="0" smtClean="0"/>
              <a:t> </a:t>
            </a:r>
            <a:r>
              <a:rPr lang="en-US" sz="4400" dirty="0" err="1" smtClean="0"/>
              <a:t>çözümlemesinden</a:t>
            </a:r>
            <a:r>
              <a:rPr lang="en-US" sz="4400" dirty="0" smtClean="0"/>
              <a:t> </a:t>
            </a:r>
            <a:r>
              <a:rPr lang="en-US" sz="4400" dirty="0" err="1" smtClean="0"/>
              <a:t>beslenir</a:t>
            </a:r>
            <a:r>
              <a:rPr lang="en-US" sz="4400" dirty="0" smtClean="0"/>
              <a:t>.</a:t>
            </a:r>
          </a:p>
          <a:p>
            <a:r>
              <a:rPr lang="en-US" sz="4400" dirty="0" err="1" smtClean="0"/>
              <a:t>Şiddetin</a:t>
            </a:r>
            <a:r>
              <a:rPr lang="en-US" sz="4400" dirty="0" smtClean="0"/>
              <a:t> </a:t>
            </a:r>
            <a:r>
              <a:rPr lang="en-US" sz="4400" dirty="0" err="1" smtClean="0"/>
              <a:t>farklı</a:t>
            </a:r>
            <a:r>
              <a:rPr lang="en-US" sz="4400" dirty="0" smtClean="0"/>
              <a:t> </a:t>
            </a:r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kadınlıkların</a:t>
            </a:r>
            <a:r>
              <a:rPr lang="en-US" sz="4400" dirty="0" smtClean="0"/>
              <a:t> </a:t>
            </a:r>
            <a:r>
              <a:rPr lang="en-US" sz="4400" dirty="0" err="1" smtClean="0"/>
              <a:t>inşasındaki</a:t>
            </a:r>
            <a:r>
              <a:rPr lang="en-US" sz="4400" dirty="0" smtClean="0"/>
              <a:t> </a:t>
            </a:r>
            <a:r>
              <a:rPr lang="en-US" sz="4400" dirty="0" err="1" smtClean="0"/>
              <a:t>rolü</a:t>
            </a:r>
            <a:r>
              <a:rPr lang="en-US" sz="4400" dirty="0" smtClean="0"/>
              <a:t>: </a:t>
            </a:r>
            <a:r>
              <a:rPr lang="en-US" sz="4400" dirty="0" err="1" smtClean="0"/>
              <a:t>Şiddet</a:t>
            </a:r>
            <a:r>
              <a:rPr lang="en-US" sz="4400" dirty="0" smtClean="0"/>
              <a:t> </a:t>
            </a:r>
            <a:r>
              <a:rPr lang="en-US" sz="4400" dirty="0" err="1" smtClean="0"/>
              <a:t>erkekliğin</a:t>
            </a:r>
            <a:r>
              <a:rPr lang="en-US" sz="4400" dirty="0" smtClean="0"/>
              <a:t> </a:t>
            </a:r>
            <a:r>
              <a:rPr lang="en-US" sz="4400" dirty="0" err="1" smtClean="0"/>
              <a:t>değişmez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sorgulanamaz</a:t>
            </a:r>
            <a:r>
              <a:rPr lang="en-US" sz="4400" dirty="0" smtClean="0"/>
              <a:t> </a:t>
            </a:r>
            <a:r>
              <a:rPr lang="en-US" sz="4400" dirty="0" err="1" smtClean="0"/>
              <a:t>bir</a:t>
            </a:r>
            <a:r>
              <a:rPr lang="en-US" sz="4400" dirty="0" smtClean="0"/>
              <a:t> </a:t>
            </a:r>
            <a:r>
              <a:rPr lang="en-US" sz="4400" dirty="0" err="1" smtClean="0"/>
              <a:t>bileşeni</a:t>
            </a:r>
            <a:r>
              <a:rPr lang="en-US" sz="4400" dirty="0" smtClean="0"/>
              <a:t> </a:t>
            </a:r>
            <a:r>
              <a:rPr lang="en-US" sz="4400" dirty="0" err="1" smtClean="0"/>
              <a:t>olarak</a:t>
            </a:r>
            <a:r>
              <a:rPr lang="en-US" sz="4400" dirty="0" smtClean="0"/>
              <a:t> </a:t>
            </a:r>
            <a:r>
              <a:rPr lang="en-US" sz="4400" dirty="0" err="1" smtClean="0"/>
              <a:t>görülmez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51428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latin typeface="+mn-lt"/>
              </a:rPr>
              <a:t>Farklı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kavramsallaştırmalar</a:t>
            </a:r>
            <a:r>
              <a:rPr lang="en-US" sz="5400" b="1" dirty="0" smtClean="0">
                <a:latin typeface="+mn-lt"/>
              </a:rPr>
              <a:t>, </a:t>
            </a:r>
            <a:r>
              <a:rPr lang="en-US" sz="5400" b="1" dirty="0" err="1" smtClean="0">
                <a:latin typeface="+mn-lt"/>
              </a:rPr>
              <a:t>farklı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yaklaşımlar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>
            <a:normAutofit/>
          </a:bodyPr>
          <a:lstStyle/>
          <a:p>
            <a:r>
              <a:rPr lang="tr-TR" sz="5400" dirty="0" smtClean="0"/>
              <a:t>Aile içi şiddet</a:t>
            </a:r>
          </a:p>
          <a:p>
            <a:r>
              <a:rPr lang="tr-TR" sz="5400" dirty="0" smtClean="0"/>
              <a:t>Kadına yönelik şiddet</a:t>
            </a:r>
          </a:p>
          <a:p>
            <a:r>
              <a:rPr lang="tr-TR" sz="5400" dirty="0" smtClean="0"/>
              <a:t>Eril şiddet</a:t>
            </a:r>
          </a:p>
          <a:p>
            <a:r>
              <a:rPr lang="tr-TR" sz="5400" dirty="0" smtClean="0"/>
              <a:t>Toplumsal cinsiyet temelli </a:t>
            </a:r>
            <a:r>
              <a:rPr lang="en-US" sz="5400" dirty="0" err="1" smtClean="0"/>
              <a:t>şiddet</a:t>
            </a:r>
            <a:endParaRPr lang="en-US" sz="5400" dirty="0" smtClean="0"/>
          </a:p>
          <a:p>
            <a:pPr marL="0" indent="0">
              <a:buNone/>
            </a:pP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Şiddet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performansı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erkeklik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9600"/>
            <a:ext cx="10515600" cy="4572000"/>
          </a:xfrm>
        </p:spPr>
        <p:txBody>
          <a:bodyPr>
            <a:noAutofit/>
          </a:bodyPr>
          <a:lstStyle/>
          <a:p>
            <a:r>
              <a:rPr lang="en-US" sz="4400" dirty="0" err="1"/>
              <a:t>Ş</a:t>
            </a:r>
            <a:r>
              <a:rPr lang="en-US" sz="4400" dirty="0" err="1" smtClean="0"/>
              <a:t>iddetin</a:t>
            </a:r>
            <a:r>
              <a:rPr lang="en-US" sz="4400" dirty="0" smtClean="0"/>
              <a:t> </a:t>
            </a:r>
            <a:r>
              <a:rPr lang="en-US" sz="4400" dirty="0" err="1"/>
              <a:t>farklı</a:t>
            </a:r>
            <a:r>
              <a:rPr lang="en-US" sz="4400" dirty="0"/>
              <a:t> </a:t>
            </a:r>
            <a:r>
              <a:rPr lang="en-US" sz="4400" dirty="0" err="1" smtClean="0"/>
              <a:t>icraları</a:t>
            </a:r>
            <a:r>
              <a:rPr lang="en-US" sz="4400" dirty="0" smtClean="0"/>
              <a:t> </a:t>
            </a:r>
            <a:r>
              <a:rPr lang="en-US" sz="4400" dirty="0" err="1"/>
              <a:t>farklı</a:t>
            </a:r>
            <a:r>
              <a:rPr lang="en-US" sz="4400" dirty="0"/>
              <a:t> </a:t>
            </a:r>
            <a:r>
              <a:rPr lang="en-US" sz="4400" dirty="0" err="1"/>
              <a:t>erkeklikleri</a:t>
            </a:r>
            <a:r>
              <a:rPr lang="en-US" sz="4400" dirty="0"/>
              <a:t> </a:t>
            </a:r>
            <a:r>
              <a:rPr lang="en-US" sz="4400" dirty="0" err="1" smtClean="0"/>
              <a:t>üretir</a:t>
            </a:r>
            <a:endParaRPr lang="en-US" sz="4400" dirty="0"/>
          </a:p>
          <a:p>
            <a:pPr lvl="1"/>
            <a:r>
              <a:rPr lang="en-US" sz="4400" dirty="0" err="1" smtClean="0"/>
              <a:t>Sınıfsal</a:t>
            </a:r>
            <a:r>
              <a:rPr lang="en-US" sz="4400" dirty="0" smtClean="0"/>
              <a:t> </a:t>
            </a:r>
            <a:r>
              <a:rPr lang="en-US" sz="4400" dirty="0" err="1" smtClean="0"/>
              <a:t>farklar</a:t>
            </a:r>
            <a:endParaRPr lang="en-US" sz="4400" dirty="0" smtClean="0"/>
          </a:p>
          <a:p>
            <a:r>
              <a:rPr lang="en-US" sz="4400" dirty="0" err="1" smtClean="0"/>
              <a:t>Erkek</a:t>
            </a:r>
            <a:r>
              <a:rPr lang="en-US" sz="4400" dirty="0" smtClean="0"/>
              <a:t> </a:t>
            </a:r>
            <a:r>
              <a:rPr lang="en-US" sz="4400" dirty="0" err="1" smtClean="0"/>
              <a:t>eş</a:t>
            </a:r>
            <a:r>
              <a:rPr lang="en-US" sz="4400" dirty="0" smtClean="0"/>
              <a:t> </a:t>
            </a:r>
            <a:r>
              <a:rPr lang="en-US" sz="4400" dirty="0" err="1" smtClean="0"/>
              <a:t>toplumsallığında</a:t>
            </a:r>
            <a:r>
              <a:rPr lang="en-US" sz="4400" dirty="0" smtClean="0"/>
              <a:t> </a:t>
            </a:r>
            <a:r>
              <a:rPr lang="en-US" sz="4400" dirty="0" err="1" smtClean="0"/>
              <a:t>şiddet</a:t>
            </a:r>
            <a:endParaRPr lang="en-US" sz="4400" dirty="0"/>
          </a:p>
          <a:p>
            <a:r>
              <a:rPr lang="en-US" sz="4400" dirty="0" err="1" smtClean="0"/>
              <a:t>Erkeklik</a:t>
            </a:r>
            <a:r>
              <a:rPr lang="en-US" sz="4400" dirty="0" smtClean="0"/>
              <a:t> </a:t>
            </a:r>
            <a:r>
              <a:rPr lang="en-US" sz="4400" dirty="0" err="1" smtClean="0"/>
              <a:t>krizi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şiddet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ilişkisi</a:t>
            </a:r>
            <a:endParaRPr lang="en-US" sz="4400" dirty="0" smtClean="0"/>
          </a:p>
          <a:p>
            <a:r>
              <a:rPr lang="en-US" sz="4400" dirty="0" err="1" smtClean="0"/>
              <a:t>Militarizm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eril</a:t>
            </a:r>
            <a:r>
              <a:rPr lang="en-US" sz="4400" dirty="0" smtClean="0"/>
              <a:t> </a:t>
            </a:r>
            <a:r>
              <a:rPr lang="en-US" sz="4400" dirty="0" err="1" smtClean="0"/>
              <a:t>şiddet</a:t>
            </a:r>
            <a:r>
              <a:rPr lang="en-US" sz="4400" dirty="0" smtClean="0"/>
              <a:t> </a:t>
            </a:r>
            <a:r>
              <a:rPr lang="en-US" sz="4400" dirty="0" err="1" smtClean="0"/>
              <a:t>ilişkisi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Şiddetle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mücadele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mekanizmaları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165"/>
            <a:ext cx="10515600" cy="457475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4800" dirty="0" smtClean="0"/>
              <a:t>Feminist </a:t>
            </a:r>
            <a:r>
              <a:rPr lang="en-US" sz="4800" dirty="0" err="1" smtClean="0"/>
              <a:t>mücadele</a:t>
            </a:r>
            <a:r>
              <a:rPr lang="en-US" sz="4800" dirty="0" smtClean="0"/>
              <a:t> </a:t>
            </a:r>
            <a:r>
              <a:rPr lang="en-US" sz="4800" dirty="0" err="1" smtClean="0"/>
              <a:t>mekanizmaları</a:t>
            </a:r>
            <a:r>
              <a:rPr lang="en-US" sz="4800" dirty="0" smtClean="0"/>
              <a:t>:	</a:t>
            </a:r>
          </a:p>
          <a:p>
            <a:pPr lvl="1" fontAlgn="base"/>
            <a:r>
              <a:rPr lang="en-US" sz="4400" dirty="0" err="1" smtClean="0"/>
              <a:t>Dayanışma</a:t>
            </a:r>
            <a:r>
              <a:rPr lang="en-US" sz="4400" dirty="0" smtClean="0"/>
              <a:t> </a:t>
            </a:r>
            <a:r>
              <a:rPr lang="en-US" sz="4400" dirty="0" err="1" smtClean="0"/>
              <a:t>merkezleri</a:t>
            </a:r>
            <a:r>
              <a:rPr lang="en-US" sz="4400" dirty="0" smtClean="0"/>
              <a:t>, </a:t>
            </a:r>
            <a:r>
              <a:rPr lang="en-US" sz="4400" dirty="0" err="1" smtClean="0"/>
              <a:t>sığınaklar</a:t>
            </a:r>
            <a:endParaRPr lang="en-US" sz="4400" dirty="0" smtClean="0"/>
          </a:p>
          <a:p>
            <a:pPr lvl="1" fontAlgn="base"/>
            <a:r>
              <a:rPr lang="en-US" sz="4400" dirty="0" err="1" smtClean="0"/>
              <a:t>Bilinç</a:t>
            </a:r>
            <a:r>
              <a:rPr lang="en-US" sz="4400" dirty="0" smtClean="0"/>
              <a:t> </a:t>
            </a:r>
            <a:r>
              <a:rPr lang="en-US" sz="4400" dirty="0" err="1" smtClean="0"/>
              <a:t>yükseltme</a:t>
            </a:r>
            <a:endParaRPr lang="en-US" sz="4400" dirty="0" smtClean="0"/>
          </a:p>
          <a:p>
            <a:pPr lvl="1" fontAlgn="base"/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farkındalığın</a:t>
            </a:r>
            <a:r>
              <a:rPr lang="en-US" sz="4400" dirty="0" smtClean="0"/>
              <a:t> </a:t>
            </a:r>
            <a:r>
              <a:rPr lang="en-US" sz="4400" dirty="0" err="1" smtClean="0"/>
              <a:t>dönüşümü</a:t>
            </a:r>
            <a:endParaRPr lang="en-US" sz="4400" dirty="0" smtClean="0"/>
          </a:p>
          <a:p>
            <a:pPr lvl="1" fontAlgn="base"/>
            <a:endParaRPr lang="en-US" sz="4400" dirty="0" smtClean="0"/>
          </a:p>
          <a:p>
            <a:pPr fontAlgn="base"/>
            <a:r>
              <a:rPr lang="en-US" sz="4800" dirty="0" err="1" smtClean="0"/>
              <a:t>Türkiye’de</a:t>
            </a:r>
            <a:r>
              <a:rPr lang="en-US" sz="4800" dirty="0" smtClean="0"/>
              <a:t> feminist </a:t>
            </a:r>
            <a:r>
              <a:rPr lang="en-US" sz="4800" dirty="0" err="1" smtClean="0"/>
              <a:t>hareketin</a:t>
            </a:r>
            <a:r>
              <a:rPr lang="en-US" sz="4800" dirty="0" smtClean="0"/>
              <a:t> </a:t>
            </a:r>
            <a:r>
              <a:rPr lang="en-US" sz="4800" dirty="0" err="1" smtClean="0"/>
              <a:t>şiddetle</a:t>
            </a:r>
            <a:r>
              <a:rPr lang="en-US" sz="4800" dirty="0" smtClean="0"/>
              <a:t> </a:t>
            </a:r>
            <a:r>
              <a:rPr lang="en-US" sz="4800" dirty="0" err="1" smtClean="0"/>
              <a:t>mücadele</a:t>
            </a:r>
            <a:r>
              <a:rPr lang="en-US" sz="4800" dirty="0" smtClean="0"/>
              <a:t> </a:t>
            </a:r>
            <a:r>
              <a:rPr lang="en-US" sz="4800" dirty="0" err="1" smtClean="0"/>
              <a:t>tarihçesi</a:t>
            </a:r>
            <a:endParaRPr lang="en-US" sz="3200" dirty="0"/>
          </a:p>
          <a:p>
            <a:pPr marL="0" indent="0" algn="just">
              <a:buNone/>
            </a:pPr>
            <a:r>
              <a:rPr lang="en-US" sz="4000" dirty="0"/>
              <a:t>	</a:t>
            </a:r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i="1" dirty="0"/>
              <a:t>	</a:t>
            </a: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lvl="2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214</Words>
  <Application>Microsoft Macintosh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8.Hafta</vt:lpstr>
      <vt:lpstr>Mizojini</vt:lpstr>
      <vt:lpstr>Kadına Yönelik Şiddet</vt:lpstr>
      <vt:lpstr>Kadına Yönelik Şiddet</vt:lpstr>
      <vt:lpstr>Klasik Feminist Yaklaşıma Eleştiriler</vt:lpstr>
      <vt:lpstr>Bütünsel Yaklaşım</vt:lpstr>
      <vt:lpstr>Farklı kavramsallaştırmalar, farklı yaklaşımlar</vt:lpstr>
      <vt:lpstr>Şiddet performansı ve erkeklik</vt:lpstr>
      <vt:lpstr>Şiddetle mücadele mekanizmaları</vt:lpstr>
      <vt:lpstr>Bütüncül mücadele mekanizmaları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184</cp:revision>
  <dcterms:created xsi:type="dcterms:W3CDTF">2019-05-22T16:15:54Z</dcterms:created>
  <dcterms:modified xsi:type="dcterms:W3CDTF">2019-05-26T12:22:18Z</dcterms:modified>
</cp:coreProperties>
</file>