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71" r:id="rId3"/>
    <p:sldId id="257" r:id="rId4"/>
    <p:sldId id="258" r:id="rId5"/>
    <p:sldId id="268" r:id="rId6"/>
    <p:sldId id="260" r:id="rId7"/>
    <p:sldId id="261" r:id="rId8"/>
    <p:sldId id="269" r:id="rId9"/>
    <p:sldId id="270" r:id="rId10"/>
    <p:sldId id="263" r:id="rId11"/>
    <p:sldId id="272" r:id="rId12"/>
    <p:sldId id="264" r:id="rId13"/>
    <p:sldId id="273" r:id="rId14"/>
    <p:sldId id="265" r:id="rId15"/>
    <p:sldId id="266" r:id="rId16"/>
    <p:sldId id="274" r:id="rId17"/>
    <p:sldId id="275" r:id="rId18"/>
    <p:sldId id="276" r:id="rId19"/>
    <p:sldId id="277" r:id="rId20"/>
    <p:sldId id="279" r:id="rId21"/>
    <p:sldId id="280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1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4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EDA62E-8071-4EC1-99BC-D300DB25E427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02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90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51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27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31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33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13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4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47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31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DA62E-8071-4EC1-99BC-D300DB25E427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87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CEDA62E-8071-4EC1-99BC-D300DB25E427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989234C-9AE8-4F71-A423-33C0F3CE1F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79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Sedatif-hipnotik</a:t>
            </a:r>
            <a:r>
              <a:rPr lang="tr-TR" dirty="0" smtClean="0"/>
              <a:t> ilaçlar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Işıl Özakca Gündüz</a:t>
            </a:r>
          </a:p>
          <a:p>
            <a:r>
              <a:rPr lang="tr-TR" dirty="0" smtClean="0"/>
              <a:t>2018-2019 Güz dönemi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93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63546" y="438916"/>
            <a:ext cx="2775857" cy="631371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7030A0"/>
                </a:solidFill>
              </a:rPr>
              <a:t>Buspiron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63546" y="5791844"/>
            <a:ext cx="791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Buspiron</a:t>
            </a:r>
            <a:r>
              <a:rPr lang="tr-TR" dirty="0" smtClean="0"/>
              <a:t> yan etkileri arasında göğüs ağrısı, taşikardi, </a:t>
            </a:r>
            <a:r>
              <a:rPr lang="tr-TR" dirty="0" err="1" smtClean="0"/>
              <a:t>tinnitus</a:t>
            </a:r>
            <a:r>
              <a:rPr lang="tr-TR" dirty="0" smtClean="0"/>
              <a:t>, </a:t>
            </a:r>
            <a:r>
              <a:rPr lang="tr-TR" dirty="0" err="1" smtClean="0"/>
              <a:t>başağrısı</a:t>
            </a:r>
            <a:r>
              <a:rPr lang="tr-TR" dirty="0" smtClean="0"/>
              <a:t>, yorgunluk ve sersemlik sayılabilir.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63546" y="1221370"/>
            <a:ext cx="7531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Jeneralize</a:t>
            </a:r>
            <a:r>
              <a:rPr lang="tr-TR" dirty="0"/>
              <a:t> </a:t>
            </a:r>
            <a:r>
              <a:rPr lang="tr-TR" dirty="0" err="1"/>
              <a:t>anksiyete</a:t>
            </a:r>
            <a:r>
              <a:rPr lang="tr-TR" dirty="0"/>
              <a:t> bozukluklarının tedavisinde kullanılır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GABA reseptörleri üzerinde etki göstermez.</a:t>
            </a:r>
          </a:p>
          <a:p>
            <a:r>
              <a:rPr lang="tr-TR" dirty="0" smtClean="0"/>
              <a:t>Etkisinden beyindeki </a:t>
            </a:r>
            <a:r>
              <a:rPr lang="tr-TR" dirty="0" err="1" smtClean="0"/>
              <a:t>serotonin</a:t>
            </a:r>
            <a:r>
              <a:rPr lang="tr-TR" dirty="0" smtClean="0"/>
              <a:t> </a:t>
            </a:r>
            <a:r>
              <a:rPr lang="tr-TR" dirty="0"/>
              <a:t>(5HT1a ve 2a) ve </a:t>
            </a:r>
            <a:r>
              <a:rPr lang="tr-TR" dirty="0" err="1"/>
              <a:t>dopamin</a:t>
            </a:r>
            <a:r>
              <a:rPr lang="tr-TR" dirty="0"/>
              <a:t> (DA2) </a:t>
            </a:r>
            <a:r>
              <a:rPr lang="tr-TR" dirty="0" smtClean="0"/>
              <a:t>reseptör aktivasyonlarının etkili olduğu düşünülüyor.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563546" y="2572782"/>
            <a:ext cx="6760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0070C0"/>
                </a:solidFill>
              </a:rPr>
              <a:t>BZ’lere</a:t>
            </a:r>
            <a:r>
              <a:rPr lang="tr-TR" dirty="0" smtClean="0">
                <a:solidFill>
                  <a:srgbClr val="0070C0"/>
                </a:solidFill>
              </a:rPr>
              <a:t> üstünlükleri:</a:t>
            </a:r>
          </a:p>
          <a:p>
            <a:r>
              <a:rPr lang="tr-TR" dirty="0" err="1" smtClean="0">
                <a:solidFill>
                  <a:srgbClr val="0070C0"/>
                </a:solidFill>
              </a:rPr>
              <a:t>Rebound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anksiyete</a:t>
            </a:r>
            <a:r>
              <a:rPr lang="tr-TR" dirty="0" smtClean="0">
                <a:solidFill>
                  <a:srgbClr val="0070C0"/>
                </a:solidFill>
              </a:rPr>
              <a:t> ya da ilaç bırakma problemleri gözlenmez.</a:t>
            </a:r>
          </a:p>
          <a:p>
            <a:r>
              <a:rPr lang="tr-TR" dirty="0" err="1" smtClean="0">
                <a:solidFill>
                  <a:srgbClr val="0070C0"/>
                </a:solidFill>
              </a:rPr>
              <a:t>Sedasyon</a:t>
            </a:r>
            <a:r>
              <a:rPr lang="tr-TR" dirty="0" smtClean="0">
                <a:solidFill>
                  <a:srgbClr val="0070C0"/>
                </a:solidFill>
              </a:rPr>
              <a:t> oluşturmaz.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Bağımlılık riski oldukça düşüktür.</a:t>
            </a:r>
          </a:p>
          <a:p>
            <a:r>
              <a:rPr lang="tr-TR" dirty="0" err="1" smtClean="0">
                <a:solidFill>
                  <a:srgbClr val="0070C0"/>
                </a:solidFill>
              </a:rPr>
              <a:t>Ataksi</a:t>
            </a:r>
            <a:r>
              <a:rPr lang="tr-TR" dirty="0" smtClean="0">
                <a:solidFill>
                  <a:srgbClr val="0070C0"/>
                </a:solidFill>
              </a:rPr>
              <a:t> oluşturmaz.</a:t>
            </a:r>
          </a:p>
          <a:p>
            <a:r>
              <a:rPr lang="tr-TR" dirty="0" smtClean="0">
                <a:solidFill>
                  <a:srgbClr val="0070C0"/>
                </a:solidFill>
              </a:rPr>
              <a:t>Etanol ya da </a:t>
            </a:r>
            <a:r>
              <a:rPr lang="tr-TR" dirty="0" err="1" smtClean="0">
                <a:solidFill>
                  <a:srgbClr val="0070C0"/>
                </a:solidFill>
              </a:rPr>
              <a:t>trisiklik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antidepresanlarla</a:t>
            </a:r>
            <a:r>
              <a:rPr lang="tr-TR" dirty="0" smtClean="0">
                <a:solidFill>
                  <a:srgbClr val="0070C0"/>
                </a:solidFill>
              </a:rPr>
              <a:t> etkileşim görülmez.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3546" y="4422358"/>
            <a:ext cx="761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BZ’lere</a:t>
            </a:r>
            <a:r>
              <a:rPr lang="tr-TR" dirty="0" smtClean="0">
                <a:solidFill>
                  <a:srgbClr val="FF0000"/>
                </a:solidFill>
              </a:rPr>
              <a:t> göre eksik özellikleri:</a:t>
            </a:r>
          </a:p>
          <a:p>
            <a:r>
              <a:rPr lang="tr-TR" dirty="0">
                <a:solidFill>
                  <a:srgbClr val="FF0000"/>
                </a:solidFill>
              </a:rPr>
              <a:t>Akut </a:t>
            </a:r>
            <a:r>
              <a:rPr lang="tr-TR" dirty="0" err="1">
                <a:solidFill>
                  <a:srgbClr val="FF0000"/>
                </a:solidFill>
              </a:rPr>
              <a:t>anksiyete</a:t>
            </a:r>
            <a:r>
              <a:rPr lang="tr-TR" dirty="0">
                <a:solidFill>
                  <a:srgbClr val="FF0000"/>
                </a:solidFill>
              </a:rPr>
              <a:t> problemlerinde kısa süreli ya da «ihtiyaç oldukça» kullanılabilecek bir türev değildir</a:t>
            </a:r>
            <a:r>
              <a:rPr lang="tr-TR" dirty="0" smtClean="0">
                <a:solidFill>
                  <a:srgbClr val="FF0000"/>
                </a:solidFill>
              </a:rPr>
              <a:t>. Etki göstermesi için 3-4 hafta gerekli.</a:t>
            </a:r>
          </a:p>
          <a:p>
            <a:r>
              <a:rPr lang="tr-TR" dirty="0" err="1">
                <a:solidFill>
                  <a:srgbClr val="FF0000"/>
                </a:solidFill>
              </a:rPr>
              <a:t>Antikonvülzan</a:t>
            </a:r>
            <a:r>
              <a:rPr lang="tr-TR" dirty="0">
                <a:solidFill>
                  <a:srgbClr val="FF0000"/>
                </a:solidFill>
              </a:rPr>
              <a:t> ve kas gevşetici etkileri </a:t>
            </a:r>
            <a:r>
              <a:rPr lang="tr-TR" dirty="0" smtClean="0">
                <a:solidFill>
                  <a:srgbClr val="FF0000"/>
                </a:solidFill>
              </a:rPr>
              <a:t>yoktur.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2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8576" b="46741"/>
          <a:stretch/>
        </p:blipFill>
        <p:spPr>
          <a:xfrm>
            <a:off x="783771" y="678451"/>
            <a:ext cx="4657806" cy="201032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045725" y="1014327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GABAerjik</a:t>
            </a:r>
            <a:r>
              <a:rPr lang="tr-TR" dirty="0" smtClean="0"/>
              <a:t> transmisyonu arttırırlar.</a:t>
            </a:r>
          </a:p>
          <a:p>
            <a:r>
              <a:rPr lang="tr-TR" dirty="0" smtClean="0"/>
              <a:t>Cl kanallarının açık kalma süresini uzatırlar.</a:t>
            </a:r>
          </a:p>
          <a:p>
            <a:r>
              <a:rPr lang="tr-TR" dirty="0" err="1" smtClean="0"/>
              <a:t>Eksitatör</a:t>
            </a:r>
            <a:r>
              <a:rPr lang="tr-TR" dirty="0" smtClean="0"/>
              <a:t> </a:t>
            </a:r>
            <a:r>
              <a:rPr lang="tr-TR" dirty="0" err="1" smtClean="0"/>
              <a:t>glutamat</a:t>
            </a:r>
            <a:r>
              <a:rPr lang="tr-TR" dirty="0" smtClean="0"/>
              <a:t> reseptörlerini bloke ederler.</a:t>
            </a:r>
          </a:p>
          <a:p>
            <a:r>
              <a:rPr lang="tr-TR" dirty="0" err="1" smtClean="0"/>
              <a:t>Na</a:t>
            </a:r>
            <a:r>
              <a:rPr lang="tr-TR" dirty="0" smtClean="0"/>
              <a:t> kanallarını da bloke ederler (</a:t>
            </a:r>
            <a:r>
              <a:rPr lang="tr-TR" dirty="0" err="1" smtClean="0"/>
              <a:t>Tiopental</a:t>
            </a:r>
            <a:r>
              <a:rPr lang="tr-TR" dirty="0" smtClean="0"/>
              <a:t>).</a:t>
            </a:r>
          </a:p>
        </p:txBody>
      </p:sp>
      <p:grpSp>
        <p:nvGrpSpPr>
          <p:cNvPr id="13" name="Grup 12"/>
          <p:cNvGrpSpPr/>
          <p:nvPr/>
        </p:nvGrpSpPr>
        <p:grpSpPr>
          <a:xfrm>
            <a:off x="1279410" y="3422252"/>
            <a:ext cx="2558144" cy="2342857"/>
            <a:chOff x="963724" y="3675919"/>
            <a:chExt cx="2558144" cy="2342857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370" y="3675919"/>
              <a:ext cx="1670760" cy="1922280"/>
            </a:xfrm>
            <a:prstGeom prst="rect">
              <a:avLst/>
            </a:prstGeom>
          </p:spPr>
        </p:pic>
        <p:sp>
          <p:nvSpPr>
            <p:cNvPr id="9" name="Metin kutusu 8"/>
            <p:cNvSpPr txBox="1"/>
            <p:nvPr/>
          </p:nvSpPr>
          <p:spPr>
            <a:xfrm>
              <a:off x="963724" y="5649444"/>
              <a:ext cx="2558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Anestezi indüksiyonu</a:t>
              </a:r>
              <a:endParaRPr lang="tr-TR" dirty="0"/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825330" y="3330787"/>
            <a:ext cx="1750320" cy="2357959"/>
            <a:chOff x="7552614" y="4084969"/>
            <a:chExt cx="1750320" cy="2357959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2614" y="4084969"/>
              <a:ext cx="1750320" cy="1962120"/>
            </a:xfrm>
            <a:prstGeom prst="rect">
              <a:avLst/>
            </a:prstGeom>
          </p:spPr>
        </p:pic>
        <p:sp>
          <p:nvSpPr>
            <p:cNvPr id="10" name="Metin kutusu 9"/>
            <p:cNvSpPr txBox="1"/>
            <p:nvPr/>
          </p:nvSpPr>
          <p:spPr>
            <a:xfrm>
              <a:off x="7760550" y="6073596"/>
              <a:ext cx="1542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Antiepileptik</a:t>
              </a:r>
              <a:endParaRPr lang="tr-TR" dirty="0"/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5181303" y="3153320"/>
            <a:ext cx="1842081" cy="2611789"/>
            <a:chOff x="4565816" y="3897086"/>
            <a:chExt cx="1842081" cy="2611789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65816" y="3897086"/>
              <a:ext cx="1710540" cy="2211120"/>
            </a:xfrm>
            <a:prstGeom prst="rect">
              <a:avLst/>
            </a:prstGeom>
          </p:spPr>
        </p:pic>
        <p:sp>
          <p:nvSpPr>
            <p:cNvPr id="12" name="Metin kutusu 11"/>
            <p:cNvSpPr txBox="1"/>
            <p:nvPr/>
          </p:nvSpPr>
          <p:spPr>
            <a:xfrm>
              <a:off x="4611754" y="6139543"/>
              <a:ext cx="1796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Sedatif</a:t>
              </a:r>
              <a:r>
                <a:rPr lang="tr-TR" dirty="0" smtClean="0"/>
                <a:t> </a:t>
              </a:r>
              <a:r>
                <a:rPr lang="tr-TR" dirty="0" err="1" smtClean="0"/>
                <a:t>hipnotik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410609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052688" y="1094618"/>
            <a:ext cx="9875520" cy="947057"/>
          </a:xfrm>
        </p:spPr>
        <p:txBody>
          <a:bodyPr/>
          <a:lstStyle/>
          <a:p>
            <a:r>
              <a:rPr lang="tr-TR" dirty="0" err="1" smtClean="0">
                <a:solidFill>
                  <a:srgbClr val="7030A0"/>
                </a:solidFill>
              </a:rPr>
              <a:t>Barbitüratlar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52689" y="2382354"/>
            <a:ext cx="97753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2400" dirty="0" smtClean="0"/>
              <a:t>SSS depresyonu: </a:t>
            </a:r>
          </a:p>
          <a:p>
            <a:r>
              <a:rPr lang="tr-TR" dirty="0" smtClean="0"/>
              <a:t>Düşük dozlarda </a:t>
            </a:r>
            <a:r>
              <a:rPr lang="tr-TR" dirty="0" err="1" smtClean="0"/>
              <a:t>sedasyon</a:t>
            </a:r>
            <a:r>
              <a:rPr lang="tr-TR" dirty="0" smtClean="0"/>
              <a:t>, yüksek dozlarda hipnoz &gt; anestezi &gt; koma &gt; ölüm.</a:t>
            </a:r>
          </a:p>
          <a:p>
            <a:r>
              <a:rPr lang="tr-TR" dirty="0" smtClean="0"/>
              <a:t>Analjezik etkileri yoktur. Bazı durumlarda </a:t>
            </a:r>
            <a:r>
              <a:rPr lang="tr-TR" dirty="0" err="1" smtClean="0"/>
              <a:t>aljeziye</a:t>
            </a:r>
            <a:r>
              <a:rPr lang="tr-TR" dirty="0" smtClean="0"/>
              <a:t> neden olabilirler.</a:t>
            </a:r>
          </a:p>
          <a:p>
            <a:r>
              <a:rPr lang="tr-TR" dirty="0" smtClean="0"/>
              <a:t>Kronik kullanımda tolerans gelişir.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052688" y="3797497"/>
            <a:ext cx="9775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2.  Solunum depresyonu: </a:t>
            </a:r>
          </a:p>
          <a:p>
            <a:r>
              <a:rPr lang="tr-TR" dirty="0" smtClean="0"/>
              <a:t>Aşırı dozlarda solunum depresyonu &gt; ölüm.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052688" y="4658642"/>
            <a:ext cx="9775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3. Enzim indüksiyonu: </a:t>
            </a:r>
          </a:p>
          <a:p>
            <a:r>
              <a:rPr lang="tr-TR" dirty="0" err="1" smtClean="0"/>
              <a:t>KC’de</a:t>
            </a:r>
            <a:r>
              <a:rPr lang="tr-TR" dirty="0" smtClean="0"/>
              <a:t> CYP450 </a:t>
            </a:r>
            <a:r>
              <a:rPr lang="tr-TR" dirty="0" err="1" smtClean="0"/>
              <a:t>mikrosomal</a:t>
            </a:r>
            <a:r>
              <a:rPr lang="tr-TR" dirty="0" smtClean="0"/>
              <a:t> enzimleri indüklerler.</a:t>
            </a:r>
          </a:p>
          <a:p>
            <a:r>
              <a:rPr lang="tr-TR" dirty="0" smtClean="0"/>
              <a:t>Bu etkileri ile kronik kullanımlarında, birçok ilacın serum konsantrasyonunun düşmesine neden olurlar.</a:t>
            </a:r>
            <a:endParaRPr lang="tr-TR" dirty="0"/>
          </a:p>
        </p:txBody>
      </p:sp>
      <p:pic>
        <p:nvPicPr>
          <p:cNvPr id="9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224" y="338666"/>
            <a:ext cx="3551377" cy="25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066799" y="631371"/>
            <a:ext cx="9875520" cy="631372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0070C0"/>
                </a:solidFill>
              </a:rPr>
              <a:t>Terapötik</a:t>
            </a:r>
            <a:r>
              <a:rPr lang="tr-TR" dirty="0" smtClean="0">
                <a:solidFill>
                  <a:srgbClr val="0070C0"/>
                </a:solidFill>
              </a:rPr>
              <a:t> kullanımları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66800" y="1817914"/>
            <a:ext cx="9775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2400" dirty="0" smtClean="0"/>
              <a:t>Anestezi: </a:t>
            </a:r>
          </a:p>
          <a:p>
            <a:r>
              <a:rPr lang="tr-TR" dirty="0" smtClean="0"/>
              <a:t>Ultra kısa etkili </a:t>
            </a:r>
            <a:r>
              <a:rPr lang="tr-TR" dirty="0" err="1" smtClean="0"/>
              <a:t>barbitüratlar</a:t>
            </a:r>
            <a:r>
              <a:rPr lang="tr-TR" dirty="0" smtClean="0"/>
              <a:t>- TİOPENTAL-iv olarak anestezi indüksiyonunda kullanılmaktadır.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066798" y="2956058"/>
            <a:ext cx="97753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2.  </a:t>
            </a:r>
            <a:r>
              <a:rPr lang="tr-TR" sz="2400" dirty="0" err="1" smtClean="0"/>
              <a:t>Antikonvülzan</a:t>
            </a:r>
            <a:r>
              <a:rPr lang="tr-TR" sz="2400" dirty="0" smtClean="0"/>
              <a:t>: </a:t>
            </a:r>
          </a:p>
          <a:p>
            <a:r>
              <a:rPr lang="tr-TR" dirty="0" err="1" smtClean="0"/>
              <a:t>Fenobarbital</a:t>
            </a:r>
            <a:r>
              <a:rPr lang="tr-TR" dirty="0" smtClean="0"/>
              <a:t>: Uzun dönem epilepsi tedavisinde kullanılır.</a:t>
            </a:r>
          </a:p>
          <a:p>
            <a:r>
              <a:rPr lang="tr-TR" dirty="0" smtClean="0"/>
              <a:t>Çocuklarda tekrarlayan ateşli nöbetlerde tercih edilebilir ancak çocuklarda kognitif performansı baskıladığı için dikkatli kullanılması gerekmektedir.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066797" y="4442545"/>
            <a:ext cx="9775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3. </a:t>
            </a:r>
            <a:r>
              <a:rPr lang="tr-TR" sz="2400" dirty="0" err="1" smtClean="0">
                <a:solidFill>
                  <a:srgbClr val="FF0000"/>
                </a:solidFill>
              </a:rPr>
              <a:t>Anksiyete</a:t>
            </a:r>
            <a:r>
              <a:rPr lang="tr-TR" sz="24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tr-TR" u="sng" dirty="0" smtClean="0">
                <a:solidFill>
                  <a:srgbClr val="FF0000"/>
                </a:solidFill>
              </a:rPr>
              <a:t>Bu amaçla </a:t>
            </a:r>
            <a:r>
              <a:rPr lang="tr-TR" u="sng" dirty="0" err="1" smtClean="0">
                <a:solidFill>
                  <a:srgbClr val="FF0000"/>
                </a:solidFill>
              </a:rPr>
              <a:t>BZ’leri</a:t>
            </a:r>
            <a:r>
              <a:rPr lang="tr-TR" u="sng" dirty="0" smtClean="0">
                <a:solidFill>
                  <a:srgbClr val="FF0000"/>
                </a:solidFill>
              </a:rPr>
              <a:t> tercih ediyoruz.</a:t>
            </a:r>
            <a:endParaRPr lang="tr-TR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9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441" y="1328056"/>
            <a:ext cx="2497024" cy="478092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455" y="1382977"/>
            <a:ext cx="2362788" cy="4671079"/>
          </a:xfrm>
          <a:prstGeom prst="rect">
            <a:avLst/>
          </a:prstGeo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979714" y="587828"/>
            <a:ext cx="9875520" cy="827314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Yan etkiler: 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495675" y="1733357"/>
            <a:ext cx="40706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Akut </a:t>
            </a:r>
            <a:r>
              <a:rPr lang="tr-TR" sz="3600" dirty="0" err="1" smtClean="0">
                <a:solidFill>
                  <a:srgbClr val="FF0000"/>
                </a:solidFill>
              </a:rPr>
              <a:t>intermitent</a:t>
            </a:r>
            <a:r>
              <a:rPr lang="tr-TR" sz="3600" dirty="0" smtClean="0">
                <a:solidFill>
                  <a:srgbClr val="FF0000"/>
                </a:solidFill>
              </a:rPr>
              <a:t> porfiri hastaları.</a:t>
            </a:r>
          </a:p>
          <a:p>
            <a:pPr algn="ctr"/>
            <a:endParaRPr lang="tr-TR" sz="3600" dirty="0" smtClean="0">
              <a:solidFill>
                <a:srgbClr val="FF0000"/>
              </a:solidFill>
            </a:endParaRPr>
          </a:p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Solunum yetersizliği yaşayan/yaşama riski olan kişiler.</a:t>
            </a:r>
          </a:p>
          <a:p>
            <a:pPr algn="ctr"/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/>
          <p:cNvPicPr>
            <a:picLocks noChangeAspect="1"/>
          </p:cNvPicPr>
          <p:nvPr/>
        </p:nvPicPr>
        <p:blipFill rotWithShape="1">
          <a:blip r:embed="rId2"/>
          <a:srcRect l="2952" t="53759" r="3173"/>
          <a:stretch/>
        </p:blipFill>
        <p:spPr>
          <a:xfrm>
            <a:off x="832557" y="663222"/>
            <a:ext cx="5373380" cy="33020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11579" t="19551" r="18211" b="62304"/>
          <a:stretch/>
        </p:blipFill>
        <p:spPr>
          <a:xfrm>
            <a:off x="832557" y="4556517"/>
            <a:ext cx="10700084" cy="15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3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5622"/>
          </a:xfrm>
        </p:spPr>
        <p:txBody>
          <a:bodyPr/>
          <a:lstStyle/>
          <a:p>
            <a:r>
              <a:rPr lang="en-US" dirty="0" err="1" smtClean="0">
                <a:solidFill>
                  <a:srgbClr val="660066"/>
                </a:solidFill>
              </a:rPr>
              <a:t>Zolpidem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6555" y="1622779"/>
            <a:ext cx="7426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Yapı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BZ’lere</a:t>
            </a:r>
            <a:r>
              <a:rPr lang="en-US" dirty="0" smtClean="0"/>
              <a:t> </a:t>
            </a:r>
            <a:r>
              <a:rPr lang="en-US" dirty="0" err="1" smtClean="0"/>
              <a:t>benzememesine</a:t>
            </a:r>
            <a:r>
              <a:rPr lang="en-US" dirty="0" smtClean="0"/>
              <a:t> </a:t>
            </a:r>
            <a:r>
              <a:rPr lang="en-US" dirty="0" err="1" smtClean="0"/>
              <a:t>karşın</a:t>
            </a:r>
            <a:r>
              <a:rPr lang="en-US" dirty="0" smtClean="0"/>
              <a:t> BZ1 </a:t>
            </a:r>
            <a:r>
              <a:rPr lang="en-US" dirty="0" err="1" smtClean="0"/>
              <a:t>reseptörleri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etkindir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Antikonvülzan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gevşetici</a:t>
            </a:r>
            <a:r>
              <a:rPr lang="en-US" dirty="0" smtClean="0"/>
              <a:t> </a:t>
            </a:r>
            <a:r>
              <a:rPr lang="en-US" dirty="0" err="1" smtClean="0"/>
              <a:t>etkinliği</a:t>
            </a:r>
            <a:r>
              <a:rPr lang="en-US" dirty="0" smtClean="0"/>
              <a:t> </a:t>
            </a:r>
            <a:r>
              <a:rPr lang="en-US" dirty="0" err="1" smtClean="0"/>
              <a:t>yoktur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Withdrawal </a:t>
            </a:r>
            <a:r>
              <a:rPr lang="en-US" dirty="0" err="1" smtClean="0"/>
              <a:t>etkileri</a:t>
            </a:r>
            <a:r>
              <a:rPr lang="en-US" dirty="0"/>
              <a:t>,</a:t>
            </a:r>
            <a:r>
              <a:rPr lang="en-US" dirty="0" smtClean="0"/>
              <a:t> rebound insomnia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tolerans</a:t>
            </a:r>
            <a:r>
              <a:rPr lang="en-US" dirty="0" smtClean="0"/>
              <a:t> </a:t>
            </a:r>
            <a:r>
              <a:rPr lang="en-US" dirty="0" err="1" smtClean="0"/>
              <a:t>gelişimi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azdır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Resim 1"/>
          <p:cNvPicPr>
            <a:picLocks noChangeAspect="1"/>
          </p:cNvPicPr>
          <p:nvPr/>
        </p:nvPicPr>
        <p:blipFill rotWithShape="1">
          <a:blip r:embed="rId2"/>
          <a:srcRect l="2932" t="6134" r="18893" b="76219"/>
          <a:stretch/>
        </p:blipFill>
        <p:spPr>
          <a:xfrm>
            <a:off x="1199444" y="2765778"/>
            <a:ext cx="3386667" cy="1086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1223" y="4134555"/>
            <a:ext cx="95673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CYP450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elimine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r>
              <a:rPr lang="en-US" dirty="0" smtClean="0"/>
              <a:t>. CYP3A4-Rifampin!!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Oral, </a:t>
            </a:r>
            <a:r>
              <a:rPr lang="tr-TR" dirty="0" err="1" smtClean="0"/>
              <a:t>sublingual</a:t>
            </a:r>
            <a:r>
              <a:rPr lang="tr-TR" dirty="0" smtClean="0"/>
              <a:t> ve oral </a:t>
            </a:r>
            <a:r>
              <a:rPr lang="tr-TR" dirty="0" err="1" smtClean="0"/>
              <a:t>spray</a:t>
            </a:r>
            <a:r>
              <a:rPr lang="tr-TR" dirty="0" smtClean="0"/>
              <a:t> formülleri vardır. ER formu </a:t>
            </a:r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Yan </a:t>
            </a:r>
            <a:r>
              <a:rPr lang="en-US" dirty="0" err="1" smtClean="0"/>
              <a:t>etkileri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başağrısı</a:t>
            </a:r>
            <a:r>
              <a:rPr lang="en-US" dirty="0" smtClean="0"/>
              <a:t>, GI </a:t>
            </a:r>
            <a:r>
              <a:rPr lang="en-US" dirty="0" err="1" smtClean="0"/>
              <a:t>rahatsızlıklar</a:t>
            </a:r>
            <a:r>
              <a:rPr lang="en-US" dirty="0" smtClean="0"/>
              <a:t>, </a:t>
            </a:r>
            <a:r>
              <a:rPr lang="en-US" dirty="0" err="1" smtClean="0"/>
              <a:t>ajitasyon</a:t>
            </a:r>
            <a:r>
              <a:rPr lang="en-US" dirty="0" smtClean="0"/>
              <a:t>, </a:t>
            </a:r>
            <a:r>
              <a:rPr lang="en-US" dirty="0" err="1" smtClean="0"/>
              <a:t>gün</a:t>
            </a:r>
            <a:r>
              <a:rPr lang="en-US" dirty="0" smtClean="0"/>
              <a:t> </a:t>
            </a:r>
            <a:r>
              <a:rPr lang="en-US" dirty="0" err="1" smtClean="0"/>
              <a:t>içi</a:t>
            </a:r>
            <a:r>
              <a:rPr lang="en-US" dirty="0" smtClean="0"/>
              <a:t> </a:t>
            </a:r>
            <a:r>
              <a:rPr lang="en-US" dirty="0" err="1" smtClean="0"/>
              <a:t>sersemliği</a:t>
            </a:r>
            <a:r>
              <a:rPr lang="en-US" dirty="0" smtClean="0"/>
              <a:t> </a:t>
            </a:r>
            <a:r>
              <a:rPr lang="en-US" dirty="0" err="1" smtClean="0"/>
              <a:t>sayılabilir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BZ’lerden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hipnotik</a:t>
            </a:r>
            <a:r>
              <a:rPr lang="en-US" dirty="0" smtClean="0"/>
              <a:t> </a:t>
            </a:r>
            <a:r>
              <a:rPr lang="en-US" dirty="0" err="1" smtClean="0"/>
              <a:t>dozlarda</a:t>
            </a:r>
            <a:r>
              <a:rPr lang="en-US" dirty="0" smtClean="0"/>
              <a:t> </a:t>
            </a:r>
            <a:r>
              <a:rPr lang="en-US" dirty="0" err="1" smtClean="0"/>
              <a:t>uyku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göstermezler</a:t>
            </a:r>
            <a:r>
              <a:rPr lang="en-US" dirty="0" smtClean="0"/>
              <a:t>,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nedenle</a:t>
            </a:r>
            <a:r>
              <a:rPr lang="en-US" dirty="0" smtClean="0"/>
              <a:t> </a:t>
            </a:r>
            <a:r>
              <a:rPr lang="en-US" dirty="0" err="1" smtClean="0"/>
              <a:t>hipnotik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tercih</a:t>
            </a:r>
            <a:r>
              <a:rPr lang="en-US" dirty="0" smtClean="0"/>
              <a:t> </a:t>
            </a:r>
            <a:r>
              <a:rPr lang="en-US" dirty="0" err="1" smtClean="0"/>
              <a:t>edilirler</a:t>
            </a:r>
            <a:r>
              <a:rPr lang="en-US" dirty="0" smtClean="0"/>
              <a:t>.</a:t>
            </a:r>
          </a:p>
        </p:txBody>
      </p:sp>
      <p:pic>
        <p:nvPicPr>
          <p:cNvPr id="2050" name="Picture 2" descr="zolpidem ile ilgili gÃ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9" t="327" r="13788" b="735"/>
          <a:stretch/>
        </p:blipFill>
        <p:spPr bwMode="auto">
          <a:xfrm>
            <a:off x="8593667" y="332822"/>
            <a:ext cx="3329197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5622"/>
          </a:xfrm>
        </p:spPr>
        <p:txBody>
          <a:bodyPr/>
          <a:lstStyle/>
          <a:p>
            <a:r>
              <a:rPr lang="en-US" dirty="0" err="1" smtClean="0">
                <a:solidFill>
                  <a:srgbClr val="660066"/>
                </a:solidFill>
              </a:rPr>
              <a:t>Zaleplon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99" y="1499357"/>
            <a:ext cx="7511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Yapı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BZ’lere</a:t>
            </a:r>
            <a:r>
              <a:rPr lang="en-US" dirty="0"/>
              <a:t> </a:t>
            </a:r>
            <a:r>
              <a:rPr lang="en-US" dirty="0" err="1"/>
              <a:t>benzememesine</a:t>
            </a:r>
            <a:r>
              <a:rPr lang="en-US" dirty="0"/>
              <a:t> </a:t>
            </a:r>
            <a:r>
              <a:rPr lang="en-US" dirty="0" err="1"/>
              <a:t>karşın</a:t>
            </a:r>
            <a:r>
              <a:rPr lang="en-US" dirty="0"/>
              <a:t> BZ1 </a:t>
            </a:r>
            <a:r>
              <a:rPr lang="en-US" dirty="0" err="1"/>
              <a:t>reseptörleri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etkindir</a:t>
            </a:r>
            <a:r>
              <a:rPr lang="en-US" dirty="0"/>
              <a:t>.</a:t>
            </a:r>
          </a:p>
          <a:p>
            <a:r>
              <a:rPr lang="en-US" dirty="0" err="1" smtClean="0"/>
              <a:t>Hipnotik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açısından</a:t>
            </a:r>
            <a:r>
              <a:rPr lang="en-US" dirty="0" smtClean="0"/>
              <a:t> </a:t>
            </a:r>
            <a:r>
              <a:rPr lang="en-US" dirty="0" err="1"/>
              <a:t>z</a:t>
            </a:r>
            <a:r>
              <a:rPr lang="en-US" dirty="0" err="1" smtClean="0"/>
              <a:t>olpideme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benzer</a:t>
            </a:r>
            <a:r>
              <a:rPr lang="en-US" dirty="0" smtClean="0"/>
              <a:t>, </a:t>
            </a:r>
            <a:r>
              <a:rPr lang="en-US" dirty="0" err="1" smtClean="0"/>
              <a:t>ancak</a:t>
            </a:r>
            <a:r>
              <a:rPr lang="en-US" dirty="0" smtClean="0"/>
              <a:t> </a:t>
            </a:r>
            <a:r>
              <a:rPr lang="en-US" dirty="0" err="1" smtClean="0"/>
              <a:t>zolpidem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BZ’ler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karşılaştırıldığında</a:t>
            </a:r>
            <a:r>
              <a:rPr lang="en-US" dirty="0" smtClean="0"/>
              <a:t> </a:t>
            </a:r>
            <a:r>
              <a:rPr lang="en-US" dirty="0" err="1" smtClean="0"/>
              <a:t>psikomotor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kognitif</a:t>
            </a:r>
            <a:r>
              <a:rPr lang="en-US" dirty="0" smtClean="0"/>
              <a:t> </a:t>
            </a:r>
            <a:r>
              <a:rPr lang="en-US" dirty="0" err="1" smtClean="0"/>
              <a:t>fonksiyonlar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etki</a:t>
            </a:r>
            <a:r>
              <a:rPr lang="en-US" dirty="0" smtClean="0"/>
              <a:t> </a:t>
            </a:r>
            <a:r>
              <a:rPr lang="en-US" dirty="0" err="1" smtClean="0"/>
              <a:t>gösterir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2999" y="4613527"/>
            <a:ext cx="956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CYP3A4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elimine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tr-TR" dirty="0" err="1" smtClean="0"/>
              <a:t>Simetidin</a:t>
            </a:r>
            <a:r>
              <a:rPr lang="tr-TR" dirty="0" smtClean="0"/>
              <a:t> ile plazma konsantrasyonu artar.</a:t>
            </a:r>
          </a:p>
          <a:p>
            <a:r>
              <a:rPr lang="tr-TR" dirty="0" smtClean="0"/>
              <a:t>Yaşlılarda ve KC hastalığı olanlarda doz ayarlaması gerekebilir.</a:t>
            </a:r>
            <a:r>
              <a:rPr lang="en-US" dirty="0" smtClean="0"/>
              <a:t> </a:t>
            </a:r>
          </a:p>
        </p:txBody>
      </p:sp>
      <p:pic>
        <p:nvPicPr>
          <p:cNvPr id="6" name="Resim 1"/>
          <p:cNvPicPr>
            <a:picLocks noChangeAspect="1"/>
          </p:cNvPicPr>
          <p:nvPr/>
        </p:nvPicPr>
        <p:blipFill rotWithShape="1">
          <a:blip r:embed="rId2"/>
          <a:srcRect l="3258" t="25155" r="28339" b="56282"/>
          <a:stretch/>
        </p:blipFill>
        <p:spPr>
          <a:xfrm>
            <a:off x="1227666" y="3285468"/>
            <a:ext cx="2963333" cy="1143001"/>
          </a:xfrm>
          <a:prstGeom prst="rect">
            <a:avLst/>
          </a:prstGeom>
        </p:spPr>
      </p:pic>
      <p:pic>
        <p:nvPicPr>
          <p:cNvPr id="3074" name="Picture 2" descr="sonata zaleplon ile ilgili gÃ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9" b="20804"/>
          <a:stretch/>
        </p:blipFill>
        <p:spPr bwMode="auto">
          <a:xfrm>
            <a:off x="8896804" y="373549"/>
            <a:ext cx="2857500" cy="23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15622"/>
          </a:xfrm>
        </p:spPr>
        <p:txBody>
          <a:bodyPr/>
          <a:lstStyle/>
          <a:p>
            <a:r>
              <a:rPr lang="en-US" dirty="0" err="1" smtClean="0">
                <a:solidFill>
                  <a:srgbClr val="660066"/>
                </a:solidFill>
              </a:rPr>
              <a:t>Eszopiklon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6555" y="1622779"/>
            <a:ext cx="10484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Non-BZ </a:t>
            </a:r>
            <a:r>
              <a:rPr lang="en-US" dirty="0" err="1" smtClean="0"/>
              <a:t>yapısında</a:t>
            </a:r>
            <a:r>
              <a:rPr lang="en-US" dirty="0" smtClean="0"/>
              <a:t> oral </a:t>
            </a:r>
            <a:r>
              <a:rPr lang="en-US" dirty="0" err="1" smtClean="0"/>
              <a:t>hipnotik</a:t>
            </a:r>
            <a:r>
              <a:rPr lang="en-US" dirty="0" smtClean="0"/>
              <a:t> </a:t>
            </a:r>
            <a:r>
              <a:rPr lang="en-US" dirty="0" err="1" smtClean="0"/>
              <a:t>ilaç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İnsomnia </a:t>
            </a:r>
            <a:r>
              <a:rPr lang="en-US" dirty="0" err="1" smtClean="0"/>
              <a:t>tedavisinde</a:t>
            </a:r>
            <a:r>
              <a:rPr lang="en-US" dirty="0" smtClean="0"/>
              <a:t> </a:t>
            </a:r>
            <a:r>
              <a:rPr lang="en-US" dirty="0" err="1" smtClean="0"/>
              <a:t>kullanılmaktadır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1223" y="4134555"/>
            <a:ext cx="956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CYP3A4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elimine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r>
              <a:rPr lang="en-US" dirty="0" smtClean="0"/>
              <a:t>.</a:t>
            </a:r>
            <a:r>
              <a:rPr lang="tr-TR" dirty="0" smtClean="0"/>
              <a:t> Yaşlılarda eliminasyon yarı-ömrü uzar.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Yan </a:t>
            </a:r>
            <a:r>
              <a:rPr lang="en-US" dirty="0" err="1"/>
              <a:t>etkileri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 smtClean="0"/>
              <a:t>anksiyete</a:t>
            </a:r>
            <a:r>
              <a:rPr lang="en-US" dirty="0" smtClean="0"/>
              <a:t>, </a:t>
            </a:r>
            <a:r>
              <a:rPr lang="en-US" dirty="0" err="1" smtClean="0"/>
              <a:t>ağız</a:t>
            </a:r>
            <a:r>
              <a:rPr lang="en-US" dirty="0" smtClean="0"/>
              <a:t> </a:t>
            </a:r>
            <a:r>
              <a:rPr lang="en-US" dirty="0" err="1" smtClean="0"/>
              <a:t>kuruluğu</a:t>
            </a:r>
            <a:r>
              <a:rPr lang="en-US" dirty="0" smtClean="0"/>
              <a:t>, </a:t>
            </a:r>
            <a:r>
              <a:rPr lang="en-US" dirty="0" err="1" smtClean="0"/>
              <a:t>başağrısı</a:t>
            </a:r>
            <a:r>
              <a:rPr lang="en-US" dirty="0" smtClean="0"/>
              <a:t>, </a:t>
            </a:r>
            <a:r>
              <a:rPr lang="en-US" dirty="0" err="1" smtClean="0"/>
              <a:t>periferal</a:t>
            </a:r>
            <a:r>
              <a:rPr lang="en-US" dirty="0" smtClean="0"/>
              <a:t> </a:t>
            </a:r>
            <a:r>
              <a:rPr lang="en-US" dirty="0" err="1" smtClean="0"/>
              <a:t>ödem</a:t>
            </a:r>
            <a:r>
              <a:rPr lang="en-US" dirty="0" smtClean="0"/>
              <a:t> </a:t>
            </a:r>
            <a:r>
              <a:rPr lang="en-US" dirty="0" err="1"/>
              <a:t>sayılabilir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</a:p>
        </p:txBody>
      </p:sp>
      <p:pic>
        <p:nvPicPr>
          <p:cNvPr id="7" name="Resim 1"/>
          <p:cNvPicPr>
            <a:picLocks noChangeAspect="1"/>
          </p:cNvPicPr>
          <p:nvPr/>
        </p:nvPicPr>
        <p:blipFill rotWithShape="1">
          <a:blip r:embed="rId2"/>
          <a:srcRect l="2931" t="44864" r="10097" b="37490"/>
          <a:stretch/>
        </p:blipFill>
        <p:spPr>
          <a:xfrm>
            <a:off x="1227667" y="2596444"/>
            <a:ext cx="3767667" cy="1086556"/>
          </a:xfrm>
          <a:prstGeom prst="rect">
            <a:avLst/>
          </a:prstGeom>
        </p:spPr>
      </p:pic>
      <p:pic>
        <p:nvPicPr>
          <p:cNvPr id="1026" name="Picture 2" descr="lunesta ile ilgili gÃ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t="11351" r="10970" b="11507"/>
          <a:stretch/>
        </p:blipFill>
        <p:spPr bwMode="auto">
          <a:xfrm>
            <a:off x="6912025" y="445799"/>
            <a:ext cx="4659086" cy="30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1" y="433458"/>
            <a:ext cx="9875520" cy="815622"/>
          </a:xfrm>
        </p:spPr>
        <p:txBody>
          <a:bodyPr/>
          <a:lstStyle/>
          <a:p>
            <a:r>
              <a:rPr lang="en-US" dirty="0" err="1" smtClean="0">
                <a:solidFill>
                  <a:srgbClr val="660066"/>
                </a:solidFill>
              </a:rPr>
              <a:t>Ramelteon</a:t>
            </a:r>
            <a:r>
              <a:rPr lang="en-US" dirty="0" smtClean="0">
                <a:solidFill>
                  <a:srgbClr val="660066"/>
                </a:solidFill>
              </a:rPr>
              <a:t>, </a:t>
            </a:r>
            <a:r>
              <a:rPr lang="en-US" dirty="0" err="1" smtClean="0">
                <a:solidFill>
                  <a:srgbClr val="660066"/>
                </a:solidFill>
              </a:rPr>
              <a:t>Tasimelteon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221" y="1311913"/>
            <a:ext cx="749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Selektif</a:t>
            </a:r>
            <a:r>
              <a:rPr lang="en-US" dirty="0" smtClean="0"/>
              <a:t> melatonin MT1 </a:t>
            </a:r>
            <a:r>
              <a:rPr lang="en-US" dirty="0" err="1" smtClean="0"/>
              <a:t>ve</a:t>
            </a:r>
            <a:r>
              <a:rPr lang="en-US" dirty="0" smtClean="0"/>
              <a:t> MT2 </a:t>
            </a:r>
            <a:r>
              <a:rPr lang="en-US" dirty="0" err="1" smtClean="0"/>
              <a:t>reseptör</a:t>
            </a:r>
            <a:r>
              <a:rPr lang="en-US" dirty="0" smtClean="0"/>
              <a:t> </a:t>
            </a:r>
            <a:r>
              <a:rPr lang="en-US" dirty="0" err="1" smtClean="0"/>
              <a:t>agonistleri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39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567" y="1023256"/>
            <a:ext cx="6009033" cy="43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534886" y="5047834"/>
            <a:ext cx="9612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Ramelteon</a:t>
            </a:r>
            <a:r>
              <a:rPr lang="en-US" sz="2400" dirty="0"/>
              <a:t>: Primer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uykuya</a:t>
            </a:r>
            <a:r>
              <a:rPr lang="en-US" sz="2400" dirty="0"/>
              <a:t> </a:t>
            </a:r>
            <a:r>
              <a:rPr lang="en-US" sz="2400" dirty="0" err="1"/>
              <a:t>dalma</a:t>
            </a:r>
            <a:r>
              <a:rPr lang="en-US" sz="2400" dirty="0"/>
              <a:t> </a:t>
            </a:r>
            <a:r>
              <a:rPr lang="en-US" sz="2400" dirty="0" err="1"/>
              <a:t>probleminde</a:t>
            </a:r>
            <a:r>
              <a:rPr lang="en-US" sz="2400" dirty="0"/>
              <a:t> </a:t>
            </a:r>
            <a:r>
              <a:rPr lang="en-US" sz="2400" dirty="0" err="1"/>
              <a:t>indike</a:t>
            </a:r>
            <a:r>
              <a:rPr lang="en-US" sz="2400" dirty="0"/>
              <a:t>.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Tasimelteon</a:t>
            </a:r>
            <a:r>
              <a:rPr lang="en-US" sz="2400" dirty="0"/>
              <a:t>: </a:t>
            </a:r>
            <a:r>
              <a:rPr lang="en-US" sz="2400" i="1" dirty="0"/>
              <a:t>non-24 hour sleep-wake disorder</a:t>
            </a:r>
            <a:r>
              <a:rPr lang="en-US" sz="2400" dirty="0"/>
              <a:t> (non-24) </a:t>
            </a:r>
            <a:r>
              <a:rPr lang="en-US" sz="2400" dirty="0" err="1"/>
              <a:t>hastalarında</a:t>
            </a:r>
            <a:r>
              <a:rPr lang="en-US" sz="2400" dirty="0"/>
              <a:t> </a:t>
            </a:r>
            <a:r>
              <a:rPr lang="en-US" sz="2400" dirty="0" err="1"/>
              <a:t>indike</a:t>
            </a:r>
            <a:r>
              <a:rPr lang="tr-TR" sz="2400" dirty="0"/>
              <a:t>.</a:t>
            </a:r>
            <a:endParaRPr lang="en-US" sz="2400" dirty="0"/>
          </a:p>
        </p:txBody>
      </p:sp>
      <p:sp>
        <p:nvSpPr>
          <p:cNvPr id="4" name="Dikdörtgen 3"/>
          <p:cNvSpPr/>
          <p:nvPr/>
        </p:nvSpPr>
        <p:spPr>
          <a:xfrm>
            <a:off x="570059" y="6006714"/>
            <a:ext cx="11179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Bağımlılık</a:t>
            </a:r>
            <a:r>
              <a:rPr lang="en-US" i="1" dirty="0"/>
              <a:t> </a:t>
            </a:r>
            <a:r>
              <a:rPr lang="en-US" i="1" dirty="0" err="1"/>
              <a:t>ya</a:t>
            </a:r>
            <a:r>
              <a:rPr lang="en-US" i="1" dirty="0"/>
              <a:t> da withdrawal </a:t>
            </a:r>
            <a:r>
              <a:rPr lang="en-US" i="1" dirty="0" err="1" smtClean="0"/>
              <a:t>etkinli</a:t>
            </a:r>
            <a:r>
              <a:rPr lang="tr-TR" i="1" dirty="0" err="1" smtClean="0"/>
              <a:t>klerin</a:t>
            </a:r>
            <a:r>
              <a:rPr lang="en-US" i="1" dirty="0" smtClean="0"/>
              <a:t>e </a:t>
            </a:r>
            <a:r>
              <a:rPr lang="en-US" i="1" dirty="0" err="1"/>
              <a:t>ilişkin</a:t>
            </a:r>
            <a:r>
              <a:rPr lang="en-US" i="1" dirty="0"/>
              <a:t> </a:t>
            </a:r>
            <a:r>
              <a:rPr lang="en-US" i="1" dirty="0" err="1"/>
              <a:t>herhangi</a:t>
            </a:r>
            <a:r>
              <a:rPr lang="en-US" i="1" dirty="0"/>
              <a:t> </a:t>
            </a:r>
            <a:r>
              <a:rPr lang="en-US" i="1" dirty="0" err="1"/>
              <a:t>bir</a:t>
            </a:r>
            <a:r>
              <a:rPr lang="en-US" i="1" dirty="0"/>
              <a:t> </a:t>
            </a:r>
            <a:r>
              <a:rPr lang="en-US" i="1" dirty="0" err="1"/>
              <a:t>kanıt</a:t>
            </a:r>
            <a:r>
              <a:rPr lang="en-US" i="1" dirty="0"/>
              <a:t> yok. Bu </a:t>
            </a:r>
            <a:r>
              <a:rPr lang="en-US" i="1" dirty="0" err="1"/>
              <a:t>nedenle</a:t>
            </a:r>
            <a:r>
              <a:rPr lang="en-US" i="1" dirty="0"/>
              <a:t> </a:t>
            </a:r>
            <a:r>
              <a:rPr lang="en-US" i="1" dirty="0" err="1"/>
              <a:t>uzun</a:t>
            </a:r>
            <a:r>
              <a:rPr lang="en-US" i="1" dirty="0"/>
              <a:t> </a:t>
            </a:r>
            <a:r>
              <a:rPr lang="en-US" i="1" dirty="0" err="1"/>
              <a:t>süreli</a:t>
            </a:r>
            <a:r>
              <a:rPr lang="en-US" i="1" dirty="0"/>
              <a:t> </a:t>
            </a:r>
            <a:r>
              <a:rPr lang="en-US" i="1" dirty="0" err="1"/>
              <a:t>olarak</a:t>
            </a:r>
            <a:r>
              <a:rPr lang="en-US" i="1" dirty="0"/>
              <a:t> </a:t>
            </a:r>
            <a:r>
              <a:rPr lang="en-US" i="1" dirty="0" err="1" smtClean="0"/>
              <a:t>kullanılabilir</a:t>
            </a:r>
            <a:r>
              <a:rPr lang="tr-TR" i="1" dirty="0" err="1" smtClean="0"/>
              <a:t>ler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8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164772" y="3689307"/>
            <a:ext cx="10308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CYP1A2 (</a:t>
            </a:r>
            <a:r>
              <a:rPr lang="en-US" sz="2000" dirty="0" err="1" smtClean="0"/>
              <a:t>siprofloksasin</a:t>
            </a:r>
            <a:r>
              <a:rPr lang="en-US" sz="2000" dirty="0" smtClean="0"/>
              <a:t>, </a:t>
            </a:r>
            <a:r>
              <a:rPr lang="en-US" sz="2000" dirty="0" err="1" smtClean="0"/>
              <a:t>fluvoksamin</a:t>
            </a:r>
            <a:r>
              <a:rPr lang="en-US" sz="2000" dirty="0" smtClean="0"/>
              <a:t>, </a:t>
            </a:r>
            <a:r>
              <a:rPr lang="en-US" sz="2000" dirty="0" err="1" smtClean="0"/>
              <a:t>zileuton</a:t>
            </a:r>
            <a:r>
              <a:rPr lang="en-US" sz="2000" dirty="0" smtClean="0"/>
              <a:t>) </a:t>
            </a:r>
            <a:r>
              <a:rPr lang="en-US" sz="2000" dirty="0" err="1" smtClean="0"/>
              <a:t>ve</a:t>
            </a:r>
            <a:r>
              <a:rPr lang="en-US" sz="2000" dirty="0" smtClean="0"/>
              <a:t> CYP2C9 (</a:t>
            </a:r>
            <a:r>
              <a:rPr lang="en-US" sz="2000" dirty="0" err="1" smtClean="0"/>
              <a:t>flukonazol</a:t>
            </a:r>
            <a:r>
              <a:rPr lang="en-US" sz="2000" dirty="0" smtClean="0"/>
              <a:t>)!!!</a:t>
            </a:r>
          </a:p>
          <a:p>
            <a:r>
              <a:rPr lang="en-US" sz="2000" dirty="0" smtClean="0"/>
              <a:t>KC </a:t>
            </a:r>
            <a:r>
              <a:rPr lang="en-US" sz="2000" dirty="0" err="1" smtClean="0"/>
              <a:t>yetmezliği</a:t>
            </a:r>
            <a:r>
              <a:rPr lang="en-US" sz="2000" dirty="0" smtClean="0"/>
              <a:t> </a:t>
            </a:r>
            <a:r>
              <a:rPr lang="en-US" sz="2000" dirty="0" err="1" smtClean="0"/>
              <a:t>olan</a:t>
            </a:r>
            <a:r>
              <a:rPr lang="en-US" sz="2000" dirty="0" smtClean="0"/>
              <a:t> </a:t>
            </a:r>
            <a:r>
              <a:rPr lang="en-US" sz="2000" dirty="0" err="1" smtClean="0"/>
              <a:t>kişilerde</a:t>
            </a:r>
            <a:r>
              <a:rPr lang="en-US" sz="2000" dirty="0" smtClean="0"/>
              <a:t> </a:t>
            </a:r>
            <a:r>
              <a:rPr lang="en-US" sz="2000" dirty="0" err="1" smtClean="0"/>
              <a:t>dikkatli</a:t>
            </a:r>
            <a:r>
              <a:rPr lang="en-US" sz="2000" dirty="0" smtClean="0"/>
              <a:t> </a:t>
            </a:r>
            <a:r>
              <a:rPr lang="en-US" sz="2000" dirty="0" err="1" smtClean="0"/>
              <a:t>kullanılmalı</a:t>
            </a:r>
            <a:r>
              <a:rPr lang="en-US" sz="2000" dirty="0" smtClean="0"/>
              <a:t>. Rifampin!!</a:t>
            </a:r>
          </a:p>
          <a:p>
            <a:r>
              <a:rPr lang="en-US" sz="2000" dirty="0" smtClean="0"/>
              <a:t>Yan </a:t>
            </a:r>
            <a:r>
              <a:rPr lang="en-US" sz="2000" dirty="0" err="1"/>
              <a:t>etkileri</a:t>
            </a:r>
            <a:r>
              <a:rPr lang="en-US" sz="2000" dirty="0"/>
              <a:t> </a:t>
            </a:r>
            <a:r>
              <a:rPr lang="en-US" sz="2000" dirty="0" err="1"/>
              <a:t>arasında</a:t>
            </a:r>
            <a:r>
              <a:rPr lang="en-US" sz="2000" dirty="0"/>
              <a:t> </a:t>
            </a:r>
            <a:r>
              <a:rPr lang="en-US" sz="2000" dirty="0" err="1" smtClean="0"/>
              <a:t>yorgunluk</a:t>
            </a:r>
            <a:r>
              <a:rPr lang="en-US" sz="2000" dirty="0" smtClean="0"/>
              <a:t>, </a:t>
            </a:r>
            <a:r>
              <a:rPr lang="en-US" sz="2000" dirty="0" err="1" smtClean="0"/>
              <a:t>sersemlik</a:t>
            </a:r>
            <a:r>
              <a:rPr lang="en-US" sz="2000" dirty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uyuşukluk</a:t>
            </a:r>
            <a:r>
              <a:rPr lang="en-US" sz="2000" dirty="0" smtClean="0"/>
              <a:t> </a:t>
            </a:r>
            <a:r>
              <a:rPr lang="en-US" sz="2000" dirty="0" err="1" smtClean="0"/>
              <a:t>sayılabilir</a:t>
            </a:r>
            <a:r>
              <a:rPr lang="en-US" sz="2000" dirty="0" smtClean="0"/>
              <a:t>. </a:t>
            </a:r>
            <a:r>
              <a:rPr lang="en-US" sz="2000" dirty="0" err="1" smtClean="0"/>
              <a:t>Prolaktin</a:t>
            </a:r>
            <a:r>
              <a:rPr lang="en-US" sz="2000" dirty="0" smtClean="0"/>
              <a:t> </a:t>
            </a:r>
            <a:r>
              <a:rPr lang="en-US" sz="2000" dirty="0" err="1" smtClean="0"/>
              <a:t>düzeylerini</a:t>
            </a:r>
            <a:r>
              <a:rPr lang="en-US" sz="2000" dirty="0" smtClean="0"/>
              <a:t> </a:t>
            </a:r>
            <a:r>
              <a:rPr lang="en-US" sz="2000" dirty="0" err="1" smtClean="0"/>
              <a:t>arttırabilir</a:t>
            </a:r>
            <a:r>
              <a:rPr lang="en-US" sz="2000" dirty="0" smtClean="0"/>
              <a:t>. </a:t>
            </a:r>
          </a:p>
        </p:txBody>
      </p:sp>
      <p:pic>
        <p:nvPicPr>
          <p:cNvPr id="3" name="Resim 1"/>
          <p:cNvPicPr>
            <a:picLocks noChangeAspect="1"/>
          </p:cNvPicPr>
          <p:nvPr/>
        </p:nvPicPr>
        <p:blipFill rotWithShape="1">
          <a:blip r:embed="rId2"/>
          <a:srcRect l="3258" t="64115" r="10750" b="17552"/>
          <a:stretch/>
        </p:blipFill>
        <p:spPr>
          <a:xfrm>
            <a:off x="1164772" y="2159296"/>
            <a:ext cx="3725333" cy="112889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80506" y="735303"/>
            <a:ext cx="9875520" cy="815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660066"/>
                </a:solidFill>
              </a:rPr>
              <a:t>Ramelteon</a:t>
            </a:r>
            <a:r>
              <a:rPr lang="en-US" dirty="0" smtClean="0">
                <a:solidFill>
                  <a:srgbClr val="660066"/>
                </a:solidFill>
              </a:rPr>
              <a:t>, </a:t>
            </a:r>
            <a:r>
              <a:rPr lang="en-US" dirty="0" err="1" smtClean="0">
                <a:solidFill>
                  <a:srgbClr val="660066"/>
                </a:solidFill>
              </a:rPr>
              <a:t>Tasimelteon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29" y="448936"/>
            <a:ext cx="4879075" cy="582613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140" y="448936"/>
            <a:ext cx="4792110" cy="59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7230" y="449580"/>
            <a:ext cx="9875520" cy="796290"/>
          </a:xfrm>
        </p:spPr>
        <p:txBody>
          <a:bodyPr/>
          <a:lstStyle/>
          <a:p>
            <a:r>
              <a:rPr lang="tr-TR" dirty="0" err="1" smtClean="0">
                <a:solidFill>
                  <a:srgbClr val="7030A0"/>
                </a:solidFill>
              </a:rPr>
              <a:t>Benzodiazepinler</a:t>
            </a:r>
            <a:r>
              <a:rPr lang="tr-TR" dirty="0" smtClean="0">
                <a:solidFill>
                  <a:srgbClr val="7030A0"/>
                </a:solidFill>
              </a:rPr>
              <a:t> (</a:t>
            </a:r>
            <a:r>
              <a:rPr lang="tr-TR" dirty="0" err="1" smtClean="0">
                <a:solidFill>
                  <a:srgbClr val="7030A0"/>
                </a:solidFill>
              </a:rPr>
              <a:t>BZ’ler</a:t>
            </a:r>
            <a:r>
              <a:rPr lang="tr-TR" dirty="0" smtClean="0">
                <a:solidFill>
                  <a:srgbClr val="7030A0"/>
                </a:solidFill>
              </a:rPr>
              <a:t>)</a:t>
            </a:r>
            <a:endParaRPr lang="tr-TR" dirty="0">
              <a:solidFill>
                <a:srgbClr val="7030A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19" y="1602300"/>
            <a:ext cx="4161371" cy="43413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920740" y="2916750"/>
            <a:ext cx="55892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3200" dirty="0" err="1" smtClean="0"/>
              <a:t>Anksiyetenin</a:t>
            </a:r>
            <a:r>
              <a:rPr lang="tr-TR" sz="3200" dirty="0" smtClean="0"/>
              <a:t> azaltılması (</a:t>
            </a:r>
            <a:r>
              <a:rPr lang="el-GR" sz="3200" dirty="0" smtClean="0"/>
              <a:t>α</a:t>
            </a:r>
            <a:r>
              <a:rPr lang="tr-TR" sz="3200" dirty="0" smtClean="0"/>
              <a:t>2)</a:t>
            </a:r>
          </a:p>
          <a:p>
            <a:pPr marL="342900" indent="-342900">
              <a:buFontTx/>
              <a:buAutoNum type="arabicPeriod"/>
            </a:pPr>
            <a:r>
              <a:rPr lang="tr-TR" sz="3200" dirty="0" err="1" smtClean="0"/>
              <a:t>Sedatif</a:t>
            </a:r>
            <a:r>
              <a:rPr lang="tr-TR" sz="3200" dirty="0" smtClean="0"/>
              <a:t> ve </a:t>
            </a:r>
            <a:r>
              <a:rPr lang="tr-TR" sz="3200" dirty="0" err="1" smtClean="0"/>
              <a:t>hipnotik</a:t>
            </a:r>
            <a:r>
              <a:rPr lang="tr-TR" sz="3200" dirty="0" smtClean="0"/>
              <a:t> etkiler (</a:t>
            </a:r>
            <a:r>
              <a:rPr lang="el-GR" sz="3200" dirty="0" smtClean="0"/>
              <a:t>α</a:t>
            </a:r>
            <a:r>
              <a:rPr lang="tr-TR" sz="3200" dirty="0"/>
              <a:t>1</a:t>
            </a:r>
            <a:r>
              <a:rPr lang="tr-TR" sz="3200" dirty="0" smtClean="0"/>
              <a:t>)</a:t>
            </a:r>
          </a:p>
          <a:p>
            <a:pPr marL="342900" indent="-342900">
              <a:buAutoNum type="arabicPeriod"/>
            </a:pPr>
            <a:r>
              <a:rPr lang="tr-TR" sz="3200" dirty="0" err="1" smtClean="0"/>
              <a:t>Anterograde</a:t>
            </a:r>
            <a:r>
              <a:rPr lang="tr-TR" sz="3200" dirty="0" smtClean="0"/>
              <a:t> amnezi (</a:t>
            </a:r>
            <a:r>
              <a:rPr lang="el-GR" sz="3200" dirty="0" smtClean="0"/>
              <a:t>α</a:t>
            </a:r>
            <a:r>
              <a:rPr lang="tr-TR" sz="3200" dirty="0" smtClean="0"/>
              <a:t>1)</a:t>
            </a:r>
          </a:p>
          <a:p>
            <a:pPr marL="342900" indent="-342900">
              <a:buAutoNum type="arabicPeriod"/>
            </a:pPr>
            <a:r>
              <a:rPr lang="tr-TR" sz="3200" dirty="0" err="1" smtClean="0"/>
              <a:t>Antikonvülzan</a:t>
            </a:r>
            <a:r>
              <a:rPr lang="tr-TR" sz="3200" dirty="0" smtClean="0"/>
              <a:t> (</a:t>
            </a:r>
            <a:r>
              <a:rPr lang="el-GR" sz="3200" dirty="0" smtClean="0"/>
              <a:t>α</a:t>
            </a:r>
            <a:r>
              <a:rPr lang="tr-TR" sz="3200" dirty="0" smtClean="0"/>
              <a:t>1)</a:t>
            </a:r>
          </a:p>
          <a:p>
            <a:pPr marL="342900" indent="-342900">
              <a:buAutoNum type="arabicPeriod"/>
            </a:pPr>
            <a:r>
              <a:rPr lang="tr-TR" sz="3200" dirty="0" smtClean="0"/>
              <a:t>Kas gevşetici (</a:t>
            </a:r>
            <a:r>
              <a:rPr lang="el-GR" sz="3200" dirty="0" smtClean="0"/>
              <a:t>α</a:t>
            </a:r>
            <a:r>
              <a:rPr lang="tr-TR" sz="3200" dirty="0"/>
              <a:t>2</a:t>
            </a:r>
            <a:r>
              <a:rPr lang="tr-TR" sz="3200" dirty="0" smtClean="0"/>
              <a:t>)</a:t>
            </a:r>
            <a:endParaRPr lang="tr-TR" sz="3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5743575" y="1602300"/>
            <a:ext cx="550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err="1" smtClean="0">
                <a:solidFill>
                  <a:srgbClr val="FF0000"/>
                </a:solidFill>
              </a:rPr>
              <a:t>BZ’lerin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</a:rPr>
              <a:t>antipsikotik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smtClean="0">
                <a:solidFill>
                  <a:srgbClr val="FF0000"/>
                </a:solidFill>
              </a:rPr>
              <a:t>ve analjezik etkileri yoktur. 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Otonom sinir sistemi üzerinde etki göstermezler.  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8680" y="426720"/>
            <a:ext cx="7894320" cy="738051"/>
          </a:xfrm>
        </p:spPr>
        <p:txBody>
          <a:bodyPr/>
          <a:lstStyle/>
          <a:p>
            <a:r>
              <a:rPr lang="tr-TR" dirty="0" err="1" smtClean="0">
                <a:solidFill>
                  <a:srgbClr val="0070C0"/>
                </a:solidFill>
              </a:rPr>
              <a:t>Terapötik</a:t>
            </a:r>
            <a:r>
              <a:rPr lang="tr-TR" dirty="0" smtClean="0">
                <a:solidFill>
                  <a:srgbClr val="0070C0"/>
                </a:solidFill>
              </a:rPr>
              <a:t> kullanımları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75175" y="1373475"/>
            <a:ext cx="91174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2000" dirty="0" err="1" smtClean="0">
                <a:solidFill>
                  <a:srgbClr val="FF0000"/>
                </a:solidFill>
              </a:rPr>
              <a:t>Anksiyete</a:t>
            </a:r>
            <a:r>
              <a:rPr lang="tr-TR" sz="2000" dirty="0" smtClean="0">
                <a:solidFill>
                  <a:srgbClr val="FF0000"/>
                </a:solidFill>
              </a:rPr>
              <a:t> problemleri:</a:t>
            </a:r>
            <a:r>
              <a:rPr lang="tr-TR" sz="2000" dirty="0" smtClean="0"/>
              <a:t> </a:t>
            </a:r>
            <a:r>
              <a:rPr lang="tr-TR" sz="2000" dirty="0" err="1" smtClean="0"/>
              <a:t>Jeneralize</a:t>
            </a:r>
            <a:r>
              <a:rPr lang="tr-TR" sz="2000" dirty="0" smtClean="0"/>
              <a:t> </a:t>
            </a:r>
            <a:r>
              <a:rPr lang="tr-TR" sz="2000" dirty="0" err="1" smtClean="0"/>
              <a:t>anksiyete</a:t>
            </a:r>
            <a:r>
              <a:rPr lang="tr-TR" sz="2000" dirty="0" smtClean="0"/>
              <a:t> problemleri, sosyal </a:t>
            </a:r>
            <a:r>
              <a:rPr lang="tr-TR" sz="2000" dirty="0" err="1" smtClean="0"/>
              <a:t>anksiyete</a:t>
            </a:r>
            <a:r>
              <a:rPr lang="tr-TR" sz="2000" dirty="0" smtClean="0"/>
              <a:t> problemleri, performans </a:t>
            </a:r>
            <a:r>
              <a:rPr lang="tr-TR" sz="2000" dirty="0" err="1" smtClean="0"/>
              <a:t>anksiyetesi</a:t>
            </a:r>
            <a:r>
              <a:rPr lang="tr-TR" sz="2000" dirty="0" smtClean="0"/>
              <a:t>, travma sonrası stres bozukluğu, obsesif-</a:t>
            </a:r>
            <a:r>
              <a:rPr lang="tr-TR" sz="2000" dirty="0" err="1" smtClean="0"/>
              <a:t>kompulsif</a:t>
            </a:r>
            <a:r>
              <a:rPr lang="tr-TR" sz="2000" dirty="0" smtClean="0"/>
              <a:t> bozukluklar, fobiler.</a:t>
            </a:r>
          </a:p>
          <a:p>
            <a:endParaRPr lang="tr-TR" sz="2000" dirty="0" smtClean="0"/>
          </a:p>
          <a:p>
            <a:pPr marL="358775" lvl="1"/>
            <a:r>
              <a:rPr lang="tr-TR" sz="2000" dirty="0" smtClean="0"/>
              <a:t>Gün içindeki stresin kontrolünde kullanılmamalıdırlar.</a:t>
            </a:r>
          </a:p>
          <a:p>
            <a:pPr marL="358775" lvl="1"/>
            <a:r>
              <a:rPr lang="tr-TR" sz="2000" dirty="0" smtClean="0"/>
              <a:t>Bağımlılık yapma potansiyelleri nedeniyle şiddetli </a:t>
            </a:r>
            <a:r>
              <a:rPr lang="tr-TR" sz="2000" dirty="0" err="1" smtClean="0"/>
              <a:t>anksiyete</a:t>
            </a:r>
            <a:r>
              <a:rPr lang="tr-TR" sz="2000" dirty="0" smtClean="0"/>
              <a:t> problemlerinde ve kısa süre için kullanılmalıdırlar.</a:t>
            </a:r>
          </a:p>
          <a:p>
            <a:pPr marL="358775" lvl="1"/>
            <a:r>
              <a:rPr lang="tr-TR" sz="2000" dirty="0" smtClean="0"/>
              <a:t>Eğer uzun süreli kullanım gerekiyorsa, uzun etki süreli  türevler: </a:t>
            </a:r>
            <a:r>
              <a:rPr lang="tr-TR" sz="2000" dirty="0" err="1"/>
              <a:t>K</a:t>
            </a:r>
            <a:r>
              <a:rPr lang="tr-TR" sz="2000" dirty="0" err="1" smtClean="0"/>
              <a:t>lonazepam</a:t>
            </a:r>
            <a:r>
              <a:rPr lang="tr-TR" sz="2000" dirty="0" smtClean="0"/>
              <a:t>, </a:t>
            </a:r>
            <a:r>
              <a:rPr lang="tr-TR" sz="2000" dirty="0" err="1" smtClean="0"/>
              <a:t>lorazepam</a:t>
            </a:r>
            <a:r>
              <a:rPr lang="tr-TR" sz="2000" dirty="0" smtClean="0"/>
              <a:t>, </a:t>
            </a:r>
            <a:r>
              <a:rPr lang="tr-TR" sz="2000" dirty="0" err="1" smtClean="0"/>
              <a:t>diazepam</a:t>
            </a:r>
            <a:endParaRPr lang="tr-TR" sz="2000" dirty="0" smtClean="0"/>
          </a:p>
          <a:p>
            <a:pPr marL="358775" lvl="1"/>
            <a:r>
              <a:rPr lang="tr-TR" sz="2000" dirty="0" smtClean="0"/>
              <a:t>Çapraz tolerans gelişebilir: Etanol.</a:t>
            </a:r>
          </a:p>
          <a:p>
            <a:pPr marL="358775" lvl="1"/>
            <a:r>
              <a:rPr lang="tr-TR" sz="2000" dirty="0" smtClean="0"/>
              <a:t>Panik atak tedavisi için kısa etki süreli türevler uygun: </a:t>
            </a:r>
            <a:r>
              <a:rPr lang="tr-TR" sz="2000" dirty="0" err="1" smtClean="0"/>
              <a:t>Alprazolam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575175" y="5149155"/>
            <a:ext cx="974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2. Kas problemleri:</a:t>
            </a:r>
            <a:r>
              <a:rPr lang="tr-TR" sz="2000" dirty="0" smtClean="0"/>
              <a:t> MS ya da </a:t>
            </a:r>
            <a:r>
              <a:rPr lang="tr-TR" sz="2000" dirty="0" err="1" smtClean="0"/>
              <a:t>serebral</a:t>
            </a:r>
            <a:r>
              <a:rPr lang="tr-TR" sz="2000" dirty="0" smtClean="0"/>
              <a:t> </a:t>
            </a:r>
            <a:r>
              <a:rPr lang="tr-TR" sz="2000" dirty="0" err="1" smtClean="0"/>
              <a:t>palsi</a:t>
            </a:r>
            <a:r>
              <a:rPr lang="tr-TR" sz="2000" dirty="0" smtClean="0"/>
              <a:t> nedenli gelişen iskelet kas spazmlarının tedavisi.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451" y="313468"/>
            <a:ext cx="1545488" cy="205254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451" y="2478358"/>
            <a:ext cx="1545488" cy="206075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451" y="4588459"/>
            <a:ext cx="1545488" cy="19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08079" y="985795"/>
            <a:ext cx="949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3</a:t>
            </a:r>
            <a:r>
              <a:rPr lang="tr-TR" sz="2000" dirty="0" smtClean="0">
                <a:solidFill>
                  <a:srgbClr val="FF0000"/>
                </a:solidFill>
              </a:rPr>
              <a:t>. Amnezi:</a:t>
            </a:r>
            <a:r>
              <a:rPr lang="tr-TR" sz="2000" dirty="0" smtClean="0"/>
              <a:t> Endoskopi, </a:t>
            </a:r>
            <a:r>
              <a:rPr lang="tr-TR" sz="2000" dirty="0" err="1" smtClean="0"/>
              <a:t>anjioplasti</a:t>
            </a:r>
            <a:r>
              <a:rPr lang="tr-TR" sz="2000" dirty="0" smtClean="0"/>
              <a:t>, </a:t>
            </a:r>
            <a:r>
              <a:rPr lang="tr-TR" sz="2000" dirty="0" err="1" smtClean="0"/>
              <a:t>dental</a:t>
            </a:r>
            <a:r>
              <a:rPr lang="tr-TR" sz="2000" dirty="0" smtClean="0"/>
              <a:t> operasyonlar gibi </a:t>
            </a:r>
            <a:r>
              <a:rPr lang="tr-TR" sz="2000" dirty="0" err="1"/>
              <a:t>p</a:t>
            </a:r>
            <a:r>
              <a:rPr lang="tr-TR" sz="2000" dirty="0" err="1" smtClean="0"/>
              <a:t>remedikasyon</a:t>
            </a:r>
            <a:r>
              <a:rPr lang="tr-TR" sz="2000" dirty="0" smtClean="0"/>
              <a:t> gerektiren durumlarda kısa etki süreli türevler tercih edilir.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08079" y="1721327"/>
            <a:ext cx="7101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4. Epilepsi nöbetleri: </a:t>
            </a:r>
            <a:r>
              <a:rPr lang="tr-TR" sz="2000" dirty="0" err="1" smtClean="0"/>
              <a:t>Klonazepam</a:t>
            </a:r>
            <a:r>
              <a:rPr lang="tr-TR" sz="2000" dirty="0" smtClean="0"/>
              <a:t>, </a:t>
            </a:r>
            <a:r>
              <a:rPr lang="tr-TR" sz="2000" dirty="0" err="1" smtClean="0"/>
              <a:t>diazepam</a:t>
            </a:r>
            <a:r>
              <a:rPr lang="tr-TR" sz="2000" dirty="0" smtClean="0"/>
              <a:t> ve </a:t>
            </a:r>
            <a:r>
              <a:rPr lang="tr-TR" sz="2000" dirty="0" err="1" smtClean="0"/>
              <a:t>lorazepam</a:t>
            </a:r>
            <a:r>
              <a:rPr lang="tr-TR" sz="2000" dirty="0" smtClean="0"/>
              <a:t>.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418965" y="2187787"/>
            <a:ext cx="869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5. Uyku problemleri: </a:t>
            </a:r>
            <a:r>
              <a:rPr lang="tr-TR" sz="2000" dirty="0" err="1" smtClean="0"/>
              <a:t>Flurazepam</a:t>
            </a:r>
            <a:r>
              <a:rPr lang="tr-TR" sz="2000" dirty="0" smtClean="0"/>
              <a:t> (uzun), </a:t>
            </a:r>
            <a:r>
              <a:rPr lang="tr-TR" sz="2000" dirty="0" err="1" smtClean="0"/>
              <a:t>temazepam</a:t>
            </a:r>
            <a:r>
              <a:rPr lang="tr-TR" sz="2000" dirty="0" smtClean="0"/>
              <a:t> (orta) ve </a:t>
            </a:r>
            <a:r>
              <a:rPr lang="tr-TR" sz="2000" dirty="0" err="1" smtClean="0"/>
              <a:t>triazolam</a:t>
            </a:r>
            <a:r>
              <a:rPr lang="tr-TR" sz="2000" dirty="0" smtClean="0"/>
              <a:t> (kısa).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451" y="313468"/>
            <a:ext cx="1545488" cy="205254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451" y="2478358"/>
            <a:ext cx="1545488" cy="206075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451" y="4588459"/>
            <a:ext cx="1545488" cy="1925561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582249" y="3167870"/>
            <a:ext cx="53831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Flurazepam</a:t>
            </a:r>
            <a:r>
              <a:rPr lang="tr-TR" dirty="0" smtClean="0"/>
              <a:t>: Sürekli kullanımda 4 haftaya kadar etkili. t</a:t>
            </a:r>
            <a:r>
              <a:rPr lang="tr-TR" baseline="-25000" dirty="0" smtClean="0"/>
              <a:t>1/2</a:t>
            </a:r>
            <a:r>
              <a:rPr lang="tr-TR" dirty="0" smtClean="0"/>
              <a:t>: 85 saat. Gün içinde </a:t>
            </a:r>
            <a:r>
              <a:rPr lang="tr-TR" dirty="0" err="1" smtClean="0"/>
              <a:t>sedasyon</a:t>
            </a:r>
            <a:r>
              <a:rPr lang="tr-TR" dirty="0" smtClean="0"/>
              <a:t> ve ilaç birikimi!!</a:t>
            </a:r>
          </a:p>
          <a:p>
            <a:endParaRPr lang="tr-TR" dirty="0"/>
          </a:p>
          <a:p>
            <a:r>
              <a:rPr lang="tr-TR" dirty="0" err="1" smtClean="0"/>
              <a:t>Temazepam</a:t>
            </a:r>
            <a:r>
              <a:rPr lang="tr-TR" dirty="0" smtClean="0"/>
              <a:t>: Sıklıkla uyanan kişiler için uygun. Yatmadan 1-2 saat içinde alınmalı.</a:t>
            </a:r>
          </a:p>
          <a:p>
            <a:endParaRPr lang="tr-TR" dirty="0"/>
          </a:p>
          <a:p>
            <a:r>
              <a:rPr lang="tr-TR" dirty="0" err="1" smtClean="0"/>
              <a:t>Triazolam</a:t>
            </a:r>
            <a:r>
              <a:rPr lang="tr-TR" dirty="0" smtClean="0"/>
              <a:t>: Uykuya dalmakta problemli olan kişiler için uygun.  Birkaç gün içinde tolerans gelişir!! </a:t>
            </a:r>
            <a:r>
              <a:rPr lang="tr-TR" dirty="0" err="1" smtClean="0"/>
              <a:t>Rebound</a:t>
            </a:r>
            <a:r>
              <a:rPr lang="tr-TR" dirty="0" smtClean="0"/>
              <a:t> </a:t>
            </a:r>
            <a:r>
              <a:rPr lang="tr-TR" dirty="0" err="1" smtClean="0"/>
              <a:t>insomnia</a:t>
            </a:r>
            <a:r>
              <a:rPr lang="tr-TR" dirty="0" smtClean="0"/>
              <a:t>! 2-4 haftadan daha kısa süre kullanılmalı.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/>
          <a:srcRect l="1185" t="2746" r="2774" b="3373"/>
          <a:stretch/>
        </p:blipFill>
        <p:spPr>
          <a:xfrm>
            <a:off x="6665396" y="2666786"/>
            <a:ext cx="2250003" cy="374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512064" y="1258062"/>
            <a:ext cx="111107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Lipofilik</a:t>
            </a:r>
            <a:r>
              <a:rPr lang="tr-TR" dirty="0" smtClean="0"/>
              <a:t> oldukları için hızlı bir şekilde ve tümüyle </a:t>
            </a:r>
            <a:r>
              <a:rPr lang="tr-TR" dirty="0" err="1" smtClean="0"/>
              <a:t>absorbe</a:t>
            </a:r>
            <a:r>
              <a:rPr lang="tr-TR" dirty="0" smtClean="0"/>
              <a:t> olurlar. 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</a:t>
            </a:r>
            <a:r>
              <a:rPr lang="tr-TR" baseline="-25000" dirty="0" smtClean="0"/>
              <a:t>1/2</a:t>
            </a:r>
            <a:r>
              <a:rPr lang="tr-TR" dirty="0" smtClean="0"/>
              <a:t> değerleri çok önemli, çünkü etki süreleri </a:t>
            </a:r>
            <a:r>
              <a:rPr lang="tr-TR" dirty="0" err="1" smtClean="0"/>
              <a:t>terapötik</a:t>
            </a:r>
            <a:r>
              <a:rPr lang="tr-TR" dirty="0" smtClean="0"/>
              <a:t> kullanımlarını belirliyor.</a:t>
            </a:r>
          </a:p>
          <a:p>
            <a:r>
              <a:rPr lang="tr-T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Klordiazepoksit</a:t>
            </a:r>
            <a:r>
              <a:rPr lang="tr-TR" dirty="0" smtClean="0"/>
              <a:t> ve </a:t>
            </a:r>
            <a:r>
              <a:rPr lang="tr-TR" dirty="0" err="1" smtClean="0"/>
              <a:t>diazepam</a:t>
            </a:r>
            <a:r>
              <a:rPr lang="tr-TR" dirty="0" smtClean="0"/>
              <a:t> gibi türevler, </a:t>
            </a:r>
            <a:r>
              <a:rPr lang="tr-TR" dirty="0" err="1" smtClean="0"/>
              <a:t>hepatik</a:t>
            </a:r>
            <a:r>
              <a:rPr lang="tr-TR" dirty="0" smtClean="0"/>
              <a:t> </a:t>
            </a:r>
            <a:r>
              <a:rPr lang="tr-TR" dirty="0" err="1" smtClean="0"/>
              <a:t>mikrozomal</a:t>
            </a:r>
            <a:r>
              <a:rPr lang="tr-TR" dirty="0" smtClean="0"/>
              <a:t> sistem ile aktif </a:t>
            </a:r>
            <a:r>
              <a:rPr lang="tr-TR" dirty="0" err="1" smtClean="0"/>
              <a:t>metabolitlerine</a:t>
            </a:r>
            <a:r>
              <a:rPr lang="tr-TR" dirty="0" smtClean="0"/>
              <a:t> dönüşürler. Bu türevler için görünen t1/2 değeri, ana etken madde ve </a:t>
            </a:r>
            <a:r>
              <a:rPr lang="tr-TR" dirty="0" err="1" smtClean="0"/>
              <a:t>metabolitlerin</a:t>
            </a:r>
            <a:r>
              <a:rPr lang="tr-TR" dirty="0" smtClean="0"/>
              <a:t> kombine etkisini gösterir. </a:t>
            </a:r>
            <a:r>
              <a:rPr lang="tr-TR" dirty="0" err="1" smtClean="0"/>
              <a:t>Redistribüsyon</a:t>
            </a:r>
            <a:r>
              <a:rPr lang="tr-TR" dirty="0" smtClean="0"/>
              <a:t> önemli.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Plasenta&amp;anne</a:t>
            </a:r>
            <a:r>
              <a:rPr lang="tr-TR" dirty="0" smtClean="0"/>
              <a:t> sütü.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Fiziksel ve psikolojik bağımlılık: yüksek </a:t>
            </a:r>
            <a:r>
              <a:rPr lang="tr-TR" dirty="0" err="1" smtClean="0"/>
              <a:t>doz&amp;uzun</a:t>
            </a:r>
            <a:r>
              <a:rPr lang="tr-TR" dirty="0" smtClean="0"/>
              <a:t> süre kullanım!!</a:t>
            </a:r>
          </a:p>
          <a:p>
            <a:pPr marL="271463"/>
            <a:r>
              <a:rPr lang="tr-TR" dirty="0" smtClean="0"/>
              <a:t>İlaç bırakıldığında: </a:t>
            </a:r>
            <a:r>
              <a:rPr lang="tr-TR" dirty="0" err="1" smtClean="0"/>
              <a:t>konfüzyon</a:t>
            </a:r>
            <a:r>
              <a:rPr lang="tr-TR" dirty="0" smtClean="0"/>
              <a:t>, </a:t>
            </a:r>
            <a:r>
              <a:rPr lang="tr-TR" dirty="0" err="1" smtClean="0"/>
              <a:t>anksiyete</a:t>
            </a:r>
            <a:r>
              <a:rPr lang="tr-TR" dirty="0" smtClean="0"/>
              <a:t>, ajitasyon, </a:t>
            </a:r>
            <a:r>
              <a:rPr lang="tr-TR" dirty="0" err="1" smtClean="0"/>
              <a:t>insomnia</a:t>
            </a:r>
            <a:r>
              <a:rPr lang="tr-TR" dirty="0" smtClean="0"/>
              <a:t>, gerginlik gözlenebilir. Uzun etki sürelilerde bu yanıtlar daha uzun sürede ortaya çıkar.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04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5533" y="520882"/>
            <a:ext cx="9875520" cy="741861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Yan etkiler: 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25533" y="1558548"/>
            <a:ext cx="110654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Sersemlik ve </a:t>
            </a:r>
            <a:r>
              <a:rPr lang="tr-TR" sz="2400" dirty="0" err="1" smtClean="0"/>
              <a:t>konfüzyon</a:t>
            </a:r>
            <a:r>
              <a:rPr lang="tr-TR" sz="2400" dirty="0"/>
              <a:t>.</a:t>
            </a:r>
            <a:endParaRPr lang="tr-TR" sz="2400" dirty="0" smtClean="0"/>
          </a:p>
          <a:p>
            <a:r>
              <a:rPr lang="tr-TR" sz="2400" dirty="0" smtClean="0"/>
              <a:t>Kas koordinasyon bozukluğu (</a:t>
            </a:r>
            <a:r>
              <a:rPr lang="tr-TR" sz="2400" dirty="0" err="1" smtClean="0"/>
              <a:t>ataksi</a:t>
            </a:r>
            <a:r>
              <a:rPr lang="tr-TR" sz="2400" dirty="0" smtClean="0"/>
              <a:t>).</a:t>
            </a:r>
          </a:p>
          <a:p>
            <a:r>
              <a:rPr lang="tr-TR" sz="2400" dirty="0" smtClean="0"/>
              <a:t>Kognitif bozukluklar: Uzun süreli hafızada zayıflama, yeni bilgileri öğrenememe.</a:t>
            </a:r>
          </a:p>
          <a:p>
            <a:endParaRPr lang="tr-TR" sz="2400" dirty="0" smtClean="0"/>
          </a:p>
          <a:p>
            <a:r>
              <a:rPr lang="tr-TR" sz="2000" dirty="0" err="1" smtClean="0"/>
              <a:t>Triazolam</a:t>
            </a:r>
            <a:r>
              <a:rPr lang="tr-TR" sz="2000" dirty="0" smtClean="0"/>
              <a:t>: Erken saatlerde gözlenen </a:t>
            </a:r>
            <a:r>
              <a:rPr lang="tr-TR" sz="2000" dirty="0" err="1" smtClean="0"/>
              <a:t>insomnia</a:t>
            </a:r>
            <a:r>
              <a:rPr lang="tr-TR" sz="2000" dirty="0" smtClean="0"/>
              <a:t>, gün boyu devam eden </a:t>
            </a:r>
            <a:r>
              <a:rPr lang="tr-TR" sz="2000" dirty="0" err="1" smtClean="0"/>
              <a:t>anksiyete</a:t>
            </a:r>
            <a:r>
              <a:rPr lang="tr-TR" sz="2000" dirty="0" smtClean="0"/>
              <a:t>, amnezi ve </a:t>
            </a:r>
            <a:r>
              <a:rPr lang="tr-TR" sz="2000" dirty="0" err="1" smtClean="0"/>
              <a:t>konfüzyon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725533" y="4196013"/>
            <a:ext cx="10352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rgbClr val="FF0000"/>
                </a:solidFill>
              </a:rPr>
              <a:t>BZ’ler</a:t>
            </a:r>
            <a:r>
              <a:rPr lang="tr-TR" sz="2400" dirty="0" smtClean="0">
                <a:solidFill>
                  <a:srgbClr val="FF0000"/>
                </a:solidFill>
              </a:rPr>
              <a:t> KC problemi olan kişilerde dikkatli kullanılmalı.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Alkol ve diğer santral sinir sistemi ilaçları, </a:t>
            </a:r>
            <a:r>
              <a:rPr lang="tr-TR" sz="2400" dirty="0" err="1" smtClean="0">
                <a:solidFill>
                  <a:srgbClr val="FF0000"/>
                </a:solidFill>
              </a:rPr>
              <a:t>BZ’lerin</a:t>
            </a:r>
            <a:r>
              <a:rPr lang="tr-TR" sz="2400" dirty="0" smtClean="0">
                <a:solidFill>
                  <a:srgbClr val="FF0000"/>
                </a:solidFill>
              </a:rPr>
              <a:t> etkisini arttırır.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Alkol ile birlikte aşırı dozda alınmaları ölümcül olabilir.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lumazenil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5018" r="18200" b="5239"/>
          <a:stretch/>
        </p:blipFill>
        <p:spPr bwMode="auto">
          <a:xfrm>
            <a:off x="10446336" y="425981"/>
            <a:ext cx="1315454" cy="2342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0886" y="707571"/>
            <a:ext cx="9875520" cy="751114"/>
          </a:xfrm>
        </p:spPr>
        <p:txBody>
          <a:bodyPr/>
          <a:lstStyle/>
          <a:p>
            <a:r>
              <a:rPr lang="tr-TR" dirty="0" smtClean="0">
                <a:solidFill>
                  <a:srgbClr val="7030A0"/>
                </a:solidFill>
              </a:rPr>
              <a:t>BZ antagonisti: </a:t>
            </a:r>
            <a:r>
              <a:rPr lang="tr-TR" dirty="0" err="1" smtClean="0">
                <a:solidFill>
                  <a:srgbClr val="7030A0"/>
                </a:solidFill>
              </a:rPr>
              <a:t>Flumazenil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30886" y="1735425"/>
            <a:ext cx="103731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GABA-reseptör </a:t>
            </a:r>
            <a:r>
              <a:rPr lang="tr-TR" sz="2400" dirty="0" err="1" smtClean="0"/>
              <a:t>kompetetif</a:t>
            </a:r>
            <a:r>
              <a:rPr lang="tr-TR" sz="2400" dirty="0" smtClean="0"/>
              <a:t> antagonisti.</a:t>
            </a:r>
          </a:p>
          <a:p>
            <a:r>
              <a:rPr lang="tr-TR" sz="2400" dirty="0" err="1" smtClean="0"/>
              <a:t>BZ’lerin</a:t>
            </a:r>
            <a:r>
              <a:rPr lang="tr-TR" sz="2400" dirty="0" smtClean="0"/>
              <a:t> etkisini hızlı bir şekilde geri çevirir. </a:t>
            </a:r>
            <a:r>
              <a:rPr lang="tr-TR" sz="2400" dirty="0"/>
              <a:t>IV olarak uygulanır.</a:t>
            </a:r>
          </a:p>
          <a:p>
            <a:r>
              <a:rPr lang="tr-TR" sz="2400" dirty="0"/>
              <a:t>Etkisi hızlı başlar, etki süresi kısadır, t</a:t>
            </a:r>
            <a:r>
              <a:rPr lang="tr-TR" sz="2400" baseline="-25000" dirty="0"/>
              <a:t>1/2</a:t>
            </a:r>
            <a:r>
              <a:rPr lang="tr-TR" sz="2400" dirty="0"/>
              <a:t>: 1 saat</a:t>
            </a:r>
            <a:r>
              <a:rPr lang="tr-TR" sz="2400" dirty="0" smtClean="0"/>
              <a:t>. Tekrarlı uygulama gerekebilir.</a:t>
            </a:r>
            <a:endParaRPr lang="tr-TR" sz="2400" dirty="0"/>
          </a:p>
          <a:p>
            <a:endParaRPr lang="tr-TR" sz="2400" dirty="0" smtClean="0"/>
          </a:p>
          <a:p>
            <a:r>
              <a:rPr lang="tr-TR" sz="2400" dirty="0" smtClean="0"/>
              <a:t>Onaylı iki </a:t>
            </a:r>
            <a:r>
              <a:rPr lang="tr-TR" sz="2400" dirty="0" err="1" smtClean="0"/>
              <a:t>indikasyonu</a:t>
            </a:r>
            <a:r>
              <a:rPr lang="tr-TR" sz="2400" dirty="0" smtClean="0"/>
              <a:t> var:</a:t>
            </a:r>
          </a:p>
          <a:p>
            <a:r>
              <a:rPr lang="tr-TR" sz="2400" dirty="0" smtClean="0"/>
              <a:t>Aşırı doz BZ alımına bağlı olarak gözlenen SSS depresyonunu geri çevirmek </a:t>
            </a:r>
          </a:p>
          <a:p>
            <a:r>
              <a:rPr lang="tr-TR" sz="2400" dirty="0" smtClean="0"/>
              <a:t>Anestezi ya da tanı amaçlı olarak BZ uygulaması sonrası geri dönüşü hızlandırmak. </a:t>
            </a:r>
          </a:p>
          <a:p>
            <a:endParaRPr lang="tr-TR" sz="2400" dirty="0" smtClean="0"/>
          </a:p>
          <a:p>
            <a:r>
              <a:rPr lang="tr-TR" sz="2400" dirty="0" smtClean="0"/>
              <a:t>Yan </a:t>
            </a:r>
            <a:r>
              <a:rPr lang="tr-TR" sz="2400" dirty="0"/>
              <a:t>etkileri </a:t>
            </a:r>
            <a:r>
              <a:rPr lang="tr-TR" sz="2400" dirty="0" smtClean="0"/>
              <a:t>arasında bulantı, kusma, sersemlik ve ajitasyon bulunur. </a:t>
            </a:r>
          </a:p>
          <a:p>
            <a:r>
              <a:rPr lang="tr-TR" sz="2400" dirty="0" smtClean="0"/>
              <a:t>Fizyolojik BZ bağımlılığı olan kişilerde </a:t>
            </a:r>
            <a:r>
              <a:rPr lang="tr-TR" sz="2400" dirty="0" err="1" smtClean="0"/>
              <a:t>flumanezil</a:t>
            </a:r>
            <a:r>
              <a:rPr lang="tr-TR" sz="2400" dirty="0" smtClean="0"/>
              <a:t> uygulaması şiddetli bağımlılık reaksiyonlarına neden olabilir.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410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1066</Words>
  <Application>Microsoft Office PowerPoint</Application>
  <PresentationFormat>Geniş ekran</PresentationFormat>
  <Paragraphs>132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Corbel</vt:lpstr>
      <vt:lpstr>Wingdings</vt:lpstr>
      <vt:lpstr>Temel</vt:lpstr>
      <vt:lpstr>Sedatif-hipnotik ilaçlar</vt:lpstr>
      <vt:lpstr>PowerPoint Sunusu</vt:lpstr>
      <vt:lpstr>PowerPoint Sunusu</vt:lpstr>
      <vt:lpstr>Benzodiazepinler (BZ’ler)</vt:lpstr>
      <vt:lpstr>Terapötik kullanımları</vt:lpstr>
      <vt:lpstr>PowerPoint Sunusu</vt:lpstr>
      <vt:lpstr>PowerPoint Sunusu</vt:lpstr>
      <vt:lpstr>Yan etkiler: </vt:lpstr>
      <vt:lpstr>BZ antagonisti: Flumazenil</vt:lpstr>
      <vt:lpstr>Buspiron</vt:lpstr>
      <vt:lpstr>PowerPoint Sunusu</vt:lpstr>
      <vt:lpstr>Barbitüratlar</vt:lpstr>
      <vt:lpstr>Terapötik kullanımları</vt:lpstr>
      <vt:lpstr>Yan etkiler: </vt:lpstr>
      <vt:lpstr>PowerPoint Sunusu</vt:lpstr>
      <vt:lpstr>Zolpidem</vt:lpstr>
      <vt:lpstr>Zaleplon</vt:lpstr>
      <vt:lpstr>Eszopiklon</vt:lpstr>
      <vt:lpstr>Ramelteon, Tasimelteon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Sedatif-hipnotik ilaçlar</dc:title>
  <dc:creator>Işıl Özakca</dc:creator>
  <cp:lastModifiedBy>Işıl Özakca</cp:lastModifiedBy>
  <cp:revision>52</cp:revision>
  <dcterms:created xsi:type="dcterms:W3CDTF">2017-04-26T06:17:38Z</dcterms:created>
  <dcterms:modified xsi:type="dcterms:W3CDTF">2019-01-15T15:24:24Z</dcterms:modified>
</cp:coreProperties>
</file>