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82" r:id="rId3"/>
    <p:sldId id="283" r:id="rId4"/>
    <p:sldId id="284" r:id="rId5"/>
    <p:sldId id="285" r:id="rId6"/>
    <p:sldId id="286" r:id="rId7"/>
    <p:sldId id="287" r:id="rId8"/>
    <p:sldId id="288" r:id="rId9"/>
    <p:sldId id="289" r:id="rId10"/>
    <p:sldId id="290" r:id="rId11"/>
    <p:sldId id="291" r:id="rId12"/>
    <p:sldId id="292" r:id="rId13"/>
    <p:sldId id="294" r:id="rId14"/>
    <p:sldId id="295" r:id="rId15"/>
    <p:sldId id="293" r:id="rId16"/>
    <p:sldId id="280"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3"/>
    <p:restoredTop sz="93077"/>
  </p:normalViewPr>
  <p:slideViewPr>
    <p:cSldViewPr snapToGrid="0">
      <p:cViewPr varScale="1">
        <p:scale>
          <a:sx n="59" d="100"/>
          <a:sy n="59" d="100"/>
        </p:scale>
        <p:origin x="10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82AC4082-2199-4B6F-80B0-AE685C09201C}" type="datetimeFigureOut">
              <a:rPr lang="tr-TR" smtClean="0"/>
              <a:t>14.01.2020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286417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14.01.2020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397943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14.01.2020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287494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14.01.2020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45642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14.01.2020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56146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82AC4082-2199-4B6F-80B0-AE685C09201C}" type="datetimeFigureOut">
              <a:rPr lang="tr-TR" smtClean="0"/>
              <a:t>14.01.2020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702644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82AC4082-2199-4B6F-80B0-AE685C09201C}" type="datetimeFigureOut">
              <a:rPr lang="tr-TR" smtClean="0"/>
              <a:t>14.01.2020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2015432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AC4082-2199-4B6F-80B0-AE685C09201C}" type="datetimeFigureOut">
              <a:rPr lang="tr-TR" smtClean="0"/>
              <a:t>14.01.2020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2223547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AC4082-2199-4B6F-80B0-AE685C09201C}" type="datetimeFigureOut">
              <a:rPr lang="tr-TR" smtClean="0"/>
              <a:t>14.01.2020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502475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AC4082-2199-4B6F-80B0-AE685C09201C}" type="datetimeFigureOut">
              <a:rPr lang="tr-TR" smtClean="0"/>
              <a:t>14.01.2020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101757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2AC4082-2199-4B6F-80B0-AE685C09201C}" type="datetimeFigureOut">
              <a:rPr lang="tr-TR" smtClean="0"/>
              <a:t>14.01.2020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70161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2AC4082-2199-4B6F-80B0-AE685C09201C}" type="datetimeFigureOut">
              <a:rPr lang="tr-TR" smtClean="0"/>
              <a:t>14.01.2020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3827874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2AC4082-2199-4B6F-80B0-AE685C09201C}" type="datetimeFigureOut">
              <a:rPr lang="tr-TR" smtClean="0"/>
              <a:t>14.01.2020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386027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82AC4082-2199-4B6F-80B0-AE685C09201C}" type="datetimeFigureOut">
              <a:rPr lang="tr-TR" smtClean="0"/>
              <a:t>14.01.2020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36525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2AC4082-2199-4B6F-80B0-AE685C09201C}" type="datetimeFigureOut">
              <a:rPr lang="tr-TR" smtClean="0"/>
              <a:t>14.01.2020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50629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14.01.2020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32890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14.01.2020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221881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2AC4082-2199-4B6F-80B0-AE685C09201C}" type="datetimeFigureOut">
              <a:rPr lang="tr-TR" smtClean="0"/>
              <a:t>14.01.2020</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FA766D6-23FB-4FEB-A2F5-F92C02791B6D}" type="slidenum">
              <a:rPr lang="tr-TR" smtClean="0"/>
              <a:t>‹#›</a:t>
            </a:fld>
            <a:endParaRPr lang="tr-TR"/>
          </a:p>
        </p:txBody>
      </p:sp>
    </p:spTree>
    <p:extLst>
      <p:ext uri="{BB962C8B-B14F-4D97-AF65-F5344CB8AC3E}">
        <p14:creationId xmlns:p14="http://schemas.microsoft.com/office/powerpoint/2010/main" val="104343080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btecer@ankar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06096" y="1388126"/>
            <a:ext cx="8689976" cy="2543058"/>
          </a:xfrm>
          <a:ln/>
          <a:effectLst>
            <a:glow rad="101600">
              <a:schemeClr val="accent3">
                <a:satMod val="175000"/>
                <a:alpha val="40000"/>
              </a:schemeClr>
            </a:glow>
            <a:outerShdw blurRad="63500" dist="25400" dir="5400000" algn="ctr" rotWithShape="0">
              <a:srgbClr val="000000">
                <a:alpha val="69000"/>
              </a:srgbClr>
            </a:outerShdw>
          </a:effectLst>
        </p:spPr>
        <p:style>
          <a:lnRef idx="0">
            <a:schemeClr val="accent3"/>
          </a:lnRef>
          <a:fillRef idx="3">
            <a:schemeClr val="accent3"/>
          </a:fillRef>
          <a:effectRef idx="3">
            <a:schemeClr val="accent3"/>
          </a:effectRef>
          <a:fontRef idx="minor">
            <a:schemeClr val="lt1"/>
          </a:fontRef>
        </p:style>
        <p:txBody>
          <a:bodyPr>
            <a:noAutofit/>
          </a:bodyPr>
          <a:lstStyle/>
          <a:p>
            <a:r>
              <a:rPr lang="tr-TR" sz="8800" dirty="0"/>
              <a:t>Dünya mutfak kültürü</a:t>
            </a:r>
          </a:p>
        </p:txBody>
      </p:sp>
      <p:sp>
        <p:nvSpPr>
          <p:cNvPr id="4" name="object 6"/>
          <p:cNvSpPr txBox="1">
            <a:spLocks noGrp="1"/>
          </p:cNvSpPr>
          <p:nvPr>
            <p:ph type="subTitle" idx="1"/>
          </p:nvPr>
        </p:nvSpPr>
        <p:spPr>
          <a:xfrm>
            <a:off x="1806096" y="4095521"/>
            <a:ext cx="8689976" cy="2153666"/>
          </a:xfrm>
          <a:prstGeom prst="rect">
            <a:avLst/>
          </a:prstGeom>
          <a:solidFill>
            <a:schemeClr val="accent6">
              <a:lumMod val="75000"/>
            </a:schemeClr>
          </a:solidFill>
          <a:effectLst>
            <a:glow rad="228600">
              <a:schemeClr val="accent3">
                <a:satMod val="175000"/>
                <a:alpha val="40000"/>
              </a:schemeClr>
            </a:glow>
          </a:effectLst>
        </p:spPr>
        <p:txBody>
          <a:bodyPr vert="horz" wrap="square" lIns="0" tIns="173990" rIns="0" bIns="0" rtlCol="0">
            <a:spAutoFit/>
          </a:bodyPr>
          <a:lstStyle/>
          <a:p>
            <a:pPr marL="12700">
              <a:lnSpc>
                <a:spcPct val="100000"/>
              </a:lnSpc>
              <a:spcBef>
                <a:spcPts val="1370"/>
              </a:spcBef>
            </a:pPr>
            <a:r>
              <a:rPr sz="3200" spc="-175" dirty="0">
                <a:solidFill>
                  <a:schemeClr val="bg1"/>
                </a:solidFill>
                <a:latin typeface="Verdana"/>
                <a:cs typeface="Verdana"/>
              </a:rPr>
              <a:t>NİLGÜN </a:t>
            </a:r>
            <a:r>
              <a:rPr sz="3200" spc="-215" dirty="0">
                <a:solidFill>
                  <a:schemeClr val="bg1"/>
                </a:solidFill>
                <a:latin typeface="Verdana"/>
                <a:cs typeface="Verdana"/>
              </a:rPr>
              <a:t>BAŞAK</a:t>
            </a:r>
            <a:r>
              <a:rPr sz="3200" spc="-440" dirty="0">
                <a:solidFill>
                  <a:schemeClr val="bg1"/>
                </a:solidFill>
                <a:latin typeface="Verdana"/>
                <a:cs typeface="Verdana"/>
              </a:rPr>
              <a:t> </a:t>
            </a:r>
            <a:r>
              <a:rPr sz="3200" spc="-260" dirty="0">
                <a:solidFill>
                  <a:schemeClr val="bg1"/>
                </a:solidFill>
                <a:latin typeface="Verdana"/>
                <a:cs typeface="Verdana"/>
              </a:rPr>
              <a:t>TECER</a:t>
            </a:r>
            <a:endParaRPr sz="3200" dirty="0">
              <a:solidFill>
                <a:schemeClr val="bg1"/>
              </a:solidFill>
              <a:latin typeface="Verdana"/>
              <a:cs typeface="Verdana"/>
            </a:endParaRPr>
          </a:p>
          <a:p>
            <a:pPr marL="927735" marR="920750" indent="635" algn="ctr">
              <a:lnSpc>
                <a:spcPct val="128200"/>
              </a:lnSpc>
              <a:spcBef>
                <a:spcPts val="30"/>
              </a:spcBef>
            </a:pPr>
            <a:r>
              <a:rPr sz="2400" spc="-105" dirty="0">
                <a:solidFill>
                  <a:schemeClr val="bg1"/>
                </a:solidFill>
                <a:latin typeface="Verdana"/>
                <a:cs typeface="Verdana"/>
              </a:rPr>
              <a:t>ÖĞRETİM </a:t>
            </a:r>
            <a:r>
              <a:rPr sz="2400" spc="-165" dirty="0">
                <a:solidFill>
                  <a:schemeClr val="bg1"/>
                </a:solidFill>
                <a:latin typeface="Verdana"/>
                <a:cs typeface="Verdana"/>
              </a:rPr>
              <a:t>GÖREVLİSİ  </a:t>
            </a:r>
            <a:endParaRPr lang="tr-TR" sz="2400" spc="-165" dirty="0">
              <a:solidFill>
                <a:schemeClr val="bg1"/>
              </a:solidFill>
              <a:latin typeface="Verdana"/>
              <a:cs typeface="Verdana"/>
            </a:endParaRPr>
          </a:p>
          <a:p>
            <a:pPr marL="927735" marR="920750" indent="635" algn="ctr">
              <a:lnSpc>
                <a:spcPct val="128200"/>
              </a:lnSpc>
              <a:spcBef>
                <a:spcPts val="30"/>
              </a:spcBef>
            </a:pPr>
            <a:r>
              <a:rPr sz="1600" spc="-15" dirty="0">
                <a:solidFill>
                  <a:schemeClr val="bg1"/>
                </a:solidFill>
                <a:latin typeface="Verdana"/>
                <a:cs typeface="Verdana"/>
              </a:rPr>
              <a:t>ANKARA</a:t>
            </a:r>
            <a:r>
              <a:rPr sz="1600" spc="-210" dirty="0">
                <a:solidFill>
                  <a:schemeClr val="bg1"/>
                </a:solidFill>
                <a:latin typeface="Verdana"/>
                <a:cs typeface="Verdana"/>
              </a:rPr>
              <a:t> </a:t>
            </a:r>
            <a:r>
              <a:rPr sz="1600" spc="-280" dirty="0">
                <a:solidFill>
                  <a:schemeClr val="bg1"/>
                </a:solidFill>
                <a:latin typeface="Verdana"/>
                <a:cs typeface="Verdana"/>
              </a:rPr>
              <a:t>ÜNİVERSİTESİ</a:t>
            </a:r>
            <a:endParaRPr sz="1600" dirty="0">
              <a:solidFill>
                <a:schemeClr val="bg1"/>
              </a:solidFill>
              <a:latin typeface="Verdana"/>
              <a:cs typeface="Verdana"/>
            </a:endParaRPr>
          </a:p>
          <a:p>
            <a:pPr algn="ctr">
              <a:lnSpc>
                <a:spcPct val="100000"/>
              </a:lnSpc>
              <a:spcBef>
                <a:spcPts val="770"/>
              </a:spcBef>
            </a:pPr>
            <a:r>
              <a:rPr sz="1600" spc="-135" dirty="0">
                <a:solidFill>
                  <a:schemeClr val="bg1"/>
                </a:solidFill>
                <a:latin typeface="Verdana"/>
                <a:cs typeface="Verdana"/>
              </a:rPr>
              <a:t>KALECİK </a:t>
            </a:r>
            <a:r>
              <a:rPr sz="1600" spc="-190" dirty="0">
                <a:solidFill>
                  <a:schemeClr val="bg1"/>
                </a:solidFill>
                <a:latin typeface="Verdana"/>
                <a:cs typeface="Verdana"/>
              </a:rPr>
              <a:t>MESLEK</a:t>
            </a:r>
            <a:r>
              <a:rPr sz="1600" spc="-204" dirty="0">
                <a:solidFill>
                  <a:schemeClr val="bg1"/>
                </a:solidFill>
                <a:latin typeface="Verdana"/>
                <a:cs typeface="Verdana"/>
              </a:rPr>
              <a:t> </a:t>
            </a:r>
            <a:r>
              <a:rPr sz="1600" spc="-175" dirty="0">
                <a:solidFill>
                  <a:schemeClr val="bg1"/>
                </a:solidFill>
                <a:latin typeface="Verdana"/>
                <a:cs typeface="Verdana"/>
              </a:rPr>
              <a:t>YÜKSEKOKULU</a:t>
            </a:r>
            <a:endParaRPr sz="1600" dirty="0">
              <a:solidFill>
                <a:schemeClr val="bg1"/>
              </a:solidFill>
              <a:latin typeface="Verdana"/>
              <a:cs typeface="Verdana"/>
            </a:endParaRPr>
          </a:p>
          <a:p>
            <a:pPr algn="ctr">
              <a:lnSpc>
                <a:spcPct val="100000"/>
              </a:lnSpc>
              <a:spcBef>
                <a:spcPts val="765"/>
              </a:spcBef>
            </a:pPr>
            <a:r>
              <a:rPr sz="1600" spc="-114" dirty="0">
                <a:solidFill>
                  <a:schemeClr val="bg1"/>
                </a:solidFill>
                <a:latin typeface="Verdana"/>
                <a:cs typeface="Verdana"/>
              </a:rPr>
              <a:t>E-posta:</a:t>
            </a:r>
            <a:r>
              <a:rPr sz="1600" spc="-175" dirty="0">
                <a:solidFill>
                  <a:schemeClr val="bg1"/>
                </a:solidFill>
                <a:latin typeface="Verdana"/>
                <a:cs typeface="Verdana"/>
              </a:rPr>
              <a:t> </a:t>
            </a:r>
            <a:r>
              <a:rPr lang="tr-TR" sz="1600" cap="none" spc="-35" dirty="0">
                <a:solidFill>
                  <a:schemeClr val="bg1"/>
                </a:solidFill>
                <a:latin typeface="Verdana"/>
                <a:cs typeface="Verdana"/>
                <a:hlinkClick r:id="rId2"/>
              </a:rPr>
              <a:t>nbtecer@ankara.edu.tr</a:t>
            </a:r>
            <a:endParaRPr lang="tr-TR" sz="1600" cap="none" dirty="0">
              <a:solidFill>
                <a:schemeClr val="bg1"/>
              </a:solidFill>
              <a:latin typeface="Verdana"/>
              <a:cs typeface="Verdana"/>
            </a:endParaRPr>
          </a:p>
        </p:txBody>
      </p:sp>
    </p:spTree>
    <p:extLst>
      <p:ext uri="{BB962C8B-B14F-4D97-AF65-F5344CB8AC3E}">
        <p14:creationId xmlns:p14="http://schemas.microsoft.com/office/powerpoint/2010/main" val="442594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6AB6823-8E35-F647-94D1-06352C84F8C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0BD0F61-BED7-3B44-9132-61927A690F14}"/>
              </a:ext>
            </a:extLst>
          </p:cNvPr>
          <p:cNvSpPr>
            <a:spLocks noGrp="1"/>
          </p:cNvSpPr>
          <p:nvPr>
            <p:ph sz="quarter" idx="13"/>
          </p:nvPr>
        </p:nvSpPr>
        <p:spPr/>
        <p:txBody>
          <a:bodyPr/>
          <a:lstStyle/>
          <a:p>
            <a:pPr algn="just"/>
            <a:r>
              <a:rPr lang="tr-TR" dirty="0" err="1">
                <a:latin typeface="Arial" panose="020B0604020202020204" pitchFamily="34" charset="0"/>
                <a:cs typeface="Arial" panose="020B0604020202020204" pitchFamily="34" charset="0"/>
              </a:rPr>
              <a:t>Selçuklularda</a:t>
            </a:r>
            <a:r>
              <a:rPr lang="tr-TR" dirty="0">
                <a:latin typeface="Arial" panose="020B0604020202020204" pitchFamily="34" charset="0"/>
                <a:cs typeface="Arial" panose="020B0604020202020204" pitchFamily="34" charset="0"/>
              </a:rPr>
              <a:t> da iki </a:t>
            </a:r>
            <a:r>
              <a:rPr lang="tr-TR" dirty="0" err="1">
                <a:latin typeface="Arial" panose="020B0604020202020204" pitchFamily="34" charset="0"/>
                <a:cs typeface="Arial" panose="020B0604020202020204" pitchFamily="34" charset="0"/>
              </a:rPr>
              <a:t>öğün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görülmektedir</a:t>
            </a:r>
            <a:r>
              <a:rPr lang="tr-TR" dirty="0">
                <a:latin typeface="Arial" panose="020B0604020202020204" pitchFamily="34" charset="0"/>
                <a:cs typeface="Arial" panose="020B0604020202020204" pitchFamily="34" charset="0"/>
              </a:rPr>
              <a:t> bunlar; </a:t>
            </a:r>
            <a:r>
              <a:rPr lang="tr-TR" dirty="0" err="1">
                <a:latin typeface="Arial" panose="020B0604020202020204" pitchFamily="34" charset="0"/>
                <a:cs typeface="Arial" panose="020B0604020202020204" pitchFamily="34" charset="0"/>
              </a:rPr>
              <a:t>kuşluk</a:t>
            </a:r>
            <a:r>
              <a:rPr lang="tr-TR" dirty="0">
                <a:latin typeface="Arial" panose="020B0604020202020204" pitchFamily="34" charset="0"/>
                <a:cs typeface="Arial" panose="020B0604020202020204" pitchFamily="34" charset="0"/>
              </a:rPr>
              <a:t> ve zevale ismiyle bilinmektedir. </a:t>
            </a:r>
            <a:r>
              <a:rPr lang="tr-TR" dirty="0" err="1">
                <a:latin typeface="Arial" panose="020B0604020202020204" pitchFamily="34" charset="0"/>
                <a:cs typeface="Arial" panose="020B0604020202020204" pitchFamily="34" charset="0"/>
              </a:rPr>
              <a:t>Günümüzde</a:t>
            </a:r>
            <a:r>
              <a:rPr lang="tr-TR" dirty="0">
                <a:latin typeface="Arial" panose="020B0604020202020204" pitchFamily="34" charset="0"/>
                <a:cs typeface="Arial" panose="020B0604020202020204" pitchFamily="34" charset="0"/>
              </a:rPr>
              <a:t> “Brunch” ismiyle anılan </a:t>
            </a:r>
            <a:r>
              <a:rPr lang="tr-TR" dirty="0" err="1">
                <a:latin typeface="Arial" panose="020B0604020202020204" pitchFamily="34" charset="0"/>
                <a:cs typeface="Arial" panose="020B0604020202020204" pitchFamily="34" charset="0"/>
              </a:rPr>
              <a:t>öğün</a:t>
            </a:r>
            <a:r>
              <a:rPr lang="tr-TR" dirty="0">
                <a:latin typeface="Arial" panose="020B0604020202020204" pitchFamily="34" charset="0"/>
                <a:cs typeface="Arial" panose="020B0604020202020204" pitchFamily="34" charset="0"/>
              </a:rPr>
              <a:t>, sabah ile </a:t>
            </a:r>
            <a:r>
              <a:rPr lang="tr-TR" dirty="0" err="1">
                <a:latin typeface="Arial" panose="020B0604020202020204" pitchFamily="34" charset="0"/>
                <a:cs typeface="Arial" panose="020B0604020202020204" pitchFamily="34" charset="0"/>
              </a:rPr>
              <a:t>öğlen</a:t>
            </a:r>
            <a:r>
              <a:rPr lang="tr-TR" dirty="0">
                <a:latin typeface="Arial" panose="020B0604020202020204" pitchFamily="34" charset="0"/>
                <a:cs typeface="Arial" panose="020B0604020202020204" pitchFamily="34" charset="0"/>
              </a:rPr>
              <a:t> vakti arasında yenilen yemek olup, </a:t>
            </a:r>
            <a:r>
              <a:rPr lang="tr-TR" dirty="0" err="1">
                <a:latin typeface="Arial" panose="020B0604020202020204" pitchFamily="34" charset="0"/>
                <a:cs typeface="Arial" panose="020B0604020202020204" pitchFamily="34" charset="0"/>
              </a:rPr>
              <a:t>Selçuklularda</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Kuşluk</a:t>
            </a:r>
            <a:r>
              <a:rPr lang="tr-TR" dirty="0">
                <a:latin typeface="Arial" panose="020B0604020202020204" pitchFamily="34" charset="0"/>
                <a:cs typeface="Arial" panose="020B0604020202020204" pitchFamily="34" charset="0"/>
              </a:rPr>
              <a:t>” olarak adlandırılmaktadır. </a:t>
            </a:r>
            <a:r>
              <a:rPr lang="tr-TR" dirty="0" err="1">
                <a:latin typeface="Arial" panose="020B0604020202020204" pitchFamily="34" charset="0"/>
                <a:cs typeface="Arial" panose="020B0604020202020204" pitchFamily="34" charset="0"/>
              </a:rPr>
              <a:t>Akşam</a:t>
            </a:r>
            <a:r>
              <a:rPr lang="tr-TR" dirty="0">
                <a:latin typeface="Arial" panose="020B0604020202020204" pitchFamily="34" charset="0"/>
                <a:cs typeface="Arial" panose="020B0604020202020204" pitchFamily="34" charset="0"/>
              </a:rPr>
              <a:t> (zevale) </a:t>
            </a:r>
            <a:r>
              <a:rPr lang="tr-TR" dirty="0" err="1">
                <a:latin typeface="Arial" panose="020B0604020202020204" pitchFamily="34" charset="0"/>
                <a:cs typeface="Arial" panose="020B0604020202020204" pitchFamily="34" charset="0"/>
              </a:rPr>
              <a:t>yemeği</a:t>
            </a:r>
            <a:r>
              <a:rPr lang="tr-TR" dirty="0">
                <a:latin typeface="Arial" panose="020B0604020202020204" pitchFamily="34" charset="0"/>
                <a:cs typeface="Arial" panose="020B0604020202020204" pitchFamily="34" charset="0"/>
              </a:rPr>
              <a:t> ise hava kararmadan hazırlanmaktadır ve sofrada bol </a:t>
            </a:r>
            <a:r>
              <a:rPr lang="tr-TR" dirty="0" err="1">
                <a:latin typeface="Arial" panose="020B0604020202020204" pitchFamily="34" charset="0"/>
                <a:cs typeface="Arial" panose="020B0604020202020204" pitchFamily="34" charset="0"/>
              </a:rPr>
              <a:t>çeşit</a:t>
            </a:r>
            <a:r>
              <a:rPr lang="tr-TR" dirty="0">
                <a:latin typeface="Arial" panose="020B0604020202020204" pitchFamily="34" charset="0"/>
                <a:cs typeface="Arial" panose="020B0604020202020204" pitchFamily="34" charset="0"/>
              </a:rPr>
              <a:t> bulunmaktadır.</a:t>
            </a:r>
          </a:p>
          <a:p>
            <a:endParaRPr lang="tr-TR" dirty="0"/>
          </a:p>
        </p:txBody>
      </p:sp>
    </p:spTree>
    <p:extLst>
      <p:ext uri="{BB962C8B-B14F-4D97-AF65-F5344CB8AC3E}">
        <p14:creationId xmlns:p14="http://schemas.microsoft.com/office/powerpoint/2010/main" val="1793173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6AB6823-8E35-F647-94D1-06352C84F8C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0BD0F61-BED7-3B44-9132-61927A690F14}"/>
              </a:ext>
            </a:extLst>
          </p:cNvPr>
          <p:cNvSpPr>
            <a:spLocks noGrp="1"/>
          </p:cNvSpPr>
          <p:nvPr>
            <p:ph sz="quarter" idx="13"/>
          </p:nvPr>
        </p:nvSpPr>
        <p:spPr/>
        <p:txBody>
          <a:bodyPr/>
          <a:lstStyle/>
          <a:p>
            <a:pPr algn="just"/>
            <a:r>
              <a:rPr lang="tr-TR" dirty="0" err="1">
                <a:latin typeface="Arial" panose="020B0604020202020204" pitchFamily="34" charset="0"/>
                <a:cs typeface="Arial" panose="020B0604020202020204" pitchFamily="34" charset="0"/>
              </a:rPr>
              <a:t>Görgu</a:t>
            </a:r>
            <a:r>
              <a:rPr lang="tr-TR" dirty="0">
                <a:latin typeface="Arial" panose="020B0604020202020204" pitchFamily="34" charset="0"/>
                <a:cs typeface="Arial" panose="020B0604020202020204" pitchFamily="34" charset="0"/>
              </a:rPr>
              <a:t>̈ kuralları </a:t>
            </a:r>
            <a:r>
              <a:rPr lang="tr-TR" dirty="0" err="1">
                <a:latin typeface="Arial" panose="020B0604020202020204" pitchFamily="34" charset="0"/>
                <a:cs typeface="Arial" panose="020B0604020202020204" pitchFamily="34" charset="0"/>
              </a:rPr>
              <a:t>Selçuklu</a:t>
            </a:r>
            <a:r>
              <a:rPr lang="tr-TR" dirty="0">
                <a:latin typeface="Arial" panose="020B0604020202020204" pitchFamily="34" charset="0"/>
                <a:cs typeface="Arial" panose="020B0604020202020204" pitchFamily="34" charset="0"/>
              </a:rPr>
              <a:t> devletinde </a:t>
            </a:r>
            <a:r>
              <a:rPr lang="tr-TR" dirty="0" err="1">
                <a:latin typeface="Arial" panose="020B0604020202020204" pitchFamily="34" charset="0"/>
                <a:cs typeface="Arial" panose="020B0604020202020204" pitchFamily="34" charset="0"/>
              </a:rPr>
              <a:t>önemli</a:t>
            </a:r>
            <a:r>
              <a:rPr lang="tr-TR" dirty="0">
                <a:latin typeface="Arial" panose="020B0604020202020204" pitchFamily="34" charset="0"/>
                <a:cs typeface="Arial" panose="020B0604020202020204" pitchFamily="34" charset="0"/>
              </a:rPr>
              <a:t> bir yer </a:t>
            </a:r>
            <a:r>
              <a:rPr lang="tr-TR" dirty="0" err="1">
                <a:latin typeface="Arial" panose="020B0604020202020204" pitchFamily="34" charset="0"/>
                <a:cs typeface="Arial" panose="020B0604020202020204" pitchFamily="34" charset="0"/>
              </a:rPr>
              <a:t>etmiştir</a:t>
            </a:r>
            <a:r>
              <a:rPr lang="tr-TR" dirty="0">
                <a:latin typeface="Arial" panose="020B0604020202020204" pitchFamily="34" charset="0"/>
                <a:cs typeface="Arial" panose="020B0604020202020204" pitchFamily="34" charset="0"/>
              </a:rPr>
              <a:t>. Bunlardan bazıları; </a:t>
            </a:r>
            <a:r>
              <a:rPr lang="tr-TR" dirty="0" err="1">
                <a:latin typeface="Arial" panose="020B0604020202020204" pitchFamily="34" charset="0"/>
                <a:cs typeface="Arial" panose="020B0604020202020204" pitchFamily="34" charset="0"/>
              </a:rPr>
              <a:t>Yemeğe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büyükler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başlamadan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başlanmaması</a:t>
            </a:r>
            <a:r>
              <a:rPr lang="tr-TR" dirty="0">
                <a:latin typeface="Arial" panose="020B0604020202020204" pitchFamily="34" charset="0"/>
                <a:cs typeface="Arial" panose="020B0604020202020204" pitchFamily="34" charset="0"/>
              </a:rPr>
              <a:t>, sofrada aynı kaptan </a:t>
            </a:r>
            <a:r>
              <a:rPr lang="tr-TR" dirty="0" err="1">
                <a:latin typeface="Arial" panose="020B0604020202020204" pitchFamily="34" charset="0"/>
                <a:cs typeface="Arial" panose="020B0604020202020204" pitchFamily="34" charset="0"/>
              </a:rPr>
              <a:t>yenildiği</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için</a:t>
            </a:r>
            <a:r>
              <a:rPr lang="tr-TR" dirty="0">
                <a:latin typeface="Arial" panose="020B0604020202020204" pitchFamily="34" charset="0"/>
                <a:cs typeface="Arial" panose="020B0604020202020204" pitchFamily="34" charset="0"/>
              </a:rPr>
              <a:t> herkesin kendi </a:t>
            </a:r>
            <a:r>
              <a:rPr lang="tr-TR" dirty="0" err="1">
                <a:latin typeface="Arial" panose="020B0604020202020204" pitchFamily="34" charset="0"/>
                <a:cs typeface="Arial" panose="020B0604020202020204" pitchFamily="34" charset="0"/>
              </a:rPr>
              <a:t>önünden</a:t>
            </a:r>
            <a:r>
              <a:rPr lang="tr-TR" dirty="0">
                <a:latin typeface="Arial" panose="020B0604020202020204" pitchFamily="34" charset="0"/>
                <a:cs typeface="Arial" panose="020B0604020202020204" pitchFamily="34" charset="0"/>
              </a:rPr>
              <a:t> yemesi ve yemek yerken </a:t>
            </a:r>
            <a:r>
              <a:rPr lang="tr-TR" dirty="0" err="1">
                <a:latin typeface="Arial" panose="020B0604020202020204" pitchFamily="34" charset="0"/>
                <a:cs typeface="Arial" panose="020B0604020202020204" pitchFamily="34" charset="0"/>
              </a:rPr>
              <a:t>sag</a:t>
            </a:r>
            <a:r>
              <a:rPr lang="tr-TR" dirty="0">
                <a:latin typeface="Arial" panose="020B0604020202020204" pitchFamily="34" charset="0"/>
                <a:cs typeface="Arial" panose="020B0604020202020204" pitchFamily="34" charset="0"/>
              </a:rPr>
              <a:t>̆ elini kullanmanın yanı sıra elini </a:t>
            </a:r>
            <a:r>
              <a:rPr lang="tr-TR" dirty="0" err="1">
                <a:latin typeface="Arial" panose="020B0604020202020204" pitchFamily="34" charset="0"/>
                <a:cs typeface="Arial" panose="020B0604020202020204" pitchFamily="34" charset="0"/>
              </a:rPr>
              <a:t>yemeğin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içine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değdirmemesi</a:t>
            </a:r>
            <a:r>
              <a:rPr lang="tr-TR" dirty="0">
                <a:latin typeface="Arial" panose="020B0604020202020204" pitchFamily="34" charset="0"/>
                <a:cs typeface="Arial" panose="020B0604020202020204" pitchFamily="34" charset="0"/>
              </a:rPr>
              <a:t> genel </a:t>
            </a:r>
            <a:r>
              <a:rPr lang="tr-TR" dirty="0" err="1">
                <a:latin typeface="Arial" panose="020B0604020202020204" pitchFamily="34" charset="0"/>
                <a:cs typeface="Arial" panose="020B0604020202020204" pitchFamily="34" charset="0"/>
              </a:rPr>
              <a:t>görgu</a:t>
            </a:r>
            <a:r>
              <a:rPr lang="tr-TR" dirty="0">
                <a:latin typeface="Arial" panose="020B0604020202020204" pitchFamily="34" charset="0"/>
                <a:cs typeface="Arial" panose="020B0604020202020204" pitchFamily="34" charset="0"/>
              </a:rPr>
              <a:t>̈ kurallarıdır. </a:t>
            </a:r>
          </a:p>
          <a:p>
            <a:endParaRPr lang="tr-TR" dirty="0"/>
          </a:p>
        </p:txBody>
      </p:sp>
    </p:spTree>
    <p:extLst>
      <p:ext uri="{BB962C8B-B14F-4D97-AF65-F5344CB8AC3E}">
        <p14:creationId xmlns:p14="http://schemas.microsoft.com/office/powerpoint/2010/main" val="212096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DD50614-DB52-D64A-AC7D-76676FDB27A1}"/>
              </a:ext>
            </a:extLst>
          </p:cNvPr>
          <p:cNvSpPr>
            <a:spLocks noGrp="1"/>
          </p:cNvSpPr>
          <p:nvPr>
            <p:ph type="title"/>
          </p:nvPr>
        </p:nvSpPr>
        <p:spPr>
          <a:xfrm>
            <a:off x="913773" y="0"/>
            <a:ext cx="10364451" cy="1596177"/>
          </a:xfrm>
        </p:spPr>
        <p:txBody>
          <a:bodyPr/>
          <a:lstStyle/>
          <a:p>
            <a:r>
              <a:rPr lang="tr-TR" dirty="0"/>
              <a:t>SELÇUKLU DÖNEMİ YEMEK ÖRNEKLERİ</a:t>
            </a:r>
          </a:p>
        </p:txBody>
      </p:sp>
      <p:pic>
        <p:nvPicPr>
          <p:cNvPr id="4" name="İçerik Yer Tutucusu 3">
            <a:extLst>
              <a:ext uri="{FF2B5EF4-FFF2-40B4-BE49-F238E27FC236}">
                <a16:creationId xmlns:a16="http://schemas.microsoft.com/office/drawing/2014/main" id="{8B375D9D-0CB6-1B43-ACCC-52E4976303A8}"/>
              </a:ext>
            </a:extLst>
          </p:cNvPr>
          <p:cNvPicPr>
            <a:picLocks noGrp="1" noChangeAspect="1"/>
          </p:cNvPicPr>
          <p:nvPr>
            <p:ph sz="quarter" idx="13"/>
          </p:nvPr>
        </p:nvPicPr>
        <p:blipFill rotWithShape="1">
          <a:blip r:embed="rId2"/>
          <a:srcRect l="3533" t="1745" b="2315"/>
          <a:stretch/>
        </p:blipFill>
        <p:spPr>
          <a:xfrm>
            <a:off x="615042" y="1416605"/>
            <a:ext cx="10961915" cy="5334000"/>
          </a:xfrm>
          <a:prstGeom prst="rect">
            <a:avLst/>
          </a:prstGeom>
        </p:spPr>
      </p:pic>
    </p:spTree>
    <p:extLst>
      <p:ext uri="{BB962C8B-B14F-4D97-AF65-F5344CB8AC3E}">
        <p14:creationId xmlns:p14="http://schemas.microsoft.com/office/powerpoint/2010/main" val="1238254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6007B9B-87DB-A84B-B4E2-BA57FDCA891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F1F133C-F004-674D-AB35-48E5AF76A718}"/>
              </a:ext>
            </a:extLst>
          </p:cNvPr>
          <p:cNvSpPr>
            <a:spLocks noGrp="1"/>
          </p:cNvSpPr>
          <p:nvPr>
            <p:ph sz="quarter" idx="13"/>
          </p:nvPr>
        </p:nvSpPr>
        <p:spPr/>
        <p:txBody>
          <a:bodyPr>
            <a:normAutofit fontScale="85000" lnSpcReduction="10000"/>
          </a:bodyPr>
          <a:lstStyle/>
          <a:p>
            <a:pPr algn="just"/>
            <a:r>
              <a:rPr lang="tr-TR" dirty="0">
                <a:latin typeface="Arial" panose="020B0604020202020204" pitchFamily="34" charset="0"/>
                <a:cs typeface="Arial" panose="020B0604020202020204" pitchFamily="34" charset="0"/>
              </a:rPr>
              <a:t>Osmanlı devletinin 700 yıla </a:t>
            </a:r>
            <a:r>
              <a:rPr lang="tr-TR" dirty="0" err="1">
                <a:latin typeface="Arial" panose="020B0604020202020204" pitchFamily="34" charset="0"/>
                <a:cs typeface="Arial" panose="020B0604020202020204" pitchFamily="34" charset="0"/>
              </a:rPr>
              <a:t>yayılmıs</a:t>
            </a:r>
            <a:r>
              <a:rPr lang="tr-TR" dirty="0">
                <a:latin typeface="Arial" panose="020B0604020202020204" pitchFamily="34" charset="0"/>
                <a:cs typeface="Arial" panose="020B0604020202020204" pitchFamily="34" charset="0"/>
              </a:rPr>
              <a:t>̧ bir devlet olması yemek </a:t>
            </a:r>
            <a:r>
              <a:rPr lang="tr-TR" dirty="0" err="1">
                <a:latin typeface="Arial" panose="020B0604020202020204" pitchFamily="34" charset="0"/>
                <a:cs typeface="Arial" panose="020B0604020202020204" pitchFamily="34" charset="0"/>
              </a:rPr>
              <a:t>kültüründe</a:t>
            </a:r>
            <a:r>
              <a:rPr lang="tr-TR" dirty="0">
                <a:latin typeface="Arial" panose="020B0604020202020204" pitchFamily="34" charset="0"/>
                <a:cs typeface="Arial" panose="020B0604020202020204" pitchFamily="34" charset="0"/>
              </a:rPr>
              <a:t> bir genellemenin yapılmasını </a:t>
            </a:r>
            <a:r>
              <a:rPr lang="tr-TR" dirty="0" err="1">
                <a:latin typeface="Arial" panose="020B0604020202020204" pitchFamily="34" charset="0"/>
                <a:cs typeface="Arial" panose="020B0604020202020204" pitchFamily="34" charset="0"/>
              </a:rPr>
              <a:t>zorlaştırmaktadır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İmparatorluğun</a:t>
            </a:r>
            <a:r>
              <a:rPr lang="tr-TR" dirty="0">
                <a:latin typeface="Arial" panose="020B0604020202020204" pitchFamily="34" charset="0"/>
                <a:cs typeface="Arial" panose="020B0604020202020204" pitchFamily="34" charset="0"/>
              </a:rPr>
              <a:t> ilk </a:t>
            </a:r>
            <a:r>
              <a:rPr lang="tr-TR" dirty="0" err="1">
                <a:latin typeface="Arial" panose="020B0604020202020204" pitchFamily="34" charset="0"/>
                <a:cs typeface="Arial" panose="020B0604020202020204" pitchFamily="34" charset="0"/>
              </a:rPr>
              <a:t>günleri</a:t>
            </a:r>
            <a:r>
              <a:rPr lang="tr-TR" dirty="0">
                <a:latin typeface="Arial" panose="020B0604020202020204" pitchFamily="34" charset="0"/>
                <a:cs typeface="Arial" panose="020B0604020202020204" pitchFamily="34" charset="0"/>
              </a:rPr>
              <a:t> ve son </a:t>
            </a:r>
            <a:r>
              <a:rPr lang="tr-TR" dirty="0" err="1">
                <a:latin typeface="Arial" panose="020B0604020202020204" pitchFamily="34" charset="0"/>
                <a:cs typeface="Arial" panose="020B0604020202020204" pitchFamily="34" charset="0"/>
              </a:rPr>
              <a:t>günlerini</a:t>
            </a:r>
            <a:r>
              <a:rPr lang="tr-TR" dirty="0">
                <a:latin typeface="Arial" panose="020B0604020202020204" pitchFamily="34" charset="0"/>
                <a:cs typeface="Arial" panose="020B0604020202020204" pitchFamily="34" charset="0"/>
              </a:rPr>
              <a:t> aynı tutmak </a:t>
            </a:r>
            <a:r>
              <a:rPr lang="tr-TR" dirty="0" err="1">
                <a:latin typeface="Arial" panose="020B0604020202020204" pitchFamily="34" charset="0"/>
                <a:cs typeface="Arial" panose="020B0604020202020204" pitchFamily="34" charset="0"/>
              </a:rPr>
              <a:t>büyük</a:t>
            </a:r>
            <a:r>
              <a:rPr lang="tr-TR" dirty="0">
                <a:latin typeface="Arial" panose="020B0604020202020204" pitchFamily="34" charset="0"/>
                <a:cs typeface="Arial" panose="020B0604020202020204" pitchFamily="34" charset="0"/>
              </a:rPr>
              <a:t> bir </a:t>
            </a:r>
            <a:r>
              <a:rPr lang="tr-TR" dirty="0" err="1">
                <a:latin typeface="Arial" panose="020B0604020202020204" pitchFamily="34" charset="0"/>
                <a:cs typeface="Arial" panose="020B0604020202020204" pitchFamily="34" charset="0"/>
              </a:rPr>
              <a:t>yanlıştır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Kurulus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dönemindeki</a:t>
            </a:r>
            <a:r>
              <a:rPr lang="tr-TR" dirty="0">
                <a:latin typeface="Arial" panose="020B0604020202020204" pitchFamily="34" charset="0"/>
                <a:cs typeface="Arial" panose="020B0604020202020204" pitchFamily="34" charset="0"/>
              </a:rPr>
              <a:t> orta Asya ve Anadolu </a:t>
            </a:r>
            <a:r>
              <a:rPr lang="tr-TR" dirty="0" err="1">
                <a:latin typeface="Arial" panose="020B0604020202020204" pitchFamily="34" charset="0"/>
                <a:cs typeface="Arial" panose="020B0604020202020204" pitchFamily="34" charset="0"/>
              </a:rPr>
              <a:t>kültüru</a:t>
            </a:r>
            <a:r>
              <a:rPr lang="tr-TR" dirty="0">
                <a:latin typeface="Arial" panose="020B0604020202020204" pitchFamily="34" charset="0"/>
                <a:cs typeface="Arial" panose="020B0604020202020204" pitchFamily="34" charset="0"/>
              </a:rPr>
              <a:t>̈ zamanla yerini Avrupai etkiye </a:t>
            </a:r>
            <a:r>
              <a:rPr lang="tr-TR" dirty="0" err="1">
                <a:latin typeface="Arial" panose="020B0604020202020204" pitchFamily="34" charset="0"/>
                <a:cs typeface="Arial" panose="020B0604020202020204" pitchFamily="34" charset="0"/>
              </a:rPr>
              <a:t>bırakmıştır</a:t>
            </a:r>
            <a:r>
              <a:rPr lang="tr-TR" dirty="0">
                <a:latin typeface="Arial" panose="020B0604020202020204" pitchFamily="34" charset="0"/>
                <a:cs typeface="Arial" panose="020B0604020202020204" pitchFamily="34" charset="0"/>
              </a:rPr>
              <a:t>. Osmanlıda sofra adabında dikkat edilen kurallar; ihtiyaca </a:t>
            </a:r>
            <a:r>
              <a:rPr lang="tr-TR" dirty="0" err="1">
                <a:latin typeface="Arial" panose="020B0604020202020204" pitchFamily="34" charset="0"/>
                <a:cs typeface="Arial" panose="020B0604020202020204" pitchFamily="34" charset="0"/>
              </a:rPr>
              <a:t>göre</a:t>
            </a:r>
            <a:r>
              <a:rPr lang="tr-TR" dirty="0">
                <a:latin typeface="Arial" panose="020B0604020202020204" pitchFamily="34" charset="0"/>
                <a:cs typeface="Arial" panose="020B0604020202020204" pitchFamily="34" charset="0"/>
              </a:rPr>
              <a:t> yemek ve tam doymamak, </a:t>
            </a:r>
            <a:r>
              <a:rPr lang="tr-TR" dirty="0" err="1">
                <a:latin typeface="Arial" panose="020B0604020202020204" pitchFamily="34" charset="0"/>
                <a:cs typeface="Arial" panose="020B0604020202020204" pitchFamily="34" charset="0"/>
              </a:rPr>
              <a:t>yemeği</a:t>
            </a:r>
            <a:r>
              <a:rPr lang="tr-TR" dirty="0">
                <a:latin typeface="Arial" panose="020B0604020202020204" pitchFamily="34" charset="0"/>
                <a:cs typeface="Arial" panose="020B0604020202020204" pitchFamily="34" charset="0"/>
              </a:rPr>
              <a:t> iyi </a:t>
            </a:r>
            <a:r>
              <a:rPr lang="tr-TR" dirty="0" err="1">
                <a:latin typeface="Arial" panose="020B0604020202020204" pitchFamily="34" charset="0"/>
                <a:cs typeface="Arial" panose="020B0604020202020204" pitchFamily="34" charset="0"/>
              </a:rPr>
              <a:t>çiğnemek</a:t>
            </a:r>
            <a:r>
              <a:rPr lang="tr-TR" dirty="0">
                <a:latin typeface="Arial" panose="020B0604020202020204" pitchFamily="34" charset="0"/>
                <a:cs typeface="Arial" panose="020B0604020202020204" pitchFamily="34" charset="0"/>
              </a:rPr>
              <a:t>, yemekte yalnız bile olunsa </a:t>
            </a:r>
            <a:r>
              <a:rPr lang="tr-TR" dirty="0" err="1">
                <a:latin typeface="Arial" panose="020B0604020202020204" pitchFamily="34" charset="0"/>
                <a:cs typeface="Arial" panose="020B0604020202020204" pitchFamily="34" charset="0"/>
              </a:rPr>
              <a:t>önünden</a:t>
            </a:r>
            <a:r>
              <a:rPr lang="tr-TR" dirty="0">
                <a:latin typeface="Arial" panose="020B0604020202020204" pitchFamily="34" charset="0"/>
                <a:cs typeface="Arial" panose="020B0604020202020204" pitchFamily="34" charset="0"/>
              </a:rPr>
              <a:t> yemek, yemekte </a:t>
            </a:r>
            <a:r>
              <a:rPr lang="tr-TR" dirty="0" err="1">
                <a:latin typeface="Arial" panose="020B0604020202020204" pitchFamily="34" charset="0"/>
                <a:cs typeface="Arial" panose="020B0604020202020204" pitchFamily="34" charset="0"/>
              </a:rPr>
              <a:t>başkasının</a:t>
            </a:r>
            <a:r>
              <a:rPr lang="tr-TR" dirty="0">
                <a:latin typeface="Arial" panose="020B0604020202020204" pitchFamily="34" charset="0"/>
                <a:cs typeface="Arial" panose="020B0604020202020204" pitchFamily="34" charset="0"/>
              </a:rPr>
              <a:t> eline ve </a:t>
            </a:r>
            <a:r>
              <a:rPr lang="tr-TR" dirty="0" err="1">
                <a:latin typeface="Arial" panose="020B0604020202020204" pitchFamily="34" charset="0"/>
                <a:cs typeface="Arial" panose="020B0604020202020204" pitchFamily="34" charset="0"/>
              </a:rPr>
              <a:t>yüzüne</a:t>
            </a:r>
            <a:r>
              <a:rPr lang="tr-TR" dirty="0">
                <a:latin typeface="Arial" panose="020B0604020202020204" pitchFamily="34" charset="0"/>
                <a:cs typeface="Arial" panose="020B0604020202020204" pitchFamily="34" charset="0"/>
              </a:rPr>
              <a:t> bakmamak </a:t>
            </a:r>
            <a:r>
              <a:rPr lang="tr-TR" dirty="0" err="1">
                <a:latin typeface="Arial" panose="020B0604020202020204" pitchFamily="34" charset="0"/>
                <a:cs typeface="Arial" panose="020B0604020202020204" pitchFamily="34" charset="0"/>
              </a:rPr>
              <a:t>başlıca</a:t>
            </a:r>
            <a:r>
              <a:rPr lang="tr-TR" dirty="0">
                <a:latin typeface="Arial" panose="020B0604020202020204" pitchFamily="34" charset="0"/>
                <a:cs typeface="Arial" panose="020B0604020202020204" pitchFamily="34" charset="0"/>
              </a:rPr>
              <a:t> bilinen ve uygulanan </a:t>
            </a:r>
            <a:r>
              <a:rPr lang="tr-TR" dirty="0" err="1">
                <a:latin typeface="Arial" panose="020B0604020202020204" pitchFamily="34" charset="0"/>
                <a:cs typeface="Arial" panose="020B0604020202020204" pitchFamily="34" charset="0"/>
              </a:rPr>
              <a:t>görgu</a:t>
            </a:r>
            <a:r>
              <a:rPr lang="tr-TR" dirty="0">
                <a:latin typeface="Arial" panose="020B0604020202020204" pitchFamily="34" charset="0"/>
                <a:cs typeface="Arial" panose="020B0604020202020204" pitchFamily="34" charset="0"/>
              </a:rPr>
              <a:t>̈ kurallarıdır. </a:t>
            </a:r>
            <a:r>
              <a:rPr lang="tr-TR" dirty="0" err="1">
                <a:latin typeface="Arial" panose="020B0604020202020204" pitchFamily="34" charset="0"/>
                <a:cs typeface="Arial" panose="020B0604020202020204" pitchFamily="34" charset="0"/>
              </a:rPr>
              <a:t>Selçuklularda</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olduğu</a:t>
            </a:r>
            <a:r>
              <a:rPr lang="tr-TR" dirty="0">
                <a:latin typeface="Arial" panose="020B0604020202020204" pitchFamily="34" charset="0"/>
                <a:cs typeface="Arial" panose="020B0604020202020204" pitchFamily="34" charset="0"/>
              </a:rPr>
              <a:t> gibi sade sofralar kurulurdu. Sofralarda sık sık bulunan yemeklerin </a:t>
            </a:r>
            <a:r>
              <a:rPr lang="tr-TR" dirty="0" err="1">
                <a:latin typeface="Arial" panose="020B0604020202020204" pitchFamily="34" charset="0"/>
                <a:cs typeface="Arial" panose="020B0604020202020204" pitchFamily="34" charset="0"/>
              </a:rPr>
              <a:t>başında</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pirinc</a:t>
            </a:r>
            <a:r>
              <a:rPr lang="tr-TR" dirty="0">
                <a:latin typeface="Arial" panose="020B0604020202020204" pitchFamily="34" charset="0"/>
                <a:cs typeface="Arial" panose="020B0604020202020204" pitchFamily="34" charset="0"/>
              </a:rPr>
              <a:t>̧ ve </a:t>
            </a:r>
            <a:r>
              <a:rPr lang="tr-TR" dirty="0" err="1">
                <a:latin typeface="Arial" panose="020B0604020202020204" pitchFamily="34" charset="0"/>
                <a:cs typeface="Arial" panose="020B0604020202020204" pitchFamily="34" charset="0"/>
              </a:rPr>
              <a:t>buğday</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çorbası</a:t>
            </a:r>
            <a:r>
              <a:rPr lang="tr-TR" dirty="0">
                <a:latin typeface="Arial" panose="020B0604020202020204" pitchFamily="34" charset="0"/>
                <a:cs typeface="Arial" panose="020B0604020202020204" pitchFamily="34" charset="0"/>
              </a:rPr>
              <a:t>, et, pilav, ıspanak, </a:t>
            </a:r>
            <a:r>
              <a:rPr lang="tr-TR" dirty="0" err="1">
                <a:latin typeface="Arial" panose="020B0604020202020204" pitchFamily="34" charset="0"/>
                <a:cs typeface="Arial" panose="020B0604020202020204" pitchFamily="34" charset="0"/>
              </a:rPr>
              <a:t>şalgam</a:t>
            </a:r>
            <a:r>
              <a:rPr lang="tr-TR" dirty="0">
                <a:latin typeface="Arial" panose="020B0604020202020204" pitchFamily="34" charset="0"/>
                <a:cs typeface="Arial" panose="020B0604020202020204" pitchFamily="34" charset="0"/>
              </a:rPr>
              <a:t>, un helvası ve ballı kadayıf gelmektedir. Ziyafet sofralarında ise liste hayli </a:t>
            </a:r>
            <a:r>
              <a:rPr lang="tr-TR" dirty="0" err="1">
                <a:latin typeface="Arial" panose="020B0604020202020204" pitchFamily="34" charset="0"/>
                <a:cs typeface="Arial" panose="020B0604020202020204" pitchFamily="34" charset="0"/>
              </a:rPr>
              <a:t>genişleyebilmektedir</a:t>
            </a:r>
            <a:r>
              <a:rPr lang="tr-TR" dirty="0">
                <a:latin typeface="Arial" panose="020B0604020202020204" pitchFamily="34" charset="0"/>
                <a:cs typeface="Arial" panose="020B0604020202020204" pitchFamily="34" charset="0"/>
              </a:rPr>
              <a:t>. </a:t>
            </a:r>
          </a:p>
          <a:p>
            <a:endParaRPr lang="tr-TR" dirty="0"/>
          </a:p>
        </p:txBody>
      </p:sp>
    </p:spTree>
    <p:extLst>
      <p:ext uri="{BB962C8B-B14F-4D97-AF65-F5344CB8AC3E}">
        <p14:creationId xmlns:p14="http://schemas.microsoft.com/office/powerpoint/2010/main" val="538506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3AB9771-6281-1C4B-AD69-96BC8010774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1C55A45-3DB1-D349-8EEF-A3211518100F}"/>
              </a:ext>
            </a:extLst>
          </p:cNvPr>
          <p:cNvSpPr>
            <a:spLocks noGrp="1"/>
          </p:cNvSpPr>
          <p:nvPr>
            <p:ph sz="quarter" idx="13"/>
          </p:nvPr>
        </p:nvSpPr>
        <p:spPr/>
        <p:txBody>
          <a:bodyPr>
            <a:normAutofit fontScale="85000" lnSpcReduction="10000"/>
          </a:bodyPr>
          <a:lstStyle/>
          <a:p>
            <a:pPr algn="just"/>
            <a:r>
              <a:rPr lang="tr-TR" dirty="0">
                <a:latin typeface="Arial" panose="020B0604020202020204" pitchFamily="34" charset="0"/>
                <a:cs typeface="Arial" panose="020B0604020202020204" pitchFamily="34" charset="0"/>
              </a:rPr>
              <a:t>Osmanlıda genellikle sade bir sofra kurulurdu saray sofralarında bile </a:t>
            </a:r>
            <a:r>
              <a:rPr lang="tr-TR" dirty="0" err="1">
                <a:latin typeface="Arial" panose="020B0604020202020204" pitchFamily="34" charset="0"/>
                <a:cs typeface="Arial" panose="020B0604020202020204" pitchFamily="34" charset="0"/>
              </a:rPr>
              <a:t>önemli</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gün</a:t>
            </a:r>
            <a:r>
              <a:rPr lang="tr-TR" dirty="0">
                <a:latin typeface="Arial" panose="020B0604020202020204" pitchFamily="34" charset="0"/>
                <a:cs typeface="Arial" panose="020B0604020202020204" pitchFamily="34" charset="0"/>
              </a:rPr>
              <a:t> ve geceler </a:t>
            </a:r>
            <a:r>
              <a:rPr lang="tr-TR" dirty="0" err="1">
                <a:latin typeface="Arial" panose="020B0604020202020204" pitchFamily="34" charset="0"/>
                <a:cs typeface="Arial" panose="020B0604020202020204" pitchFamily="34" charset="0"/>
              </a:rPr>
              <a:t>dışında</a:t>
            </a:r>
            <a:r>
              <a:rPr lang="tr-TR" dirty="0">
                <a:latin typeface="Arial" panose="020B0604020202020204" pitchFamily="34" charset="0"/>
                <a:cs typeface="Arial" panose="020B0604020202020204" pitchFamily="34" charset="0"/>
              </a:rPr>
              <a:t> sade bir sofra </a:t>
            </a:r>
            <a:r>
              <a:rPr lang="tr-TR" dirty="0" err="1">
                <a:latin typeface="Arial" panose="020B0604020202020204" pitchFamily="34" charset="0"/>
                <a:cs typeface="Arial" panose="020B0604020202020204" pitchFamily="34" charset="0"/>
              </a:rPr>
              <a:t>düzeni</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olduğu</a:t>
            </a:r>
            <a:r>
              <a:rPr lang="tr-TR" dirty="0">
                <a:latin typeface="Arial" panose="020B0604020202020204" pitchFamily="34" charset="0"/>
                <a:cs typeface="Arial" panose="020B0604020202020204" pitchFamily="34" charset="0"/>
              </a:rPr>
              <a:t> bildirilmektedir. Bazı </a:t>
            </a:r>
            <a:r>
              <a:rPr lang="tr-TR" dirty="0" err="1">
                <a:latin typeface="Arial" panose="020B0604020202020204" pitchFamily="34" charset="0"/>
                <a:cs typeface="Arial" panose="020B0604020202020204" pitchFamily="34" charset="0"/>
              </a:rPr>
              <a:t>elçilerin</a:t>
            </a:r>
            <a:r>
              <a:rPr lang="tr-TR" dirty="0">
                <a:latin typeface="Arial" panose="020B0604020202020204" pitchFamily="34" charset="0"/>
                <a:cs typeface="Arial" panose="020B0604020202020204" pitchFamily="34" charset="0"/>
              </a:rPr>
              <a:t> huzura </a:t>
            </a:r>
            <a:r>
              <a:rPr lang="tr-TR" dirty="0" err="1">
                <a:latin typeface="Arial" panose="020B0604020202020204" pitchFamily="34" charset="0"/>
                <a:cs typeface="Arial" panose="020B0604020202020204" pitchFamily="34" charset="0"/>
              </a:rPr>
              <a:t>kabulünde</a:t>
            </a:r>
            <a:r>
              <a:rPr lang="tr-TR" dirty="0">
                <a:latin typeface="Arial" panose="020B0604020202020204" pitchFamily="34" charset="0"/>
                <a:cs typeface="Arial" panose="020B0604020202020204" pitchFamily="34" charset="0"/>
              </a:rPr>
              <a:t> bile sadece pilav ve </a:t>
            </a:r>
            <a:r>
              <a:rPr lang="tr-TR" dirty="0" err="1">
                <a:latin typeface="Arial" panose="020B0604020202020204" pitchFamily="34" charset="0"/>
                <a:cs typeface="Arial" panose="020B0604020202020204" pitchFamily="34" charset="0"/>
              </a:rPr>
              <a:t>üzerine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koyulmus</a:t>
            </a:r>
            <a:r>
              <a:rPr lang="tr-TR" dirty="0">
                <a:latin typeface="Arial" panose="020B0604020202020204" pitchFamily="34" charset="0"/>
                <a:cs typeface="Arial" panose="020B0604020202020204" pitchFamily="34" charset="0"/>
              </a:rPr>
              <a:t>̧ kuzu eti ile huzura kabul edildikleri kaynaklarda </a:t>
            </a:r>
            <a:r>
              <a:rPr lang="tr-TR" dirty="0" err="1">
                <a:latin typeface="Arial" panose="020B0604020202020204" pitchFamily="34" charset="0"/>
                <a:cs typeface="Arial" panose="020B0604020202020204" pitchFamily="34" charset="0"/>
              </a:rPr>
              <a:t>yazılmıştır</a:t>
            </a:r>
            <a:r>
              <a:rPr lang="tr-TR" dirty="0">
                <a:latin typeface="Arial" panose="020B0604020202020204" pitchFamily="34" charset="0"/>
                <a:cs typeface="Arial" panose="020B0604020202020204" pitchFamily="34" charset="0"/>
              </a:rPr>
              <a:t>. Yemeklerde </a:t>
            </a:r>
            <a:r>
              <a:rPr lang="tr-TR" dirty="0" err="1">
                <a:latin typeface="Arial" panose="020B0604020202020204" pitchFamily="34" charset="0"/>
                <a:cs typeface="Arial" panose="020B0604020202020204" pitchFamily="34" charset="0"/>
              </a:rPr>
              <a:t>padişah</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dışında</a:t>
            </a:r>
            <a:r>
              <a:rPr lang="tr-TR" dirty="0">
                <a:latin typeface="Arial" panose="020B0604020202020204" pitchFamily="34" charset="0"/>
                <a:cs typeface="Arial" panose="020B0604020202020204" pitchFamily="34" charset="0"/>
              </a:rPr>
              <a:t> her </a:t>
            </a:r>
            <a:r>
              <a:rPr lang="tr-TR" dirty="0" err="1">
                <a:latin typeface="Arial" panose="020B0604020202020204" pitchFamily="34" charset="0"/>
                <a:cs typeface="Arial" panose="020B0604020202020204" pitchFamily="34" charset="0"/>
              </a:rPr>
              <a:t>dört</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konuğa</a:t>
            </a:r>
            <a:r>
              <a:rPr lang="tr-TR" dirty="0">
                <a:latin typeface="Arial" panose="020B0604020202020204" pitchFamily="34" charset="0"/>
                <a:cs typeface="Arial" panose="020B0604020202020204" pitchFamily="34" charset="0"/>
              </a:rPr>
              <a:t> bir tabak koyulurdu. Bu durum sadece Osmanlı devletinde </a:t>
            </a:r>
            <a:r>
              <a:rPr lang="tr-TR" dirty="0" err="1">
                <a:latin typeface="Arial" panose="020B0604020202020204" pitchFamily="34" charset="0"/>
                <a:cs typeface="Arial" panose="020B0604020202020204" pitchFamily="34" charset="0"/>
              </a:rPr>
              <a:t>değil</a:t>
            </a:r>
            <a:r>
              <a:rPr lang="tr-TR" dirty="0">
                <a:latin typeface="Arial" panose="020B0604020202020204" pitchFamily="34" charset="0"/>
                <a:cs typeface="Arial" panose="020B0604020202020204" pitchFamily="34" charset="0"/>
              </a:rPr>
              <a:t> o </a:t>
            </a:r>
            <a:r>
              <a:rPr lang="tr-TR" dirty="0" err="1">
                <a:latin typeface="Arial" panose="020B0604020202020204" pitchFamily="34" charset="0"/>
                <a:cs typeface="Arial" panose="020B0604020202020204" pitchFamily="34" charset="0"/>
              </a:rPr>
              <a:t>dönemde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tüm</a:t>
            </a:r>
            <a:r>
              <a:rPr lang="tr-TR" dirty="0">
                <a:latin typeface="Arial" panose="020B0604020202020204" pitchFamily="34" charset="0"/>
                <a:cs typeface="Arial" panose="020B0604020202020204" pitchFamily="34" charset="0"/>
              </a:rPr>
              <a:t> Avrupa da kabul </a:t>
            </a:r>
            <a:r>
              <a:rPr lang="tr-TR" dirty="0" err="1">
                <a:latin typeface="Arial" panose="020B0604020202020204" pitchFamily="34" charset="0"/>
                <a:cs typeface="Arial" panose="020B0604020202020204" pitchFamily="34" charset="0"/>
              </a:rPr>
              <a:t>görmüs</a:t>
            </a:r>
            <a:r>
              <a:rPr lang="tr-TR" dirty="0">
                <a:latin typeface="Arial" panose="020B0604020202020204" pitchFamily="34" charset="0"/>
                <a:cs typeface="Arial" panose="020B0604020202020204" pitchFamily="34" charset="0"/>
              </a:rPr>
              <a:t>̧ bir uygulamadır. Yemeklerde </a:t>
            </a:r>
            <a:r>
              <a:rPr lang="tr-TR" dirty="0" err="1">
                <a:latin typeface="Arial" panose="020B0604020202020204" pitchFamily="34" charset="0"/>
                <a:cs typeface="Arial" panose="020B0604020202020204" pitchFamily="34" charset="0"/>
              </a:rPr>
              <a:t>kaşık</a:t>
            </a:r>
            <a:r>
              <a:rPr lang="tr-TR" dirty="0">
                <a:latin typeface="Arial" panose="020B0604020202020204" pitchFamily="34" charset="0"/>
                <a:cs typeface="Arial" panose="020B0604020202020204" pitchFamily="34" charset="0"/>
              </a:rPr>
              <a:t> ve </a:t>
            </a:r>
            <a:r>
              <a:rPr lang="tr-TR" dirty="0" err="1">
                <a:latin typeface="Arial" panose="020B0604020202020204" pitchFamily="34" charset="0"/>
                <a:cs typeface="Arial" panose="020B0604020202020204" pitchFamily="34" charset="0"/>
              </a:rPr>
              <a:t>bıçak</a:t>
            </a:r>
            <a:r>
              <a:rPr lang="tr-TR" dirty="0">
                <a:latin typeface="Arial" panose="020B0604020202020204" pitchFamily="34" charset="0"/>
                <a:cs typeface="Arial" panose="020B0604020202020204" pitchFamily="34" charset="0"/>
              </a:rPr>
              <a:t> kullanılırdı. Herkes </a:t>
            </a:r>
            <a:r>
              <a:rPr lang="tr-TR" dirty="0" err="1">
                <a:latin typeface="Arial" panose="020B0604020202020204" pitchFamily="34" charset="0"/>
                <a:cs typeface="Arial" panose="020B0604020202020204" pitchFamily="34" charset="0"/>
              </a:rPr>
              <a:t>önüne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düşen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bölümden</a:t>
            </a:r>
            <a:r>
              <a:rPr lang="tr-TR" dirty="0">
                <a:latin typeface="Arial" panose="020B0604020202020204" pitchFamily="34" charset="0"/>
                <a:cs typeface="Arial" panose="020B0604020202020204" pitchFamily="34" charset="0"/>
              </a:rPr>
              <a:t> alarak bir dilim ekmek </a:t>
            </a:r>
            <a:r>
              <a:rPr lang="tr-TR" dirty="0" err="1">
                <a:latin typeface="Arial" panose="020B0604020202020204" pitchFamily="34" charset="0"/>
                <a:cs typeface="Arial" panose="020B0604020202020204" pitchFamily="34" charset="0"/>
              </a:rPr>
              <a:t>üzerine</a:t>
            </a:r>
            <a:r>
              <a:rPr lang="tr-TR" dirty="0">
                <a:latin typeface="Arial" panose="020B0604020202020204" pitchFamily="34" charset="0"/>
                <a:cs typeface="Arial" panose="020B0604020202020204" pitchFamily="34" charset="0"/>
              </a:rPr>
              <a:t> koyar ve </a:t>
            </a:r>
            <a:r>
              <a:rPr lang="tr-TR" dirty="0" err="1">
                <a:latin typeface="Arial" panose="020B0604020202020204" pitchFamily="34" charset="0"/>
                <a:cs typeface="Arial" panose="020B0604020202020204" pitchFamily="34" charset="0"/>
              </a:rPr>
              <a:t>ağzına</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götürürdu</a:t>
            </a:r>
            <a:r>
              <a:rPr lang="tr-TR" dirty="0">
                <a:latin typeface="Arial" panose="020B0604020202020204" pitchFamily="34" charset="0"/>
                <a:cs typeface="Arial" panose="020B0604020202020204" pitchFamily="34" charset="0"/>
              </a:rPr>
              <a:t>̈. Avrupa da bu tabak niyetine kullanılan ekmek yenmez ya </a:t>
            </a:r>
            <a:r>
              <a:rPr lang="tr-TR" dirty="0" err="1">
                <a:latin typeface="Arial" panose="020B0604020202020204" pitchFamily="34" charset="0"/>
                <a:cs typeface="Arial" panose="020B0604020202020204" pitchFamily="34" charset="0"/>
              </a:rPr>
              <a:t>hizmetçilere</a:t>
            </a:r>
            <a:r>
              <a:rPr lang="tr-TR" dirty="0">
                <a:latin typeface="Arial" panose="020B0604020202020204" pitchFamily="34" charset="0"/>
                <a:cs typeface="Arial" panose="020B0604020202020204" pitchFamily="34" charset="0"/>
              </a:rPr>
              <a:t> yada </a:t>
            </a:r>
            <a:r>
              <a:rPr lang="tr-TR" dirty="0" err="1">
                <a:latin typeface="Arial" panose="020B0604020202020204" pitchFamily="34" charset="0"/>
                <a:cs typeface="Arial" panose="020B0604020202020204" pitchFamily="34" charset="0"/>
              </a:rPr>
              <a:t>köpeklere</a:t>
            </a:r>
            <a:r>
              <a:rPr lang="tr-TR" dirty="0">
                <a:latin typeface="Arial" panose="020B0604020202020204" pitchFamily="34" charset="0"/>
                <a:cs typeface="Arial" panose="020B0604020202020204" pitchFamily="34" charset="0"/>
              </a:rPr>
              <a:t> verilirdi. Yemek yemeden </a:t>
            </a:r>
            <a:r>
              <a:rPr lang="tr-TR" dirty="0" err="1">
                <a:latin typeface="Arial" panose="020B0604020202020204" pitchFamily="34" charset="0"/>
                <a:cs typeface="Arial" panose="020B0604020202020204" pitchFamily="34" charset="0"/>
              </a:rPr>
              <a:t>önce</a:t>
            </a:r>
            <a:r>
              <a:rPr lang="tr-TR" dirty="0">
                <a:latin typeface="Arial" panose="020B0604020202020204" pitchFamily="34" charset="0"/>
                <a:cs typeface="Arial" panose="020B0604020202020204" pitchFamily="34" charset="0"/>
              </a:rPr>
              <a:t> ve sonra </a:t>
            </a:r>
            <a:r>
              <a:rPr lang="tr-TR" dirty="0" err="1">
                <a:latin typeface="Arial" panose="020B0604020202020204" pitchFamily="34" charset="0"/>
                <a:cs typeface="Arial" panose="020B0604020202020204" pitchFamily="34" charset="0"/>
              </a:rPr>
              <a:t>müzik</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çalmasına</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rağmen</a:t>
            </a:r>
            <a:r>
              <a:rPr lang="tr-TR" dirty="0">
                <a:latin typeface="Arial" panose="020B0604020202020204" pitchFamily="34" charset="0"/>
                <a:cs typeface="Arial" panose="020B0604020202020204" pitchFamily="34" charset="0"/>
              </a:rPr>
              <a:t> yemek esnasında </a:t>
            </a:r>
            <a:r>
              <a:rPr lang="tr-TR" dirty="0" err="1">
                <a:latin typeface="Arial" panose="020B0604020202020204" pitchFamily="34" charset="0"/>
                <a:cs typeface="Arial" panose="020B0604020202020204" pitchFamily="34" charset="0"/>
              </a:rPr>
              <a:t>müzik</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çalınmaz</a:t>
            </a:r>
            <a:r>
              <a:rPr lang="tr-TR" dirty="0">
                <a:latin typeface="Arial" panose="020B0604020202020204" pitchFamily="34" charset="0"/>
                <a:cs typeface="Arial" panose="020B0604020202020204" pitchFamily="34" charset="0"/>
              </a:rPr>
              <a:t> ve ortama sessizlik hakim olurdu </a:t>
            </a:r>
          </a:p>
          <a:p>
            <a:pPr algn="just"/>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599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19DB509-629E-4E40-A3C8-102FBB82CBDD}"/>
              </a:ext>
            </a:extLst>
          </p:cNvPr>
          <p:cNvSpPr>
            <a:spLocks noGrp="1"/>
          </p:cNvSpPr>
          <p:nvPr>
            <p:ph type="title"/>
          </p:nvPr>
        </p:nvSpPr>
        <p:spPr>
          <a:xfrm>
            <a:off x="739604" y="0"/>
            <a:ext cx="10364451" cy="1596177"/>
          </a:xfrm>
        </p:spPr>
        <p:txBody>
          <a:bodyPr/>
          <a:lstStyle/>
          <a:p>
            <a:r>
              <a:rPr lang="tr-TR" dirty="0"/>
              <a:t>OSMANLI DÖNEMİ MÖNÜ ÖRNEKLERİ</a:t>
            </a:r>
          </a:p>
        </p:txBody>
      </p:sp>
      <p:pic>
        <p:nvPicPr>
          <p:cNvPr id="4" name="İçerik Yer Tutucusu 3">
            <a:extLst>
              <a:ext uri="{FF2B5EF4-FFF2-40B4-BE49-F238E27FC236}">
                <a16:creationId xmlns:a16="http://schemas.microsoft.com/office/drawing/2014/main" id="{C856C691-CB3D-4946-B290-67166A8D4E7D}"/>
              </a:ext>
            </a:extLst>
          </p:cNvPr>
          <p:cNvPicPr>
            <a:picLocks noGrp="1" noChangeAspect="1"/>
          </p:cNvPicPr>
          <p:nvPr>
            <p:ph sz="quarter" idx="13"/>
          </p:nvPr>
        </p:nvPicPr>
        <p:blipFill>
          <a:blip r:embed="rId2"/>
          <a:stretch>
            <a:fillRect/>
          </a:stretch>
        </p:blipFill>
        <p:spPr>
          <a:xfrm>
            <a:off x="2878591" y="1046199"/>
            <a:ext cx="6086475" cy="5594087"/>
          </a:xfrm>
          <a:prstGeom prst="rect">
            <a:avLst/>
          </a:prstGeom>
        </p:spPr>
      </p:pic>
    </p:spTree>
    <p:extLst>
      <p:ext uri="{BB962C8B-B14F-4D97-AF65-F5344CB8AC3E}">
        <p14:creationId xmlns:p14="http://schemas.microsoft.com/office/powerpoint/2010/main" val="330338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F6174774-FBD0-8C49-A859-241D82BC9403}"/>
              </a:ext>
            </a:extLst>
          </p:cNvPr>
          <p:cNvSpPr txBox="1"/>
          <p:nvPr/>
        </p:nvSpPr>
        <p:spPr>
          <a:xfrm>
            <a:off x="4397829" y="2830285"/>
            <a:ext cx="3113353" cy="646331"/>
          </a:xfrm>
          <a:prstGeom prst="rect">
            <a:avLst/>
          </a:prstGeom>
          <a:noFill/>
        </p:spPr>
        <p:txBody>
          <a:bodyPr wrap="none" rtlCol="0">
            <a:spAutoFit/>
          </a:bodyPr>
          <a:lstStyle/>
          <a:p>
            <a:r>
              <a:rPr lang="tr-TR" sz="3600" dirty="0"/>
              <a:t>TEŞEKKÜRLER…</a:t>
            </a:r>
          </a:p>
        </p:txBody>
      </p:sp>
    </p:spTree>
    <p:extLst>
      <p:ext uri="{BB962C8B-B14F-4D97-AF65-F5344CB8AC3E}">
        <p14:creationId xmlns:p14="http://schemas.microsoft.com/office/powerpoint/2010/main" val="2132311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0" y="909669"/>
            <a:ext cx="11929730" cy="5948331"/>
          </a:xfrm>
        </p:spPr>
        <p:txBody>
          <a:bodyPr>
            <a:normAutofit/>
          </a:bodyPr>
          <a:lstStyle/>
          <a:p>
            <a:pPr marL="0" indent="0" algn="ctr">
              <a:buNone/>
            </a:pPr>
            <a:endParaRPr lang="tr-TR" sz="2400" dirty="0"/>
          </a:p>
          <a:p>
            <a:pPr marL="0" indent="0" algn="ctr">
              <a:buNone/>
            </a:pPr>
            <a:r>
              <a:rPr lang="tr-TR" sz="2400" b="1" dirty="0">
                <a:latin typeface="Arial" panose="020B0604020202020204" pitchFamily="34" charset="0"/>
                <a:cs typeface="Arial" panose="020B0604020202020204" pitchFamily="34" charset="0"/>
              </a:rPr>
              <a:t>OSMANLI mutfağı</a:t>
            </a:r>
          </a:p>
          <a:p>
            <a:pPr marL="0" indent="0" algn="just">
              <a:buNone/>
            </a:pPr>
            <a:r>
              <a:rPr lang="tr-TR" sz="2400" dirty="0"/>
              <a:t>	</a:t>
            </a:r>
            <a:r>
              <a:rPr lang="tr-TR" sz="2400" dirty="0">
                <a:latin typeface="Arial" panose="020B0604020202020204" pitchFamily="34" charset="0"/>
                <a:cs typeface="Arial" panose="020B0604020202020204" pitchFamily="34" charset="0"/>
              </a:rPr>
              <a:t>Osmanlı mutfağı, Orta Asya Türk mutfağının </a:t>
            </a:r>
            <a:r>
              <a:rPr lang="tr-TR" sz="2400" dirty="0" err="1">
                <a:latin typeface="Arial" panose="020B0604020202020204" pitchFamily="34" charset="0"/>
                <a:cs typeface="Arial" panose="020B0604020202020204" pitchFamily="34" charset="0"/>
              </a:rPr>
              <a:t>Safeviler</a:t>
            </a:r>
            <a:r>
              <a:rPr lang="tr-TR" sz="2400" dirty="0">
                <a:latin typeface="Arial" panose="020B0604020202020204" pitchFamily="34" charset="0"/>
                <a:cs typeface="Arial" panose="020B0604020202020204" pitchFamily="34" charset="0"/>
              </a:rPr>
              <a:t>, Abbasiler ve Bizanslılardan elde edilen yiyeceklerle sentezinden geçmiştir. On beşinci yüzyıldan itibaren, Mısır'dan Balkanlar'a kadar uzanan geniş bir alanın mutfağında kalıcı bir iz bırakan bir yenilik ve özgüven ruhu ile karakterize edilen farklı bir kimlik </a:t>
            </a:r>
            <a:r>
              <a:rPr lang="tr-TR" sz="2400" dirty="0" err="1">
                <a:latin typeface="Arial" panose="020B0604020202020204" pitchFamily="34" charset="0"/>
                <a:cs typeface="Arial" panose="020B0604020202020204" pitchFamily="34" charset="0"/>
              </a:rPr>
              <a:t>gelişMİŞTİR</a:t>
            </a:r>
            <a:r>
              <a:rPr lang="tr-TR"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2898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0" y="0"/>
            <a:ext cx="11929730" cy="5948331"/>
          </a:xfrm>
        </p:spPr>
        <p:txBody>
          <a:bodyPr>
            <a:normAutofit/>
          </a:bodyPr>
          <a:lstStyle/>
          <a:p>
            <a:pPr marL="0" indent="0" algn="ctr">
              <a:buNone/>
            </a:pPr>
            <a:endParaRPr lang="tr-TR" sz="2400" dirty="0"/>
          </a:p>
          <a:p>
            <a:pPr marL="0" indent="0" algn="ctr">
              <a:buNone/>
            </a:pPr>
            <a:r>
              <a:rPr lang="tr-TR" sz="2800" b="1" dirty="0"/>
              <a:t>OSMANLI mutfağı</a:t>
            </a:r>
          </a:p>
          <a:p>
            <a:pPr marL="0" indent="0" algn="just">
              <a:buNone/>
            </a:pPr>
            <a:r>
              <a:rPr lang="tr-TR" sz="2400" dirty="0"/>
              <a:t>	</a:t>
            </a:r>
            <a:r>
              <a:rPr lang="tr-TR" sz="2400" dirty="0">
                <a:latin typeface="Arial" panose="020B0604020202020204" pitchFamily="34" charset="0"/>
                <a:cs typeface="Arial" panose="020B0604020202020204" pitchFamily="34" charset="0"/>
              </a:rPr>
              <a:t>Osmanlı </a:t>
            </a:r>
            <a:r>
              <a:rPr lang="tr-TR" sz="2400" dirty="0" err="1">
                <a:latin typeface="Arial" panose="020B0604020202020204" pitchFamily="34" charset="0"/>
                <a:cs typeface="Arial" panose="020B0604020202020204" pitchFamily="34" charset="0"/>
              </a:rPr>
              <a:t>mutfağı</a:t>
            </a:r>
            <a:r>
              <a:rPr lang="tr-TR" sz="2400" dirty="0">
                <a:latin typeface="Arial" panose="020B0604020202020204" pitchFamily="34" charset="0"/>
                <a:cs typeface="Arial" panose="020B0604020202020204" pitchFamily="34" charset="0"/>
              </a:rPr>
              <a:t> da OSMANLI İMPARATORLUĞU KADAR ÖNEMLİ bir tarihe sahiptir. Anadolu ve Trakya’nın </a:t>
            </a:r>
            <a:r>
              <a:rPr lang="tr-TR" sz="2400" dirty="0" err="1">
                <a:latin typeface="Arial" panose="020B0604020202020204" pitchFamily="34" charset="0"/>
                <a:cs typeface="Arial" panose="020B0604020202020204" pitchFamily="34" charset="0"/>
              </a:rPr>
              <a:t>bağlantı</a:t>
            </a:r>
            <a:r>
              <a:rPr lang="tr-TR" sz="2400" dirty="0">
                <a:latin typeface="Arial" panose="020B0604020202020204" pitchFamily="34" charset="0"/>
                <a:cs typeface="Arial" panose="020B0604020202020204" pitchFamily="34" charset="0"/>
              </a:rPr>
              <a:t> noktasında olup </a:t>
            </a:r>
            <a:r>
              <a:rPr lang="tr-TR" sz="2400" dirty="0" err="1">
                <a:latin typeface="Arial" panose="020B0604020202020204" pitchFamily="34" charset="0"/>
                <a:cs typeface="Arial" panose="020B0604020202020204" pitchFamily="34" charset="0"/>
              </a:rPr>
              <a:t>üc</a:t>
            </a:r>
            <a:r>
              <a:rPr lang="tr-TR" sz="2400" dirty="0">
                <a:latin typeface="Arial" panose="020B0604020202020204" pitchFamily="34" charset="0"/>
                <a:cs typeface="Arial" panose="020B0604020202020204" pitchFamily="34" charset="0"/>
              </a:rPr>
              <a:t>̧ kıtanın </a:t>
            </a:r>
            <a:r>
              <a:rPr lang="tr-TR" sz="2400" dirty="0" err="1">
                <a:latin typeface="Arial" panose="020B0604020202020204" pitchFamily="34" charset="0"/>
                <a:cs typeface="Arial" panose="020B0604020202020204" pitchFamily="34" charset="0"/>
              </a:rPr>
              <a:t>kültürleriyle</a:t>
            </a:r>
            <a:r>
              <a:rPr lang="tr-TR" sz="2400" dirty="0">
                <a:latin typeface="Arial" panose="020B0604020202020204" pitchFamily="34" charset="0"/>
                <a:cs typeface="Arial" panose="020B0604020202020204" pitchFamily="34" charset="0"/>
              </a:rPr>
              <a:t> bir mozaik yaratmak, </a:t>
            </a:r>
            <a:r>
              <a:rPr lang="tr-TR" sz="2400" dirty="0" err="1">
                <a:latin typeface="Arial" panose="020B0604020202020204" pitchFamily="34" charset="0"/>
                <a:cs typeface="Arial" panose="020B0604020202020204" pitchFamily="34" charset="0"/>
              </a:rPr>
              <a:t>dünyada</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çok</a:t>
            </a:r>
            <a:r>
              <a:rPr lang="tr-TR" sz="2400" dirty="0">
                <a:latin typeface="Arial" panose="020B0604020202020204" pitchFamily="34" charset="0"/>
                <a:cs typeface="Arial" panose="020B0604020202020204" pitchFamily="34" charset="0"/>
              </a:rPr>
              <a:t> az </a:t>
            </a:r>
            <a:r>
              <a:rPr lang="tr-TR" sz="2400" dirty="0" err="1">
                <a:latin typeface="Arial" panose="020B0604020202020204" pitchFamily="34" charset="0"/>
                <a:cs typeface="Arial" panose="020B0604020202020204" pitchFamily="34" charset="0"/>
              </a:rPr>
              <a:t>imparatorluğun</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başardığı</a:t>
            </a:r>
            <a:r>
              <a:rPr lang="tr-TR" sz="2400" dirty="0">
                <a:latin typeface="Arial" panose="020B0604020202020204" pitchFamily="34" charset="0"/>
                <a:cs typeface="Arial" panose="020B0604020202020204" pitchFamily="34" charset="0"/>
              </a:rPr>
              <a:t> bir </a:t>
            </a:r>
            <a:r>
              <a:rPr lang="tr-TR" sz="2400" dirty="0" err="1">
                <a:latin typeface="Arial" panose="020B0604020202020204" pitchFamily="34" charset="0"/>
                <a:cs typeface="Arial" panose="020B0604020202020204" pitchFamily="34" charset="0"/>
              </a:rPr>
              <a:t>değerdir</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Üstelik</a:t>
            </a:r>
            <a:r>
              <a:rPr lang="tr-TR" sz="2400" dirty="0">
                <a:latin typeface="Arial" panose="020B0604020202020204" pitchFamily="34" charset="0"/>
                <a:cs typeface="Arial" panose="020B0604020202020204" pitchFamily="34" charset="0"/>
              </a:rPr>
              <a:t> bereketli topraklar </a:t>
            </a:r>
            <a:r>
              <a:rPr lang="tr-TR" sz="2400" dirty="0" err="1">
                <a:latin typeface="Arial" panose="020B0604020202020204" pitchFamily="34" charset="0"/>
                <a:cs typeface="Arial" panose="020B0604020202020204" pitchFamily="34" charset="0"/>
              </a:rPr>
              <a:t>üzerinde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doğal</a:t>
            </a:r>
            <a:r>
              <a:rPr lang="tr-TR" sz="2400" dirty="0">
                <a:latin typeface="Arial" panose="020B0604020202020204" pitchFamily="34" charset="0"/>
                <a:cs typeface="Arial" panose="020B0604020202020204" pitchFamily="34" charset="0"/>
              </a:rPr>
              <a:t> olarak </a:t>
            </a:r>
            <a:r>
              <a:rPr lang="tr-TR" sz="2400" dirty="0" err="1">
                <a:latin typeface="Arial" panose="020B0604020202020204" pitchFamily="34" charset="0"/>
                <a:cs typeface="Arial" panose="020B0604020202020204" pitchFamily="34" charset="0"/>
              </a:rPr>
              <a:t>çok</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genis</a:t>
            </a:r>
            <a:r>
              <a:rPr lang="tr-TR" sz="2400" dirty="0">
                <a:latin typeface="Arial" panose="020B0604020202020204" pitchFamily="34" charset="0"/>
                <a:cs typeface="Arial" panose="020B0604020202020204" pitchFamily="34" charset="0"/>
              </a:rPr>
              <a:t>̧ bir bitki </a:t>
            </a:r>
            <a:r>
              <a:rPr lang="tr-TR" sz="2400" dirty="0" err="1">
                <a:latin typeface="Arial" panose="020B0604020202020204" pitchFamily="34" charset="0"/>
                <a:cs typeface="Arial" panose="020B0604020202020204" pitchFamily="34" charset="0"/>
              </a:rPr>
              <a:t>örtüsu</a:t>
            </a:r>
            <a:r>
              <a:rPr lang="tr-TR" sz="2400" dirty="0">
                <a:latin typeface="Arial" panose="020B0604020202020204" pitchFamily="34" charset="0"/>
                <a:cs typeface="Arial" panose="020B0604020202020204" pitchFamily="34" charset="0"/>
              </a:rPr>
              <a:t>̈, verimli toprak ve deniz </a:t>
            </a:r>
            <a:r>
              <a:rPr lang="tr-TR" sz="2400" dirty="0" err="1">
                <a:latin typeface="Arial" panose="020B0604020202020204" pitchFamily="34" charset="0"/>
                <a:cs typeface="Arial" panose="020B0604020202020204" pitchFamily="34" charset="0"/>
              </a:rPr>
              <a:t>ürünlerine</a:t>
            </a:r>
            <a:r>
              <a:rPr lang="tr-TR" sz="2400" dirty="0">
                <a:latin typeface="Arial" panose="020B0604020202020204" pitchFamily="34" charset="0"/>
                <a:cs typeface="Arial" panose="020B0604020202020204" pitchFamily="34" charset="0"/>
              </a:rPr>
              <a:t> sahip olmak da bu </a:t>
            </a:r>
            <a:r>
              <a:rPr lang="tr-TR" sz="2400" dirty="0" err="1">
                <a:latin typeface="Arial" panose="020B0604020202020204" pitchFamily="34" charset="0"/>
                <a:cs typeface="Arial" panose="020B0604020202020204" pitchFamily="34" charset="0"/>
              </a:rPr>
              <a:t>mutfağın</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zenginliğini</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artırmıştır</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Ritüelleriyle</a:t>
            </a:r>
            <a:r>
              <a:rPr lang="tr-TR" sz="2400" dirty="0">
                <a:latin typeface="Arial" panose="020B0604020202020204" pitchFamily="34" charset="0"/>
                <a:cs typeface="Arial" panose="020B0604020202020204" pitchFamily="34" charset="0"/>
              </a:rPr>
              <a:t> ve malzemeleriyle benzersiz bir nitelik </a:t>
            </a:r>
            <a:r>
              <a:rPr lang="tr-TR" sz="2400" dirty="0" err="1">
                <a:latin typeface="Arial" panose="020B0604020202020204" pitchFamily="34" charset="0"/>
                <a:cs typeface="Arial" panose="020B0604020202020204" pitchFamily="34" charset="0"/>
              </a:rPr>
              <a:t>gösteren</a:t>
            </a:r>
            <a:r>
              <a:rPr lang="tr-TR" sz="2400" dirty="0">
                <a:latin typeface="Arial" panose="020B0604020202020204" pitchFamily="34" charset="0"/>
                <a:cs typeface="Arial" panose="020B0604020202020204" pitchFamily="34" charset="0"/>
              </a:rPr>
              <a:t> Osmanlı </a:t>
            </a:r>
            <a:r>
              <a:rPr lang="tr-TR" sz="2400" dirty="0" err="1">
                <a:latin typeface="Arial" panose="020B0604020202020204" pitchFamily="34" charset="0"/>
                <a:cs typeface="Arial" panose="020B0604020202020204" pitchFamily="34" charset="0"/>
              </a:rPr>
              <a:t>mutfağı</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soğuklardan</a:t>
            </a:r>
            <a:r>
              <a:rPr lang="tr-TR" sz="2400" dirty="0">
                <a:latin typeface="Arial" panose="020B0604020202020204" pitchFamily="34" charset="0"/>
                <a:cs typeface="Arial" panose="020B0604020202020204" pitchFamily="34" charset="0"/>
              </a:rPr>
              <a:t> sıcaklara, tatlılardan </a:t>
            </a:r>
            <a:r>
              <a:rPr lang="tr-TR" sz="2400" dirty="0" err="1">
                <a:latin typeface="Arial" panose="020B0604020202020204" pitchFamily="34" charset="0"/>
                <a:cs typeface="Arial" panose="020B0604020202020204" pitchFamily="34" charset="0"/>
              </a:rPr>
              <a:t>içeceklere</a:t>
            </a:r>
            <a:r>
              <a:rPr lang="tr-TR" sz="2400" dirty="0">
                <a:latin typeface="Arial" panose="020B0604020202020204" pitchFamily="34" charset="0"/>
                <a:cs typeface="Arial" panose="020B0604020202020204" pitchFamily="34" charset="0"/>
              </a:rPr>
              <a:t> kadar tam bir </a:t>
            </a:r>
            <a:r>
              <a:rPr lang="tr-TR" sz="2400" dirty="0" err="1">
                <a:latin typeface="Arial" panose="020B0604020202020204" pitchFamily="34" charset="0"/>
                <a:cs typeface="Arial" panose="020B0604020202020204" pitchFamily="34" charset="0"/>
              </a:rPr>
              <a:t>şölendir</a:t>
            </a:r>
            <a:r>
              <a:rPr lang="tr-TR" sz="2400" dirty="0">
                <a:latin typeface="Arial" panose="020B0604020202020204" pitchFamily="34" charset="0"/>
                <a:cs typeface="Arial" panose="020B0604020202020204" pitchFamily="34" charset="0"/>
              </a:rPr>
              <a:t>. </a:t>
            </a:r>
          </a:p>
          <a:p>
            <a:pPr marL="0" indent="0" algn="just">
              <a:buNone/>
            </a:pPr>
            <a:endParaRPr lang="tr-TR" sz="2400" dirty="0"/>
          </a:p>
        </p:txBody>
      </p:sp>
    </p:spTree>
    <p:extLst>
      <p:ext uri="{BB962C8B-B14F-4D97-AF65-F5344CB8AC3E}">
        <p14:creationId xmlns:p14="http://schemas.microsoft.com/office/powerpoint/2010/main" val="3172742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16DCEA-DA93-7B4B-A8F5-7937F27B56AA}"/>
              </a:ext>
            </a:extLst>
          </p:cNvPr>
          <p:cNvSpPr>
            <a:spLocks noGrp="1"/>
          </p:cNvSpPr>
          <p:nvPr>
            <p:ph type="title"/>
          </p:nvPr>
        </p:nvSpPr>
        <p:spPr/>
        <p:txBody>
          <a:bodyPr/>
          <a:lstStyle/>
          <a:p>
            <a:r>
              <a:rPr lang="tr-TR" dirty="0"/>
              <a:t>OSMANLI MUTFAĞI-TÜRK MUTFAĞI</a:t>
            </a:r>
          </a:p>
        </p:txBody>
      </p:sp>
      <p:sp>
        <p:nvSpPr>
          <p:cNvPr id="3" name="İçerik Yer Tutucusu 2">
            <a:extLst>
              <a:ext uri="{FF2B5EF4-FFF2-40B4-BE49-F238E27FC236}">
                <a16:creationId xmlns:a16="http://schemas.microsoft.com/office/drawing/2014/main" id="{366B2FD4-6E79-404C-BA78-A853DC0D2440}"/>
              </a:ext>
            </a:extLst>
          </p:cNvPr>
          <p:cNvSpPr>
            <a:spLocks noGrp="1"/>
          </p:cNvSpPr>
          <p:nvPr>
            <p:ph sz="quarter" idx="13"/>
          </p:nvPr>
        </p:nvSpPr>
        <p:spPr/>
        <p:txBody>
          <a:bodyPr>
            <a:normAutofit fontScale="70000" lnSpcReduction="20000"/>
          </a:bodyPr>
          <a:lstStyle/>
          <a:p>
            <a:pPr algn="just"/>
            <a:r>
              <a:rPr lang="tr-TR" sz="2600" dirty="0" err="1">
                <a:latin typeface="Arial" panose="020B0604020202020204" pitchFamily="34" charset="0"/>
                <a:cs typeface="Arial" panose="020B0604020202020204" pitchFamily="34" charset="0"/>
              </a:rPr>
              <a:t>Türkler</a:t>
            </a:r>
            <a:r>
              <a:rPr lang="tr-TR" sz="2600" dirty="0">
                <a:latin typeface="Arial" panose="020B0604020202020204" pitchFamily="34" charset="0"/>
                <a:cs typeface="Arial" panose="020B0604020202020204" pitchFamily="34" charset="0"/>
              </a:rPr>
              <a:t> Orta </a:t>
            </a:r>
            <a:r>
              <a:rPr lang="tr-TR" sz="2600" dirty="0" err="1">
                <a:latin typeface="Arial" panose="020B0604020202020204" pitchFamily="34" charset="0"/>
                <a:cs typeface="Arial" panose="020B0604020202020204" pitchFamily="34" charset="0"/>
              </a:rPr>
              <a:t>Asya‟dan</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göc</a:t>
            </a:r>
            <a:r>
              <a:rPr lang="tr-TR" sz="2600" dirty="0">
                <a:latin typeface="Arial" panose="020B0604020202020204" pitchFamily="34" charset="0"/>
                <a:cs typeface="Arial" panose="020B0604020202020204" pitchFamily="34" charset="0"/>
              </a:rPr>
              <a:t>̧ ederken gittikleri yerlere geleneklerini de </a:t>
            </a:r>
            <a:r>
              <a:rPr lang="tr-TR" sz="2600" dirty="0" err="1">
                <a:latin typeface="Arial" panose="020B0604020202020204" pitchFamily="34" charset="0"/>
                <a:cs typeface="Arial" panose="020B0604020202020204" pitchFamily="34" charset="0"/>
              </a:rPr>
              <a:t>götürmüşlerdir</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Anadolu‟ya</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yerleşen</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Türkler</a:t>
            </a:r>
            <a:r>
              <a:rPr lang="tr-TR" sz="2600" dirty="0">
                <a:latin typeface="Arial" panose="020B0604020202020204" pitchFamily="34" charset="0"/>
                <a:cs typeface="Arial" panose="020B0604020202020204" pitchFamily="34" charset="0"/>
              </a:rPr>
              <a:t>, eski beslenme </a:t>
            </a:r>
            <a:r>
              <a:rPr lang="tr-TR" sz="2600" dirty="0" err="1">
                <a:latin typeface="Arial" panose="020B0604020202020204" pitchFamily="34" charset="0"/>
                <a:cs typeface="Arial" panose="020B0604020202020204" pitchFamily="34" charset="0"/>
              </a:rPr>
              <a:t>alışkanlıklarını</a:t>
            </a:r>
            <a:r>
              <a:rPr lang="tr-TR" sz="2600" dirty="0">
                <a:latin typeface="Arial" panose="020B0604020202020204" pitchFamily="34" charset="0"/>
                <a:cs typeface="Arial" panose="020B0604020202020204" pitchFamily="34" charset="0"/>
              </a:rPr>
              <a:t> muhafaza etmekle birlikte, yeni yemek </a:t>
            </a:r>
            <a:r>
              <a:rPr lang="tr-TR" sz="2600" dirty="0" err="1">
                <a:latin typeface="Arial" panose="020B0604020202020204" pitchFamily="34" charset="0"/>
                <a:cs typeface="Arial" panose="020B0604020202020204" pitchFamily="34" charset="0"/>
              </a:rPr>
              <a:t>kültürleriyle</a:t>
            </a:r>
            <a:r>
              <a:rPr lang="tr-TR" sz="2600" dirty="0">
                <a:latin typeface="Arial" panose="020B0604020202020204" pitchFamily="34" charset="0"/>
                <a:cs typeface="Arial" panose="020B0604020202020204" pitchFamily="34" charset="0"/>
              </a:rPr>
              <a:t> de </a:t>
            </a:r>
            <a:r>
              <a:rPr lang="tr-TR" sz="2600" dirty="0" err="1">
                <a:latin typeface="Arial" panose="020B0604020202020204" pitchFamily="34" charset="0"/>
                <a:cs typeface="Arial" panose="020B0604020202020204" pitchFamily="34" charset="0"/>
              </a:rPr>
              <a:t>karşılaşmıs</a:t>
            </a:r>
            <a:r>
              <a:rPr lang="tr-TR" sz="2600" dirty="0">
                <a:latin typeface="Arial" panose="020B0604020202020204" pitchFamily="34" charset="0"/>
                <a:cs typeface="Arial" panose="020B0604020202020204" pitchFamily="34" charset="0"/>
              </a:rPr>
              <a:t>̧ ve bunlardan </a:t>
            </a:r>
            <a:r>
              <a:rPr lang="tr-TR" sz="2600" dirty="0" err="1">
                <a:latin typeface="Arial" panose="020B0604020202020204" pitchFamily="34" charset="0"/>
                <a:cs typeface="Arial" panose="020B0604020202020204" pitchFamily="34" charset="0"/>
              </a:rPr>
              <a:t>etkilenmişlerdir</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Selçuklu</a:t>
            </a:r>
            <a:r>
              <a:rPr lang="tr-TR" sz="2600" dirty="0">
                <a:latin typeface="Arial" panose="020B0604020202020204" pitchFamily="34" charset="0"/>
                <a:cs typeface="Arial" panose="020B0604020202020204" pitchFamily="34" charset="0"/>
              </a:rPr>
              <a:t> ve Osmanlı devletlerinin imparatorluk </a:t>
            </a:r>
            <a:r>
              <a:rPr lang="tr-TR" sz="2600" dirty="0" err="1">
                <a:latin typeface="Arial" panose="020B0604020202020204" pitchFamily="34" charset="0"/>
                <a:cs typeface="Arial" panose="020B0604020202020204" pitchFamily="34" charset="0"/>
              </a:rPr>
              <a:t>özelliklerinden</a:t>
            </a:r>
            <a:r>
              <a:rPr lang="tr-TR" sz="2600" dirty="0">
                <a:latin typeface="Arial" panose="020B0604020202020204" pitchFamily="34" charset="0"/>
                <a:cs typeface="Arial" panose="020B0604020202020204" pitchFamily="34" charset="0"/>
              </a:rPr>
              <a:t> dolayı pek </a:t>
            </a:r>
            <a:r>
              <a:rPr lang="tr-TR" sz="2600" dirty="0" err="1">
                <a:latin typeface="Arial" panose="020B0604020202020204" pitchFamily="34" charset="0"/>
                <a:cs typeface="Arial" panose="020B0604020202020204" pitchFamily="34" charset="0"/>
              </a:rPr>
              <a:t>çok</a:t>
            </a:r>
            <a:r>
              <a:rPr lang="tr-TR" sz="2600" dirty="0">
                <a:latin typeface="Arial" panose="020B0604020202020204" pitchFamily="34" charset="0"/>
                <a:cs typeface="Arial" panose="020B0604020202020204" pitchFamily="34" charset="0"/>
              </a:rPr>
              <a:t> farklı etnik ve dini grubu </a:t>
            </a:r>
            <a:r>
              <a:rPr lang="tr-TR" sz="2600" dirty="0" err="1">
                <a:latin typeface="Arial" panose="020B0604020202020204" pitchFamily="34" charset="0"/>
                <a:cs typeface="Arial" panose="020B0604020202020204" pitchFamily="34" charset="0"/>
              </a:rPr>
              <a:t>bünyesinde</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bulundurmus</a:t>
            </a:r>
            <a:r>
              <a:rPr lang="tr-TR" sz="2600" dirty="0">
                <a:latin typeface="Arial" panose="020B0604020202020204" pitchFamily="34" charset="0"/>
                <a:cs typeface="Arial" panose="020B0604020202020204" pitchFamily="34" charset="0"/>
              </a:rPr>
              <a:t>̧ olmaları </a:t>
            </a:r>
            <a:r>
              <a:rPr lang="tr-TR" sz="2600" dirty="0" err="1">
                <a:latin typeface="Arial" panose="020B0604020202020204" pitchFamily="34" charset="0"/>
                <a:cs typeface="Arial" panose="020B0604020202020204" pitchFamily="34" charset="0"/>
              </a:rPr>
              <a:t>Türk</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Mutfağı‟nın</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zenginliğini</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sağlayan</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önemli</a:t>
            </a:r>
            <a:r>
              <a:rPr lang="tr-TR" sz="2600" dirty="0">
                <a:latin typeface="Arial" panose="020B0604020202020204" pitchFamily="34" charset="0"/>
                <a:cs typeface="Arial" panose="020B0604020202020204" pitchFamily="34" charset="0"/>
              </a:rPr>
              <a:t> unsurlardır. Yaygın </a:t>
            </a:r>
            <a:r>
              <a:rPr lang="tr-TR" sz="2600" dirty="0" err="1">
                <a:latin typeface="Arial" panose="020B0604020202020204" pitchFamily="34" charset="0"/>
                <a:cs typeface="Arial" panose="020B0604020202020204" pitchFamily="34" charset="0"/>
              </a:rPr>
              <a:t>görüşe</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göre</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Türk</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Mutfağı</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dünyanın</a:t>
            </a:r>
            <a:r>
              <a:rPr lang="tr-TR" sz="2600" dirty="0">
                <a:latin typeface="Arial" panose="020B0604020202020204" pitchFamily="34" charset="0"/>
                <a:cs typeface="Arial" panose="020B0604020202020204" pitchFamily="34" charset="0"/>
              </a:rPr>
              <a:t> en iyi mutfaklarından birisidir. Sentez bir </a:t>
            </a:r>
            <a:r>
              <a:rPr lang="tr-TR" sz="2600" dirty="0" err="1">
                <a:latin typeface="Arial" panose="020B0604020202020204" pitchFamily="34" charset="0"/>
                <a:cs typeface="Arial" panose="020B0604020202020204" pitchFamily="34" charset="0"/>
              </a:rPr>
              <a:t>özellik</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taşıyan</a:t>
            </a:r>
            <a:r>
              <a:rPr lang="tr-TR" sz="2600" dirty="0">
                <a:latin typeface="Arial" panose="020B0604020202020204" pitchFamily="34" charset="0"/>
                <a:cs typeface="Arial" panose="020B0604020202020204" pitchFamily="34" charset="0"/>
              </a:rPr>
              <a:t> modern </a:t>
            </a:r>
            <a:r>
              <a:rPr lang="tr-TR" sz="2600" dirty="0" err="1">
                <a:latin typeface="Arial" panose="020B0604020202020204" pitchFamily="34" charset="0"/>
                <a:cs typeface="Arial" panose="020B0604020202020204" pitchFamily="34" charset="0"/>
              </a:rPr>
              <a:t>Türk</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Mutfağı‟nın</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beslendiği</a:t>
            </a:r>
            <a:r>
              <a:rPr lang="tr-TR" sz="2600" dirty="0">
                <a:latin typeface="Arial" panose="020B0604020202020204" pitchFamily="34" charset="0"/>
                <a:cs typeface="Arial" panose="020B0604020202020204" pitchFamily="34" charset="0"/>
              </a:rPr>
              <a:t> kaynakların belirlenebilmesi </a:t>
            </a:r>
            <a:r>
              <a:rPr lang="tr-TR" sz="2600" dirty="0" err="1">
                <a:latin typeface="Arial" panose="020B0604020202020204" pitchFamily="34" charset="0"/>
                <a:cs typeface="Arial" panose="020B0604020202020204" pitchFamily="34" charset="0"/>
              </a:rPr>
              <a:t>için</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Türkler‟in</a:t>
            </a:r>
            <a:r>
              <a:rPr lang="tr-TR" sz="2600" dirty="0">
                <a:latin typeface="Arial" panose="020B0604020202020204" pitchFamily="34" charset="0"/>
                <a:cs typeface="Arial" panose="020B0604020202020204" pitchFamily="34" charset="0"/>
              </a:rPr>
              <a:t> Orta </a:t>
            </a:r>
            <a:r>
              <a:rPr lang="tr-TR" sz="2600" dirty="0" err="1">
                <a:latin typeface="Arial" panose="020B0604020202020204" pitchFamily="34" charset="0"/>
                <a:cs typeface="Arial" panose="020B0604020202020204" pitchFamily="34" charset="0"/>
              </a:rPr>
              <a:t>Asya‟dan</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Anadolu‟ya</a:t>
            </a:r>
            <a:r>
              <a:rPr lang="tr-TR" sz="2600" dirty="0">
                <a:latin typeface="Arial" panose="020B0604020202020204" pitchFamily="34" charset="0"/>
                <a:cs typeface="Arial" panose="020B0604020202020204" pitchFamily="34" charset="0"/>
              </a:rPr>
              <a:t> kadar uzanan </a:t>
            </a:r>
            <a:r>
              <a:rPr lang="tr-TR" sz="2600" dirty="0" err="1">
                <a:latin typeface="Arial" panose="020B0604020202020204" pitchFamily="34" charset="0"/>
                <a:cs typeface="Arial" panose="020B0604020202020204" pitchFamily="34" charset="0"/>
              </a:rPr>
              <a:t>yolculuğunun</a:t>
            </a:r>
            <a:r>
              <a:rPr lang="tr-TR" sz="2600" dirty="0">
                <a:latin typeface="Arial" panose="020B0604020202020204" pitchFamily="34" charset="0"/>
                <a:cs typeface="Arial" panose="020B0604020202020204" pitchFamily="34" charset="0"/>
              </a:rPr>
              <a:t> aydınlatılması gerekmektedir.  OSMANLI MUTFAĞI İSE TÜRK MUTFAĞININ EN TEMEL NOKTASI DENEBİLİR. </a:t>
            </a:r>
          </a:p>
          <a:p>
            <a:endParaRPr lang="tr-TR" dirty="0"/>
          </a:p>
        </p:txBody>
      </p:sp>
    </p:spTree>
    <p:extLst>
      <p:ext uri="{BB962C8B-B14F-4D97-AF65-F5344CB8AC3E}">
        <p14:creationId xmlns:p14="http://schemas.microsoft.com/office/powerpoint/2010/main" val="2021879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16DCEA-DA93-7B4B-A8F5-7937F27B56AA}"/>
              </a:ext>
            </a:extLst>
          </p:cNvPr>
          <p:cNvSpPr>
            <a:spLocks noGrp="1"/>
          </p:cNvSpPr>
          <p:nvPr>
            <p:ph type="title"/>
          </p:nvPr>
        </p:nvSpPr>
        <p:spPr/>
        <p:txBody>
          <a:bodyPr/>
          <a:lstStyle/>
          <a:p>
            <a:r>
              <a:rPr lang="tr-TR" dirty="0"/>
              <a:t>OSMANLI MUTFAĞI-TÜRK MUTFAĞI</a:t>
            </a:r>
          </a:p>
        </p:txBody>
      </p:sp>
      <p:sp>
        <p:nvSpPr>
          <p:cNvPr id="3" name="İçerik Yer Tutucusu 2">
            <a:extLst>
              <a:ext uri="{FF2B5EF4-FFF2-40B4-BE49-F238E27FC236}">
                <a16:creationId xmlns:a16="http://schemas.microsoft.com/office/drawing/2014/main" id="{366B2FD4-6E79-404C-BA78-A853DC0D2440}"/>
              </a:ext>
            </a:extLst>
          </p:cNvPr>
          <p:cNvSpPr>
            <a:spLocks noGrp="1"/>
          </p:cNvSpPr>
          <p:nvPr>
            <p:ph sz="quarter" idx="13"/>
          </p:nvPr>
        </p:nvSpPr>
        <p:spPr/>
        <p:txBody>
          <a:bodyPr>
            <a:normAutofit lnSpcReduction="10000"/>
          </a:bodyPr>
          <a:lstStyle/>
          <a:p>
            <a:pPr algn="just"/>
            <a:r>
              <a:rPr lang="tr-TR" dirty="0" err="1">
                <a:latin typeface="Arial" panose="020B0604020202020204" pitchFamily="34" charset="0"/>
                <a:cs typeface="Arial" panose="020B0604020202020204" pitchFamily="34" charset="0"/>
              </a:rPr>
              <a:t>Selçuklu</a:t>
            </a:r>
            <a:r>
              <a:rPr lang="tr-TR" dirty="0">
                <a:latin typeface="Arial" panose="020B0604020202020204" pitchFamily="34" charset="0"/>
                <a:cs typeface="Arial" panose="020B0604020202020204" pitchFamily="34" charset="0"/>
              </a:rPr>
              <a:t> devri, </a:t>
            </a:r>
            <a:r>
              <a:rPr lang="tr-TR" dirty="0" err="1">
                <a:latin typeface="Arial" panose="020B0604020202020204" pitchFamily="34" charset="0"/>
                <a:cs typeface="Arial" panose="020B0604020202020204" pitchFamily="34" charset="0"/>
              </a:rPr>
              <a:t>Türk</a:t>
            </a:r>
            <a:r>
              <a:rPr lang="tr-TR" dirty="0">
                <a:latin typeface="Arial" panose="020B0604020202020204" pitchFamily="34" charset="0"/>
                <a:cs typeface="Arial" panose="020B0604020202020204" pitchFamily="34" charset="0"/>
              </a:rPr>
              <a:t> ve </a:t>
            </a:r>
            <a:r>
              <a:rPr lang="tr-TR" dirty="0" err="1">
                <a:latin typeface="Arial" panose="020B0604020202020204" pitchFamily="34" charset="0"/>
                <a:cs typeface="Arial" panose="020B0604020202020204" pitchFamily="34" charset="0"/>
              </a:rPr>
              <a:t>İslam</a:t>
            </a:r>
            <a:r>
              <a:rPr lang="tr-TR" dirty="0">
                <a:latin typeface="Arial" panose="020B0604020202020204" pitchFamily="34" charset="0"/>
                <a:cs typeface="Arial" panose="020B0604020202020204" pitchFamily="34" charset="0"/>
              </a:rPr>
              <a:t> tarihi </a:t>
            </a:r>
            <a:r>
              <a:rPr lang="tr-TR" dirty="0" err="1">
                <a:latin typeface="Arial" panose="020B0604020202020204" pitchFamily="34" charset="0"/>
                <a:cs typeface="Arial" panose="020B0604020202020204" pitchFamily="34" charset="0"/>
              </a:rPr>
              <a:t>açısından</a:t>
            </a:r>
            <a:r>
              <a:rPr lang="tr-TR" dirty="0">
                <a:latin typeface="Arial" panose="020B0604020202020204" pitchFamily="34" charset="0"/>
                <a:cs typeface="Arial" panose="020B0604020202020204" pitchFamily="34" charset="0"/>
              </a:rPr>
              <a:t> bir </a:t>
            </a:r>
            <a:r>
              <a:rPr lang="tr-TR" dirty="0" err="1">
                <a:latin typeface="Arial" panose="020B0604020202020204" pitchFamily="34" charset="0"/>
                <a:cs typeface="Arial" panose="020B0604020202020204" pitchFamily="34" charset="0"/>
              </a:rPr>
              <a:t>dönüm</a:t>
            </a:r>
            <a:r>
              <a:rPr lang="tr-TR" dirty="0">
                <a:latin typeface="Arial" panose="020B0604020202020204" pitchFamily="34" charset="0"/>
                <a:cs typeface="Arial" panose="020B0604020202020204" pitchFamily="34" charset="0"/>
              </a:rPr>
              <a:t> noktası </a:t>
            </a:r>
            <a:r>
              <a:rPr lang="tr-TR" dirty="0" err="1">
                <a:latin typeface="Arial" panose="020B0604020202020204" pitchFamily="34" charset="0"/>
                <a:cs typeface="Arial" panose="020B0604020202020204" pitchFamily="34" charset="0"/>
              </a:rPr>
              <a:t>olmuştur</a:t>
            </a:r>
            <a:r>
              <a:rPr lang="tr-TR" dirty="0">
                <a:latin typeface="Arial" panose="020B0604020202020204" pitchFamily="34" charset="0"/>
                <a:cs typeface="Arial" panose="020B0604020202020204" pitchFamily="34" charset="0"/>
              </a:rPr>
              <a:t>. Yedinci </a:t>
            </a:r>
            <a:r>
              <a:rPr lang="tr-TR" dirty="0" err="1">
                <a:latin typeface="Arial" panose="020B0604020202020204" pitchFamily="34" charset="0"/>
                <a:cs typeface="Arial" panose="020B0604020202020204" pitchFamily="34" charset="0"/>
              </a:rPr>
              <a:t>yüzyılda</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İslamiyet’in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doğmasıyla</a:t>
            </a:r>
            <a:r>
              <a:rPr lang="tr-TR" dirty="0">
                <a:latin typeface="Arial" panose="020B0604020202020204" pitchFamily="34" charset="0"/>
                <a:cs typeface="Arial" panose="020B0604020202020204" pitchFamily="34" charset="0"/>
              </a:rPr>
              <a:t> beslenmede kısmi bir </a:t>
            </a:r>
            <a:r>
              <a:rPr lang="tr-TR" dirty="0" err="1">
                <a:latin typeface="Arial" panose="020B0604020202020204" pitchFamily="34" charset="0"/>
                <a:cs typeface="Arial" panose="020B0604020202020204" pitchFamily="34" charset="0"/>
              </a:rPr>
              <a:t>değişim</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olmuştur</a:t>
            </a:r>
            <a:r>
              <a:rPr lang="tr-TR" dirty="0">
                <a:latin typeface="Arial" panose="020B0604020202020204" pitchFamily="34" charset="0"/>
                <a:cs typeface="Arial" panose="020B0604020202020204" pitchFamily="34" charset="0"/>
              </a:rPr>
              <a:t>. Ancak, </a:t>
            </a:r>
            <a:r>
              <a:rPr lang="tr-TR" dirty="0" err="1">
                <a:latin typeface="Arial" panose="020B0604020202020204" pitchFamily="34" charset="0"/>
                <a:cs typeface="Arial" panose="020B0604020202020204" pitchFamily="34" charset="0"/>
              </a:rPr>
              <a:t>İslam</a:t>
            </a:r>
            <a:r>
              <a:rPr lang="tr-TR" dirty="0">
                <a:latin typeface="Arial" panose="020B0604020202020204" pitchFamily="34" charset="0"/>
                <a:cs typeface="Arial" panose="020B0604020202020204" pitchFamily="34" charset="0"/>
              </a:rPr>
              <a:t> dini </a:t>
            </a:r>
            <a:r>
              <a:rPr lang="tr-TR" dirty="0" err="1">
                <a:latin typeface="Arial" panose="020B0604020202020204" pitchFamily="34" charset="0"/>
                <a:cs typeface="Arial" panose="020B0604020202020204" pitchFamily="34" charset="0"/>
              </a:rPr>
              <a:t>Müslümanların</a:t>
            </a:r>
            <a:r>
              <a:rPr lang="tr-TR" dirty="0">
                <a:latin typeface="Arial" panose="020B0604020202020204" pitchFamily="34" charset="0"/>
                <a:cs typeface="Arial" panose="020B0604020202020204" pitchFamily="34" charset="0"/>
              </a:rPr>
              <a:t> yemekten, </a:t>
            </a:r>
            <a:r>
              <a:rPr lang="tr-TR" dirty="0" err="1">
                <a:latin typeface="Arial" panose="020B0604020202020204" pitchFamily="34" charset="0"/>
                <a:cs typeface="Arial" panose="020B0604020202020204" pitchFamily="34" charset="0"/>
              </a:rPr>
              <a:t>içmekten</a:t>
            </a:r>
            <a:r>
              <a:rPr lang="tr-TR" dirty="0">
                <a:latin typeface="Arial" panose="020B0604020202020204" pitchFamily="34" charset="0"/>
                <a:cs typeface="Arial" panose="020B0604020202020204" pitchFamily="34" charset="0"/>
              </a:rPr>
              <a:t> zevk almasını yasaklamaz. Yine de </a:t>
            </a:r>
            <a:r>
              <a:rPr lang="tr-TR" dirty="0" err="1">
                <a:latin typeface="Arial" panose="020B0604020202020204" pitchFamily="34" charset="0"/>
                <a:cs typeface="Arial" panose="020B0604020202020204" pitchFamily="34" charset="0"/>
              </a:rPr>
              <a:t>İslam</a:t>
            </a:r>
            <a:r>
              <a:rPr lang="tr-TR" dirty="0">
                <a:latin typeface="Arial" panose="020B0604020202020204" pitchFamily="34" charset="0"/>
                <a:cs typeface="Arial" panose="020B0604020202020204" pitchFamily="34" charset="0"/>
              </a:rPr>
              <a:t> dininde belli yemek yasakları (domuz eti ve </a:t>
            </a:r>
            <a:r>
              <a:rPr lang="tr-TR" dirty="0" err="1">
                <a:latin typeface="Arial" panose="020B0604020202020204" pitchFamily="34" charset="0"/>
                <a:cs typeface="Arial" panose="020B0604020202020204" pitchFamily="34" charset="0"/>
              </a:rPr>
              <a:t>les</a:t>
            </a:r>
            <a:r>
              <a:rPr lang="tr-TR" dirty="0">
                <a:latin typeface="Arial" panose="020B0604020202020204" pitchFamily="34" charset="0"/>
                <a:cs typeface="Arial" panose="020B0604020202020204" pitchFamily="34" charset="0"/>
              </a:rPr>
              <a:t>̧ hayvan eti gibi) ve </a:t>
            </a:r>
            <a:r>
              <a:rPr lang="tr-TR" dirty="0" err="1">
                <a:latin typeface="Arial" panose="020B0604020202020204" pitchFamily="34" charset="0"/>
                <a:cs typeface="Arial" panose="020B0604020202020204" pitchFamily="34" charset="0"/>
              </a:rPr>
              <a:t>oruc</a:t>
            </a:r>
            <a:r>
              <a:rPr lang="tr-TR" dirty="0">
                <a:latin typeface="Arial" panose="020B0604020202020204" pitchFamily="34" charset="0"/>
                <a:cs typeface="Arial" panose="020B0604020202020204" pitchFamily="34" charset="0"/>
              </a:rPr>
              <a:t>̧ gibi bazı dini vecibeler vardır. Bu durum </a:t>
            </a:r>
            <a:r>
              <a:rPr lang="tr-TR" dirty="0" err="1">
                <a:latin typeface="Arial" panose="020B0604020202020204" pitchFamily="34" charset="0"/>
                <a:cs typeface="Arial" panose="020B0604020202020204" pitchFamily="34" charset="0"/>
              </a:rPr>
              <a:t>Selçuklu</a:t>
            </a:r>
            <a:r>
              <a:rPr lang="tr-TR" dirty="0">
                <a:latin typeface="Arial" panose="020B0604020202020204" pitchFamily="34" charset="0"/>
                <a:cs typeface="Arial" panose="020B0604020202020204" pitchFamily="34" charset="0"/>
              </a:rPr>
              <a:t> devrinde de etkisini </a:t>
            </a:r>
            <a:r>
              <a:rPr lang="tr-TR" dirty="0" err="1">
                <a:latin typeface="Arial" panose="020B0604020202020204" pitchFamily="34" charset="0"/>
                <a:cs typeface="Arial" panose="020B0604020202020204" pitchFamily="34" charset="0"/>
              </a:rPr>
              <a:t>göstermiştir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Selçuklu</a:t>
            </a:r>
            <a:r>
              <a:rPr lang="tr-TR" dirty="0">
                <a:latin typeface="Arial" panose="020B0604020202020204" pitchFamily="34" charset="0"/>
                <a:cs typeface="Arial" panose="020B0604020202020204" pitchFamily="34" charset="0"/>
              </a:rPr>
              <a:t> devrinde </a:t>
            </a:r>
            <a:r>
              <a:rPr lang="tr-TR" dirty="0" err="1">
                <a:latin typeface="Arial" panose="020B0604020202020204" pitchFamily="34" charset="0"/>
                <a:cs typeface="Arial" panose="020B0604020202020204" pitchFamily="34" charset="0"/>
              </a:rPr>
              <a:t>büyükbas</a:t>
            </a:r>
            <a:r>
              <a:rPr lang="tr-TR" dirty="0">
                <a:latin typeface="Arial" panose="020B0604020202020204" pitchFamily="34" charset="0"/>
                <a:cs typeface="Arial" panose="020B0604020202020204" pitchFamily="34" charset="0"/>
              </a:rPr>
              <a:t>̧ ve </a:t>
            </a:r>
            <a:r>
              <a:rPr lang="tr-TR" dirty="0" err="1">
                <a:latin typeface="Arial" panose="020B0604020202020204" pitchFamily="34" charset="0"/>
                <a:cs typeface="Arial" panose="020B0604020202020204" pitchFamily="34" charset="0"/>
              </a:rPr>
              <a:t>küçükbas</a:t>
            </a:r>
            <a:r>
              <a:rPr lang="tr-TR" dirty="0">
                <a:latin typeface="Arial" panose="020B0604020202020204" pitchFamily="34" charset="0"/>
                <a:cs typeface="Arial" panose="020B0604020202020204" pitchFamily="34" charset="0"/>
              </a:rPr>
              <a:t>̧ hayvanların etleri ve </a:t>
            </a:r>
            <a:r>
              <a:rPr lang="tr-TR" dirty="0" err="1">
                <a:latin typeface="Arial" panose="020B0604020202020204" pitchFamily="34" charset="0"/>
                <a:cs typeface="Arial" panose="020B0604020202020204" pitchFamily="34" charset="0"/>
              </a:rPr>
              <a:t>sütleri</a:t>
            </a:r>
            <a:r>
              <a:rPr lang="tr-TR" dirty="0">
                <a:latin typeface="Arial" panose="020B0604020202020204" pitchFamily="34" charset="0"/>
                <a:cs typeface="Arial" panose="020B0604020202020204" pitchFamily="34" charset="0"/>
              </a:rPr>
              <a:t>, tarımdan elde edilen bitkiler, yabani baharatlar ve otlar, bazı </a:t>
            </a:r>
            <a:r>
              <a:rPr lang="tr-TR" dirty="0" err="1">
                <a:latin typeface="Arial" panose="020B0604020202020204" pitchFamily="34" charset="0"/>
                <a:cs typeface="Arial" panose="020B0604020202020204" pitchFamily="34" charset="0"/>
              </a:rPr>
              <a:t>ağaçlar</a:t>
            </a:r>
            <a:r>
              <a:rPr lang="tr-TR" dirty="0">
                <a:latin typeface="Arial" panose="020B0604020202020204" pitchFamily="34" charset="0"/>
                <a:cs typeface="Arial" panose="020B0604020202020204" pitchFamily="34" charset="0"/>
              </a:rPr>
              <a:t> ve meyveler ile beslendikleri bilinmektedir.</a:t>
            </a:r>
            <a:endParaRPr lang="tr-TR" dirty="0"/>
          </a:p>
        </p:txBody>
      </p:sp>
    </p:spTree>
    <p:extLst>
      <p:ext uri="{BB962C8B-B14F-4D97-AF65-F5344CB8AC3E}">
        <p14:creationId xmlns:p14="http://schemas.microsoft.com/office/powerpoint/2010/main" val="2970315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16DCEA-DA93-7B4B-A8F5-7937F27B56AA}"/>
              </a:ext>
            </a:extLst>
          </p:cNvPr>
          <p:cNvSpPr>
            <a:spLocks noGrp="1"/>
          </p:cNvSpPr>
          <p:nvPr>
            <p:ph type="title"/>
          </p:nvPr>
        </p:nvSpPr>
        <p:spPr/>
        <p:txBody>
          <a:bodyPr/>
          <a:lstStyle/>
          <a:p>
            <a:r>
              <a:rPr lang="tr-TR" dirty="0"/>
              <a:t>OSMANLI MUTFAĞI-TÜRK MUTFAĞI</a:t>
            </a:r>
          </a:p>
        </p:txBody>
      </p:sp>
      <p:sp>
        <p:nvSpPr>
          <p:cNvPr id="3" name="İçerik Yer Tutucusu 2">
            <a:extLst>
              <a:ext uri="{FF2B5EF4-FFF2-40B4-BE49-F238E27FC236}">
                <a16:creationId xmlns:a16="http://schemas.microsoft.com/office/drawing/2014/main" id="{366B2FD4-6E79-404C-BA78-A853DC0D2440}"/>
              </a:ext>
            </a:extLst>
          </p:cNvPr>
          <p:cNvSpPr>
            <a:spLocks noGrp="1"/>
          </p:cNvSpPr>
          <p:nvPr>
            <p:ph sz="quarter" idx="13"/>
          </p:nvPr>
        </p:nvSpPr>
        <p:spPr/>
        <p:txBody>
          <a:bodyPr>
            <a:normAutofit/>
          </a:bodyPr>
          <a:lstStyle/>
          <a:p>
            <a:pPr algn="just"/>
            <a:r>
              <a:rPr lang="tr-TR" dirty="0" err="1">
                <a:latin typeface="Arial" panose="020B0604020202020204" pitchFamily="34" charset="0"/>
                <a:cs typeface="Arial" panose="020B0604020202020204" pitchFamily="34" charset="0"/>
              </a:rPr>
              <a:t>Türk</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Mutfağı‟nın</a:t>
            </a:r>
            <a:r>
              <a:rPr lang="tr-TR" dirty="0">
                <a:latin typeface="Arial" panose="020B0604020202020204" pitchFamily="34" charset="0"/>
                <a:cs typeface="Arial" panose="020B0604020202020204" pitchFamily="34" charset="0"/>
              </a:rPr>
              <a:t> daha iyi </a:t>
            </a:r>
            <a:r>
              <a:rPr lang="tr-TR" dirty="0" err="1">
                <a:latin typeface="Arial" panose="020B0604020202020204" pitchFamily="34" charset="0"/>
                <a:cs typeface="Arial" panose="020B0604020202020204" pitchFamily="34" charset="0"/>
              </a:rPr>
              <a:t>anlaşılabilmesi</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için</a:t>
            </a:r>
            <a:r>
              <a:rPr lang="tr-TR" dirty="0">
                <a:latin typeface="Arial" panose="020B0604020202020204" pitchFamily="34" charset="0"/>
                <a:cs typeface="Arial" panose="020B0604020202020204" pitchFamily="34" charset="0"/>
              </a:rPr>
              <a:t> Orta Asya, </a:t>
            </a:r>
            <a:r>
              <a:rPr lang="tr-TR" dirty="0" err="1">
                <a:latin typeface="Arial" panose="020B0604020202020204" pitchFamily="34" charset="0"/>
                <a:cs typeface="Arial" panose="020B0604020202020204" pitchFamily="34" charset="0"/>
              </a:rPr>
              <a:t>Selçuklu</a:t>
            </a:r>
            <a:r>
              <a:rPr lang="tr-TR" dirty="0">
                <a:latin typeface="Arial" panose="020B0604020202020204" pitchFamily="34" charset="0"/>
                <a:cs typeface="Arial" panose="020B0604020202020204" pitchFamily="34" charset="0"/>
              </a:rPr>
              <a:t> ve Osmanlı </a:t>
            </a:r>
            <a:r>
              <a:rPr lang="tr-TR" dirty="0" err="1">
                <a:latin typeface="Arial" panose="020B0604020202020204" pitchFamily="34" charset="0"/>
                <a:cs typeface="Arial" panose="020B0604020202020204" pitchFamily="34" charset="0"/>
              </a:rPr>
              <a:t>dönemlerinin</a:t>
            </a:r>
            <a:r>
              <a:rPr lang="tr-TR" dirty="0">
                <a:latin typeface="Arial" panose="020B0604020202020204" pitchFamily="34" charset="0"/>
                <a:cs typeface="Arial" panose="020B0604020202020204" pitchFamily="34" charset="0"/>
              </a:rPr>
              <a:t> aydınlatılması gerekmektedir.</a:t>
            </a:r>
          </a:p>
          <a:p>
            <a:pPr algn="just"/>
            <a:r>
              <a:rPr lang="tr-TR" dirty="0">
                <a:latin typeface="Arial" panose="020B0604020202020204" pitchFamily="34" charset="0"/>
                <a:cs typeface="Arial" panose="020B0604020202020204" pitchFamily="34" charset="0"/>
              </a:rPr>
              <a:t>TÜRK MUTFAĞI-OSMANLI MUTFAĞI İÇ-İÇE GEÇMİŞ KAVRAMLAR OLARAK DÜŞÜNÜLEBİLİR. </a:t>
            </a:r>
          </a:p>
          <a:p>
            <a:pPr marL="0" indent="0" algn="just">
              <a:buNone/>
            </a:pPr>
            <a:endParaRPr lang="tr-TR" dirty="0"/>
          </a:p>
        </p:txBody>
      </p:sp>
    </p:spTree>
    <p:extLst>
      <p:ext uri="{BB962C8B-B14F-4D97-AF65-F5344CB8AC3E}">
        <p14:creationId xmlns:p14="http://schemas.microsoft.com/office/powerpoint/2010/main" val="2488982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16DCEA-DA93-7B4B-A8F5-7937F27B56AA}"/>
              </a:ext>
            </a:extLst>
          </p:cNvPr>
          <p:cNvSpPr>
            <a:spLocks noGrp="1"/>
          </p:cNvSpPr>
          <p:nvPr>
            <p:ph type="title"/>
          </p:nvPr>
        </p:nvSpPr>
        <p:spPr/>
        <p:txBody>
          <a:bodyPr/>
          <a:lstStyle/>
          <a:p>
            <a:r>
              <a:rPr lang="tr-TR" dirty="0"/>
              <a:t>OSMANLI MUTFAĞI-TÜRK MUTFAĞI</a:t>
            </a:r>
          </a:p>
        </p:txBody>
      </p:sp>
      <p:sp>
        <p:nvSpPr>
          <p:cNvPr id="3" name="İçerik Yer Tutucusu 2">
            <a:extLst>
              <a:ext uri="{FF2B5EF4-FFF2-40B4-BE49-F238E27FC236}">
                <a16:creationId xmlns:a16="http://schemas.microsoft.com/office/drawing/2014/main" id="{366B2FD4-6E79-404C-BA78-A853DC0D2440}"/>
              </a:ext>
            </a:extLst>
          </p:cNvPr>
          <p:cNvSpPr>
            <a:spLocks noGrp="1"/>
          </p:cNvSpPr>
          <p:nvPr>
            <p:ph sz="quarter" idx="13"/>
          </p:nvPr>
        </p:nvSpPr>
        <p:spPr/>
        <p:txBody>
          <a:bodyPr>
            <a:normAutofit/>
          </a:bodyPr>
          <a:lstStyle/>
          <a:p>
            <a:pPr algn="just"/>
            <a:r>
              <a:rPr lang="tr-TR" dirty="0" err="1">
                <a:latin typeface="Arial" panose="020B0604020202020204" pitchFamily="34" charset="0"/>
                <a:cs typeface="Arial" panose="020B0604020202020204" pitchFamily="34" charset="0"/>
              </a:rPr>
              <a:t>Selçuklu</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döneminde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günümüzde</a:t>
            </a:r>
            <a:r>
              <a:rPr lang="tr-TR" dirty="0">
                <a:latin typeface="Arial" panose="020B0604020202020204" pitchFamily="34" charset="0"/>
                <a:cs typeface="Arial" panose="020B0604020202020204" pitchFamily="34" charset="0"/>
              </a:rPr>
              <a:t> hala kullanımı devam eden </a:t>
            </a:r>
            <a:r>
              <a:rPr lang="tr-TR" dirty="0" err="1">
                <a:latin typeface="Arial" panose="020B0604020202020204" pitchFamily="34" charset="0"/>
                <a:cs typeface="Arial" panose="020B0604020202020204" pitchFamily="34" charset="0"/>
              </a:rPr>
              <a:t>kaşık</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çatal</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bıçak</a:t>
            </a:r>
            <a:r>
              <a:rPr lang="tr-TR" dirty="0">
                <a:latin typeface="Arial" panose="020B0604020202020204" pitchFamily="34" charset="0"/>
                <a:cs typeface="Arial" panose="020B0604020202020204" pitchFamily="34" charset="0"/>
              </a:rPr>
              <a:t>, tabak gibi ana malzemelerin yanı sıra mutfakta kullanılmak </a:t>
            </a:r>
            <a:r>
              <a:rPr lang="tr-TR" dirty="0" err="1">
                <a:latin typeface="Arial" panose="020B0604020202020204" pitchFamily="34" charset="0"/>
                <a:cs typeface="Arial" panose="020B0604020202020204" pitchFamily="34" charset="0"/>
              </a:rPr>
              <a:t>üzere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kepçe</a:t>
            </a:r>
            <a:r>
              <a:rPr lang="tr-TR" dirty="0">
                <a:latin typeface="Arial" panose="020B0604020202020204" pitchFamily="34" charset="0"/>
                <a:cs typeface="Arial" panose="020B0604020202020204" pitchFamily="34" charset="0"/>
              </a:rPr>
              <a:t>, tencere – kazan, havan, </a:t>
            </a:r>
            <a:r>
              <a:rPr lang="tr-TR" dirty="0" err="1">
                <a:latin typeface="Arial" panose="020B0604020202020204" pitchFamily="34" charset="0"/>
                <a:cs typeface="Arial" panose="020B0604020202020204" pitchFamily="34" charset="0"/>
              </a:rPr>
              <a:t>güvec</a:t>
            </a:r>
            <a:r>
              <a:rPr lang="tr-TR" dirty="0">
                <a:latin typeface="Arial" panose="020B0604020202020204" pitchFamily="34" charset="0"/>
                <a:cs typeface="Arial" panose="020B0604020202020204" pitchFamily="34" charset="0"/>
              </a:rPr>
              <a:t>̧, testi, </a:t>
            </a:r>
            <a:r>
              <a:rPr lang="tr-TR" dirty="0" err="1">
                <a:latin typeface="Arial" panose="020B0604020202020204" pitchFamily="34" charset="0"/>
                <a:cs typeface="Arial" panose="020B0604020202020204" pitchFamily="34" charset="0"/>
              </a:rPr>
              <a:t>sürahi</a:t>
            </a:r>
            <a:r>
              <a:rPr lang="tr-TR" dirty="0">
                <a:latin typeface="Arial" panose="020B0604020202020204" pitchFamily="34" charset="0"/>
                <a:cs typeface="Arial" panose="020B0604020202020204" pitchFamily="34" charset="0"/>
              </a:rPr>
              <a:t>, elek ve kalbur </a:t>
            </a:r>
            <a:r>
              <a:rPr lang="tr-TR" dirty="0" err="1">
                <a:latin typeface="Arial" panose="020B0604020202020204" pitchFamily="34" charset="0"/>
                <a:cs typeface="Arial" panose="020B0604020202020204" pitchFamily="34" charset="0"/>
              </a:rPr>
              <a:t>bulunduğu</a:t>
            </a:r>
            <a:r>
              <a:rPr lang="tr-TR" dirty="0">
                <a:latin typeface="Arial" panose="020B0604020202020204" pitchFamily="34" charset="0"/>
                <a:cs typeface="Arial" panose="020B0604020202020204" pitchFamily="34" charset="0"/>
              </a:rPr>
              <a:t> da bilinmektedir.</a:t>
            </a:r>
          </a:p>
          <a:p>
            <a:endParaRPr lang="tr-TR" dirty="0"/>
          </a:p>
          <a:p>
            <a:pPr marL="0" indent="0" algn="just">
              <a:buNone/>
            </a:pPr>
            <a:endParaRPr lang="tr-TR" dirty="0"/>
          </a:p>
        </p:txBody>
      </p:sp>
    </p:spTree>
    <p:extLst>
      <p:ext uri="{BB962C8B-B14F-4D97-AF65-F5344CB8AC3E}">
        <p14:creationId xmlns:p14="http://schemas.microsoft.com/office/powerpoint/2010/main" val="44364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3ACB82-EB37-C14E-847A-7AD74C67441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B5A501C-5BC3-7B4E-ADE1-48568C0EEFDC}"/>
              </a:ext>
            </a:extLst>
          </p:cNvPr>
          <p:cNvSpPr>
            <a:spLocks noGrp="1"/>
          </p:cNvSpPr>
          <p:nvPr>
            <p:ph sz="quarter" idx="13"/>
          </p:nvPr>
        </p:nvSpPr>
        <p:spPr/>
        <p:txBody>
          <a:bodyPr/>
          <a:lstStyle/>
          <a:p>
            <a:pPr algn="just"/>
            <a:r>
              <a:rPr lang="tr-TR" dirty="0" err="1">
                <a:latin typeface="Arial" panose="020B0604020202020204" pitchFamily="34" charset="0"/>
                <a:cs typeface="Arial" panose="020B0604020202020204" pitchFamily="34" charset="0"/>
              </a:rPr>
              <a:t>Selçuklular</a:t>
            </a:r>
            <a:r>
              <a:rPr lang="tr-TR" dirty="0">
                <a:latin typeface="Arial" panose="020B0604020202020204" pitchFamily="34" charset="0"/>
                <a:cs typeface="Arial" panose="020B0604020202020204" pitchFamily="34" charset="0"/>
              </a:rPr>
              <a:t> ve Beylikler </a:t>
            </a:r>
            <a:r>
              <a:rPr lang="tr-TR" dirty="0" err="1">
                <a:latin typeface="Arial" panose="020B0604020202020204" pitchFamily="34" charset="0"/>
                <a:cs typeface="Arial" panose="020B0604020202020204" pitchFamily="34" charset="0"/>
              </a:rPr>
              <a:t>döneminin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önemli</a:t>
            </a:r>
            <a:r>
              <a:rPr lang="tr-TR" dirty="0">
                <a:latin typeface="Arial" panose="020B0604020202020204" pitchFamily="34" charset="0"/>
                <a:cs typeface="Arial" panose="020B0604020202020204" pitchFamily="34" charset="0"/>
              </a:rPr>
              <a:t> eserlerinden olan “Divan-ü </a:t>
            </a:r>
            <a:r>
              <a:rPr lang="tr-TR" dirty="0" err="1">
                <a:latin typeface="Arial" panose="020B0604020202020204" pitchFamily="34" charset="0"/>
                <a:cs typeface="Arial" panose="020B0604020202020204" pitchFamily="34" charset="0"/>
              </a:rPr>
              <a:t>Lugat</a:t>
            </a:r>
            <a:r>
              <a:rPr lang="tr-TR" dirty="0">
                <a:latin typeface="Arial" panose="020B0604020202020204" pitchFamily="34" charset="0"/>
                <a:cs typeface="Arial" panose="020B0604020202020204" pitchFamily="34" charset="0"/>
              </a:rPr>
              <a:t>- it </a:t>
            </a:r>
            <a:r>
              <a:rPr lang="tr-TR" dirty="0" err="1">
                <a:latin typeface="Arial" panose="020B0604020202020204" pitchFamily="34" charset="0"/>
                <a:cs typeface="Arial" panose="020B0604020202020204" pitchFamily="34" charset="0"/>
              </a:rPr>
              <a:t>Türk</a:t>
            </a:r>
            <a:r>
              <a:rPr lang="tr-TR" dirty="0">
                <a:latin typeface="Arial" panose="020B0604020202020204" pitchFamily="34" charset="0"/>
                <a:cs typeface="Arial" panose="020B0604020202020204" pitchFamily="34" charset="0"/>
              </a:rPr>
              <a:t>” adlı eserde yemekler ve “</a:t>
            </a:r>
            <a:r>
              <a:rPr lang="tr-TR" dirty="0" err="1">
                <a:latin typeface="Arial" panose="020B0604020202020204" pitchFamily="34" charset="0"/>
                <a:cs typeface="Arial" panose="020B0604020202020204" pitchFamily="34" charset="0"/>
              </a:rPr>
              <a:t>Kutatgu</a:t>
            </a:r>
            <a:r>
              <a:rPr lang="tr-TR" dirty="0">
                <a:latin typeface="Arial" panose="020B0604020202020204" pitchFamily="34" charset="0"/>
                <a:cs typeface="Arial" panose="020B0604020202020204" pitchFamily="34" charset="0"/>
              </a:rPr>
              <a:t> Bilig” adlı eserde de yemek </a:t>
            </a:r>
            <a:r>
              <a:rPr lang="tr-TR" dirty="0" err="1">
                <a:latin typeface="Arial" panose="020B0604020202020204" pitchFamily="34" charset="0"/>
                <a:cs typeface="Arial" panose="020B0604020202020204" pitchFamily="34" charset="0"/>
              </a:rPr>
              <a:t>törenleri</a:t>
            </a:r>
            <a:r>
              <a:rPr lang="tr-TR" dirty="0">
                <a:latin typeface="Arial" panose="020B0604020202020204" pitchFamily="34" charset="0"/>
                <a:cs typeface="Arial" panose="020B0604020202020204" pitchFamily="34" charset="0"/>
              </a:rPr>
              <a:t> ve sofra kuralları </a:t>
            </a:r>
            <a:r>
              <a:rPr lang="tr-TR" dirty="0" err="1">
                <a:latin typeface="Arial" panose="020B0604020202020204" pitchFamily="34" charset="0"/>
                <a:cs typeface="Arial" panose="020B0604020202020204" pitchFamily="34" charset="0"/>
              </a:rPr>
              <a:t>üzerine</a:t>
            </a:r>
            <a:r>
              <a:rPr lang="tr-TR" dirty="0">
                <a:latin typeface="Arial" panose="020B0604020202020204" pitchFamily="34" charset="0"/>
                <a:cs typeface="Arial" panose="020B0604020202020204" pitchFamily="34" charset="0"/>
              </a:rPr>
              <a:t> bilgiler verilmektedir. Yine </a:t>
            </a:r>
            <a:r>
              <a:rPr lang="tr-TR" dirty="0" err="1">
                <a:latin typeface="Arial" panose="020B0604020202020204" pitchFamily="34" charset="0"/>
                <a:cs typeface="Arial" panose="020B0604020202020204" pitchFamily="34" charset="0"/>
              </a:rPr>
              <a:t>dönemin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ünlu</a:t>
            </a:r>
            <a:r>
              <a:rPr lang="tr-TR" dirty="0">
                <a:latin typeface="Arial" panose="020B0604020202020204" pitchFamily="34" charset="0"/>
                <a:cs typeface="Arial" panose="020B0604020202020204" pitchFamily="34" charset="0"/>
              </a:rPr>
              <a:t>̈ eseri olan “Dede Korkut </a:t>
            </a:r>
            <a:r>
              <a:rPr lang="tr-TR" dirty="0" err="1">
                <a:latin typeface="Arial" panose="020B0604020202020204" pitchFamily="34" charset="0"/>
                <a:cs typeface="Arial" panose="020B0604020202020204" pitchFamily="34" charset="0"/>
              </a:rPr>
              <a:t>Hikâyelerinin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içeriğinde</a:t>
            </a:r>
            <a:r>
              <a:rPr lang="tr-TR" dirty="0">
                <a:latin typeface="Arial" panose="020B0604020202020204" pitchFamily="34" charset="0"/>
                <a:cs typeface="Arial" panose="020B0604020202020204" pitchFamily="34" charset="0"/>
              </a:rPr>
              <a:t> de </a:t>
            </a:r>
            <a:r>
              <a:rPr lang="tr-TR" dirty="0" err="1">
                <a:latin typeface="Arial" panose="020B0604020202020204" pitchFamily="34" charset="0"/>
                <a:cs typeface="Arial" panose="020B0604020202020204" pitchFamily="34" charset="0"/>
              </a:rPr>
              <a:t>dönemin</a:t>
            </a:r>
            <a:r>
              <a:rPr lang="tr-TR" dirty="0">
                <a:latin typeface="Arial" panose="020B0604020202020204" pitchFamily="34" charset="0"/>
                <a:cs typeface="Arial" panose="020B0604020202020204" pitchFamily="34" charset="0"/>
              </a:rPr>
              <a:t> yemeklerine </a:t>
            </a:r>
            <a:r>
              <a:rPr lang="tr-TR" dirty="0" err="1">
                <a:latin typeface="Arial" panose="020B0604020202020204" pitchFamily="34" charset="0"/>
                <a:cs typeface="Arial" panose="020B0604020202020204" pitchFamily="34" charset="0"/>
              </a:rPr>
              <a:t>değinilmektedir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Selçuklular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Dönemi’nde</a:t>
            </a:r>
            <a:r>
              <a:rPr lang="tr-TR" dirty="0">
                <a:latin typeface="Arial" panose="020B0604020202020204" pitchFamily="34" charset="0"/>
                <a:cs typeface="Arial" panose="020B0604020202020204" pitchFamily="34" charset="0"/>
              </a:rPr>
              <a:t> yemek </a:t>
            </a:r>
            <a:r>
              <a:rPr lang="tr-TR" dirty="0" err="1">
                <a:latin typeface="Arial" panose="020B0604020202020204" pitchFamily="34" charset="0"/>
                <a:cs typeface="Arial" panose="020B0604020202020204" pitchFamily="34" charset="0"/>
              </a:rPr>
              <a:t>kültüru</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açısından</a:t>
            </a:r>
            <a:r>
              <a:rPr lang="tr-TR" dirty="0">
                <a:latin typeface="Arial" panose="020B0604020202020204" pitchFamily="34" charset="0"/>
                <a:cs typeface="Arial" panose="020B0604020202020204" pitchFamily="34" charset="0"/>
              </a:rPr>
              <a:t> en </a:t>
            </a:r>
            <a:r>
              <a:rPr lang="tr-TR" dirty="0" err="1">
                <a:latin typeface="Arial" panose="020B0604020202020204" pitchFamily="34" charset="0"/>
                <a:cs typeface="Arial" panose="020B0604020202020204" pitchFamily="34" charset="0"/>
              </a:rPr>
              <a:t>önemli</a:t>
            </a:r>
            <a:r>
              <a:rPr lang="tr-TR" dirty="0">
                <a:latin typeface="Arial" panose="020B0604020202020204" pitchFamily="34" charset="0"/>
                <a:cs typeface="Arial" panose="020B0604020202020204" pitchFamily="34" charset="0"/>
              </a:rPr>
              <a:t> kaynak 13.yy’da </a:t>
            </a:r>
            <a:r>
              <a:rPr lang="tr-TR" dirty="0" err="1">
                <a:latin typeface="Arial" panose="020B0604020202020204" pitchFamily="34" charset="0"/>
                <a:cs typeface="Arial" panose="020B0604020202020204" pitchFamily="34" charset="0"/>
              </a:rPr>
              <a:t>yaşayan</a:t>
            </a:r>
            <a:r>
              <a:rPr lang="tr-TR" dirty="0">
                <a:latin typeface="Arial" panose="020B0604020202020204" pitchFamily="34" charset="0"/>
                <a:cs typeface="Arial" panose="020B0604020202020204" pitchFamily="34" charset="0"/>
              </a:rPr>
              <a:t> Mevlana’nın eserleridir. </a:t>
            </a:r>
          </a:p>
          <a:p>
            <a:endParaRPr lang="tr-TR" dirty="0"/>
          </a:p>
        </p:txBody>
      </p:sp>
    </p:spTree>
    <p:extLst>
      <p:ext uri="{BB962C8B-B14F-4D97-AF65-F5344CB8AC3E}">
        <p14:creationId xmlns:p14="http://schemas.microsoft.com/office/powerpoint/2010/main" val="335742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E3ACB82-EB37-C14E-847A-7AD74C67441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B5A501C-5BC3-7B4E-ADE1-48568C0EEFDC}"/>
              </a:ext>
            </a:extLst>
          </p:cNvPr>
          <p:cNvSpPr>
            <a:spLocks noGrp="1"/>
          </p:cNvSpPr>
          <p:nvPr>
            <p:ph sz="quarter" idx="13"/>
          </p:nvPr>
        </p:nvSpPr>
        <p:spPr/>
        <p:txBody>
          <a:bodyPr>
            <a:normAutofit fontScale="70000" lnSpcReduction="20000"/>
          </a:bodyPr>
          <a:lstStyle/>
          <a:p>
            <a:pPr algn="just"/>
            <a:r>
              <a:rPr lang="tr-TR" dirty="0">
                <a:latin typeface="Arial" panose="020B0604020202020204" pitchFamily="34" charset="0"/>
                <a:cs typeface="Arial" panose="020B0604020202020204" pitchFamily="34" charset="0"/>
              </a:rPr>
              <a:t>Anılan </a:t>
            </a:r>
            <a:r>
              <a:rPr lang="tr-TR" dirty="0" err="1">
                <a:latin typeface="Arial" panose="020B0604020202020204" pitchFamily="34" charset="0"/>
                <a:cs typeface="Arial" panose="020B0604020202020204" pitchFamily="34" charset="0"/>
              </a:rPr>
              <a:t>dönemde</a:t>
            </a:r>
            <a:r>
              <a:rPr lang="tr-TR" dirty="0">
                <a:latin typeface="Arial" panose="020B0604020202020204" pitchFamily="34" charset="0"/>
                <a:cs typeface="Arial" panose="020B0604020202020204" pitchFamily="34" charset="0"/>
              </a:rPr>
              <a:t>, Orta Asya </a:t>
            </a:r>
            <a:r>
              <a:rPr lang="tr-TR" dirty="0" err="1">
                <a:latin typeface="Arial" panose="020B0604020202020204" pitchFamily="34" charset="0"/>
                <a:cs typeface="Arial" panose="020B0604020202020204" pitchFamily="34" charset="0"/>
              </a:rPr>
              <a:t>dönemi</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mutfağının</a:t>
            </a:r>
            <a:r>
              <a:rPr lang="tr-TR" dirty="0">
                <a:latin typeface="Arial" panose="020B0604020202020204" pitchFamily="34" charset="0"/>
                <a:cs typeface="Arial" panose="020B0604020202020204" pitchFamily="34" charset="0"/>
              </a:rPr>
              <a:t> izleri devam etmektedir. </a:t>
            </a:r>
            <a:r>
              <a:rPr lang="tr-TR" dirty="0" err="1">
                <a:latin typeface="Arial" panose="020B0604020202020204" pitchFamily="34" charset="0"/>
                <a:cs typeface="Arial" panose="020B0604020202020204" pitchFamily="34" charset="0"/>
              </a:rPr>
              <a:t>Yoğurt</a:t>
            </a:r>
            <a:r>
              <a:rPr lang="tr-TR" dirty="0">
                <a:latin typeface="Arial" panose="020B0604020202020204" pitchFamily="34" charset="0"/>
                <a:cs typeface="Arial" panose="020B0604020202020204" pitchFamily="34" charset="0"/>
              </a:rPr>
              <a:t>, yine sofranın en </a:t>
            </a:r>
            <a:r>
              <a:rPr lang="tr-TR" dirty="0" err="1">
                <a:latin typeface="Arial" panose="020B0604020202020204" pitchFamily="34" charset="0"/>
                <a:cs typeface="Arial" panose="020B0604020202020204" pitchFamily="34" charset="0"/>
              </a:rPr>
              <a:t>önemli</a:t>
            </a:r>
            <a:r>
              <a:rPr lang="tr-TR" dirty="0">
                <a:latin typeface="Arial" panose="020B0604020202020204" pitchFamily="34" charset="0"/>
                <a:cs typeface="Arial" panose="020B0604020202020204" pitchFamily="34" charset="0"/>
              </a:rPr>
              <a:t> besinlerinden biridir. Evlerde yapılan </a:t>
            </a:r>
            <a:r>
              <a:rPr lang="tr-TR" dirty="0" err="1">
                <a:latin typeface="Arial" panose="020B0604020202020204" pitchFamily="34" charset="0"/>
                <a:cs typeface="Arial" panose="020B0604020202020204" pitchFamily="34" charset="0"/>
              </a:rPr>
              <a:t>yoğurt</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çorbaların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içerisine</a:t>
            </a:r>
            <a:r>
              <a:rPr lang="tr-TR" dirty="0">
                <a:latin typeface="Arial" panose="020B0604020202020204" pitchFamily="34" charset="0"/>
                <a:cs typeface="Arial" panose="020B0604020202020204" pitchFamily="34" charset="0"/>
              </a:rPr>
              <a:t> de katılmaktadır. Tahta </a:t>
            </a:r>
            <a:r>
              <a:rPr lang="tr-TR" dirty="0" err="1">
                <a:latin typeface="Arial" panose="020B0604020202020204" pitchFamily="34" charset="0"/>
                <a:cs typeface="Arial" panose="020B0604020202020204" pitchFamily="34" charset="0"/>
              </a:rPr>
              <a:t>kaşıklarla</a:t>
            </a:r>
            <a:r>
              <a:rPr lang="tr-TR" dirty="0">
                <a:latin typeface="Arial" panose="020B0604020202020204" pitchFamily="34" charset="0"/>
                <a:cs typeface="Arial" panose="020B0604020202020204" pitchFamily="34" charset="0"/>
              </a:rPr>
              <a:t> bu </a:t>
            </a:r>
            <a:r>
              <a:rPr lang="tr-TR" dirty="0" err="1">
                <a:latin typeface="Arial" panose="020B0604020202020204" pitchFamily="34" charset="0"/>
                <a:cs typeface="Arial" panose="020B0604020202020204" pitchFamily="34" charset="0"/>
              </a:rPr>
              <a:t>çorbalar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içilmektedir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Selçuklularda</a:t>
            </a:r>
            <a:r>
              <a:rPr lang="tr-TR" dirty="0">
                <a:latin typeface="Arial" panose="020B0604020202020204" pitchFamily="34" charset="0"/>
                <a:cs typeface="Arial" panose="020B0604020202020204" pitchFamily="34" charset="0"/>
              </a:rPr>
              <a:t> yemek ve ikramlarda </a:t>
            </a:r>
            <a:r>
              <a:rPr lang="tr-TR" dirty="0" err="1">
                <a:latin typeface="Arial" panose="020B0604020202020204" pitchFamily="34" charset="0"/>
                <a:cs typeface="Arial" panose="020B0604020202020204" pitchFamily="34" charset="0"/>
              </a:rPr>
              <a:t>yoğurt</a:t>
            </a:r>
            <a:r>
              <a:rPr lang="tr-TR" dirty="0">
                <a:latin typeface="Arial" panose="020B0604020202020204" pitchFamily="34" charset="0"/>
                <a:cs typeface="Arial" panose="020B0604020202020204" pitchFamily="34" charset="0"/>
              </a:rPr>
              <a:t> daima sofrada yer alan bir besin maddesi </a:t>
            </a:r>
            <a:r>
              <a:rPr lang="tr-TR" dirty="0" err="1">
                <a:latin typeface="Arial" panose="020B0604020202020204" pitchFamily="34" charset="0"/>
                <a:cs typeface="Arial" panose="020B0604020202020204" pitchFamily="34" charset="0"/>
              </a:rPr>
              <a:t>olmuştur</a:t>
            </a:r>
            <a:r>
              <a:rPr lang="tr-TR" dirty="0">
                <a:latin typeface="Arial" panose="020B0604020202020204" pitchFamily="34" charset="0"/>
                <a:cs typeface="Arial" panose="020B0604020202020204" pitchFamily="34" charset="0"/>
              </a:rPr>
              <a:t>. Hatta yolculuktan </a:t>
            </a:r>
            <a:r>
              <a:rPr lang="tr-TR" dirty="0" err="1">
                <a:latin typeface="Arial" panose="020B0604020202020204" pitchFamily="34" charset="0"/>
                <a:cs typeface="Arial" panose="020B0604020202020204" pitchFamily="34" charset="0"/>
              </a:rPr>
              <a:t>dönen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kişilere</a:t>
            </a:r>
            <a:r>
              <a:rPr lang="tr-TR" dirty="0">
                <a:latin typeface="Arial" panose="020B0604020202020204" pitchFamily="34" charset="0"/>
                <a:cs typeface="Arial" panose="020B0604020202020204" pitchFamily="34" charset="0"/>
              </a:rPr>
              <a:t> de ayran olarak </a:t>
            </a:r>
            <a:r>
              <a:rPr lang="tr-TR" dirty="0" err="1">
                <a:latin typeface="Arial" panose="020B0604020202020204" pitchFamily="34" charset="0"/>
                <a:cs typeface="Arial" panose="020B0604020202020204" pitchFamily="34" charset="0"/>
              </a:rPr>
              <a:t>yoğurt</a:t>
            </a:r>
            <a:r>
              <a:rPr lang="tr-TR" dirty="0">
                <a:latin typeface="Arial" panose="020B0604020202020204" pitchFamily="34" charset="0"/>
                <a:cs typeface="Arial" panose="020B0604020202020204" pitchFamily="34" charset="0"/>
              </a:rPr>
              <a:t> sunulmaktadır. </a:t>
            </a:r>
            <a:r>
              <a:rPr lang="tr-TR" dirty="0" err="1">
                <a:latin typeface="Arial" panose="020B0604020202020204" pitchFamily="34" charset="0"/>
                <a:cs typeface="Arial" panose="020B0604020202020204" pitchFamily="34" charset="0"/>
              </a:rPr>
              <a:t>Selçuklularda</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yoğurttan</a:t>
            </a:r>
            <a:r>
              <a:rPr lang="tr-TR" dirty="0">
                <a:latin typeface="Arial" panose="020B0604020202020204" pitchFamily="34" charset="0"/>
                <a:cs typeface="Arial" panose="020B0604020202020204" pitchFamily="34" charset="0"/>
              </a:rPr>
              <a:t> yapılan ayran, aynı isimle </a:t>
            </a:r>
            <a:r>
              <a:rPr lang="tr-TR" dirty="0" err="1">
                <a:latin typeface="Arial" panose="020B0604020202020204" pitchFamily="34" charset="0"/>
                <a:cs typeface="Arial" panose="020B0604020202020204" pitchFamily="34" charset="0"/>
              </a:rPr>
              <a:t>günümüzde</a:t>
            </a:r>
            <a:r>
              <a:rPr lang="tr-TR" dirty="0">
                <a:latin typeface="Arial" panose="020B0604020202020204" pitchFamily="34" charset="0"/>
                <a:cs typeface="Arial" panose="020B0604020202020204" pitchFamily="34" charset="0"/>
              </a:rPr>
              <a:t> de </a:t>
            </a:r>
            <a:r>
              <a:rPr lang="tr-TR" dirty="0" err="1">
                <a:latin typeface="Arial" panose="020B0604020202020204" pitchFamily="34" charset="0"/>
                <a:cs typeface="Arial" panose="020B0604020202020204" pitchFamily="34" charset="0"/>
              </a:rPr>
              <a:t>varlığını</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sürdürmektedir</a:t>
            </a:r>
            <a:r>
              <a:rPr lang="tr-TR" dirty="0">
                <a:latin typeface="Arial" panose="020B0604020202020204" pitchFamily="34" charset="0"/>
                <a:cs typeface="Arial" panose="020B0604020202020204" pitchFamily="34" charset="0"/>
              </a:rPr>
              <a:t>. O </a:t>
            </a:r>
            <a:r>
              <a:rPr lang="tr-TR" dirty="0" err="1">
                <a:latin typeface="Arial" panose="020B0604020202020204" pitchFamily="34" charset="0"/>
                <a:cs typeface="Arial" panose="020B0604020202020204" pitchFamily="34" charset="0"/>
              </a:rPr>
              <a:t>dönemlerde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yoğurt</a:t>
            </a:r>
            <a:r>
              <a:rPr lang="tr-TR" dirty="0">
                <a:latin typeface="Arial" panose="020B0604020202020204" pitchFamily="34" charset="0"/>
                <a:cs typeface="Arial" panose="020B0604020202020204" pitchFamily="34" charset="0"/>
              </a:rPr>
              <a:t>, ayran yapımında kullanılmasının yanı sıra, kurutularak da </a:t>
            </a:r>
            <a:r>
              <a:rPr lang="tr-TR" dirty="0" err="1">
                <a:latin typeface="Arial" panose="020B0604020202020204" pitchFamily="34" charset="0"/>
                <a:cs typeface="Arial" panose="020B0604020202020204" pitchFamily="34" charset="0"/>
              </a:rPr>
              <a:t>tüketilmekte</a:t>
            </a:r>
            <a:r>
              <a:rPr lang="tr-TR" dirty="0">
                <a:latin typeface="Arial" panose="020B0604020202020204" pitchFamily="34" charset="0"/>
                <a:cs typeface="Arial" panose="020B0604020202020204" pitchFamily="34" charset="0"/>
              </a:rPr>
              <a:t> ve bir </a:t>
            </a:r>
            <a:r>
              <a:rPr lang="tr-TR" dirty="0" err="1">
                <a:latin typeface="Arial" panose="020B0604020202020204" pitchFamily="34" charset="0"/>
                <a:cs typeface="Arial" panose="020B0604020202020204" pitchFamily="34" charset="0"/>
              </a:rPr>
              <a:t>çeşit</a:t>
            </a:r>
            <a:r>
              <a:rPr lang="tr-TR" dirty="0">
                <a:latin typeface="Arial" panose="020B0604020202020204" pitchFamily="34" charset="0"/>
                <a:cs typeface="Arial" panose="020B0604020202020204" pitchFamily="34" charset="0"/>
              </a:rPr>
              <a:t> peynir olan </a:t>
            </a:r>
            <a:r>
              <a:rPr lang="tr-TR" dirty="0" err="1">
                <a:latin typeface="Arial" panose="020B0604020202020204" pitchFamily="34" charset="0"/>
                <a:cs typeface="Arial" panose="020B0604020202020204" pitchFamily="34" charset="0"/>
              </a:rPr>
              <a:t>yoğurt</a:t>
            </a:r>
            <a:r>
              <a:rPr lang="tr-TR" dirty="0">
                <a:latin typeface="Arial" panose="020B0604020202020204" pitchFamily="34" charset="0"/>
                <a:cs typeface="Arial" panose="020B0604020202020204" pitchFamily="34" charset="0"/>
              </a:rPr>
              <a:t> elde edilmektedir. Bu </a:t>
            </a:r>
            <a:r>
              <a:rPr lang="tr-TR" dirty="0" err="1">
                <a:latin typeface="Arial" panose="020B0604020202020204" pitchFamily="34" charset="0"/>
                <a:cs typeface="Arial" panose="020B0604020202020204" pitchFamily="34" charset="0"/>
              </a:rPr>
              <a:t>yoğurda</a:t>
            </a:r>
            <a:r>
              <a:rPr lang="tr-TR" dirty="0">
                <a:latin typeface="Arial" panose="020B0604020202020204" pitchFamily="34" charset="0"/>
                <a:cs typeface="Arial" panose="020B0604020202020204" pitchFamily="34" charset="0"/>
              </a:rPr>
              <a:t> “kurut” veya “kuru </a:t>
            </a:r>
            <a:r>
              <a:rPr lang="tr-TR" dirty="0" err="1">
                <a:latin typeface="Arial" panose="020B0604020202020204" pitchFamily="34" charset="0"/>
                <a:cs typeface="Arial" panose="020B0604020202020204" pitchFamily="34" charset="0"/>
              </a:rPr>
              <a:t>yoğurt</a:t>
            </a:r>
            <a:r>
              <a:rPr lang="tr-TR" dirty="0">
                <a:latin typeface="Arial" panose="020B0604020202020204" pitchFamily="34" charset="0"/>
                <a:cs typeface="Arial" panose="020B0604020202020204" pitchFamily="34" charset="0"/>
              </a:rPr>
              <a:t>” denilmektedir. Kimi zaman da </a:t>
            </a:r>
            <a:r>
              <a:rPr lang="tr-TR" dirty="0" err="1">
                <a:latin typeface="Arial" panose="020B0604020202020204" pitchFamily="34" charset="0"/>
                <a:cs typeface="Arial" panose="020B0604020202020204" pitchFamily="34" charset="0"/>
              </a:rPr>
              <a:t>süt</a:t>
            </a:r>
            <a:r>
              <a:rPr lang="tr-TR" dirty="0">
                <a:latin typeface="Arial" panose="020B0604020202020204" pitchFamily="34" charset="0"/>
                <a:cs typeface="Arial" panose="020B0604020202020204" pitchFamily="34" charset="0"/>
              </a:rPr>
              <a:t> katılarak “</a:t>
            </a:r>
            <a:r>
              <a:rPr lang="tr-TR" dirty="0" err="1">
                <a:latin typeface="Arial" panose="020B0604020202020204" pitchFamily="34" charset="0"/>
                <a:cs typeface="Arial" panose="020B0604020202020204" pitchFamily="34" charset="0"/>
              </a:rPr>
              <a:t>ikdük</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ekşi</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sütten</a:t>
            </a:r>
            <a:r>
              <a:rPr lang="tr-TR" dirty="0">
                <a:latin typeface="Arial" panose="020B0604020202020204" pitchFamily="34" charset="0"/>
                <a:cs typeface="Arial" panose="020B0604020202020204" pitchFamily="34" charset="0"/>
              </a:rPr>
              <a:t> de “</a:t>
            </a:r>
            <a:r>
              <a:rPr lang="tr-TR" dirty="0" err="1">
                <a:latin typeface="Arial" panose="020B0604020202020204" pitchFamily="34" charset="0"/>
                <a:cs typeface="Arial" panose="020B0604020202020204" pitchFamily="34" charset="0"/>
              </a:rPr>
              <a:t>sogut</a:t>
            </a:r>
            <a:r>
              <a:rPr lang="tr-TR" dirty="0">
                <a:latin typeface="Arial" panose="020B0604020202020204" pitchFamily="34" charset="0"/>
                <a:cs typeface="Arial" panose="020B0604020202020204" pitchFamily="34" charset="0"/>
              </a:rPr>
              <a:t>” denilen peynir elde </a:t>
            </a:r>
            <a:r>
              <a:rPr lang="tr-TR" dirty="0" err="1">
                <a:latin typeface="Arial" panose="020B0604020202020204" pitchFamily="34" charset="0"/>
                <a:cs typeface="Arial" panose="020B0604020202020204" pitchFamily="34" charset="0"/>
              </a:rPr>
              <a:t>edilmiştir</a:t>
            </a:r>
            <a:r>
              <a:rPr lang="tr-TR" dirty="0">
                <a:latin typeface="Arial" panose="020B0604020202020204" pitchFamily="34" charset="0"/>
                <a:cs typeface="Arial" panose="020B0604020202020204" pitchFamily="34" charset="0"/>
              </a:rPr>
              <a:t>. Ayranın </a:t>
            </a:r>
            <a:r>
              <a:rPr lang="tr-TR" dirty="0" err="1">
                <a:latin typeface="Arial" panose="020B0604020202020204" pitchFamily="34" charset="0"/>
                <a:cs typeface="Arial" panose="020B0604020202020204" pitchFamily="34" charset="0"/>
              </a:rPr>
              <a:t>içine</a:t>
            </a:r>
            <a:r>
              <a:rPr lang="tr-TR" dirty="0">
                <a:latin typeface="Arial" panose="020B0604020202020204" pitchFamily="34" charset="0"/>
                <a:cs typeface="Arial" panose="020B0604020202020204" pitchFamily="34" charset="0"/>
              </a:rPr>
              <a:t> yaş ve kuru </a:t>
            </a:r>
            <a:r>
              <a:rPr lang="tr-TR" dirty="0" err="1">
                <a:latin typeface="Arial" panose="020B0604020202020204" pitchFamily="34" charset="0"/>
                <a:cs typeface="Arial" panose="020B0604020202020204" pitchFamily="34" charset="0"/>
              </a:rPr>
              <a:t>üzüm</a:t>
            </a:r>
            <a:r>
              <a:rPr lang="tr-TR" dirty="0">
                <a:latin typeface="Arial" panose="020B0604020202020204" pitchFamily="34" charset="0"/>
                <a:cs typeface="Arial" panose="020B0604020202020204" pitchFamily="34" charset="0"/>
              </a:rPr>
              <a:t> konularak “buldum” denilen yiyecek elde edilmektedir. </a:t>
            </a:r>
            <a:r>
              <a:rPr lang="tr-TR" dirty="0" err="1">
                <a:latin typeface="Arial" panose="020B0604020202020204" pitchFamily="34" charset="0"/>
                <a:cs typeface="Arial" panose="020B0604020202020204" pitchFamily="34" charset="0"/>
              </a:rPr>
              <a:t>Pirinc</a:t>
            </a:r>
            <a:r>
              <a:rPr lang="tr-TR" dirty="0">
                <a:latin typeface="Arial" panose="020B0604020202020204" pitchFamily="34" charset="0"/>
                <a:cs typeface="Arial" panose="020B0604020202020204" pitchFamily="34" charset="0"/>
              </a:rPr>
              <a:t>̧ ve </a:t>
            </a:r>
            <a:r>
              <a:rPr lang="tr-TR" dirty="0" err="1">
                <a:latin typeface="Arial" panose="020B0604020202020204" pitchFamily="34" charset="0"/>
                <a:cs typeface="Arial" panose="020B0604020202020204" pitchFamily="34" charset="0"/>
              </a:rPr>
              <a:t>sütle</a:t>
            </a:r>
            <a:r>
              <a:rPr lang="tr-TR" dirty="0">
                <a:latin typeface="Arial" panose="020B0604020202020204" pitchFamily="34" charset="0"/>
                <a:cs typeface="Arial" panose="020B0604020202020204" pitchFamily="34" charset="0"/>
              </a:rPr>
              <a:t> de </a:t>
            </a:r>
            <a:r>
              <a:rPr lang="tr-TR" dirty="0" err="1">
                <a:latin typeface="Arial" panose="020B0604020202020204" pitchFamily="34" charset="0"/>
                <a:cs typeface="Arial" panose="020B0604020202020204" pitchFamily="34" charset="0"/>
              </a:rPr>
              <a:t>günümüzde</a:t>
            </a:r>
            <a:r>
              <a:rPr lang="tr-TR" dirty="0">
                <a:latin typeface="Arial" panose="020B0604020202020204" pitchFamily="34" charset="0"/>
                <a:cs typeface="Arial" panose="020B0604020202020204" pitchFamily="34" charset="0"/>
              </a:rPr>
              <a:t> yaygın olan “</a:t>
            </a:r>
            <a:r>
              <a:rPr lang="tr-TR" dirty="0" err="1">
                <a:latin typeface="Arial" panose="020B0604020202020204" pitchFamily="34" charset="0"/>
                <a:cs typeface="Arial" panose="020B0604020202020204" pitchFamily="34" charset="0"/>
              </a:rPr>
              <a:t>sütlac</a:t>
            </a:r>
            <a:r>
              <a:rPr lang="tr-TR" dirty="0">
                <a:latin typeface="Arial" panose="020B0604020202020204" pitchFamily="34" charset="0"/>
                <a:cs typeface="Arial" panose="020B0604020202020204" pitchFamily="34" charset="0"/>
              </a:rPr>
              <a:t>̧” yapılmaktadır. </a:t>
            </a:r>
            <a:r>
              <a:rPr lang="tr-TR" dirty="0" err="1">
                <a:latin typeface="Arial" panose="020B0604020202020204" pitchFamily="34" charset="0"/>
                <a:cs typeface="Arial" panose="020B0604020202020204" pitchFamily="34" charset="0"/>
              </a:rPr>
              <a:t>Sütten</a:t>
            </a:r>
            <a:r>
              <a:rPr lang="tr-TR" dirty="0">
                <a:latin typeface="Arial" panose="020B0604020202020204" pitchFamily="34" charset="0"/>
                <a:cs typeface="Arial" panose="020B0604020202020204" pitchFamily="34" charset="0"/>
              </a:rPr>
              <a:t> elde edilen bir </a:t>
            </a:r>
            <a:r>
              <a:rPr lang="tr-TR" dirty="0" err="1">
                <a:latin typeface="Arial" panose="020B0604020202020204" pitchFamily="34" charset="0"/>
                <a:cs typeface="Arial" panose="020B0604020202020204" pitchFamily="34" charset="0"/>
              </a:rPr>
              <a:t>başka</a:t>
            </a:r>
            <a:r>
              <a:rPr lang="tr-TR" dirty="0">
                <a:latin typeface="Arial" panose="020B0604020202020204" pitchFamily="34" charset="0"/>
                <a:cs typeface="Arial" panose="020B0604020202020204" pitchFamily="34" charset="0"/>
              </a:rPr>
              <a:t> yiyecek “</a:t>
            </a:r>
            <a:r>
              <a:rPr lang="tr-TR" dirty="0" err="1">
                <a:latin typeface="Arial" panose="020B0604020202020204" pitchFamily="34" charset="0"/>
                <a:cs typeface="Arial" panose="020B0604020202020204" pitchFamily="34" charset="0"/>
              </a:rPr>
              <a:t>yag</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günümüzde</a:t>
            </a:r>
            <a:r>
              <a:rPr lang="tr-TR" dirty="0">
                <a:latin typeface="Arial" panose="020B0604020202020204" pitchFamily="34" charset="0"/>
                <a:cs typeface="Arial" panose="020B0604020202020204" pitchFamily="34" charset="0"/>
              </a:rPr>
              <a:t> aynı adla kullanılan bir </a:t>
            </a:r>
            <a:r>
              <a:rPr lang="tr-TR" dirty="0" err="1">
                <a:latin typeface="Arial" panose="020B0604020202020204" pitchFamily="34" charset="0"/>
                <a:cs typeface="Arial" panose="020B0604020202020204" pitchFamily="34" charset="0"/>
              </a:rPr>
              <a:t>tüketim</a:t>
            </a:r>
            <a:r>
              <a:rPr lang="tr-TR" dirty="0">
                <a:latin typeface="Arial" panose="020B0604020202020204" pitchFamily="34" charset="0"/>
                <a:cs typeface="Arial" panose="020B0604020202020204" pitchFamily="34" charset="0"/>
              </a:rPr>
              <a:t> maddesi olarak o </a:t>
            </a:r>
            <a:r>
              <a:rPr lang="tr-TR" dirty="0" err="1">
                <a:latin typeface="Arial" panose="020B0604020202020204" pitchFamily="34" charset="0"/>
                <a:cs typeface="Arial" panose="020B0604020202020204" pitchFamily="34" charset="0"/>
              </a:rPr>
              <a:t>çağlarda</a:t>
            </a:r>
            <a:r>
              <a:rPr lang="tr-TR" dirty="0">
                <a:latin typeface="Arial" panose="020B0604020202020204" pitchFamily="34" charset="0"/>
                <a:cs typeface="Arial" panose="020B0604020202020204" pitchFamily="34" charset="0"/>
              </a:rPr>
              <a:t> da </a:t>
            </a:r>
            <a:r>
              <a:rPr lang="tr-TR" dirty="0" err="1">
                <a:latin typeface="Arial" panose="020B0604020202020204" pitchFamily="34" charset="0"/>
                <a:cs typeface="Arial" panose="020B0604020202020204" pitchFamily="34" charset="0"/>
              </a:rPr>
              <a:t>kullanılmıştır</a:t>
            </a:r>
            <a:r>
              <a:rPr lang="tr-TR" dirty="0">
                <a:latin typeface="Arial" panose="020B0604020202020204" pitchFamily="34" charset="0"/>
                <a:cs typeface="Arial" panose="020B0604020202020204" pitchFamily="34" charset="0"/>
              </a:rPr>
              <a:t>. </a:t>
            </a:r>
          </a:p>
          <a:p>
            <a:endParaRPr lang="tr-TR" dirty="0"/>
          </a:p>
        </p:txBody>
      </p:sp>
    </p:spTree>
    <p:extLst>
      <p:ext uri="{BB962C8B-B14F-4D97-AF65-F5344CB8AC3E}">
        <p14:creationId xmlns:p14="http://schemas.microsoft.com/office/powerpoint/2010/main" val="1074371130"/>
      </p:ext>
    </p:extLst>
  </p:cSld>
  <p:clrMapOvr>
    <a:masterClrMapping/>
  </p:clrMapOvr>
</p:sld>
</file>

<file path=ppt/theme/theme1.xml><?xml version="1.0" encoding="utf-8"?>
<a:theme xmlns:a="http://schemas.openxmlformats.org/drawingml/2006/main" name="Damla">
  <a:themeElements>
    <a:clrScheme name="Daml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
  <TotalTime>5144</TotalTime>
  <Words>1653</Words>
  <Application>Microsoft Macintosh PowerPoint</Application>
  <PresentationFormat>Geniş ekran</PresentationFormat>
  <Paragraphs>30</Paragraphs>
  <Slides>16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Tw Cen MT</vt:lpstr>
      <vt:lpstr>Verdana</vt:lpstr>
      <vt:lpstr>Damla</vt:lpstr>
      <vt:lpstr>Dünya mutfak kültürü</vt:lpstr>
      <vt:lpstr>PowerPoint Sunusu</vt:lpstr>
      <vt:lpstr>PowerPoint Sunusu</vt:lpstr>
      <vt:lpstr>OSMANLI MUTFAĞI-TÜRK MUTFAĞI</vt:lpstr>
      <vt:lpstr>OSMANLI MUTFAĞI-TÜRK MUTFAĞI</vt:lpstr>
      <vt:lpstr>OSMANLI MUTFAĞI-TÜRK MUTFAĞI</vt:lpstr>
      <vt:lpstr>OSMANLI MUTFAĞI-TÜRK MUTFAĞI</vt:lpstr>
      <vt:lpstr>PowerPoint Sunusu</vt:lpstr>
      <vt:lpstr>PowerPoint Sunusu</vt:lpstr>
      <vt:lpstr>PowerPoint Sunusu</vt:lpstr>
      <vt:lpstr>PowerPoint Sunusu</vt:lpstr>
      <vt:lpstr>SELÇUKLU DÖNEMİ YEMEK ÖRNEKLERİ</vt:lpstr>
      <vt:lpstr>PowerPoint Sunusu</vt:lpstr>
      <vt:lpstr>PowerPoint Sunusu</vt:lpstr>
      <vt:lpstr>OSMANLI DÖNEMİ MÖNÜ ÖRNEKLERİ</vt:lpstr>
      <vt:lpstr>PowerPoint Sunusu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FERMENTASYON TEKNOLOJİSİ</dc:title>
  <dc:creator>Windows Kullanıcısı</dc:creator>
  <cp:lastModifiedBy>Özgür Tecer</cp:lastModifiedBy>
  <cp:revision>174</cp:revision>
  <dcterms:created xsi:type="dcterms:W3CDTF">2019-09-25T12:44:30Z</dcterms:created>
  <dcterms:modified xsi:type="dcterms:W3CDTF">2020-01-17T11:21:03Z</dcterms:modified>
</cp:coreProperties>
</file>