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4" r:id="rId4"/>
    <p:sldId id="285"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a:xfrm>
            <a:off x="636318" y="1690687"/>
            <a:ext cx="10835245" cy="4508231"/>
          </a:xfrm>
        </p:spPr>
        <p:txBody>
          <a:bodyPr>
            <a:no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Dünya’da birçok faktöre bağlı olarak hayvan gen kaynaklarının tür, ırk ve gen düzeyinde azalması veya yok olması nedeniyle biyolojik sistemlerin temel özelliği olan genetik varyasyon giderek önemli ölçüde azalmaktadır. Bu azalma Tropik bölgelerdeki düzeyde olmasa bile diğer bölgeler ve ülkemiz için de geçerlidir (Ertuğrul ve ark., 2000).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501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565" y="1065603"/>
            <a:ext cx="11167754" cy="5465825"/>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Yerli ırkların farklı zamanlarda Türkiye’ye getirilmiş çeşitli ırkların karışımı olduğu düşünülmektedir. Anadolu çok eski zamanlardan beri çeşitli kavimlere yurt olduğundan bu karışma ve melezleşme durumunun ne zaman başladığı tahmin edilememektedir. Türkiye yerli tavuk ırklarından en tanınmış olanı «Denizli» olmakla birlikte Gerze ve Sultan ırklarının da olduğu bilinmektedir (Kaya ve Yıldız, 2014). Denizli </a:t>
            </a:r>
            <a:r>
              <a:rPr lang="tr-TR" dirty="0">
                <a:latin typeface="Times New Roman" panose="02020603050405020304" pitchFamily="18" charset="0"/>
                <a:cs typeface="Times New Roman" panose="02020603050405020304" pitchFamily="18" charset="0"/>
              </a:rPr>
              <a:t>ve Gerze tavuk ırkları koruma altında olan ırklardır. </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1384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674" y="277090"/>
            <a:ext cx="11596254" cy="6386945"/>
          </a:xfrm>
        </p:spPr>
        <p:txBody>
          <a:bodyPr>
            <a:normAutofit fontScale="92500" lnSpcReduction="10000"/>
          </a:bodyPr>
          <a:lstStyle/>
          <a:p>
            <a:pPr marL="0" indent="0" algn="just">
              <a:lnSpc>
                <a:spcPct val="160000"/>
              </a:lnSpc>
              <a:buNone/>
            </a:pPr>
            <a:r>
              <a:rPr lang="tr-TR" dirty="0" smtClean="0">
                <a:latin typeface="Times New Roman" panose="02020603050405020304" pitchFamily="18" charset="0"/>
                <a:cs typeface="Times New Roman" panose="02020603050405020304" pitchFamily="18" charset="0"/>
              </a:rPr>
              <a:t>	1931 </a:t>
            </a:r>
            <a:r>
              <a:rPr lang="tr-TR" dirty="0">
                <a:latin typeface="Times New Roman" panose="02020603050405020304" pitchFamily="18" charset="0"/>
                <a:cs typeface="Times New Roman" panose="02020603050405020304" pitchFamily="18" charset="0"/>
              </a:rPr>
              <a:t>yılında yazılmış olan ve genç Türkiye’deki tavuk merakının ve tavukçuluğun kısa bir tarihçesinin de bahsedildiği “Asri TAVUKÇULUK” isimli eserin giriş bölümünde tavukçuluğun mevcut durumunu şu cümleler ile anlatmaktadır. “</a:t>
            </a:r>
            <a:r>
              <a:rPr lang="tr-TR" i="1" dirty="0" smtClean="0">
                <a:latin typeface="Times New Roman" panose="02020603050405020304" pitchFamily="18" charset="0"/>
                <a:cs typeface="Times New Roman" panose="02020603050405020304" pitchFamily="18" charset="0"/>
              </a:rPr>
              <a:t>Vaktiyle İstanbul’da </a:t>
            </a:r>
            <a:r>
              <a:rPr lang="tr-TR" i="1" dirty="0">
                <a:latin typeface="Times New Roman" panose="02020603050405020304" pitchFamily="18" charset="0"/>
                <a:cs typeface="Times New Roman" panose="02020603050405020304" pitchFamily="18" charset="0"/>
              </a:rPr>
              <a:t>pek meşhur olan ve fakat bugün misli bulunmayan ‘Süslü’ ve ‘</a:t>
            </a:r>
            <a:r>
              <a:rPr lang="tr-TR" i="1" dirty="0" err="1">
                <a:latin typeface="Times New Roman" panose="02020603050405020304" pitchFamily="18" charset="0"/>
                <a:cs typeface="Times New Roman" panose="02020603050405020304" pitchFamily="18" charset="0"/>
              </a:rPr>
              <a:t>Timurlenk</a:t>
            </a:r>
            <a:r>
              <a:rPr lang="tr-TR" i="1" dirty="0">
                <a:latin typeface="Times New Roman" panose="02020603050405020304" pitchFamily="18" charset="0"/>
                <a:cs typeface="Times New Roman" panose="02020603050405020304" pitchFamily="18" charset="0"/>
              </a:rPr>
              <a:t>’ tavukları ‘</a:t>
            </a:r>
            <a:r>
              <a:rPr lang="tr-TR" i="1" dirty="0" err="1">
                <a:latin typeface="Times New Roman" panose="02020603050405020304" pitchFamily="18" charset="0"/>
                <a:cs typeface="Times New Roman" panose="02020603050405020304" pitchFamily="18" charset="0"/>
              </a:rPr>
              <a:t>Padu</a:t>
            </a:r>
            <a:r>
              <a:rPr lang="tr-TR" i="1" dirty="0">
                <a:latin typeface="Times New Roman" panose="02020603050405020304" pitchFamily="18" charset="0"/>
                <a:cs typeface="Times New Roman" panose="02020603050405020304" pitchFamily="18" charset="0"/>
              </a:rPr>
              <a:t>’ ırkının yakışıklı bir nevi olarak </a:t>
            </a:r>
            <a:r>
              <a:rPr lang="tr-TR" i="1" dirty="0" err="1">
                <a:latin typeface="Times New Roman" panose="02020603050405020304" pitchFamily="18" charset="0"/>
                <a:cs typeface="Times New Roman" panose="02020603050405020304" pitchFamily="18" charset="0"/>
              </a:rPr>
              <a:t>İstanbulda</a:t>
            </a:r>
            <a:r>
              <a:rPr lang="tr-TR" i="1" dirty="0">
                <a:latin typeface="Times New Roman" panose="02020603050405020304" pitchFamily="18" charset="0"/>
                <a:cs typeface="Times New Roman" panose="02020603050405020304" pitchFamily="18" charset="0"/>
              </a:rPr>
              <a:t> yetiştirilmişti. </a:t>
            </a:r>
            <a:r>
              <a:rPr lang="tr-TR" i="1" dirty="0" err="1">
                <a:latin typeface="Times New Roman" panose="02020603050405020304" pitchFamily="18" charset="0"/>
                <a:cs typeface="Times New Roman" panose="02020603050405020304" pitchFamily="18" charset="0"/>
              </a:rPr>
              <a:t>Maateessüf</a:t>
            </a:r>
            <a:r>
              <a:rPr lang="tr-TR" i="1" dirty="0">
                <a:latin typeface="Times New Roman" panose="02020603050405020304" pitchFamily="18" charset="0"/>
                <a:cs typeface="Times New Roman" panose="02020603050405020304" pitchFamily="18" charset="0"/>
              </a:rPr>
              <a:t> bugün nesilleri kesilen hakiki ‘Gerze’ ve ‘</a:t>
            </a:r>
            <a:r>
              <a:rPr lang="tr-TR" i="1" dirty="0" err="1">
                <a:latin typeface="Times New Roman" panose="02020603050405020304" pitchFamily="18" charset="0"/>
                <a:cs typeface="Times New Roman" panose="02020603050405020304" pitchFamily="18" charset="0"/>
              </a:rPr>
              <a:t>Mısri</a:t>
            </a:r>
            <a:r>
              <a:rPr lang="tr-TR" i="1" dirty="0">
                <a:latin typeface="Times New Roman" panose="02020603050405020304" pitchFamily="18" charset="0"/>
                <a:cs typeface="Times New Roman" panose="02020603050405020304" pitchFamily="18" charset="0"/>
              </a:rPr>
              <a:t>’ tavuklarıyla, tepeli Fizan, paçalı Nemse ırklarının pek çok meraklıları vardı. Yakışıklı ve nefis etli </a:t>
            </a:r>
            <a:r>
              <a:rPr lang="tr-TR" i="1" dirty="0" err="1">
                <a:latin typeface="Times New Roman" panose="02020603050405020304" pitchFamily="18" charset="0"/>
                <a:cs typeface="Times New Roman" panose="02020603050405020304" pitchFamily="18" charset="0"/>
              </a:rPr>
              <a:t>Hacıkadın</a:t>
            </a:r>
            <a:r>
              <a:rPr lang="tr-TR" i="1" dirty="0">
                <a:latin typeface="Times New Roman" panose="02020603050405020304" pitchFamily="18" charset="0"/>
                <a:cs typeface="Times New Roman" panose="02020603050405020304" pitchFamily="18" charset="0"/>
              </a:rPr>
              <a:t> tavuklarını uzun ve kalın öten ‘Denizli’ ince ve uzun sesli ‘Berat’ horozlarını zevk için besleyenler çoktu. Saraylar ve bazı zenginler; Avrupa’dan muhtelif nevilerde süslü tavuklar getirerek beslerlerdi</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82442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563" y="733095"/>
            <a:ext cx="11369633" cy="5620204"/>
          </a:xfrm>
        </p:spPr>
        <p:txBody>
          <a:bodyPr>
            <a:normAutofit fontScale="92500" lnSpcReduction="20000"/>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Saf ırklar 1950’li yıllara kadar yumurta üretiminde önemli yer tutmaktaydı. Ancak yumurtacı </a:t>
            </a:r>
            <a:r>
              <a:rPr lang="tr-TR" sz="3200" dirty="0" err="1" smtClean="0">
                <a:latin typeface="Times New Roman" panose="02020603050405020304" pitchFamily="18" charset="0"/>
                <a:cs typeface="Times New Roman" panose="02020603050405020304" pitchFamily="18" charset="0"/>
              </a:rPr>
              <a:t>hibritlerin</a:t>
            </a:r>
            <a:r>
              <a:rPr lang="tr-TR" sz="3200" dirty="0" smtClean="0">
                <a:latin typeface="Times New Roman" panose="02020603050405020304" pitchFamily="18" charset="0"/>
                <a:cs typeface="Times New Roman" panose="02020603050405020304" pitchFamily="18" charset="0"/>
              </a:rPr>
              <a:t> geliştirilmesi ile saf ırklar yok olma tehlikesi ile karşı karşıya kalmışlardır. Nesli tükenme tehlikesi içinde olan tavuk ırklarımız Gerze (Hacı Kadı), Denizli ve Sultan </a:t>
            </a:r>
            <a:r>
              <a:rPr lang="tr-TR" sz="3200" dirty="0" err="1" smtClean="0">
                <a:latin typeface="Times New Roman" panose="02020603050405020304" pitchFamily="18" charset="0"/>
                <a:cs typeface="Times New Roman" panose="02020603050405020304" pitchFamily="18" charset="0"/>
              </a:rPr>
              <a:t>Tavuğu’dur</a:t>
            </a:r>
            <a:r>
              <a:rPr lang="tr-TR" sz="3200" dirty="0" smtClean="0">
                <a:latin typeface="Times New Roman" panose="02020603050405020304" pitchFamily="18" charset="0"/>
                <a:cs typeface="Times New Roman" panose="02020603050405020304" pitchFamily="18" charset="0"/>
              </a:rPr>
              <a:t>. Bu ırklar yumurta ve et verimi düşük olduğu için yetiştirici tarafından tercih edilmemektedir. Ancak bir gen kaynağı olması, hastalıklara dayanıklı olması ve organik tarım açısından hala araştırmaya değer bir konu olarak önümüzde durması sebebiyle önem arz etmektedir </a:t>
            </a:r>
            <a:r>
              <a:rPr lang="tr-TR" sz="3200" dirty="0">
                <a:latin typeface="Times New Roman" panose="02020603050405020304" pitchFamily="18" charset="0"/>
                <a:cs typeface="Times New Roman" panose="02020603050405020304" pitchFamily="18" charset="0"/>
              </a:rPr>
              <a:t>(Uçar ve ark., 2011</a:t>
            </a:r>
            <a:r>
              <a:rPr lang="tr-TR" sz="3200" dirty="0" smtClean="0">
                <a:latin typeface="Times New Roman" panose="02020603050405020304" pitchFamily="18" charset="0"/>
                <a:cs typeface="Times New Roman" panose="02020603050405020304" pitchFamily="18" charset="0"/>
              </a:rPr>
              <a:t>).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831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TotalTime>
  <Words>353</Words>
  <Application>Microsoft Office PowerPoint</Application>
  <PresentationFormat>Geniş ekran</PresentationFormat>
  <Paragraphs>12</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Times New Roman</vt:lpstr>
      <vt:lpstr>Office Teması</vt:lpstr>
      <vt:lpstr>Yerli Gen Kaynağı Olarak Tavuk Irklarımız</vt:lpstr>
      <vt:lpstr>GİRİŞ</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2024-10-17T12:28:26Z</dcterms:modified>
</cp:coreProperties>
</file>