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1F31-25DF-47D7-ADD8-BBE914195D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Makro İktisadi Politikalar II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D4970-F719-44D1-A6ED-6472F30964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Makro İktisada Giriş Ders 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2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C0DBF-F593-4D09-A755-30D668F7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B0AB9-E6F9-49EC-BC8F-352CDB2B5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İkiz</a:t>
            </a:r>
            <a:r>
              <a:rPr lang="en-US" b="1" dirty="0"/>
              <a:t> </a:t>
            </a:r>
            <a:r>
              <a:rPr lang="en-US" b="1" dirty="0" err="1"/>
              <a:t>açıklar</a:t>
            </a:r>
            <a:r>
              <a:rPr lang="en-US" b="1" dirty="0"/>
              <a:t> </a:t>
            </a:r>
            <a:r>
              <a:rPr lang="en-US" i="1" dirty="0"/>
              <a:t>S </a:t>
            </a:r>
            <a:r>
              <a:rPr lang="en-US" dirty="0"/>
              <a:t>+</a:t>
            </a:r>
            <a:r>
              <a:rPr lang="en-US" i="1" dirty="0"/>
              <a:t>T </a:t>
            </a:r>
            <a:r>
              <a:rPr lang="en-US" dirty="0"/>
              <a:t>+</a:t>
            </a:r>
            <a:r>
              <a:rPr lang="en-US" i="1" dirty="0"/>
              <a:t>M </a:t>
            </a:r>
            <a:r>
              <a:rPr lang="en-US" dirty="0"/>
              <a:t>= </a:t>
            </a:r>
            <a:r>
              <a:rPr lang="en-US" i="1" dirty="0"/>
              <a:t>I </a:t>
            </a:r>
            <a:r>
              <a:rPr lang="en-US" dirty="0"/>
              <a:t>+</a:t>
            </a:r>
            <a:r>
              <a:rPr lang="en-US" i="1" dirty="0"/>
              <a:t>G</a:t>
            </a:r>
            <a:r>
              <a:rPr lang="en-US" dirty="0"/>
              <a:t>+ </a:t>
            </a:r>
            <a:r>
              <a:rPr lang="en-US" i="1" dirty="0"/>
              <a:t>X </a:t>
            </a:r>
            <a:r>
              <a:rPr lang="en-US" i="1" dirty="0" err="1"/>
              <a:t>denklemini</a:t>
            </a:r>
            <a:r>
              <a:rPr lang="en-US" i="1" dirty="0"/>
              <a:t> </a:t>
            </a:r>
            <a:r>
              <a:rPr lang="en-US" dirty="0" err="1"/>
              <a:t>düzenlersek</a:t>
            </a:r>
            <a:r>
              <a:rPr lang="en-US" dirty="0"/>
              <a:t>,</a:t>
            </a:r>
          </a:p>
          <a:p>
            <a:r>
              <a:rPr lang="pl-PL" dirty="0"/>
              <a:t>(</a:t>
            </a:r>
            <a:r>
              <a:rPr lang="pl-PL" i="1" dirty="0"/>
              <a:t>S </a:t>
            </a:r>
            <a:r>
              <a:rPr lang="pl-PL" dirty="0"/>
              <a:t>− </a:t>
            </a:r>
            <a:r>
              <a:rPr lang="pl-PL" i="1" dirty="0"/>
              <a:t>I</a:t>
            </a:r>
            <a:r>
              <a:rPr lang="pl-PL" dirty="0"/>
              <a:t>)+(</a:t>
            </a:r>
            <a:r>
              <a:rPr lang="pl-PL" i="1" dirty="0"/>
              <a:t>T </a:t>
            </a:r>
            <a:r>
              <a:rPr lang="pl-PL" dirty="0"/>
              <a:t>−</a:t>
            </a:r>
            <a:r>
              <a:rPr lang="pl-PL" i="1" dirty="0"/>
              <a:t>G</a:t>
            </a:r>
            <a:r>
              <a:rPr lang="pl-PL" dirty="0"/>
              <a:t>)+(</a:t>
            </a:r>
            <a:r>
              <a:rPr lang="pl-PL" i="1" dirty="0"/>
              <a:t>M </a:t>
            </a:r>
            <a:r>
              <a:rPr lang="pl-PL" dirty="0"/>
              <a:t>− </a:t>
            </a:r>
            <a:r>
              <a:rPr lang="pl-PL" i="1" dirty="0"/>
              <a:t>X</a:t>
            </a:r>
            <a:r>
              <a:rPr lang="pl-PL" dirty="0"/>
              <a:t>) = 0</a:t>
            </a:r>
          </a:p>
          <a:p>
            <a:r>
              <a:rPr lang="en-US" dirty="0" err="1"/>
              <a:t>veya</a:t>
            </a:r>
            <a:r>
              <a:rPr lang="en-US" dirty="0"/>
              <a:t>,</a:t>
            </a:r>
          </a:p>
          <a:p>
            <a:r>
              <a:rPr lang="en-US" i="1" dirty="0"/>
              <a:t>Özel </a:t>
            </a:r>
            <a:r>
              <a:rPr lang="en-US" i="1" dirty="0" err="1"/>
              <a:t>Tasarruflar</a:t>
            </a:r>
            <a:r>
              <a:rPr lang="en-US" i="1" dirty="0"/>
              <a:t> + </a:t>
            </a:r>
            <a:r>
              <a:rPr lang="en-US" i="1" dirty="0" err="1"/>
              <a:t>Kamu</a:t>
            </a:r>
            <a:r>
              <a:rPr lang="en-US" i="1" dirty="0"/>
              <a:t> </a:t>
            </a:r>
            <a:r>
              <a:rPr lang="en-US" i="1" dirty="0" err="1"/>
              <a:t>Tasarrufları</a:t>
            </a:r>
            <a:r>
              <a:rPr lang="en-US" i="1" dirty="0"/>
              <a:t> + </a:t>
            </a:r>
            <a:r>
              <a:rPr lang="en-US" i="1" dirty="0" err="1"/>
              <a:t>Ticaret</a:t>
            </a:r>
            <a:r>
              <a:rPr lang="en-US" i="1" dirty="0"/>
              <a:t> </a:t>
            </a:r>
            <a:r>
              <a:rPr lang="en-US" i="1" dirty="0" err="1"/>
              <a:t>Dengesi</a:t>
            </a:r>
            <a:r>
              <a:rPr lang="en-US" i="1" dirty="0"/>
              <a:t> = 0</a:t>
            </a:r>
          </a:p>
          <a:p>
            <a:r>
              <a:rPr lang="en-US" dirty="0" err="1"/>
              <a:t>eşitliği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edilir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9470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09DD9-CDEE-46A0-89F6-6EDC5A10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D6FBEF-6D7B-4107-8348-BE870E9DF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894" y="1245310"/>
            <a:ext cx="7154212" cy="436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20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79F0D-60E7-49A7-B70B-B5EB9C4F8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8C20F1-633C-4A8F-8C77-457CC0717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0823" y="2454443"/>
            <a:ext cx="6790354" cy="290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41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8FF4E-A50A-4D77-B971-2CEB108C4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Genel Çarpan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239FD6-1809-4DFD-AF23-830946017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2430" y="2534653"/>
            <a:ext cx="8227140" cy="373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34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C2E3C-0FEA-4211-8774-2B5F18D59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29EB5-2C54-469B-A587-BD3E888C4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Ders Notları: Ozan Eruygur</a:t>
            </a:r>
          </a:p>
          <a:p>
            <a:r>
              <a:rPr lang="en-US" dirty="0" err="1"/>
              <a:t>İktisada</a:t>
            </a:r>
            <a:r>
              <a:rPr lang="en-US" dirty="0"/>
              <a:t> </a:t>
            </a:r>
            <a:r>
              <a:rPr lang="en-US" dirty="0" err="1"/>
              <a:t>Giriş</a:t>
            </a:r>
            <a:r>
              <a:rPr lang="en-US" dirty="0"/>
              <a:t>, </a:t>
            </a:r>
            <a:r>
              <a:rPr lang="en-US" dirty="0" err="1"/>
              <a:t>Editör</a:t>
            </a:r>
            <a:r>
              <a:rPr lang="en-US" dirty="0"/>
              <a:t>: </a:t>
            </a:r>
            <a:r>
              <a:rPr lang="en-US" dirty="0" err="1"/>
              <a:t>Ömer</a:t>
            </a:r>
            <a:r>
              <a:rPr lang="en-US" dirty="0"/>
              <a:t> Faruk </a:t>
            </a:r>
            <a:r>
              <a:rPr lang="en-US" dirty="0" err="1"/>
              <a:t>Çolak</a:t>
            </a:r>
            <a:r>
              <a:rPr lang="en-US" dirty="0"/>
              <a:t>, Gazi </a:t>
            </a:r>
            <a:r>
              <a:rPr lang="en-US" dirty="0" err="1"/>
              <a:t>Yayınevi</a:t>
            </a:r>
            <a:r>
              <a:rPr lang="en-US" dirty="0"/>
              <a:t>, Ankara, 2008</a:t>
            </a:r>
          </a:p>
        </p:txBody>
      </p:sp>
    </p:spTree>
    <p:extLst>
      <p:ext uri="{BB962C8B-B14F-4D97-AF65-F5344CB8AC3E}">
        <p14:creationId xmlns:p14="http://schemas.microsoft.com/office/powerpoint/2010/main" val="251971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C4B8-9E8A-40E6-BEAE-F38E9748A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4EE0E-76E8-4937-B31C-F515AFFC7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1. </a:t>
            </a:r>
            <a:r>
              <a:rPr lang="en-US" b="1" dirty="0" err="1"/>
              <a:t>Açık</a:t>
            </a:r>
            <a:r>
              <a:rPr lang="en-US" b="1" dirty="0"/>
              <a:t> Bir </a:t>
            </a:r>
            <a:r>
              <a:rPr lang="en-US" b="1" dirty="0" err="1"/>
              <a:t>Ekonomide</a:t>
            </a:r>
            <a:r>
              <a:rPr lang="en-US" b="1" dirty="0"/>
              <a:t> </a:t>
            </a:r>
            <a:r>
              <a:rPr lang="en-US" b="1" dirty="0" err="1"/>
              <a:t>Denge</a:t>
            </a:r>
            <a:r>
              <a:rPr lang="en-US" b="1" dirty="0"/>
              <a:t> </a:t>
            </a:r>
            <a:r>
              <a:rPr lang="en-US" b="1" dirty="0" err="1"/>
              <a:t>Çıktı</a:t>
            </a:r>
            <a:r>
              <a:rPr lang="en-US" b="1" dirty="0"/>
              <a:t> (</a:t>
            </a:r>
            <a:r>
              <a:rPr lang="en-US" b="1" dirty="0" err="1"/>
              <a:t>Gelir</a:t>
            </a:r>
            <a:r>
              <a:rPr lang="en-US" b="1" dirty="0"/>
              <a:t>)</a:t>
            </a:r>
          </a:p>
          <a:p>
            <a:r>
              <a:rPr lang="en-US" dirty="0"/>
              <a:t>• Bu </a:t>
            </a:r>
            <a:r>
              <a:rPr lang="en-US" dirty="0" err="1"/>
              <a:t>bölümde</a:t>
            </a:r>
            <a:r>
              <a:rPr lang="en-US" dirty="0"/>
              <a:t> </a:t>
            </a:r>
            <a:r>
              <a:rPr lang="en-US" dirty="0" err="1"/>
              <a:t>analizimize</a:t>
            </a:r>
            <a:r>
              <a:rPr lang="en-US" dirty="0"/>
              <a:t> </a:t>
            </a:r>
            <a:r>
              <a:rPr lang="en-US" i="1" dirty="0" err="1"/>
              <a:t>dış</a:t>
            </a:r>
            <a:r>
              <a:rPr lang="en-US" i="1" dirty="0"/>
              <a:t> </a:t>
            </a:r>
            <a:r>
              <a:rPr lang="en-US" i="1" dirty="0" err="1"/>
              <a:t>dünyayı</a:t>
            </a:r>
            <a:r>
              <a:rPr lang="en-US" i="1" dirty="0"/>
              <a:t> </a:t>
            </a:r>
            <a:r>
              <a:rPr lang="en-US" dirty="0"/>
              <a:t>da </a:t>
            </a:r>
            <a:r>
              <a:rPr lang="en-US" dirty="0" err="1"/>
              <a:t>ekliyoruz</a:t>
            </a:r>
            <a:r>
              <a:rPr lang="en-US" dirty="0"/>
              <a:t>.</a:t>
            </a:r>
          </a:p>
          <a:p>
            <a:r>
              <a:rPr lang="en-US" dirty="0"/>
              <a:t>o İktisat </a:t>
            </a:r>
            <a:r>
              <a:rPr lang="en-US" dirty="0" err="1"/>
              <a:t>biliminde</a:t>
            </a:r>
            <a:r>
              <a:rPr lang="en-US" dirty="0"/>
              <a:t> </a:t>
            </a:r>
            <a:r>
              <a:rPr lang="en-US" dirty="0" err="1"/>
              <a:t>dış</a:t>
            </a:r>
            <a:r>
              <a:rPr lang="en-US" dirty="0"/>
              <a:t> </a:t>
            </a:r>
            <a:r>
              <a:rPr lang="en-US" dirty="0" err="1"/>
              <a:t>dünya’nın</a:t>
            </a:r>
            <a:r>
              <a:rPr lang="en-US" dirty="0"/>
              <a:t> </a:t>
            </a:r>
            <a:r>
              <a:rPr lang="en-US" dirty="0" err="1"/>
              <a:t>modele</a:t>
            </a:r>
            <a:r>
              <a:rPr lang="en-US" dirty="0"/>
              <a:t> </a:t>
            </a:r>
            <a:r>
              <a:rPr lang="en-US" dirty="0" err="1"/>
              <a:t>eklendiği</a:t>
            </a:r>
            <a:endParaRPr lang="en-US" dirty="0"/>
          </a:p>
          <a:p>
            <a:r>
              <a:rPr lang="sv-SE" dirty="0"/>
              <a:t>ekonomiler, </a:t>
            </a:r>
            <a:r>
              <a:rPr lang="sv-SE" i="1" dirty="0"/>
              <a:t>açık ekonomi </a:t>
            </a:r>
            <a:r>
              <a:rPr lang="sv-SE" dirty="0"/>
              <a:t>olarak tanımlanır.</a:t>
            </a:r>
          </a:p>
          <a:p>
            <a:r>
              <a:rPr lang="en-US" b="1" dirty="0"/>
              <a:t>mal ve </a:t>
            </a:r>
            <a:r>
              <a:rPr lang="en-US" b="1" dirty="0" err="1"/>
              <a:t>hizmetler</a:t>
            </a:r>
            <a:r>
              <a:rPr lang="en-US" b="1" dirty="0"/>
              <a:t> net </a:t>
            </a:r>
            <a:r>
              <a:rPr lang="en-US" b="1" dirty="0" err="1"/>
              <a:t>ihracatı</a:t>
            </a:r>
            <a:r>
              <a:rPr lang="en-US" b="1" dirty="0"/>
              <a:t> (</a:t>
            </a:r>
            <a:r>
              <a:rPr lang="en-US" b="1" i="1" dirty="0"/>
              <a:t>X - M</a:t>
            </a:r>
            <a:r>
              <a:rPr lang="en-US" b="1" dirty="0"/>
              <a:t>) </a:t>
            </a:r>
            <a:r>
              <a:rPr lang="en-US" dirty="0"/>
              <a:t>bir </a:t>
            </a:r>
            <a:r>
              <a:rPr lang="en-US" dirty="0" err="1"/>
              <a:t>ülkenin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ihracatı</a:t>
            </a:r>
            <a:r>
              <a:rPr lang="tr-TR" dirty="0"/>
              <a:t> </a:t>
            </a:r>
            <a:r>
              <a:rPr lang="en-US" dirty="0"/>
              <a:t>ile </a:t>
            </a:r>
            <a:r>
              <a:rPr lang="en-US" dirty="0" err="1"/>
              <a:t>ithalatı</a:t>
            </a:r>
            <a:r>
              <a:rPr lang="en-US" dirty="0"/>
              <a:t> </a:t>
            </a:r>
            <a:r>
              <a:rPr lang="en-US" dirty="0" err="1"/>
              <a:t>arasındaki</a:t>
            </a:r>
            <a:r>
              <a:rPr lang="en-US" dirty="0"/>
              <a:t> </a:t>
            </a:r>
            <a:r>
              <a:rPr lang="en-US" dirty="0" err="1"/>
              <a:t>farktır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C4B8-9E8A-40E6-BEAE-F38E9748A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4EE0E-76E8-4937-B31C-F515AFFC7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İthalatın</a:t>
            </a:r>
            <a:r>
              <a:rPr lang="en-US" b="1" dirty="0"/>
              <a:t> </a:t>
            </a:r>
            <a:r>
              <a:rPr lang="en-US" b="1" dirty="0" err="1"/>
              <a:t>belirleyicileri</a:t>
            </a:r>
            <a:r>
              <a:rPr lang="en-US" b="1" dirty="0"/>
              <a:t> </a:t>
            </a:r>
            <a:r>
              <a:rPr lang="en-US" dirty="0" err="1"/>
              <a:t>ithalat</a:t>
            </a:r>
            <a:r>
              <a:rPr lang="en-US" dirty="0"/>
              <a:t> </a:t>
            </a:r>
            <a:r>
              <a:rPr lang="en-US" dirty="0" err="1"/>
              <a:t>yabancı</a:t>
            </a:r>
            <a:r>
              <a:rPr lang="en-US" dirty="0"/>
              <a:t> mal ve </a:t>
            </a:r>
            <a:r>
              <a:rPr lang="en-US" dirty="0" err="1"/>
              <a:t>hizmetlere</a:t>
            </a:r>
            <a:r>
              <a:rPr lang="en-US" dirty="0"/>
              <a:t> </a:t>
            </a:r>
            <a:r>
              <a:rPr lang="en-US" dirty="0" err="1"/>
              <a:t>ulusal</a:t>
            </a:r>
            <a:endParaRPr lang="en-US" dirty="0"/>
          </a:p>
          <a:p>
            <a:r>
              <a:rPr lang="en-US" dirty="0" err="1"/>
              <a:t>tüketicilerin</a:t>
            </a:r>
            <a:r>
              <a:rPr lang="en-US" dirty="0"/>
              <a:t>, </a:t>
            </a:r>
            <a:r>
              <a:rPr lang="en-US" dirty="0" err="1"/>
              <a:t>firmaların</a:t>
            </a:r>
            <a:r>
              <a:rPr lang="en-US" dirty="0"/>
              <a:t> ve </a:t>
            </a:r>
            <a:r>
              <a:rPr lang="en-US" dirty="0" err="1"/>
              <a:t>devletin</a:t>
            </a:r>
            <a:r>
              <a:rPr lang="en-US" dirty="0"/>
              <a:t> </a:t>
            </a:r>
            <a:r>
              <a:rPr lang="en-US" dirty="0" err="1"/>
              <a:t>yaptığı</a:t>
            </a:r>
            <a:r>
              <a:rPr lang="en-US" dirty="0"/>
              <a:t> </a:t>
            </a:r>
            <a:r>
              <a:rPr lang="en-US" dirty="0" err="1"/>
              <a:t>harcamalar</a:t>
            </a:r>
            <a:r>
              <a:rPr lang="en-US" dirty="0"/>
              <a:t> </a:t>
            </a:r>
            <a:r>
              <a:rPr lang="en-US" dirty="0" err="1"/>
              <a:t>olduğundan</a:t>
            </a:r>
            <a:r>
              <a:rPr lang="en-US" dirty="0"/>
              <a:t>,</a:t>
            </a:r>
          </a:p>
          <a:p>
            <a:r>
              <a:rPr lang="en-US" i="1" dirty="0" err="1"/>
              <a:t>ulusal</a:t>
            </a:r>
            <a:r>
              <a:rPr lang="en-US" i="1" dirty="0"/>
              <a:t> </a:t>
            </a:r>
            <a:r>
              <a:rPr lang="en-US" i="1" dirty="0" err="1"/>
              <a:t>gelir</a:t>
            </a:r>
            <a:r>
              <a:rPr lang="en-US" i="1" dirty="0"/>
              <a:t> </a:t>
            </a:r>
            <a:r>
              <a:rPr lang="en-US" dirty="0" err="1"/>
              <a:t>ithalatın</a:t>
            </a:r>
            <a:r>
              <a:rPr lang="en-US" dirty="0"/>
              <a:t>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belirleyicilerinden</a:t>
            </a:r>
            <a:r>
              <a:rPr lang="en-US" dirty="0"/>
              <a:t> </a:t>
            </a:r>
            <a:r>
              <a:rPr lang="en-US" dirty="0" err="1"/>
              <a:t>birisidir</a:t>
            </a:r>
            <a:r>
              <a:rPr lang="en-US" dirty="0"/>
              <a:t>.</a:t>
            </a:r>
          </a:p>
          <a:p>
            <a:r>
              <a:rPr lang="en-US" b="1" dirty="0" err="1"/>
              <a:t>marjinal</a:t>
            </a:r>
            <a:r>
              <a:rPr lang="en-US" b="1" dirty="0"/>
              <a:t> </a:t>
            </a:r>
            <a:r>
              <a:rPr lang="en-US" b="1" dirty="0" err="1"/>
              <a:t>ithalat</a:t>
            </a:r>
            <a:r>
              <a:rPr lang="en-US" b="1" dirty="0"/>
              <a:t> </a:t>
            </a:r>
            <a:r>
              <a:rPr lang="en-US" b="1" dirty="0" err="1"/>
              <a:t>eğilimi</a:t>
            </a:r>
            <a:r>
              <a:rPr lang="en-US" b="1" dirty="0"/>
              <a:t> (MPM) </a:t>
            </a:r>
            <a:r>
              <a:rPr lang="en-US" dirty="0" err="1"/>
              <a:t>ulusal</a:t>
            </a:r>
            <a:r>
              <a:rPr lang="en-US" dirty="0"/>
              <a:t> </a:t>
            </a:r>
            <a:r>
              <a:rPr lang="en-US" dirty="0" err="1"/>
              <a:t>gelirde</a:t>
            </a:r>
            <a:r>
              <a:rPr lang="en-US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1</a:t>
            </a:r>
          </a:p>
          <a:p>
            <a:r>
              <a:rPr lang="en-US" dirty="0" err="1"/>
              <a:t>TL’lik</a:t>
            </a:r>
            <a:r>
              <a:rPr lang="en-US" dirty="0"/>
              <a:t> </a:t>
            </a:r>
            <a:r>
              <a:rPr lang="en-US" dirty="0" err="1"/>
              <a:t>değişimin</a:t>
            </a:r>
            <a:r>
              <a:rPr lang="en-US" dirty="0"/>
              <a:t> </a:t>
            </a:r>
            <a:r>
              <a:rPr lang="en-US" dirty="0" err="1"/>
              <a:t>ithalatta</a:t>
            </a:r>
            <a:r>
              <a:rPr lang="en-US" dirty="0"/>
              <a:t> neden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değişim</a:t>
            </a:r>
            <a:r>
              <a:rPr lang="en-US" dirty="0"/>
              <a:t> </a:t>
            </a:r>
            <a:r>
              <a:rPr lang="en-US" dirty="0" err="1"/>
              <a:t>miktarıdır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254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61DF-B12E-441D-A656-3B9303376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3DD7D-C5D4-4D01-94E1-2277E7E26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ithalat</a:t>
            </a:r>
            <a:r>
              <a:rPr lang="en-US" b="1" dirty="0"/>
              <a:t> </a:t>
            </a:r>
            <a:r>
              <a:rPr lang="en-US" b="1" dirty="0" err="1"/>
              <a:t>fonksiyonu</a:t>
            </a:r>
            <a:r>
              <a:rPr lang="en-US" b="1" dirty="0"/>
              <a:t> (</a:t>
            </a:r>
            <a:r>
              <a:rPr lang="en-US" b="1" i="1" dirty="0"/>
              <a:t>M</a:t>
            </a:r>
            <a:r>
              <a:rPr lang="en-US" b="1" dirty="0"/>
              <a:t>) </a:t>
            </a:r>
            <a:r>
              <a:rPr lang="en-US" dirty="0" err="1"/>
              <a:t>gelir</a:t>
            </a:r>
            <a:r>
              <a:rPr lang="en-US" dirty="0"/>
              <a:t> ile </a:t>
            </a:r>
            <a:r>
              <a:rPr lang="en-US" dirty="0" err="1"/>
              <a:t>ithalat</a:t>
            </a:r>
            <a:r>
              <a:rPr lang="en-US" dirty="0"/>
              <a:t> </a:t>
            </a:r>
            <a:r>
              <a:rPr lang="en-US" dirty="0" err="1"/>
              <a:t>miktarı</a:t>
            </a:r>
            <a:r>
              <a:rPr lang="en-US" dirty="0"/>
              <a:t> </a:t>
            </a:r>
            <a:r>
              <a:rPr lang="en-US" dirty="0" err="1"/>
              <a:t>arasındaki</a:t>
            </a:r>
            <a:r>
              <a:rPr lang="en-US" dirty="0"/>
              <a:t> </a:t>
            </a:r>
            <a:r>
              <a:rPr lang="en-US" dirty="0" err="1"/>
              <a:t>ilişki</a:t>
            </a:r>
            <a:endParaRPr lang="en-US" dirty="0"/>
          </a:p>
          <a:p>
            <a:r>
              <a:rPr lang="en-US" dirty="0"/>
              <a:t>veren </a:t>
            </a:r>
            <a:r>
              <a:rPr lang="en-US" dirty="0" err="1"/>
              <a:t>fonksiyondur</a:t>
            </a:r>
            <a:r>
              <a:rPr lang="en-US" dirty="0"/>
              <a:t>.</a:t>
            </a:r>
          </a:p>
          <a:p>
            <a:r>
              <a:rPr lang="en-US" dirty="0"/>
              <a:t>• </a:t>
            </a:r>
            <a:r>
              <a:rPr lang="en-US" dirty="0" err="1"/>
              <a:t>Devletin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bir </a:t>
            </a:r>
            <a:r>
              <a:rPr lang="en-US" dirty="0" err="1"/>
              <a:t>modelde</a:t>
            </a:r>
            <a:r>
              <a:rPr lang="en-US" dirty="0"/>
              <a:t> </a:t>
            </a:r>
            <a:r>
              <a:rPr lang="en-US" i="1" dirty="0" err="1"/>
              <a:t>ithalat</a:t>
            </a:r>
            <a:r>
              <a:rPr lang="en-US" i="1" dirty="0"/>
              <a:t> </a:t>
            </a:r>
            <a:r>
              <a:rPr lang="en-US" i="1" dirty="0" err="1"/>
              <a:t>fonksiyonu</a:t>
            </a:r>
            <a:r>
              <a:rPr lang="en-US" i="1" dirty="0"/>
              <a:t> </a:t>
            </a:r>
            <a:r>
              <a:rPr lang="en-US" dirty="0" err="1"/>
              <a:t>basitçe</a:t>
            </a:r>
            <a:r>
              <a:rPr lang="en-US" dirty="0"/>
              <a:t> </a:t>
            </a:r>
            <a:r>
              <a:rPr lang="en-US" dirty="0" err="1"/>
              <a:t>şu</a:t>
            </a:r>
            <a:endParaRPr lang="en-US" dirty="0"/>
          </a:p>
          <a:p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ifade</a:t>
            </a:r>
            <a:r>
              <a:rPr lang="en-US" dirty="0"/>
              <a:t> </a:t>
            </a:r>
            <a:r>
              <a:rPr lang="en-US" dirty="0" err="1"/>
              <a:t>edilebilir</a:t>
            </a:r>
            <a:r>
              <a:rPr lang="en-US" dirty="0"/>
              <a:t>:</a:t>
            </a:r>
          </a:p>
          <a:p>
            <a:r>
              <a:rPr lang="en-US" i="1" dirty="0"/>
              <a:t>M </a:t>
            </a:r>
            <a:r>
              <a:rPr lang="en-US" dirty="0"/>
              <a:t>= 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/>
              <a:t>)</a:t>
            </a:r>
          </a:p>
          <a:p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doğrusal</a:t>
            </a:r>
            <a:r>
              <a:rPr lang="en-US" dirty="0"/>
              <a:t> olarak:</a:t>
            </a:r>
          </a:p>
        </p:txBody>
      </p:sp>
    </p:spTree>
    <p:extLst>
      <p:ext uri="{BB962C8B-B14F-4D97-AF65-F5344CB8AC3E}">
        <p14:creationId xmlns:p14="http://schemas.microsoft.com/office/powerpoint/2010/main" val="2676654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61DF-B12E-441D-A656-3B9303376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3DD7D-C5D4-4D01-94E1-2277E7E26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M</a:t>
            </a:r>
            <a:r>
              <a:rPr lang="tr-TR" i="1" dirty="0"/>
              <a:t>1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M</a:t>
            </a:r>
            <a:r>
              <a:rPr lang="tr-TR" i="1" dirty="0"/>
              <a:t>0</a:t>
            </a:r>
            <a:r>
              <a:rPr lang="en-US" i="1" dirty="0"/>
              <a:t> </a:t>
            </a:r>
            <a:r>
              <a:rPr lang="en-US" dirty="0"/>
              <a:t>+</a:t>
            </a:r>
            <a:r>
              <a:rPr lang="en-US" i="1" dirty="0"/>
              <a:t>M</a:t>
            </a:r>
            <a:r>
              <a:rPr lang="tr-TR" i="1" dirty="0"/>
              <a:t>1</a:t>
            </a:r>
            <a:r>
              <a:rPr lang="en-US" i="1" dirty="0"/>
              <a:t>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Burada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tr-TR" i="1" dirty="0"/>
              <a:t>1</a:t>
            </a:r>
            <a:r>
              <a:rPr lang="en-US" i="1" dirty="0"/>
              <a:t> </a:t>
            </a:r>
            <a:r>
              <a:rPr lang="en-US" dirty="0" err="1"/>
              <a:t>katsayısı</a:t>
            </a:r>
            <a:r>
              <a:rPr lang="en-US" dirty="0"/>
              <a:t> </a:t>
            </a:r>
            <a:r>
              <a:rPr lang="en-US" i="1" dirty="0" err="1"/>
              <a:t>marjinal</a:t>
            </a:r>
            <a:r>
              <a:rPr lang="en-US" i="1" dirty="0"/>
              <a:t> </a:t>
            </a:r>
            <a:r>
              <a:rPr lang="en-US" i="1" dirty="0" err="1"/>
              <a:t>ithalat</a:t>
            </a:r>
            <a:r>
              <a:rPr lang="en-US" i="1" dirty="0"/>
              <a:t> </a:t>
            </a:r>
            <a:r>
              <a:rPr lang="en-US" i="1" dirty="0" err="1"/>
              <a:t>eğilimidir</a:t>
            </a:r>
            <a:endParaRPr lang="en-US" i="1" dirty="0"/>
          </a:p>
          <a:p>
            <a:r>
              <a:rPr lang="en-US" dirty="0"/>
              <a:t>(</a:t>
            </a:r>
            <a:r>
              <a:rPr lang="en-US" i="1" dirty="0"/>
              <a:t>M</a:t>
            </a:r>
            <a:r>
              <a:rPr lang="tr-TR" i="1" dirty="0"/>
              <a:t>1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MPM</a:t>
            </a:r>
            <a:r>
              <a:rPr lang="en-US" dirty="0"/>
              <a:t>)</a:t>
            </a:r>
          </a:p>
          <a:p>
            <a:r>
              <a:rPr lang="en-US" i="1" dirty="0"/>
              <a:t>M</a:t>
            </a:r>
            <a:r>
              <a:rPr lang="tr-TR" i="1" dirty="0"/>
              <a:t>0</a:t>
            </a:r>
            <a:r>
              <a:rPr lang="en-US" i="1" dirty="0"/>
              <a:t> </a:t>
            </a:r>
            <a:r>
              <a:rPr lang="en-US" dirty="0" err="1"/>
              <a:t>katsayısı</a:t>
            </a:r>
            <a:r>
              <a:rPr lang="en-US" dirty="0"/>
              <a:t> </a:t>
            </a:r>
            <a:r>
              <a:rPr lang="en-US" dirty="0" err="1"/>
              <a:t>otonom</a:t>
            </a:r>
            <a:r>
              <a:rPr lang="en-US" dirty="0"/>
              <a:t> </a:t>
            </a:r>
            <a:r>
              <a:rPr lang="en-US" dirty="0" err="1"/>
              <a:t>ithalatı</a:t>
            </a:r>
            <a:r>
              <a:rPr lang="en-US" dirty="0"/>
              <a:t> </a:t>
            </a:r>
            <a:r>
              <a:rPr lang="en-US" dirty="0" err="1"/>
              <a:t>göstermektedir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2873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1F97F-E76C-4CE4-8BB3-ECD7364C0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5BC0C-1A00-4D31-BA8B-BB66F0291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Net </a:t>
            </a:r>
            <a:r>
              <a:rPr lang="en-US" b="1" dirty="0" err="1"/>
              <a:t>ihracat</a:t>
            </a:r>
            <a:r>
              <a:rPr lang="en-US" b="1" dirty="0"/>
              <a:t> (</a:t>
            </a:r>
            <a:r>
              <a:rPr lang="en-US" b="1" i="1" dirty="0"/>
              <a:t>NX</a:t>
            </a:r>
            <a:r>
              <a:rPr lang="en-US" b="1" dirty="0"/>
              <a:t>) </a:t>
            </a:r>
            <a:r>
              <a:rPr lang="en-US" dirty="0" err="1"/>
              <a:t>ihracat</a:t>
            </a:r>
            <a:r>
              <a:rPr lang="en-US" dirty="0"/>
              <a:t> (</a:t>
            </a:r>
            <a:r>
              <a:rPr lang="en-US" i="1" dirty="0"/>
              <a:t>X</a:t>
            </a:r>
            <a:r>
              <a:rPr lang="en-US" dirty="0"/>
              <a:t>) ile </a:t>
            </a:r>
            <a:r>
              <a:rPr lang="en-US" dirty="0" err="1"/>
              <a:t>ithalat</a:t>
            </a:r>
            <a:r>
              <a:rPr lang="en-US" dirty="0"/>
              <a:t> (</a:t>
            </a:r>
            <a:r>
              <a:rPr lang="en-US" i="1" dirty="0"/>
              <a:t>M</a:t>
            </a:r>
            <a:r>
              <a:rPr lang="en-US" dirty="0"/>
              <a:t>) </a:t>
            </a:r>
            <a:r>
              <a:rPr lang="en-US" dirty="0" err="1"/>
              <a:t>harcamaları</a:t>
            </a:r>
            <a:r>
              <a:rPr lang="en-US" dirty="0"/>
              <a:t> </a:t>
            </a:r>
            <a:r>
              <a:rPr lang="en-US" dirty="0" err="1"/>
              <a:t>arasındaki</a:t>
            </a:r>
            <a:endParaRPr lang="en-US" dirty="0"/>
          </a:p>
          <a:p>
            <a:r>
              <a:rPr lang="en-US" dirty="0"/>
              <a:t>fark olarak </a:t>
            </a:r>
            <a:r>
              <a:rPr lang="en-US" dirty="0" err="1"/>
              <a:t>tanımlanır</a:t>
            </a:r>
            <a:r>
              <a:rPr lang="en-US" dirty="0"/>
              <a:t>.</a:t>
            </a:r>
          </a:p>
          <a:p>
            <a:r>
              <a:rPr lang="en-US" dirty="0"/>
              <a:t>• </a:t>
            </a:r>
            <a:r>
              <a:rPr lang="en-US" dirty="0" err="1"/>
              <a:t>Örneğin</a:t>
            </a:r>
            <a:r>
              <a:rPr lang="en-US" dirty="0"/>
              <a:t> </a:t>
            </a:r>
            <a:r>
              <a:rPr lang="en-US" dirty="0" err="1"/>
              <a:t>ithalat</a:t>
            </a:r>
            <a:r>
              <a:rPr lang="en-US" dirty="0"/>
              <a:t> </a:t>
            </a:r>
            <a:r>
              <a:rPr lang="en-US" dirty="0" err="1"/>
              <a:t>fonksiyonunun</a:t>
            </a:r>
            <a:r>
              <a:rPr lang="en-US" dirty="0"/>
              <a:t>  </a:t>
            </a:r>
            <a:r>
              <a:rPr lang="en-US" i="1" dirty="0"/>
              <a:t>M </a:t>
            </a:r>
            <a:r>
              <a:rPr lang="en-US" dirty="0"/>
              <a:t>=</a:t>
            </a:r>
            <a:r>
              <a:rPr lang="en-US" i="1" dirty="0"/>
              <a:t>M</a:t>
            </a:r>
            <a:r>
              <a:rPr lang="tr-TR" i="1" dirty="0"/>
              <a:t>1</a:t>
            </a:r>
            <a:r>
              <a:rPr lang="en-US" i="1" dirty="0"/>
              <a:t>Y </a:t>
            </a:r>
            <a:r>
              <a:rPr lang="en-US" dirty="0"/>
              <a:t>olarak </a:t>
            </a:r>
            <a:r>
              <a:rPr lang="en-US" dirty="0" err="1"/>
              <a:t>verildiği</a:t>
            </a:r>
            <a:endParaRPr lang="en-US" dirty="0"/>
          </a:p>
          <a:p>
            <a:r>
              <a:rPr lang="en-US" dirty="0" err="1"/>
              <a:t>durumda</a:t>
            </a:r>
            <a:r>
              <a:rPr lang="en-US" dirty="0"/>
              <a:t>, net </a:t>
            </a:r>
            <a:r>
              <a:rPr lang="en-US" dirty="0" err="1"/>
              <a:t>ihracat</a:t>
            </a:r>
            <a:r>
              <a:rPr lang="en-US" dirty="0"/>
              <a:t> </a:t>
            </a:r>
            <a:r>
              <a:rPr lang="en-US" dirty="0" err="1"/>
              <a:t>fonksiyonu</a:t>
            </a:r>
            <a:r>
              <a:rPr lang="en-US" dirty="0"/>
              <a:t> </a:t>
            </a:r>
            <a:r>
              <a:rPr lang="en-US" dirty="0" err="1"/>
              <a:t>şöyle</a:t>
            </a:r>
            <a:r>
              <a:rPr lang="en-US" dirty="0"/>
              <a:t> </a:t>
            </a:r>
            <a:r>
              <a:rPr lang="en-US" dirty="0" err="1"/>
              <a:t>yazılır</a:t>
            </a:r>
            <a:r>
              <a:rPr lang="en-US" dirty="0"/>
              <a:t>:</a:t>
            </a:r>
          </a:p>
          <a:p>
            <a:r>
              <a:rPr lang="en-US" i="1" dirty="0"/>
              <a:t>NX </a:t>
            </a:r>
            <a:r>
              <a:rPr lang="en-US" dirty="0"/>
              <a:t>= </a:t>
            </a:r>
            <a:r>
              <a:rPr lang="en-US" i="1" dirty="0"/>
              <a:t>X</a:t>
            </a:r>
            <a:r>
              <a:rPr lang="en-US" dirty="0"/>
              <a:t>0 −</a:t>
            </a:r>
            <a:r>
              <a:rPr lang="en-US" i="1" dirty="0"/>
              <a:t>M</a:t>
            </a:r>
            <a:r>
              <a:rPr lang="en-US" dirty="0"/>
              <a:t>1</a:t>
            </a:r>
            <a:r>
              <a:rPr lang="en-US" i="1" dirty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935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91EFB-922A-43FE-B220-57A44F970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03B819-79CA-4CBB-A68E-40DDA6204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705" y="1138989"/>
            <a:ext cx="9601196" cy="444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2E7DD-3A0C-42FC-AC94-076D59D08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D53D19-8085-4E18-BC23-7DEBE97DD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3514" y="444110"/>
            <a:ext cx="5664971" cy="596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50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86D43-C7EF-40C4-93F0-40BD971CC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59C1D-548C-4B4E-8AE1-3F0B31401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AE </a:t>
            </a:r>
            <a:r>
              <a:rPr lang="en-US" dirty="0"/>
              <a:t>≡</a:t>
            </a:r>
            <a:r>
              <a:rPr lang="en-US" i="1" dirty="0"/>
              <a:t>C </a:t>
            </a:r>
            <a:r>
              <a:rPr lang="en-US" dirty="0"/>
              <a:t>+ </a:t>
            </a:r>
            <a:r>
              <a:rPr lang="en-US" i="1" dirty="0"/>
              <a:t>I </a:t>
            </a:r>
            <a:r>
              <a:rPr lang="en-US" dirty="0"/>
              <a:t>+</a:t>
            </a:r>
            <a:r>
              <a:rPr lang="en-US" i="1" dirty="0"/>
              <a:t>G</a:t>
            </a:r>
            <a:r>
              <a:rPr lang="en-US" dirty="0"/>
              <a:t>+ </a:t>
            </a:r>
            <a:r>
              <a:rPr lang="en-US" i="1" dirty="0"/>
              <a:t>X </a:t>
            </a:r>
            <a:r>
              <a:rPr lang="en-US" dirty="0"/>
              <a:t>−</a:t>
            </a:r>
            <a:r>
              <a:rPr lang="en-US" i="1" dirty="0"/>
              <a:t>M </a:t>
            </a:r>
            <a:endParaRPr lang="en-US" dirty="0"/>
          </a:p>
          <a:p>
            <a:r>
              <a:rPr lang="fr-FR" i="1" dirty="0"/>
              <a:t>Y </a:t>
            </a:r>
            <a:r>
              <a:rPr lang="fr-FR" dirty="0"/>
              <a:t>≡</a:t>
            </a:r>
            <a:r>
              <a:rPr lang="fr-FR" i="1" dirty="0"/>
              <a:t>C</a:t>
            </a:r>
            <a:r>
              <a:rPr lang="fr-FR" dirty="0"/>
              <a:t>+ </a:t>
            </a:r>
            <a:r>
              <a:rPr lang="fr-FR" i="1" dirty="0"/>
              <a:t>S </a:t>
            </a:r>
            <a:r>
              <a:rPr lang="fr-FR" dirty="0"/>
              <a:t>+</a:t>
            </a:r>
            <a:r>
              <a:rPr lang="fr-FR" i="1" dirty="0"/>
              <a:t>T </a:t>
            </a:r>
            <a:endParaRPr lang="fr-FR" dirty="0"/>
          </a:p>
          <a:p>
            <a:r>
              <a:rPr lang="en-US" dirty="0" err="1"/>
              <a:t>Denge</a:t>
            </a:r>
            <a:r>
              <a:rPr lang="en-US" dirty="0"/>
              <a:t> </a:t>
            </a:r>
            <a:r>
              <a:rPr lang="en-US" dirty="0" err="1"/>
              <a:t>durumunda</a:t>
            </a:r>
            <a:r>
              <a:rPr lang="en-US" dirty="0"/>
              <a:t> </a:t>
            </a:r>
            <a:r>
              <a:rPr lang="en-US" i="1" dirty="0"/>
              <a:t>Y </a:t>
            </a:r>
            <a:r>
              <a:rPr lang="en-US" dirty="0"/>
              <a:t>= </a:t>
            </a:r>
            <a:r>
              <a:rPr lang="en-US" i="1" dirty="0"/>
              <a:t>AE</a:t>
            </a:r>
          </a:p>
          <a:p>
            <a:r>
              <a:rPr lang="pl-PL" i="1" dirty="0"/>
              <a:t>C</a:t>
            </a:r>
            <a:r>
              <a:rPr lang="pl-PL" dirty="0"/>
              <a:t>+ </a:t>
            </a:r>
            <a:r>
              <a:rPr lang="pl-PL" i="1" dirty="0"/>
              <a:t>S </a:t>
            </a:r>
            <a:r>
              <a:rPr lang="pl-PL" dirty="0"/>
              <a:t>+</a:t>
            </a:r>
            <a:r>
              <a:rPr lang="pl-PL" i="1" dirty="0"/>
              <a:t>T </a:t>
            </a:r>
            <a:r>
              <a:rPr lang="pl-PL" dirty="0"/>
              <a:t>=</a:t>
            </a:r>
            <a:r>
              <a:rPr lang="pl-PL" i="1" dirty="0"/>
              <a:t>C</a:t>
            </a:r>
            <a:r>
              <a:rPr lang="pl-PL" dirty="0"/>
              <a:t>+ </a:t>
            </a:r>
            <a:r>
              <a:rPr lang="pl-PL" i="1" dirty="0"/>
              <a:t>I </a:t>
            </a:r>
            <a:r>
              <a:rPr lang="pl-PL" dirty="0"/>
              <a:t>+</a:t>
            </a:r>
            <a:r>
              <a:rPr lang="pl-PL" i="1" dirty="0"/>
              <a:t>G</a:t>
            </a:r>
            <a:r>
              <a:rPr lang="pl-PL" dirty="0"/>
              <a:t>+ </a:t>
            </a:r>
            <a:r>
              <a:rPr lang="pl-PL" i="1" dirty="0"/>
              <a:t>X </a:t>
            </a:r>
            <a:r>
              <a:rPr lang="pl-PL" dirty="0"/>
              <a:t>−</a:t>
            </a:r>
            <a:r>
              <a:rPr lang="pl-PL" i="1" dirty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67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{0B82919C-DC61-4B3E-AE51-7B9C09AB1396}tf02900743</Template>
  <TotalTime>7</TotalTime>
  <Words>323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Makro İktisadi Politikalar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Genel Çarpan</vt:lpstr>
      <vt:lpstr>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Makro İktisadi Politikalar II</dc:title>
  <dc:creator>Umut Öneş</dc:creator>
  <cp:lastModifiedBy>Umut Öneş</cp:lastModifiedBy>
  <cp:revision>1</cp:revision>
  <dcterms:created xsi:type="dcterms:W3CDTF">2020-01-23T11:24:54Z</dcterms:created>
  <dcterms:modified xsi:type="dcterms:W3CDTF">2020-01-23T11:32:46Z</dcterms:modified>
</cp:coreProperties>
</file>