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024687" cy="5762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Eğitimden veriler....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55650" y="1628775"/>
          <a:ext cx="7267575" cy="3424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3515"/>
                <a:gridCol w="1453515"/>
                <a:gridCol w="1453515"/>
                <a:gridCol w="1453515"/>
                <a:gridCol w="1453515"/>
              </a:tblGrid>
              <a:tr h="365753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</a:rPr>
                        <a:t>Düzey</a:t>
                      </a:r>
                      <a:endParaRPr lang="en-US" sz="18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</a:rPr>
                        <a:t>Toplam</a:t>
                      </a:r>
                      <a:endParaRPr lang="en-US" sz="18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</a:rPr>
                        <a:t>Kadın</a:t>
                      </a:r>
                      <a:endParaRPr lang="en-US" sz="18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</a:rPr>
                        <a:t>Erkek</a:t>
                      </a:r>
                      <a:endParaRPr lang="en-US" sz="18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Times New Roman" pitchFamily="18" charset="0"/>
                        </a:rPr>
                        <a:t>Fark</a:t>
                      </a:r>
                      <a:endParaRPr lang="en-US" sz="18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</a:tr>
              <a:tr h="651367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İlköğretim</a:t>
                      </a:r>
                    </a:p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öğretmenleri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390.109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171.916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218.193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44.215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</a:tr>
              <a:tr h="518152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İlköğretim müdürleri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16.454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</a:rPr>
                        <a:t>477</a:t>
                      </a:r>
                      <a:endParaRPr lang="en-US" sz="1400" dirty="0">
                        <a:solidFill>
                          <a:srgbClr val="FF0000"/>
                        </a:solidFill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15.977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15.500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</a:tr>
              <a:tr h="846778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Ortaöğretim</a:t>
                      </a:r>
                      <a:r>
                        <a:rPr lang="tr-TR" sz="1400" baseline="0" dirty="0" smtClean="0">
                          <a:latin typeface="Times New Roman" pitchFamily="18" charset="0"/>
                        </a:rPr>
                        <a:t>  </a:t>
                      </a:r>
                    </a:p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öğretmenleri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148.563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59.387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89.176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30.200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</a:tr>
              <a:tr h="1042188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Okul yönetimi </a:t>
                      </a:r>
                    </a:p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Kursuna katılan müdür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10.216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</a:rPr>
                        <a:t>313</a:t>
                      </a:r>
                      <a:endParaRPr lang="en-US" sz="1400" dirty="0">
                        <a:solidFill>
                          <a:srgbClr val="FF0000"/>
                        </a:solidFill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9.903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Times New Roman" pitchFamily="18" charset="0"/>
                        </a:rPr>
                        <a:t>9.590</a:t>
                      </a:r>
                      <a:endParaRPr lang="en-US" sz="1400" dirty="0">
                        <a:latin typeface="Times New Roman" pitchFamily="18" charset="0"/>
                      </a:endParaRPr>
                    </a:p>
                  </a:txBody>
                  <a:tcPr marL="91430" marR="91430" marT="45718" marB="45718"/>
                </a:tc>
              </a:tr>
            </a:tbl>
          </a:graphicData>
        </a:graphic>
      </p:graphicFrame>
      <p:sp>
        <p:nvSpPr>
          <p:cNvPr id="72745" name="TextBox 2"/>
          <p:cNvSpPr txBox="1">
            <a:spLocks noChangeArrowheads="1"/>
          </p:cNvSpPr>
          <p:nvPr/>
        </p:nvSpPr>
        <p:spPr bwMode="auto">
          <a:xfrm>
            <a:off x="900113" y="5229225"/>
            <a:ext cx="64087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tr-TR" sz="1400">
                <a:latin typeface="Century Gothic" pitchFamily="34" charset="0"/>
                <a:cs typeface="Times New Roman" pitchFamily="18" charset="0"/>
              </a:rPr>
              <a:t>MEB, Araştırma, Planlama ve Koordinasyon Kurulu, 2003</a:t>
            </a:r>
            <a:endParaRPr lang="en-US" sz="1400"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1D30E-8944-440E-87D4-D9A7D8AF83C7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839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908050"/>
            <a:ext cx="7024687" cy="5762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914400" y="1844675"/>
            <a:ext cx="7772400" cy="4511675"/>
          </a:xfrm>
        </p:spPr>
        <p:txBody>
          <a:bodyPr/>
          <a:lstStyle/>
          <a:p>
            <a:pPr eaLnBrk="1" hangingPunct="1"/>
            <a:r>
              <a:rPr lang="tr-TR" sz="2400" smtClean="0">
                <a:solidFill>
                  <a:srgbClr val="FF0000"/>
                </a:solidFill>
              </a:rPr>
              <a:t>Pekin Eylem Planı</a:t>
            </a:r>
            <a:r>
              <a:rPr lang="tr-TR" sz="2400" smtClean="0"/>
              <a:t>: Eğitimin her kademesi için toplumsal cinsiyete duyarlı öğretim programlarının oluşturulması ve uygulanması zorunluludur</a:t>
            </a:r>
          </a:p>
          <a:p>
            <a:pPr eaLnBrk="1" hangingPunct="1"/>
            <a:r>
              <a:rPr lang="tr-TR" sz="2400" smtClean="0"/>
              <a:t>Kalıplaşmış cinsiyet rollerinin eğitimde ısrarla kullanılması kızların okula erişimini ve devamını engellemektedir.</a:t>
            </a:r>
          </a:p>
          <a:p>
            <a:pPr eaLnBrk="1" hangingPunct="1"/>
            <a:r>
              <a:rPr lang="tr-TR" sz="2400" smtClean="0"/>
              <a:t>10. madde (c) bendi: ....... Okul öğretim programları ve özellikle okul kitapları gözden geçirilmelidir</a:t>
            </a:r>
            <a:endParaRPr lang="en-US" sz="24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EC30DF-CABB-44AA-B09D-530132F406B8}" type="slidenum">
              <a:rPr lang="tr-TR" smtClean="0"/>
              <a:pPr>
                <a:defRPr/>
              </a:pPr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976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908050"/>
            <a:ext cx="7024687" cy="2889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2707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1770063"/>
            <a:ext cx="4033837" cy="4630737"/>
          </a:xfrm>
        </p:spPr>
        <p:txBody>
          <a:bodyPr/>
          <a:lstStyle/>
          <a:p>
            <a:pPr eaLnBrk="1" hangingPunct="1">
              <a:defRPr/>
            </a:pPr>
            <a:r>
              <a:rPr lang="tr-TR" sz="1800" dirty="0" smtClean="0"/>
              <a:t>Aynı sınıfta oturup,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tr-TR" sz="1800" dirty="0" smtClean="0"/>
              <a:t>	aynı ders kitaplarını okuyor, aynı öğretmeni dinliyorlar ancak kız ve erkek öğrenciler  okullarda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tr-TR" sz="1800" dirty="0" smtClean="0"/>
              <a:t>	</a:t>
            </a:r>
            <a:r>
              <a:rPr lang="tr-T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ÇOK FARKLI BİR EĞİTİM  ALIYORLAR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tr-TR" sz="1800" dirty="0" smtClean="0"/>
              <a:t>	(</a:t>
            </a:r>
            <a:r>
              <a:rPr lang="tr-TR" sz="1800" dirty="0" err="1" smtClean="0"/>
              <a:t>Sadker</a:t>
            </a:r>
            <a:r>
              <a:rPr lang="tr-TR" sz="1800" dirty="0" smtClean="0"/>
              <a:t>, 1994).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 smtClean="0"/>
          </a:p>
        </p:txBody>
      </p:sp>
      <p:pic>
        <p:nvPicPr>
          <p:cNvPr id="74756" name="Picture 2" descr="C:\Documents and Settings\Administrator\Local Settings\Temporary Internet Files\Content.IE5\HLVT8BP8\MP900426568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26063" y="1911350"/>
            <a:ext cx="3559175" cy="3889375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14353-C3E0-4F53-A43A-8934F50C40F9}" type="slidenum">
              <a:rPr lang="tr-TR" smtClean="0"/>
              <a:pPr>
                <a:defRPr/>
              </a:pPr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90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7088" y="620713"/>
            <a:ext cx="7772400" cy="8953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tr-TR" sz="3200" b="1" dirty="0">
                <a:solidFill>
                  <a:schemeClr val="tx2">
                    <a:satMod val="130000"/>
                  </a:schemeClr>
                </a:solidFill>
              </a:rPr>
              <a:t>Eğitimde Cinsiyet Ayrımcılığı Göstergeleri</a:t>
            </a:r>
            <a:endParaRPr lang="en-US" sz="32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42988" y="2852738"/>
            <a:ext cx="7058025" cy="3024187"/>
          </a:xfrm>
        </p:spPr>
        <p:txBody>
          <a:bodyPr rtlCol="0">
            <a:normAutofit fontScale="77500" lnSpcReduction="20000"/>
          </a:bodyPr>
          <a:lstStyle/>
          <a:p>
            <a:pPr marL="36576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Kız ve erkek öğrenciler okula başladıklarında tüm alanlarda eşit olmalarına karşın, kızlar lise mezuniyeti aşamasında geride kalıyor (</a:t>
            </a:r>
            <a:r>
              <a:rPr lang="tr-TR" sz="2000" dirty="0" smtClean="0"/>
              <a:t>Sadker, 1994</a:t>
            </a:r>
            <a:r>
              <a:rPr lang="tr-TR" dirty="0" smtClean="0"/>
              <a:t>)</a:t>
            </a:r>
          </a:p>
          <a:p>
            <a:pPr marL="6858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  <a:p>
            <a:pPr marL="36576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Standardize test sonuçlarına göre kızlar okuma-yazma testlerinden daha yüksek, matematik ve fen testlerinden eşit puanlar almalarına karşın öğretmenlerden daha az ilgi görüyor (</a:t>
            </a:r>
            <a:r>
              <a:rPr lang="tr-TR" sz="2000" dirty="0" smtClean="0"/>
              <a:t>O’neill, 2000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3A889-8980-4CE8-8E3E-89CA44651DDD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5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chemeClr val="tx2">
                    <a:satMod val="130000"/>
                  </a:schemeClr>
                </a:solidFill>
              </a:rPr>
              <a:t>Eğitimde Cinsiyet Ayrımcılığı Göstergeleri</a:t>
            </a:r>
            <a:endParaRPr lang="en-US" sz="2800" b="1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781300"/>
            <a:ext cx="7273925" cy="3051175"/>
          </a:xfrm>
        </p:spPr>
        <p:txBody>
          <a:bodyPr rtlCol="0">
            <a:normAutofit fontScale="62500" lnSpcReduction="20000"/>
          </a:bodyPr>
          <a:lstStyle/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Kızlar ve erkeklerin benzer davranışları öğretmenler tarafından farklı düzeylerde pekiştiriliyor/cezalandırılıyor (</a:t>
            </a:r>
            <a:r>
              <a:rPr lang="tr-TR" sz="2000" dirty="0" smtClean="0"/>
              <a:t>Reay, 2001</a:t>
            </a:r>
            <a:r>
              <a:rPr lang="tr-TR" dirty="0" smtClean="0"/>
              <a:t>)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Kızlar  tertipli, sakin ve sessiz olmaya yönlendirilirken, erkekler bağımsız düşünme, aktif olma ve hakkını korumaya özendiriliyor (</a:t>
            </a:r>
            <a:r>
              <a:rPr lang="tr-TR" sz="2000" dirty="0" smtClean="0"/>
              <a:t>Bailey, 1992</a:t>
            </a:r>
            <a:r>
              <a:rPr lang="tr-TR" dirty="0" smtClean="0"/>
              <a:t>) 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“Kız gibi oynama”, “kız gibi zırlama”vb. cinsiyetçi söylem görmezden gelinerek, kız olmanın ikinci sınıf kimlik olduğu algısı meşrulaştırılıyor (</a:t>
            </a:r>
            <a:r>
              <a:rPr lang="tr-TR" sz="2200" dirty="0" smtClean="0"/>
              <a:t>Sadker, 1994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60A31-C3BB-4D36-A125-4CE2748351AD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914400" y="333375"/>
            <a:ext cx="7772400" cy="1223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chemeClr val="tx2">
                    <a:satMod val="130000"/>
                  </a:schemeClr>
                </a:solidFill>
              </a:rPr>
              <a:t>Eğitimde Cinsiyet Ayrımcılığı Göstergeleri</a:t>
            </a:r>
            <a:endParaRPr lang="en-US" sz="2800" b="1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557338"/>
            <a:ext cx="6777037" cy="4392612"/>
          </a:xfrm>
        </p:spPr>
        <p:txBody>
          <a:bodyPr rtlCol="0">
            <a:normAutofit fontScale="77500" lnSpcReduction="20000"/>
          </a:bodyPr>
          <a:lstStyle/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Öğrenciler arasında cinsiyetçi, milliyetçi, homofobik ve zorbalığa dönük eylemler görmezden gelinerek, zayıflar üzerinde güç kullanımı meşrulaştırılıyor (</a:t>
            </a:r>
            <a:r>
              <a:rPr lang="tr-TR" sz="2000" dirty="0" smtClean="0"/>
              <a:t>Bailey, 1992</a:t>
            </a:r>
            <a:r>
              <a:rPr lang="tr-TR" dirty="0" smtClean="0"/>
              <a:t>)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Erkekler üstün zihinsel yetenekle ilişkili standart testlere kızlardan iki kat fazla öneriliyor (</a:t>
            </a:r>
            <a:r>
              <a:rPr lang="tr-TR" sz="2000" dirty="0" smtClean="0"/>
              <a:t>Marshall, 1997; Orenstein, 1994</a:t>
            </a:r>
            <a:r>
              <a:rPr lang="tr-TR" dirty="0" smtClean="0"/>
              <a:t>)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Erkeklere görüşlerini açıklamak ve savunmak için daha sık fırsat sağlanıyor, fikirleri daha fazla teşvik ediliyor (</a:t>
            </a:r>
            <a:r>
              <a:rPr lang="tr-TR" sz="2200" dirty="0" smtClean="0"/>
              <a:t>Brophy ve Good, 1996 ;Marshall,1997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EB8F3-FF3A-4113-BDDA-999C41C134C7}" type="slidenum">
              <a:rPr lang="tr-TR" smtClean="0"/>
              <a:pPr>
                <a:defRPr/>
              </a:pPr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70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smtClean="0">
                <a:solidFill>
                  <a:schemeClr val="tx2">
                    <a:satMod val="130000"/>
                  </a:schemeClr>
                </a:solidFill>
              </a:rPr>
              <a:t>Ders Kitaplarında Cinsiyetçilik....</a:t>
            </a:r>
            <a:endParaRPr lang="en-US" sz="320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762000" y="3213100"/>
            <a:ext cx="8001000" cy="3187700"/>
          </a:xfrm>
        </p:spPr>
        <p:txBody>
          <a:bodyPr/>
          <a:lstStyle/>
          <a:p>
            <a:pPr algn="just" eaLnBrk="1" hangingPunct="1"/>
            <a:r>
              <a:rPr lang="tr-TR" sz="2400" smtClean="0"/>
              <a:t>Helvacıoğlu tarafından 1996 yılında gerçekleştirilen “Ders Kitaplarında Cinsiyetçilik  1928-1995” çalışması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sz="2400" smtClean="0"/>
          </a:p>
          <a:p>
            <a:pPr algn="just" eaLnBrk="1" hangingPunct="1"/>
            <a:r>
              <a:rPr lang="tr-TR" sz="2400" smtClean="0"/>
              <a:t>Güvenli ve Tanrıöver tarafından 2009 yılında Türkiye İnsan Hakları Vakfı (TİHV) ve Türkiye Bilimler Akademisi (TÜBA) desteğiyle yürütülen “Ders Kitaplarında İnsan Hakları Projesi”</a:t>
            </a:r>
          </a:p>
          <a:p>
            <a:pPr eaLnBrk="1" hangingPunct="1"/>
            <a:endParaRPr lang="en-US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3E0F0-A0AF-474A-9F85-025004271005}" type="slidenum">
              <a:rPr lang="tr-TR" smtClean="0"/>
              <a:pPr>
                <a:defRPr/>
              </a:pPr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265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KAYNAKLAR</a:t>
            </a:r>
          </a:p>
          <a:p>
            <a:pPr lvl="0"/>
            <a:r>
              <a:rPr lang="tr-TR" dirty="0"/>
              <a:t>“Kadına Yönelik Aile İçi Şiddetin Önlenmesi Projesi” Editörler: Ebru </a:t>
            </a:r>
            <a:r>
              <a:rPr lang="tr-TR" dirty="0" err="1"/>
              <a:t>Hanbay</a:t>
            </a:r>
            <a:r>
              <a:rPr lang="tr-TR" dirty="0"/>
              <a:t> Çakır (Proje Toplumsal Cinsiyet Kilit Uzmanı) Işın Gürel (Proje İletişim Kilit Uzmanı) - Nur Otaran (Proje Uzmanı)</a:t>
            </a:r>
          </a:p>
          <a:p>
            <a:pPr lvl="0"/>
            <a:r>
              <a:rPr lang="tr-TR" dirty="0" err="1"/>
              <a:t>Agacinski</a:t>
            </a:r>
            <a:r>
              <a:rPr lang="tr-TR" dirty="0"/>
              <a:t>, S. (1998), Cinsiyetler Siyaseti, Ankara, Dost Kitapevi</a:t>
            </a:r>
          </a:p>
          <a:p>
            <a:pPr lvl="0"/>
            <a:r>
              <a:rPr lang="tr-TR" dirty="0"/>
              <a:t>Ercan, C. A. (2014), Cinsiyetin Toplumsal Roldeki Yeri, Konya, Çizgi Kitapevi Yayınları</a:t>
            </a:r>
          </a:p>
          <a:p>
            <a:r>
              <a:rPr lang="tr-TR" dirty="0" err="1"/>
              <a:t>Savran</a:t>
            </a:r>
            <a:r>
              <a:rPr lang="tr-TR" dirty="0"/>
              <a:t>, G. A. </a:t>
            </a:r>
            <a:r>
              <a:rPr lang="tr-TR" dirty="0" err="1"/>
              <a:t>Demiryontan</a:t>
            </a:r>
            <a:r>
              <a:rPr lang="tr-TR" dirty="0"/>
              <a:t> N. T. (</a:t>
            </a:r>
            <a:r>
              <a:rPr lang="tr-TR" dirty="0" err="1"/>
              <a:t>ed</a:t>
            </a:r>
            <a:r>
              <a:rPr lang="tr-TR" dirty="0"/>
              <a:t>) (2012), Kadının görünmeyen emeği, İstanbul, Yordam Kitap (2. Basım)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93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Eğitimden veriler....</vt:lpstr>
      <vt:lpstr>PowerPoint Sunusu</vt:lpstr>
      <vt:lpstr> </vt:lpstr>
      <vt:lpstr> Eğitimde Cinsiyet Ayrımcılığı Göstergeleri</vt:lpstr>
      <vt:lpstr>Eğitimde Cinsiyet Ayrımcılığı Göstergeleri</vt:lpstr>
      <vt:lpstr>Eğitimde Cinsiyet Ayrımcılığı Göstergeleri</vt:lpstr>
      <vt:lpstr>Ders Kitaplarında Cinsiyetçilik....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Eğitimden veriler....</dc:title>
  <dc:creator>tansel</dc:creator>
  <cp:lastModifiedBy>tansel</cp:lastModifiedBy>
  <cp:revision>1</cp:revision>
  <dcterms:created xsi:type="dcterms:W3CDTF">2017-03-17T08:41:44Z</dcterms:created>
  <dcterms:modified xsi:type="dcterms:W3CDTF">2017-03-17T08:42:34Z</dcterms:modified>
</cp:coreProperties>
</file>