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51"/>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7A3CC74-AF20-9B48-8F33-0FB24E0F818C}"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560940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A3CC74-AF20-9B48-8F33-0FB24E0F818C}"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883296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A3CC74-AF20-9B48-8F33-0FB24E0F818C}"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432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92100"/>
            <a:ext cx="10972800" cy="1384300"/>
          </a:xfrm>
        </p:spPr>
        <p:txBody>
          <a:bodyPr/>
          <a:lstStyle/>
          <a:p>
            <a:r>
              <a:rPr lang="tr-TR" smtClean="0"/>
              <a:t>Asıl başlık stili için tıklayın</a:t>
            </a:r>
            <a:endParaRPr lang="tr-TR"/>
          </a:p>
        </p:txBody>
      </p:sp>
      <p:sp>
        <p:nvSpPr>
          <p:cNvPr id="3" name="Metin Yer Tutucusu 2"/>
          <p:cNvSpPr>
            <a:spLocks noGrp="1"/>
          </p:cNvSpPr>
          <p:nvPr>
            <p:ph type="body" sz="half" idx="1"/>
          </p:nvPr>
        </p:nvSpPr>
        <p:spPr>
          <a:xfrm>
            <a:off x="609600" y="1905000"/>
            <a:ext cx="5384800" cy="41148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05000"/>
            <a:ext cx="5384800" cy="41148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609600" y="6245225"/>
            <a:ext cx="2844800" cy="476250"/>
          </a:xfrm>
        </p:spPr>
        <p:txBody>
          <a:bodyPr/>
          <a:lstStyle>
            <a:lvl1pPr>
              <a:defRPr/>
            </a:lvl1pPr>
          </a:lstStyle>
          <a:p>
            <a:endParaRPr lang="tr-TR" altLang="x-none"/>
          </a:p>
        </p:txBody>
      </p:sp>
      <p:sp>
        <p:nvSpPr>
          <p:cNvPr id="6" name="Alt Bilgi Yer Tutucusu 5"/>
          <p:cNvSpPr>
            <a:spLocks noGrp="1"/>
          </p:cNvSpPr>
          <p:nvPr>
            <p:ph type="ftr" sz="quarter" idx="11"/>
          </p:nvPr>
        </p:nvSpPr>
        <p:spPr>
          <a:xfrm>
            <a:off x="4165600" y="6245225"/>
            <a:ext cx="3860800" cy="476250"/>
          </a:xfrm>
        </p:spPr>
        <p:txBody>
          <a:bodyPr/>
          <a:lstStyle>
            <a:lvl1pPr>
              <a:defRPr/>
            </a:lvl1pPr>
          </a:lstStyle>
          <a:p>
            <a:endParaRPr lang="tr-TR" altLang="x-none"/>
          </a:p>
        </p:txBody>
      </p:sp>
      <p:sp>
        <p:nvSpPr>
          <p:cNvPr id="7" name="Slayt Numarası Yer Tutucusu 6"/>
          <p:cNvSpPr>
            <a:spLocks noGrp="1"/>
          </p:cNvSpPr>
          <p:nvPr>
            <p:ph type="sldNum" sz="quarter" idx="12"/>
          </p:nvPr>
        </p:nvSpPr>
        <p:spPr>
          <a:xfrm>
            <a:off x="8737600" y="6245225"/>
            <a:ext cx="2844800" cy="476250"/>
          </a:xfrm>
        </p:spPr>
        <p:txBody>
          <a:bodyPr/>
          <a:lstStyle>
            <a:lvl1pPr>
              <a:defRPr/>
            </a:lvl1pPr>
          </a:lstStyle>
          <a:p>
            <a:fld id="{B6DC1048-A4C9-EF4E-8DDB-8F60D8188F1D}" type="slidenum">
              <a:rPr lang="tr-TR" altLang="x-none"/>
              <a:pPr/>
              <a:t>‹#›</a:t>
            </a:fld>
            <a:endParaRPr lang="tr-TR" altLang="x-none"/>
          </a:p>
        </p:txBody>
      </p:sp>
    </p:spTree>
    <p:extLst>
      <p:ext uri="{BB962C8B-B14F-4D97-AF65-F5344CB8AC3E}">
        <p14:creationId xmlns:p14="http://schemas.microsoft.com/office/powerpoint/2010/main" val="844615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92100"/>
            <a:ext cx="10972800" cy="1384300"/>
          </a:xfrm>
        </p:spPr>
        <p:txBody>
          <a:bodyPr/>
          <a:lstStyle/>
          <a:p>
            <a:r>
              <a:rPr lang="tr-TR" smtClean="0"/>
              <a:t>Asıl başlık stili için tıklayın</a:t>
            </a:r>
            <a:endParaRPr lang="tr-TR"/>
          </a:p>
        </p:txBody>
      </p:sp>
      <p:sp>
        <p:nvSpPr>
          <p:cNvPr id="3" name="Metin Yer Tutucusu 2"/>
          <p:cNvSpPr>
            <a:spLocks noGrp="1"/>
          </p:cNvSpPr>
          <p:nvPr>
            <p:ph type="body" sz="half" idx="1"/>
          </p:nvPr>
        </p:nvSpPr>
        <p:spPr>
          <a:xfrm>
            <a:off x="609600" y="1905000"/>
            <a:ext cx="5384800" cy="41148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05000"/>
            <a:ext cx="5384800" cy="19812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038600"/>
            <a:ext cx="5384800" cy="19812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Veri Yer Tutucusu 5"/>
          <p:cNvSpPr>
            <a:spLocks noGrp="1"/>
          </p:cNvSpPr>
          <p:nvPr>
            <p:ph type="dt" sz="half" idx="10"/>
          </p:nvPr>
        </p:nvSpPr>
        <p:spPr>
          <a:xfrm>
            <a:off x="609600" y="6245225"/>
            <a:ext cx="2844800" cy="476250"/>
          </a:xfrm>
        </p:spPr>
        <p:txBody>
          <a:bodyPr/>
          <a:lstStyle>
            <a:lvl1pPr>
              <a:defRPr/>
            </a:lvl1pPr>
          </a:lstStyle>
          <a:p>
            <a:endParaRPr lang="tr-TR" altLang="x-none"/>
          </a:p>
        </p:txBody>
      </p:sp>
      <p:sp>
        <p:nvSpPr>
          <p:cNvPr id="7" name="Alt Bilgi Yer Tutucusu 6"/>
          <p:cNvSpPr>
            <a:spLocks noGrp="1"/>
          </p:cNvSpPr>
          <p:nvPr>
            <p:ph type="ftr" sz="quarter" idx="11"/>
          </p:nvPr>
        </p:nvSpPr>
        <p:spPr>
          <a:xfrm>
            <a:off x="4165600" y="6245225"/>
            <a:ext cx="3860800" cy="476250"/>
          </a:xfrm>
        </p:spPr>
        <p:txBody>
          <a:bodyPr/>
          <a:lstStyle>
            <a:lvl1pPr>
              <a:defRPr/>
            </a:lvl1pPr>
          </a:lstStyle>
          <a:p>
            <a:endParaRPr lang="tr-TR" altLang="x-none"/>
          </a:p>
        </p:txBody>
      </p:sp>
      <p:sp>
        <p:nvSpPr>
          <p:cNvPr id="8" name="Slayt Numarası Yer Tutucusu 7"/>
          <p:cNvSpPr>
            <a:spLocks noGrp="1"/>
          </p:cNvSpPr>
          <p:nvPr>
            <p:ph type="sldNum" sz="quarter" idx="12"/>
          </p:nvPr>
        </p:nvSpPr>
        <p:spPr>
          <a:xfrm>
            <a:off x="8737600" y="6245225"/>
            <a:ext cx="2844800" cy="476250"/>
          </a:xfrm>
        </p:spPr>
        <p:txBody>
          <a:bodyPr/>
          <a:lstStyle>
            <a:lvl1pPr>
              <a:defRPr/>
            </a:lvl1pPr>
          </a:lstStyle>
          <a:p>
            <a:fld id="{50E953AA-4869-F14C-B340-3330EA49D5DD}" type="slidenum">
              <a:rPr lang="tr-TR" altLang="x-none"/>
              <a:pPr/>
              <a:t>‹#›</a:t>
            </a:fld>
            <a:endParaRPr lang="tr-TR" altLang="x-none"/>
          </a:p>
        </p:txBody>
      </p:sp>
    </p:spTree>
    <p:extLst>
      <p:ext uri="{BB962C8B-B14F-4D97-AF65-F5344CB8AC3E}">
        <p14:creationId xmlns:p14="http://schemas.microsoft.com/office/powerpoint/2010/main" val="194551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A3CC74-AF20-9B48-8F33-0FB24E0F818C}"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06014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E7A3CC74-AF20-9B48-8F33-0FB24E0F818C}" type="datetimeFigureOut">
              <a:rPr lang="tr-TR" smtClean="0"/>
              <a:t>24.10.2017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212036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7A3CC74-AF20-9B48-8F33-0FB24E0F818C}"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024101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7A3CC74-AF20-9B48-8F33-0FB24E0F818C}" type="datetimeFigureOut">
              <a:rPr lang="tr-TR" smtClean="0"/>
              <a:t>24.10.2017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328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E7A3CC74-AF20-9B48-8F33-0FB24E0F818C}" type="datetimeFigureOut">
              <a:rPr lang="tr-TR" smtClean="0"/>
              <a:t>24.10.2017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228888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A3CC74-AF20-9B48-8F33-0FB24E0F818C}" type="datetimeFigureOut">
              <a:rPr lang="tr-TR" smtClean="0"/>
              <a:t>24.10.2017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579693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E7A3CC74-AF20-9B48-8F33-0FB24E0F818C}"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574696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E7A3CC74-AF20-9B48-8F33-0FB24E0F818C}" type="datetimeFigureOut">
              <a:rPr lang="tr-TR" smtClean="0"/>
              <a:t>24.10.2017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741F1-8EFC-3A45-B775-99E2D343F3C1}" type="slidenum">
              <a:rPr lang="tr-TR" smtClean="0"/>
              <a:t>‹#›</a:t>
            </a:fld>
            <a:endParaRPr lang="tr-TR"/>
          </a:p>
        </p:txBody>
      </p:sp>
    </p:spTree>
    <p:extLst>
      <p:ext uri="{BB962C8B-B14F-4D97-AF65-F5344CB8AC3E}">
        <p14:creationId xmlns:p14="http://schemas.microsoft.com/office/powerpoint/2010/main" val="16899804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A3CC74-AF20-9B48-8F33-0FB24E0F818C}" type="datetimeFigureOut">
              <a:rPr lang="tr-TR" smtClean="0"/>
              <a:t>24.10.2017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741F1-8EFC-3A45-B775-99E2D343F3C1}" type="slidenum">
              <a:rPr lang="tr-TR" smtClean="0"/>
              <a:t>‹#›</a:t>
            </a:fld>
            <a:endParaRPr lang="tr-TR"/>
          </a:p>
        </p:txBody>
      </p:sp>
    </p:spTree>
    <p:extLst>
      <p:ext uri="{BB962C8B-B14F-4D97-AF65-F5344CB8AC3E}">
        <p14:creationId xmlns:p14="http://schemas.microsoft.com/office/powerpoint/2010/main" val="417016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sz="half" idx="1"/>
          </p:nvPr>
        </p:nvSpPr>
        <p:spPr>
          <a:xfrm>
            <a:off x="6311900" y="0"/>
            <a:ext cx="4356100" cy="6858000"/>
          </a:xfrm>
        </p:spPr>
        <p:txBody>
          <a:bodyPr>
            <a:normAutofit lnSpcReduction="10000"/>
          </a:bodyPr>
          <a:lstStyle/>
          <a:p>
            <a:pPr algn="just">
              <a:lnSpc>
                <a:spcPct val="80000"/>
              </a:lnSpc>
              <a:buFontTx/>
              <a:buNone/>
            </a:pPr>
            <a:r>
              <a:rPr lang="tr-TR" altLang="x-none" sz="1800" b="1">
                <a:solidFill>
                  <a:srgbClr val="FF3300"/>
                </a:solidFill>
                <a:latin typeface="Comic Sans MS" charset="0"/>
              </a:rPr>
              <a:t>RİSKLER</a:t>
            </a:r>
          </a:p>
          <a:p>
            <a:pPr algn="just">
              <a:lnSpc>
                <a:spcPct val="80000"/>
              </a:lnSpc>
              <a:buClr>
                <a:srgbClr val="FF3300"/>
              </a:buClr>
              <a:buFont typeface="Wingdings" charset="2"/>
              <a:buChar char="ü"/>
            </a:pPr>
            <a:r>
              <a:rPr lang="tr-TR" altLang="x-none" sz="1800">
                <a:latin typeface="Comic Sans MS" charset="0"/>
              </a:rPr>
              <a:t>Transgenik ürünlerin toksik ve allerjen etkileri.</a:t>
            </a:r>
          </a:p>
          <a:p>
            <a:pPr algn="just">
              <a:lnSpc>
                <a:spcPct val="80000"/>
              </a:lnSpc>
              <a:buClr>
                <a:srgbClr val="FF3300"/>
              </a:buClr>
              <a:buFont typeface="Wingdings" charset="2"/>
              <a:buChar char="ü"/>
            </a:pPr>
            <a:r>
              <a:rPr lang="tr-TR" altLang="x-none" sz="1800">
                <a:latin typeface="Comic Sans MS" charset="0"/>
              </a:rPr>
              <a:t>Pestisit dirençli transgenik bitkiler nedeniyle daha fazla pestisit </a:t>
            </a:r>
          </a:p>
          <a:p>
            <a:pPr algn="just">
              <a:lnSpc>
                <a:spcPct val="80000"/>
              </a:lnSpc>
              <a:buFontTx/>
              <a:buNone/>
            </a:pPr>
            <a:r>
              <a:rPr lang="tr-TR" altLang="x-none" sz="1800">
                <a:latin typeface="Comic Sans MS" charset="0"/>
              </a:rPr>
              <a:t>     kullanımı yanında  herbisit dirençli transgenik bitkilerle kullanılan etkili herbisitlerin kontrolsüz uygulamaları nedeniyle yerel tarımsal ve doğal çeşitliliğe zarar verilmesi. Sonuçta, tarım alanları yanında  birçok hedef dışı böcek ve bitki zarar görebilir. </a:t>
            </a:r>
          </a:p>
          <a:p>
            <a:pPr algn="just">
              <a:lnSpc>
                <a:spcPct val="80000"/>
              </a:lnSpc>
              <a:buClr>
                <a:srgbClr val="FF3300"/>
              </a:buClr>
              <a:buFont typeface="Wingdings" charset="2"/>
              <a:buChar char="ü"/>
            </a:pPr>
            <a:r>
              <a:rPr lang="tr-TR" altLang="x-none" sz="1800">
                <a:latin typeface="Comic Sans MS" charset="0"/>
              </a:rPr>
              <a:t>Antibiyotik direnç genlerinin kullanımına bağlı direnç gelişimi (söz konusu genlerin bağırsak bakterilerine ve patojenlere aktarımı olasılığı).</a:t>
            </a:r>
          </a:p>
          <a:p>
            <a:pPr algn="just">
              <a:lnSpc>
                <a:spcPct val="80000"/>
              </a:lnSpc>
              <a:buClr>
                <a:srgbClr val="FF3300"/>
              </a:buClr>
              <a:buFont typeface="Wingdings" charset="2"/>
              <a:buChar char="ü"/>
            </a:pPr>
            <a:r>
              <a:rPr lang="tr-TR" altLang="x-none" sz="1800">
                <a:latin typeface="Comic Sans MS" charset="0"/>
              </a:rPr>
              <a:t>Rekombinant tohumların ve organizmaların yaygın kullanımı sonucu oluşacak çapraz polenleşme nedeniyle doğal türlere bulaşma biyoçeşililiğin önemli ölçüde zarar görmesi ile sonuçlanabilir.</a:t>
            </a:r>
          </a:p>
          <a:p>
            <a:pPr algn="just">
              <a:lnSpc>
                <a:spcPct val="80000"/>
              </a:lnSpc>
              <a:buClr>
                <a:srgbClr val="FF3300"/>
              </a:buClr>
              <a:buFont typeface="Wingdings" charset="2"/>
              <a:buChar char="ü"/>
            </a:pPr>
            <a:r>
              <a:rPr lang="tr-TR" altLang="x-none" sz="1800">
                <a:latin typeface="Comic Sans MS" charset="0"/>
              </a:rPr>
              <a:t>Bakteriler ve virüsler kullanılarak ilgisiz türlere yatay gen transferi yapılması sonucunda, kullanılan teknolojinin muğlaklığı nedeniyle kontrolsüz hibritlerin oluşabilmesi.</a:t>
            </a:r>
          </a:p>
        </p:txBody>
      </p:sp>
      <p:sp>
        <p:nvSpPr>
          <p:cNvPr id="69636" name="Rectangle 4"/>
          <p:cNvSpPr>
            <a:spLocks noChangeArrowheads="1"/>
          </p:cNvSpPr>
          <p:nvPr/>
        </p:nvSpPr>
        <p:spPr bwMode="auto">
          <a:xfrm>
            <a:off x="6003925" y="3048000"/>
            <a:ext cx="184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sz="4400">
              <a:solidFill>
                <a:schemeClr val="tx2"/>
              </a:solidFill>
              <a:latin typeface="Arial Black" charset="0"/>
            </a:endParaRPr>
          </a:p>
        </p:txBody>
      </p:sp>
      <p:pic>
        <p:nvPicPr>
          <p:cNvPr id="69645" name="Picture 13" descr="TOMATO copy"/>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524000" y="0"/>
            <a:ext cx="4787900"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Tree>
    <p:extLst>
      <p:ext uri="{BB962C8B-B14F-4D97-AF65-F5344CB8AC3E}">
        <p14:creationId xmlns:p14="http://schemas.microsoft.com/office/powerpoint/2010/main" val="58825565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69645"/>
                                        </p:tgtEl>
                                        <p:attrNameLst>
                                          <p:attrName>style.visibility</p:attrName>
                                        </p:attrNameLst>
                                      </p:cBhvr>
                                      <p:to>
                                        <p:strVal val="visible"/>
                                      </p:to>
                                    </p:set>
                                    <p:animEffect transition="in" filter="strips(downRight)">
                                      <p:cBhvr>
                                        <p:cTn id="7" dur="500"/>
                                        <p:tgtEl>
                                          <p:spTgt spid="69645"/>
                                        </p:tgtEl>
                                      </p:cBhvr>
                                    </p:animEffect>
                                  </p:childTnLst>
                                </p:cTn>
                              </p:par>
                            </p:childTnLst>
                          </p:cTn>
                        </p:par>
                        <p:par>
                          <p:cTn id="8" fill="hold" nodeType="afterGroup">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69635">
                                            <p:txEl>
                                              <p:pRg st="0" end="0"/>
                                            </p:txEl>
                                          </p:spTgt>
                                        </p:tgtEl>
                                        <p:attrNameLst>
                                          <p:attrName>style.visibility</p:attrName>
                                        </p:attrNameLst>
                                      </p:cBhvr>
                                      <p:to>
                                        <p:strVal val="visible"/>
                                      </p:to>
                                    </p:set>
                                    <p:animEffect transition="in" filter="strips(downRight)">
                                      <p:cBhvr>
                                        <p:cTn id="11" dur="500"/>
                                        <p:tgtEl>
                                          <p:spTgt spid="69635">
                                            <p:txEl>
                                              <p:pRg st="0" end="0"/>
                                            </p:txEl>
                                          </p:spTgt>
                                        </p:tgtEl>
                                      </p:cBhvr>
                                    </p:animEffect>
                                  </p:childTnLst>
                                </p:cTn>
                              </p:par>
                            </p:childTnLst>
                          </p:cTn>
                        </p:par>
                        <p:par>
                          <p:cTn id="12" fill="hold" nodeType="afterGroup">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69635">
                                            <p:txEl>
                                              <p:pRg st="1" end="1"/>
                                            </p:txEl>
                                          </p:spTgt>
                                        </p:tgtEl>
                                        <p:attrNameLst>
                                          <p:attrName>style.visibility</p:attrName>
                                        </p:attrNameLst>
                                      </p:cBhvr>
                                      <p:to>
                                        <p:strVal val="visible"/>
                                      </p:to>
                                    </p:set>
                                    <p:animEffect transition="in" filter="strips(downRight)">
                                      <p:cBhvr>
                                        <p:cTn id="15" dur="500"/>
                                        <p:tgtEl>
                                          <p:spTgt spid="69635">
                                            <p:txEl>
                                              <p:pRg st="1" end="1"/>
                                            </p:txEl>
                                          </p:spTgt>
                                        </p:tgtEl>
                                      </p:cBhvr>
                                    </p:animEffect>
                                  </p:childTnLst>
                                </p:cTn>
                              </p:par>
                            </p:childTnLst>
                          </p:cTn>
                        </p:par>
                        <p:par>
                          <p:cTn id="16" fill="hold" nodeType="afterGroup">
                            <p:stCondLst>
                              <p:cond delay="1500"/>
                            </p:stCondLst>
                            <p:childTnLst>
                              <p:par>
                                <p:cTn id="17" presetID="18" presetClass="entr" presetSubtype="6" fill="hold" grpId="0" nodeType="afterEffect">
                                  <p:stCondLst>
                                    <p:cond delay="0"/>
                                  </p:stCondLst>
                                  <p:childTnLst>
                                    <p:set>
                                      <p:cBhvr>
                                        <p:cTn id="18" dur="1" fill="hold">
                                          <p:stCondLst>
                                            <p:cond delay="0"/>
                                          </p:stCondLst>
                                        </p:cTn>
                                        <p:tgtEl>
                                          <p:spTgt spid="69635">
                                            <p:txEl>
                                              <p:pRg st="2" end="2"/>
                                            </p:txEl>
                                          </p:spTgt>
                                        </p:tgtEl>
                                        <p:attrNameLst>
                                          <p:attrName>style.visibility</p:attrName>
                                        </p:attrNameLst>
                                      </p:cBhvr>
                                      <p:to>
                                        <p:strVal val="visible"/>
                                      </p:to>
                                    </p:set>
                                    <p:animEffect transition="in" filter="strips(downRight)">
                                      <p:cBhvr>
                                        <p:cTn id="19" dur="500"/>
                                        <p:tgtEl>
                                          <p:spTgt spid="69635">
                                            <p:txEl>
                                              <p:pRg st="2" end="2"/>
                                            </p:txEl>
                                          </p:spTgt>
                                        </p:tgtEl>
                                      </p:cBhvr>
                                    </p:animEffect>
                                  </p:childTnLst>
                                </p:cTn>
                              </p:par>
                            </p:childTnLst>
                          </p:cTn>
                        </p:par>
                        <p:par>
                          <p:cTn id="20" fill="hold" nodeType="afterGroup">
                            <p:stCondLst>
                              <p:cond delay="2000"/>
                            </p:stCondLst>
                            <p:childTnLst>
                              <p:par>
                                <p:cTn id="21" presetID="18" presetClass="entr" presetSubtype="6" fill="hold" grpId="0" nodeType="afterEffect">
                                  <p:stCondLst>
                                    <p:cond delay="0"/>
                                  </p:stCondLst>
                                  <p:childTnLst>
                                    <p:set>
                                      <p:cBhvr>
                                        <p:cTn id="22" dur="1" fill="hold">
                                          <p:stCondLst>
                                            <p:cond delay="0"/>
                                          </p:stCondLst>
                                        </p:cTn>
                                        <p:tgtEl>
                                          <p:spTgt spid="69635">
                                            <p:txEl>
                                              <p:pRg st="3" end="3"/>
                                            </p:txEl>
                                          </p:spTgt>
                                        </p:tgtEl>
                                        <p:attrNameLst>
                                          <p:attrName>style.visibility</p:attrName>
                                        </p:attrNameLst>
                                      </p:cBhvr>
                                      <p:to>
                                        <p:strVal val="visible"/>
                                      </p:to>
                                    </p:set>
                                    <p:animEffect transition="in" filter="strips(downRight)">
                                      <p:cBhvr>
                                        <p:cTn id="23" dur="500"/>
                                        <p:tgtEl>
                                          <p:spTgt spid="69635">
                                            <p:txEl>
                                              <p:pRg st="3" end="3"/>
                                            </p:txEl>
                                          </p:spTgt>
                                        </p:tgtEl>
                                      </p:cBhvr>
                                    </p:animEffect>
                                  </p:childTnLst>
                                </p:cTn>
                              </p:par>
                            </p:childTnLst>
                          </p:cTn>
                        </p:par>
                        <p:par>
                          <p:cTn id="24" fill="hold" nodeType="afterGroup">
                            <p:stCondLst>
                              <p:cond delay="2500"/>
                            </p:stCondLst>
                            <p:childTnLst>
                              <p:par>
                                <p:cTn id="25" presetID="18" presetClass="entr" presetSubtype="6" fill="hold" grpId="0" nodeType="after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animEffect transition="in" filter="strips(downRight)">
                                      <p:cBhvr>
                                        <p:cTn id="27" dur="500"/>
                                        <p:tgtEl>
                                          <p:spTgt spid="69635">
                                            <p:txEl>
                                              <p:pRg st="4" end="4"/>
                                            </p:txEl>
                                          </p:spTgt>
                                        </p:tgtEl>
                                      </p:cBhvr>
                                    </p:animEffect>
                                  </p:childTnLst>
                                </p:cTn>
                              </p:par>
                            </p:childTnLst>
                          </p:cTn>
                        </p:par>
                        <p:par>
                          <p:cTn id="28" fill="hold" nodeType="afterGroup">
                            <p:stCondLst>
                              <p:cond delay="3000"/>
                            </p:stCondLst>
                            <p:childTnLst>
                              <p:par>
                                <p:cTn id="29" presetID="18" presetClass="entr" presetSubtype="6" fill="hold" grpId="0" nodeType="afterEffect">
                                  <p:stCondLst>
                                    <p:cond delay="0"/>
                                  </p:stCondLst>
                                  <p:childTnLst>
                                    <p:set>
                                      <p:cBhvr>
                                        <p:cTn id="30" dur="1" fill="hold">
                                          <p:stCondLst>
                                            <p:cond delay="0"/>
                                          </p:stCondLst>
                                        </p:cTn>
                                        <p:tgtEl>
                                          <p:spTgt spid="69635">
                                            <p:txEl>
                                              <p:pRg st="5" end="5"/>
                                            </p:txEl>
                                          </p:spTgt>
                                        </p:tgtEl>
                                        <p:attrNameLst>
                                          <p:attrName>style.visibility</p:attrName>
                                        </p:attrNameLst>
                                      </p:cBhvr>
                                      <p:to>
                                        <p:strVal val="visible"/>
                                      </p:to>
                                    </p:set>
                                    <p:animEffect transition="in" filter="strips(downRight)">
                                      <p:cBhvr>
                                        <p:cTn id="31" dur="500"/>
                                        <p:tgtEl>
                                          <p:spTgt spid="69635">
                                            <p:txEl>
                                              <p:pRg st="5" end="5"/>
                                            </p:txEl>
                                          </p:spTgt>
                                        </p:tgtEl>
                                      </p:cBhvr>
                                    </p:animEffect>
                                  </p:childTnLst>
                                </p:cTn>
                              </p:par>
                            </p:childTnLst>
                          </p:cTn>
                        </p:par>
                        <p:par>
                          <p:cTn id="32" fill="hold" nodeType="afterGroup">
                            <p:stCondLst>
                              <p:cond delay="3500"/>
                            </p:stCondLst>
                            <p:childTnLst>
                              <p:par>
                                <p:cTn id="33" presetID="18" presetClass="entr" presetSubtype="6" fill="hold" grpId="0" nodeType="afterEffect">
                                  <p:stCondLst>
                                    <p:cond delay="0"/>
                                  </p:stCondLst>
                                  <p:childTnLst>
                                    <p:set>
                                      <p:cBhvr>
                                        <p:cTn id="34" dur="1" fill="hold">
                                          <p:stCondLst>
                                            <p:cond delay="0"/>
                                          </p:stCondLst>
                                        </p:cTn>
                                        <p:tgtEl>
                                          <p:spTgt spid="69635">
                                            <p:txEl>
                                              <p:pRg st="6" end="6"/>
                                            </p:txEl>
                                          </p:spTgt>
                                        </p:tgtEl>
                                        <p:attrNameLst>
                                          <p:attrName>style.visibility</p:attrName>
                                        </p:attrNameLst>
                                      </p:cBhvr>
                                      <p:to>
                                        <p:strVal val="visible"/>
                                      </p:to>
                                    </p:set>
                                    <p:animEffect transition="in" filter="strips(downRight)">
                                      <p:cBhvr>
                                        <p:cTn id="35" dur="500"/>
                                        <p:tgtEl>
                                          <p:spTgt spid="696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sz="half" idx="1"/>
          </p:nvPr>
        </p:nvSpPr>
        <p:spPr/>
        <p:txBody>
          <a:bodyPr/>
          <a:lstStyle/>
          <a:p>
            <a:endParaRPr lang="tr-TR" altLang="x-none"/>
          </a:p>
          <a:p>
            <a:endParaRPr lang="tr-TR" altLang="x-none"/>
          </a:p>
        </p:txBody>
      </p:sp>
      <p:pic>
        <p:nvPicPr>
          <p:cNvPr id="71691" name="Picture 11" descr="commonfuture copy"/>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6240464" y="0"/>
            <a:ext cx="4427537" cy="685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
        <p:nvSpPr>
          <p:cNvPr id="71693" name="Text Box 13"/>
          <p:cNvSpPr txBox="1">
            <a:spLocks noChangeArrowheads="1"/>
          </p:cNvSpPr>
          <p:nvPr/>
        </p:nvSpPr>
        <p:spPr bwMode="auto">
          <a:xfrm>
            <a:off x="2835275" y="7794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a:latin typeface="Tahoma" charset="0"/>
            </a:endParaRPr>
          </a:p>
        </p:txBody>
      </p:sp>
      <p:sp>
        <p:nvSpPr>
          <p:cNvPr id="71694" name="Text Box 14"/>
          <p:cNvSpPr txBox="1">
            <a:spLocks noChangeArrowheads="1"/>
          </p:cNvSpPr>
          <p:nvPr/>
        </p:nvSpPr>
        <p:spPr bwMode="auto">
          <a:xfrm>
            <a:off x="1682750" y="635001"/>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a:latin typeface="Tahoma" charset="0"/>
            </a:endParaRPr>
          </a:p>
        </p:txBody>
      </p:sp>
      <p:sp>
        <p:nvSpPr>
          <p:cNvPr id="71695" name="Text Box 15"/>
          <p:cNvSpPr txBox="1">
            <a:spLocks noChangeArrowheads="1"/>
          </p:cNvSpPr>
          <p:nvPr/>
        </p:nvSpPr>
        <p:spPr bwMode="auto">
          <a:xfrm>
            <a:off x="1971675" y="492126"/>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tr-TR" altLang="x-none">
              <a:latin typeface="Tahoma" charset="0"/>
            </a:endParaRPr>
          </a:p>
        </p:txBody>
      </p:sp>
      <p:sp>
        <p:nvSpPr>
          <p:cNvPr id="71697" name="Text Box 17"/>
          <p:cNvSpPr txBox="1">
            <a:spLocks noChangeArrowheads="1"/>
          </p:cNvSpPr>
          <p:nvPr/>
        </p:nvSpPr>
        <p:spPr bwMode="auto">
          <a:xfrm>
            <a:off x="1524001" y="1"/>
            <a:ext cx="4716463" cy="693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66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New Roman" charset="0"/>
              </a:defRPr>
            </a:lvl1pPr>
            <a:lvl2pPr marL="914400" indent="-457200">
              <a:defRPr sz="2400">
                <a:solidFill>
                  <a:schemeClr val="tx1"/>
                </a:solidFill>
                <a:latin typeface="Times New Roman" charset="0"/>
              </a:defRPr>
            </a:lvl2pPr>
            <a:lvl3pPr marL="1371600" indent="-457200">
              <a:defRPr sz="2400">
                <a:solidFill>
                  <a:schemeClr val="tx1"/>
                </a:solidFill>
                <a:latin typeface="Times New Roman" charset="0"/>
              </a:defRPr>
            </a:lvl3pPr>
            <a:lvl4pPr marL="1828800" indent="-457200">
              <a:defRPr sz="2400">
                <a:solidFill>
                  <a:schemeClr val="tx1"/>
                </a:solidFill>
                <a:latin typeface="Times New Roman" charset="0"/>
              </a:defRPr>
            </a:lvl4pPr>
            <a:lvl5pPr marL="2286000" indent="-457200">
              <a:defRPr sz="2400">
                <a:solidFill>
                  <a:schemeClr val="tx1"/>
                </a:solidFill>
                <a:latin typeface="Times New Roman" charset="0"/>
              </a:defRPr>
            </a:lvl5pPr>
            <a:lvl6pPr marL="2743200" indent="-457200" fontAlgn="base">
              <a:spcBef>
                <a:spcPct val="0"/>
              </a:spcBef>
              <a:spcAft>
                <a:spcPct val="0"/>
              </a:spcAft>
              <a:defRPr sz="2400">
                <a:solidFill>
                  <a:schemeClr val="tx1"/>
                </a:solidFill>
                <a:latin typeface="Times New Roman" charset="0"/>
              </a:defRPr>
            </a:lvl6pPr>
            <a:lvl7pPr marL="3200400" indent="-457200" fontAlgn="base">
              <a:spcBef>
                <a:spcPct val="0"/>
              </a:spcBef>
              <a:spcAft>
                <a:spcPct val="0"/>
              </a:spcAft>
              <a:defRPr sz="2400">
                <a:solidFill>
                  <a:schemeClr val="tx1"/>
                </a:solidFill>
                <a:latin typeface="Times New Roman" charset="0"/>
              </a:defRPr>
            </a:lvl7pPr>
            <a:lvl8pPr marL="3657600" indent="-457200" fontAlgn="base">
              <a:spcBef>
                <a:spcPct val="0"/>
              </a:spcBef>
              <a:spcAft>
                <a:spcPct val="0"/>
              </a:spcAft>
              <a:defRPr sz="2400">
                <a:solidFill>
                  <a:schemeClr val="tx1"/>
                </a:solidFill>
                <a:latin typeface="Times New Roman" charset="0"/>
              </a:defRPr>
            </a:lvl8pPr>
            <a:lvl9pPr marL="4114800" indent="-457200" fontAlgn="base">
              <a:spcBef>
                <a:spcPct val="0"/>
              </a:spcBef>
              <a:spcAft>
                <a:spcPct val="0"/>
              </a:spcAft>
              <a:defRPr sz="2400">
                <a:solidFill>
                  <a:schemeClr val="tx1"/>
                </a:solidFill>
                <a:latin typeface="Times New Roman" charset="0"/>
              </a:defRPr>
            </a:lvl9pPr>
          </a:lstStyle>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Transgenik organizmalara karşı       zararlı direncinin oluşması (pamuk bitkisi zararlısı böceğin Bacillus thuringiensis toksini aktarılmış transgenik pamuk bitkisine karşı direnç geliştirdiği belirlenmiştir). </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Rekoaombinant DNA’nın tüketici hücresine bulaşması ve genomda integron etkisi sonucu önceden belirlenemeyecek yan etkiler.</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Mülkiyet hakları ve tohum ruhsatları ile ilgili kısıtlayıcı uygulamalar</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Geleneksel teknolojilerin ve ürünlerin hızlı değişimi ve tekelleşme</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Transgenik hatların kararsızlığı nedeniyle yaygın ürün kaybı.</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 Ortaya çıkacak problemlerin izlenmesi ve kontrolünün güçlüğü ve genetik müdahalenin geri dönüşsüz oluşu, bu teknolojiden yüksek düzeyde  korunma zorunluluğunu doğurmaktadır.</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Açlığa çözüm değil. Zira açlık,yeterli gıda bulunamamasından değil, endüstrileşmiş ülkeler ile üçüncü dünya ülkeleri arasındaki eşit olmayan güç ilişkilerinden kaynaklanmaktadır.</a:t>
            </a:r>
          </a:p>
          <a:p>
            <a:pPr algn="just">
              <a:buClr>
                <a:srgbClr val="FF3300"/>
              </a:buClr>
              <a:buFont typeface="Wingdings" charset="2"/>
              <a:buChar char="ü"/>
            </a:pPr>
            <a:r>
              <a:rPr lang="tr-TR" altLang="x-none" sz="1600">
                <a:effectLst>
                  <a:outerShdw blurRad="38100" dist="38100" dir="2700000" algn="tl">
                    <a:srgbClr val="000000"/>
                  </a:outerShdw>
                </a:effectLst>
                <a:latin typeface="Comic Sans MS" charset="0"/>
              </a:rPr>
              <a:t>Öjenik (insan ırkının ıslahı)</a:t>
            </a:r>
          </a:p>
          <a:p>
            <a:pPr algn="just"/>
            <a:endParaRPr lang="tr-TR" altLang="x-none" sz="1600">
              <a:effectLst>
                <a:outerShdw blurRad="38100" dist="38100" dir="2700000" algn="tl">
                  <a:srgbClr val="000000"/>
                </a:outerShdw>
              </a:effectLst>
              <a:latin typeface="Comic Sans MS" charset="0"/>
            </a:endParaRPr>
          </a:p>
          <a:p>
            <a:pPr algn="just"/>
            <a:endParaRPr lang="tr-TR" altLang="x-none" sz="1600">
              <a:latin typeface="Comic Sans MS" charset="0"/>
            </a:endParaRPr>
          </a:p>
        </p:txBody>
      </p:sp>
    </p:spTree>
    <p:extLst>
      <p:ext uri="{BB962C8B-B14F-4D97-AF65-F5344CB8AC3E}">
        <p14:creationId xmlns:p14="http://schemas.microsoft.com/office/powerpoint/2010/main" val="70178933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71697">
                                            <p:txEl>
                                              <p:pRg st="0" end="0"/>
                                            </p:txEl>
                                          </p:spTgt>
                                        </p:tgtEl>
                                        <p:attrNameLst>
                                          <p:attrName>style.visibility</p:attrName>
                                        </p:attrNameLst>
                                      </p:cBhvr>
                                      <p:to>
                                        <p:strVal val="visible"/>
                                      </p:to>
                                    </p:set>
                                    <p:animEffect transition="in" filter="strips(downRight)">
                                      <p:cBhvr>
                                        <p:cTn id="7" dur="500"/>
                                        <p:tgtEl>
                                          <p:spTgt spid="71697">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71697">
                                            <p:txEl>
                                              <p:pRg st="1" end="1"/>
                                            </p:txEl>
                                          </p:spTgt>
                                        </p:tgtEl>
                                        <p:attrNameLst>
                                          <p:attrName>style.visibility</p:attrName>
                                        </p:attrNameLst>
                                      </p:cBhvr>
                                      <p:to>
                                        <p:strVal val="visible"/>
                                      </p:to>
                                    </p:set>
                                    <p:animEffect transition="in" filter="strips(downRight)">
                                      <p:cBhvr>
                                        <p:cTn id="11" dur="500"/>
                                        <p:tgtEl>
                                          <p:spTgt spid="71697">
                                            <p:txEl>
                                              <p:pRg st="1" end="1"/>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71697">
                                            <p:txEl>
                                              <p:pRg st="2" end="2"/>
                                            </p:txEl>
                                          </p:spTgt>
                                        </p:tgtEl>
                                        <p:attrNameLst>
                                          <p:attrName>style.visibility</p:attrName>
                                        </p:attrNameLst>
                                      </p:cBhvr>
                                      <p:to>
                                        <p:strVal val="visible"/>
                                      </p:to>
                                    </p:set>
                                    <p:animEffect transition="in" filter="strips(downRight)">
                                      <p:cBhvr>
                                        <p:cTn id="15" dur="500"/>
                                        <p:tgtEl>
                                          <p:spTgt spid="71697">
                                            <p:txEl>
                                              <p:pRg st="2" end="2"/>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71697">
                                            <p:txEl>
                                              <p:pRg st="3" end="3"/>
                                            </p:txEl>
                                          </p:spTgt>
                                        </p:tgtEl>
                                        <p:attrNameLst>
                                          <p:attrName>style.visibility</p:attrName>
                                        </p:attrNameLst>
                                      </p:cBhvr>
                                      <p:to>
                                        <p:strVal val="visible"/>
                                      </p:to>
                                    </p:set>
                                    <p:animEffect transition="in" filter="strips(downRight)">
                                      <p:cBhvr>
                                        <p:cTn id="19" dur="500"/>
                                        <p:tgtEl>
                                          <p:spTgt spid="71697">
                                            <p:txEl>
                                              <p:pRg st="3" end="3"/>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71697">
                                            <p:txEl>
                                              <p:pRg st="4" end="4"/>
                                            </p:txEl>
                                          </p:spTgt>
                                        </p:tgtEl>
                                        <p:attrNameLst>
                                          <p:attrName>style.visibility</p:attrName>
                                        </p:attrNameLst>
                                      </p:cBhvr>
                                      <p:to>
                                        <p:strVal val="visible"/>
                                      </p:to>
                                    </p:set>
                                    <p:animEffect transition="in" filter="strips(downRight)">
                                      <p:cBhvr>
                                        <p:cTn id="23" dur="500"/>
                                        <p:tgtEl>
                                          <p:spTgt spid="71697">
                                            <p:txEl>
                                              <p:pRg st="4" end="4"/>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71697">
                                            <p:txEl>
                                              <p:pRg st="5" end="5"/>
                                            </p:txEl>
                                          </p:spTgt>
                                        </p:tgtEl>
                                        <p:attrNameLst>
                                          <p:attrName>style.visibility</p:attrName>
                                        </p:attrNameLst>
                                      </p:cBhvr>
                                      <p:to>
                                        <p:strVal val="visible"/>
                                      </p:to>
                                    </p:set>
                                    <p:animEffect transition="in" filter="strips(downRight)">
                                      <p:cBhvr>
                                        <p:cTn id="27" dur="500"/>
                                        <p:tgtEl>
                                          <p:spTgt spid="71697">
                                            <p:txEl>
                                              <p:pRg st="5" end="5"/>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71697">
                                            <p:txEl>
                                              <p:pRg st="6" end="6"/>
                                            </p:txEl>
                                          </p:spTgt>
                                        </p:tgtEl>
                                        <p:attrNameLst>
                                          <p:attrName>style.visibility</p:attrName>
                                        </p:attrNameLst>
                                      </p:cBhvr>
                                      <p:to>
                                        <p:strVal val="visible"/>
                                      </p:to>
                                    </p:set>
                                    <p:animEffect transition="in" filter="strips(downRight)">
                                      <p:cBhvr>
                                        <p:cTn id="31" dur="500"/>
                                        <p:tgtEl>
                                          <p:spTgt spid="71697">
                                            <p:txEl>
                                              <p:pRg st="6" end="6"/>
                                            </p:txEl>
                                          </p:spTgt>
                                        </p:tgtEl>
                                      </p:cBhvr>
                                    </p:animEffect>
                                  </p:childTnLst>
                                </p:cTn>
                              </p:par>
                            </p:childTnLst>
                          </p:cTn>
                        </p:par>
                        <p:par>
                          <p:cTn id="32" fill="hold" nodeType="afterGroup">
                            <p:stCondLst>
                              <p:cond delay="3500"/>
                            </p:stCondLst>
                            <p:childTnLst>
                              <p:par>
                                <p:cTn id="33" presetID="18" presetClass="entr" presetSubtype="6" fill="hold" nodeType="afterEffect">
                                  <p:stCondLst>
                                    <p:cond delay="0"/>
                                  </p:stCondLst>
                                  <p:childTnLst>
                                    <p:set>
                                      <p:cBhvr>
                                        <p:cTn id="34" dur="1" fill="hold">
                                          <p:stCondLst>
                                            <p:cond delay="0"/>
                                          </p:stCondLst>
                                        </p:cTn>
                                        <p:tgtEl>
                                          <p:spTgt spid="71697">
                                            <p:txEl>
                                              <p:pRg st="7" end="7"/>
                                            </p:txEl>
                                          </p:spTgt>
                                        </p:tgtEl>
                                        <p:attrNameLst>
                                          <p:attrName>style.visibility</p:attrName>
                                        </p:attrNameLst>
                                      </p:cBhvr>
                                      <p:to>
                                        <p:strVal val="visible"/>
                                      </p:to>
                                    </p:set>
                                    <p:animEffect transition="in" filter="strips(downRight)">
                                      <p:cBhvr>
                                        <p:cTn id="35" dur="500"/>
                                        <p:tgtEl>
                                          <p:spTgt spid="71697">
                                            <p:txEl>
                                              <p:pRg st="7" end="7"/>
                                            </p:txEl>
                                          </p:spTgt>
                                        </p:tgtEl>
                                      </p:cBhvr>
                                    </p:animEffect>
                                  </p:childTnLst>
                                </p:cTn>
                              </p:par>
                            </p:childTnLst>
                          </p:cTn>
                        </p:par>
                        <p:par>
                          <p:cTn id="36" fill="hold" nodeType="afterGroup">
                            <p:stCondLst>
                              <p:cond delay="4000"/>
                            </p:stCondLst>
                            <p:childTnLst>
                              <p:par>
                                <p:cTn id="37" presetID="18" presetClass="entr" presetSubtype="6" fill="hold" nodeType="afterEffect">
                                  <p:stCondLst>
                                    <p:cond delay="0"/>
                                  </p:stCondLst>
                                  <p:childTnLst>
                                    <p:set>
                                      <p:cBhvr>
                                        <p:cTn id="38" dur="1" fill="hold">
                                          <p:stCondLst>
                                            <p:cond delay="0"/>
                                          </p:stCondLst>
                                        </p:cTn>
                                        <p:tgtEl>
                                          <p:spTgt spid="71691"/>
                                        </p:tgtEl>
                                        <p:attrNameLst>
                                          <p:attrName>style.visibility</p:attrName>
                                        </p:attrNameLst>
                                      </p:cBhvr>
                                      <p:to>
                                        <p:strVal val="visible"/>
                                      </p:to>
                                    </p:set>
                                    <p:animEffect transition="in" filter="strips(downRight)">
                                      <p:cBhvr>
                                        <p:cTn id="39" dur="500"/>
                                        <p:tgtEl>
                                          <p:spTgt spid="71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2" name="Text Box 4"/>
          <p:cNvSpPr txBox="1">
            <a:spLocks noChangeArrowheads="1"/>
          </p:cNvSpPr>
          <p:nvPr/>
        </p:nvSpPr>
        <p:spPr bwMode="auto">
          <a:xfrm>
            <a:off x="1524001" y="-26988"/>
            <a:ext cx="9205913" cy="642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lnSpc>
                <a:spcPct val="70000"/>
              </a:lnSpc>
              <a:buClr>
                <a:srgbClr val="FF3300"/>
              </a:buClr>
              <a:buFont typeface="Wingdings" charset="2"/>
              <a:buNone/>
            </a:pPr>
            <a:endParaRPr lang="tr-TR" altLang="x-none" sz="2400" b="1">
              <a:solidFill>
                <a:srgbClr val="FF3300"/>
              </a:solidFill>
            </a:endParaRPr>
          </a:p>
          <a:p>
            <a:pPr algn="just">
              <a:lnSpc>
                <a:spcPct val="70000"/>
              </a:lnSpc>
              <a:buClr>
                <a:srgbClr val="FF3300"/>
              </a:buClr>
              <a:buFont typeface="Wingdings" charset="2"/>
              <a:buNone/>
            </a:pPr>
            <a:r>
              <a:rPr lang="tr-TR" altLang="x-none" sz="2400" b="1">
                <a:solidFill>
                  <a:srgbClr val="FF3300"/>
                </a:solidFill>
              </a:rPr>
              <a:t>YASAL ÖNLEMLER</a:t>
            </a:r>
          </a:p>
          <a:p>
            <a:pPr algn="just">
              <a:lnSpc>
                <a:spcPct val="70000"/>
              </a:lnSpc>
              <a:buClr>
                <a:srgbClr val="FF3300"/>
              </a:buClr>
              <a:buFont typeface="Wingdings" charset="2"/>
              <a:buNone/>
            </a:pPr>
            <a:endParaRPr lang="tr-TR" altLang="x-none" sz="2400" b="1"/>
          </a:p>
          <a:p>
            <a:pPr algn="just">
              <a:buClr>
                <a:srgbClr val="FF3300"/>
              </a:buClr>
              <a:buFont typeface="Wingdings" charset="2"/>
              <a:buChar char="Ø"/>
            </a:pPr>
            <a:r>
              <a:rPr lang="tr-TR" altLang="x-none" sz="2200" b="1"/>
              <a:t>Transgenik organizmaların çevreye salınımının biyolojik sistemler ve sistem süreçleri üzerindeki olası tüm etkileri tanımlanmalı ve önlemler alınmalıdır (Biyogüvenlik –Birleşmiş Milletler Cartagena Biyogüvenlik protokolüne uyulmalıdır).</a:t>
            </a:r>
          </a:p>
          <a:p>
            <a:pPr algn="just">
              <a:lnSpc>
                <a:spcPct val="80000"/>
              </a:lnSpc>
              <a:buClr>
                <a:srgbClr val="FF3300"/>
              </a:buClr>
              <a:buFont typeface="Wingdings" charset="2"/>
              <a:buNone/>
            </a:pPr>
            <a:endParaRPr lang="tr-TR" altLang="x-none" sz="2200" b="1"/>
          </a:p>
          <a:p>
            <a:pPr algn="just">
              <a:buClr>
                <a:srgbClr val="FF3300"/>
              </a:buClr>
              <a:buFont typeface="Wingdings" charset="2"/>
              <a:buChar char="Ø"/>
            </a:pPr>
            <a:r>
              <a:rPr lang="tr-TR" altLang="x-none" sz="2200" b="1"/>
              <a:t>Çevreye salınan transgenik organizmanın, önceden belirlenmiş coğrafi bölgenin sınırları içerisinde kalmasını sağlayacak stratejiler geliştirilmelidir.</a:t>
            </a:r>
          </a:p>
          <a:p>
            <a:pPr algn="just">
              <a:lnSpc>
                <a:spcPct val="80000"/>
              </a:lnSpc>
              <a:buClr>
                <a:srgbClr val="FF3300"/>
              </a:buClr>
              <a:buFont typeface="Wingdings" charset="2"/>
              <a:buChar char="Ø"/>
            </a:pPr>
            <a:endParaRPr lang="tr-TR" altLang="x-none" sz="2200" b="1"/>
          </a:p>
          <a:p>
            <a:pPr algn="just">
              <a:lnSpc>
                <a:spcPct val="80000"/>
              </a:lnSpc>
              <a:buClr>
                <a:srgbClr val="FF3300"/>
              </a:buClr>
              <a:buFont typeface="Wingdings" charset="2"/>
              <a:buChar char="Ø"/>
            </a:pPr>
            <a:r>
              <a:rPr lang="tr-TR" altLang="x-none" sz="2200" b="1"/>
              <a:t>Çevreye salınan transgenik organizma, izlenmesini kolaylaştıracak bir işaret içermelidir.</a:t>
            </a:r>
          </a:p>
          <a:p>
            <a:pPr algn="just">
              <a:lnSpc>
                <a:spcPct val="80000"/>
              </a:lnSpc>
              <a:buClr>
                <a:srgbClr val="FF3300"/>
              </a:buClr>
              <a:buFont typeface="Wingdings" charset="2"/>
              <a:buChar char="Ø"/>
            </a:pPr>
            <a:endParaRPr lang="tr-TR" altLang="x-none" sz="2200" b="1"/>
          </a:p>
          <a:p>
            <a:pPr algn="just">
              <a:lnSpc>
                <a:spcPct val="80000"/>
              </a:lnSpc>
              <a:buClr>
                <a:srgbClr val="FF3300"/>
              </a:buClr>
              <a:buFont typeface="Wingdings" charset="2"/>
              <a:buChar char="Ø"/>
            </a:pPr>
            <a:r>
              <a:rPr lang="tr-TR" altLang="x-none" sz="2200" b="1"/>
              <a:t>İstenmeyen yan etkilerin ortaya çıkması halinde, olumsuz sonuçları bertaraf edecek acil durum planları yapılmalıdır.</a:t>
            </a:r>
          </a:p>
          <a:p>
            <a:pPr algn="just">
              <a:lnSpc>
                <a:spcPct val="80000"/>
              </a:lnSpc>
              <a:buClr>
                <a:srgbClr val="FF3300"/>
              </a:buClr>
              <a:buFont typeface="Wingdings" charset="2"/>
              <a:buChar char="Ø"/>
            </a:pPr>
            <a:endParaRPr lang="tr-TR" altLang="x-none" sz="2200" b="1"/>
          </a:p>
          <a:p>
            <a:pPr algn="just">
              <a:buClr>
                <a:srgbClr val="FF3300"/>
              </a:buClr>
              <a:buFont typeface="Wingdings" charset="2"/>
              <a:buChar char="Ø"/>
            </a:pPr>
            <a:r>
              <a:rPr lang="tr-TR" altLang="x-none" sz="2200" b="1"/>
              <a:t>Patentler mülkiyet hakları ve entelektüel haklar korunarak verilmelidir.Doğrudan genetik olarak modifiye edilmiş (GMO) ya da bu organizmaların metabolitleri ile üretilen ve pazara arz edilen tüm ürünlerin içerikleri ve üretim süreçleri tanımlanacak şekilde etiketlenmelidir.</a:t>
            </a:r>
          </a:p>
        </p:txBody>
      </p:sp>
    </p:spTree>
    <p:extLst>
      <p:ext uri="{BB962C8B-B14F-4D97-AF65-F5344CB8AC3E}">
        <p14:creationId xmlns:p14="http://schemas.microsoft.com/office/powerpoint/2010/main" val="9932312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73412">
                                            <p:txEl>
                                              <p:pRg st="1" end="1"/>
                                            </p:txEl>
                                          </p:spTgt>
                                        </p:tgtEl>
                                        <p:attrNameLst>
                                          <p:attrName>style.visibility</p:attrName>
                                        </p:attrNameLst>
                                      </p:cBhvr>
                                      <p:to>
                                        <p:strVal val="visible"/>
                                      </p:to>
                                    </p:set>
                                    <p:animEffect transition="in" filter="strips(downRight)">
                                      <p:cBhvr>
                                        <p:cTn id="7" dur="500"/>
                                        <p:tgtEl>
                                          <p:spTgt spid="273412">
                                            <p:txEl>
                                              <p:pRg st="1" end="1"/>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273412">
                                            <p:txEl>
                                              <p:pRg st="3" end="3"/>
                                            </p:txEl>
                                          </p:spTgt>
                                        </p:tgtEl>
                                        <p:attrNameLst>
                                          <p:attrName>style.visibility</p:attrName>
                                        </p:attrNameLst>
                                      </p:cBhvr>
                                      <p:to>
                                        <p:strVal val="visible"/>
                                      </p:to>
                                    </p:set>
                                    <p:animEffect transition="in" filter="strips(downRight)">
                                      <p:cBhvr>
                                        <p:cTn id="11" dur="500"/>
                                        <p:tgtEl>
                                          <p:spTgt spid="273412">
                                            <p:txEl>
                                              <p:pRg st="3" end="3"/>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273412">
                                            <p:txEl>
                                              <p:pRg st="5" end="5"/>
                                            </p:txEl>
                                          </p:spTgt>
                                        </p:tgtEl>
                                        <p:attrNameLst>
                                          <p:attrName>style.visibility</p:attrName>
                                        </p:attrNameLst>
                                      </p:cBhvr>
                                      <p:to>
                                        <p:strVal val="visible"/>
                                      </p:to>
                                    </p:set>
                                    <p:animEffect transition="in" filter="strips(downRight)">
                                      <p:cBhvr>
                                        <p:cTn id="15" dur="500"/>
                                        <p:tgtEl>
                                          <p:spTgt spid="273412">
                                            <p:txEl>
                                              <p:pRg st="5" end="5"/>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273412">
                                            <p:txEl>
                                              <p:pRg st="7" end="7"/>
                                            </p:txEl>
                                          </p:spTgt>
                                        </p:tgtEl>
                                        <p:attrNameLst>
                                          <p:attrName>style.visibility</p:attrName>
                                        </p:attrNameLst>
                                      </p:cBhvr>
                                      <p:to>
                                        <p:strVal val="visible"/>
                                      </p:to>
                                    </p:set>
                                    <p:animEffect transition="in" filter="strips(downRight)">
                                      <p:cBhvr>
                                        <p:cTn id="19" dur="500"/>
                                        <p:tgtEl>
                                          <p:spTgt spid="273412">
                                            <p:txEl>
                                              <p:pRg st="7" end="7"/>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273412">
                                            <p:txEl>
                                              <p:pRg st="9" end="9"/>
                                            </p:txEl>
                                          </p:spTgt>
                                        </p:tgtEl>
                                        <p:attrNameLst>
                                          <p:attrName>style.visibility</p:attrName>
                                        </p:attrNameLst>
                                      </p:cBhvr>
                                      <p:to>
                                        <p:strVal val="visible"/>
                                      </p:to>
                                    </p:set>
                                    <p:animEffect transition="in" filter="strips(downRight)">
                                      <p:cBhvr>
                                        <p:cTn id="23" dur="500"/>
                                        <p:tgtEl>
                                          <p:spTgt spid="273412">
                                            <p:txEl>
                                              <p:pRg st="9" end="9"/>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273412">
                                            <p:txEl>
                                              <p:pRg st="11" end="11"/>
                                            </p:txEl>
                                          </p:spTgt>
                                        </p:tgtEl>
                                        <p:attrNameLst>
                                          <p:attrName>style.visibility</p:attrName>
                                        </p:attrNameLst>
                                      </p:cBhvr>
                                      <p:to>
                                        <p:strVal val="visible"/>
                                      </p:to>
                                    </p:set>
                                    <p:animEffect transition="in" filter="strips(downRight)">
                                      <p:cBhvr>
                                        <p:cTn id="27" dur="500"/>
                                        <p:tgtEl>
                                          <p:spTgt spid="27341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9556" name="Picture 4" descr="papay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289" y="0"/>
            <a:ext cx="813593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72138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334</Words>
  <Application>Microsoft Macintosh PowerPoint</Application>
  <PresentationFormat>Geniş Ekran</PresentationFormat>
  <Paragraphs>27</Paragraphs>
  <Slides>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vt:i4>
      </vt:variant>
    </vt:vector>
  </HeadingPairs>
  <TitlesOfParts>
    <vt:vector size="12" baseType="lpstr">
      <vt:lpstr>Calibri</vt:lpstr>
      <vt:lpstr>Calibri Light</vt:lpstr>
      <vt:lpstr>Arial</vt:lpstr>
      <vt:lpstr>Arial Black</vt:lpstr>
      <vt:lpstr>Comic Sans MS</vt:lpstr>
      <vt:lpstr>Tahoma</vt:lpstr>
      <vt:lpstr>Wingdings</vt:lpstr>
      <vt:lpstr>Office Teması</vt:lpstr>
      <vt:lpstr>PowerPoint Sunusu</vt:lpstr>
      <vt:lpstr>PowerPoint Sunusu</vt:lpstr>
      <vt:lpstr>PowerPoint Sunusu</vt:lpstr>
      <vt:lpstr>PowerPoint Sunusu</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Microsoft Office Kullanıcısı</cp:lastModifiedBy>
  <cp:revision>1</cp:revision>
  <dcterms:created xsi:type="dcterms:W3CDTF">2017-10-24T10:27:07Z</dcterms:created>
  <dcterms:modified xsi:type="dcterms:W3CDTF">2017-10-24T10:27:24Z</dcterms:modified>
</cp:coreProperties>
</file>