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C0C"/>
    <a:srgbClr val="2C6A02"/>
    <a:srgbClr val="6D8202"/>
    <a:srgbClr val="4E5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1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5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334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95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944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650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0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51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65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74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0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07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1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12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60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0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91E5-CB90-485B-A589-117D70DB7A3F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1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09159" y="1163782"/>
            <a:ext cx="11790218" cy="2530738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LE CONGIUNZIONI</a:t>
            </a:r>
            <a:endParaRPr lang="tr-TR" sz="72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1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56360" y="117693"/>
            <a:ext cx="108356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Eccettuative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(ana cümlede bildirilen olayın belli bir durum ya da hareketin dışında kalması)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meno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salvo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senza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se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non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tranne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Finali (amaç belirleyen)</a:t>
            </a:r>
          </a:p>
          <a:p>
            <a:pPr algn="just"/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Affinché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allo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scopo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al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fine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Interrogative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(soru bildiren)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Che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cosa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dove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quando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Limitative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(ifade edilen olayı sınırlandıran)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Per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quanto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quello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quanto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a,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Relative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(ilgi zamiri, ilgi zarfı bildiren)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Che,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il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quale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quando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Temporali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(olay ya da hareketin ne zaman olduğunu belirten) </a:t>
            </a:r>
          </a:p>
          <a:p>
            <a:pPr algn="just"/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Allorché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(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non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)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appena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dopo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finché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mentre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prima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dopo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5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65760" y="0"/>
            <a:ext cx="113233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Avversative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nziché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andare al mare, dove è pieno di gente e fa troppo caldo, potremmo andare in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montagna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V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olle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partire,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m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entre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avrebbe fatto meglio 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restare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2.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Causali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Siccome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sono stanca, stasera non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esco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P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er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il fatto che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piove non posso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uscire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3.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Comparative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e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modali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Forse sono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più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vicina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di quanto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penso a trovare ciò che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cerco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comporta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c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ome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se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fosse solo in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casa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4.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Concessive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nche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se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ho detto la verità, nessuno mi ha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creduto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F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freddo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malgrado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ci sia il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sole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P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ur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senza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eccellere, te la sei cavata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bene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5.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Condizionali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vengo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volentieri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condizione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non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sia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Marco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: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sai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bene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non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lo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posso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sopportare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esta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se vuoi,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p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urché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tu stia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buono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0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630680" y="792480"/>
            <a:ext cx="108813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6.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Consecutive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e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modali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Sono affamato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al punto che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mi sento svenire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sono alzato tardi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cosicché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ho perso il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treno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7.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Eccettuative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ndrò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al mare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a meno che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non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piova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on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può fare altro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se non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dimettersi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8. Finali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hanno inviato la documentazione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affinché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mi iscrivessi al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convegno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'ho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fatto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allo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copo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di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vederti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9.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Limitative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P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er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quanto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ne so, non è successo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nulla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Per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quello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,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è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ancora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all’estero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10.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Temporali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ecideremo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allorché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sarà il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momento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evono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partire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prima che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faccia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buio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3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71600" y="1935480"/>
            <a:ext cx="10104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In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genere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esistono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due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tipi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delle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congiunzioni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:</a:t>
            </a:r>
          </a:p>
          <a:p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Le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congiunzioni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coordinanti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Le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congiunzioni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subordinanti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36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01040" y="1615440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Le </a:t>
            </a:r>
            <a:r>
              <a:rPr lang="tr-TR" sz="32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congiunzioni</a:t>
            </a:r>
            <a:r>
              <a:rPr lang="tr-TR" sz="3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coordinanti</a:t>
            </a:r>
            <a:endParaRPr lang="tr-TR" sz="3200" b="1" dirty="0" smtClean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endParaRPr lang="tr-TR" sz="3200" b="1" dirty="0" smtClean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Le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congiunzioni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coordinanti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uniscono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fra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loro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frasi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(o parti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della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frase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) «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sullo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stesso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piano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»,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indipendenti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solito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non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richiedono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l’uso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del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congiuntivo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Possono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essere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vario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tipo.</a:t>
            </a:r>
            <a:endParaRPr lang="tr-TR" sz="32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0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630680" y="1234440"/>
            <a:ext cx="10027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Aggiuntive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(ilave edilen, tamamlayıcı, bütünleyen)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inoltre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oltre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oltre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a,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pi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ù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</a:p>
          <a:p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Avversative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(karşıtlama, zıtlık bildiren)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Al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contrario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anzi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invece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ma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mentre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ò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tuttavia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mentre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</a:p>
          <a:p>
            <a:endParaRPr lang="tr-TR" sz="2400" b="1" dirty="0" smtClean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Conclusive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(yargı, tanımlayıcı, kesinleştiren)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Allora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dunque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inoltre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insomma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perci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ò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per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cui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quindi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</a:p>
          <a:p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Copulative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 birleştirici)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Anche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e(d)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inoltre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neanche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nemmeno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neppure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perfino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pure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76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06880" y="1569720"/>
            <a:ext cx="92811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Correlative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(bağlaşık)</a:t>
            </a:r>
          </a:p>
          <a:p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Come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…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cos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ì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così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…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come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da un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lato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….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Dall’altro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né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…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né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non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solo …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ma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anche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sia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…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sia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tanto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…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quanto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ecc</a:t>
            </a:r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Dichiarative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(açıklayıcı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Cioé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in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altre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parole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in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effetti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infatti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ossia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essere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precisi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vale a dire,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Disgiuntive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(ayırma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Altrimenti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o,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oppure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ovvero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se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no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75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12520" y="746760"/>
            <a:ext cx="108051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Aggiuntive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Oltre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questo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non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ho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altro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da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dirle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Sai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cucinare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e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pi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ù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sei anche bella: cosa potrei desiderare di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più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?</a:t>
            </a:r>
          </a:p>
          <a:p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2. 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Avversative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on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si è trattato di una sconfitta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bensì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di una vittoria dal punto di vista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strategico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on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prendo la carne, vorrei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p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iuttosto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del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pesce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3.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Conclusive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Non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studi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dunque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sarai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bocciato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Eb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bene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siamo qui riuniti per festeggiare il centenario della nostra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associazione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4.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Copulative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Perfino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un santo perderebbe la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pazienza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Nemmeno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io sopporto quel programma, non lo guardo mai in TV.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3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95400" y="1295400"/>
            <a:ext cx="10134600" cy="509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1295400" y="1584960"/>
            <a:ext cx="10134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5.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Correlative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Loro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vivono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al mare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ia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d'inverno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ia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d'estate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È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un colore che sta bene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t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anto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alle bionde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quanto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alle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brune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6.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Dichiarative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on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studiava mai e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difatti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è stata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bocciata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redevo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di avere ragione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,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in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r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ealt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à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mi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sbagliavo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7.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Disgiuntive</a:t>
            </a:r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Vi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eni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subito qui, </a:t>
            </a:r>
            <a:r>
              <a:rPr 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altrimenti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mi 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arrabbio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!</a:t>
            </a:r>
          </a:p>
          <a:p>
            <a:pPr algn="just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on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so se sia meglio restare, 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o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vvero</a:t>
            </a:r>
            <a:r>
              <a:rPr lang="it-IT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</a:t>
            </a: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ndarsene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tr-TR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3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60120" y="1569720"/>
            <a:ext cx="10622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Le </a:t>
            </a:r>
            <a:r>
              <a:rPr lang="tr-TR" sz="32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coniugazioni</a:t>
            </a:r>
            <a:r>
              <a:rPr lang="tr-TR" sz="3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subordinanti</a:t>
            </a:r>
            <a:endParaRPr lang="tr-TR" sz="3200" b="1" dirty="0" smtClean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endParaRPr lang="tr-TR" sz="32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Uniscono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due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frasi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in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cui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una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dipende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dall’altra</a:t>
            </a:r>
            <a:r>
              <a:rPr lang="tr-TR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 </a:t>
            </a:r>
            <a:endParaRPr lang="tr-TR" sz="32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4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78280" y="117693"/>
            <a:ext cx="110032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Avversative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(karşıtlama, zıtlık bildiren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Anziché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invece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(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),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mentre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Causali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(sebep)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Dato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giacché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siccome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visto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per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il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fatto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Comparative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e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modali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(karşılaştırma ve olayın hangi tarzda yapıldığını bildiren)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Pi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ù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/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meno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…..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Come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/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quanto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più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/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meno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…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di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come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se,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</a:p>
          <a:p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Concessive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(ödün bildiren)</a:t>
            </a:r>
          </a:p>
          <a:p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Anche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se,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benché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malgrado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sebbene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pur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senza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</a:p>
          <a:p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Condizionali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(şart bildiren)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patto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purché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qualora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se,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</a:p>
          <a:p>
            <a:endParaRPr lang="tr-TR" sz="2400" b="1" dirty="0">
              <a:solidFill>
                <a:srgbClr val="C0000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Consecutive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e </a:t>
            </a:r>
            <a:r>
              <a:rPr lang="tr-TR" sz="2400" b="1" dirty="0" err="1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modali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(olayın sonucunu ve hangi tarzda yapıldığını bildiren)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Al punto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cosicché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in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modo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che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, in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modo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da, </a:t>
            </a:r>
            <a:r>
              <a:rPr lang="tr-TR" sz="2400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ecc</a:t>
            </a:r>
            <a:r>
              <a:rPr lang="tr-TR" sz="24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</a:t>
            </a:r>
          </a:p>
          <a:p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8294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1845</TotalTime>
  <Words>969</Words>
  <Application>Microsoft Office PowerPoint</Application>
  <PresentationFormat>Geniş ekran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Wingdings</vt:lpstr>
      <vt:lpstr>Wingdings 3</vt:lpstr>
      <vt:lpstr>Duman</vt:lpstr>
      <vt:lpstr>LE CONGIUNZIONI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GENERE DEI   NOMI</dc:title>
  <dc:creator>Barış YÜCESAN</dc:creator>
  <cp:lastModifiedBy>Windows Kullanıcısı</cp:lastModifiedBy>
  <cp:revision>267</cp:revision>
  <dcterms:created xsi:type="dcterms:W3CDTF">2018-09-29T16:39:44Z</dcterms:created>
  <dcterms:modified xsi:type="dcterms:W3CDTF">2020-03-12T07:53:34Z</dcterms:modified>
</cp:coreProperties>
</file>