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84" r:id="rId3"/>
    <p:sldId id="285" r:id="rId4"/>
    <p:sldId id="286" r:id="rId5"/>
    <p:sldId id="287" r:id="rId6"/>
    <p:sldId id="288" r:id="rId7"/>
    <p:sldId id="289" r:id="rId8"/>
    <p:sldId id="290" r:id="rId9"/>
    <p:sldId id="291" r:id="rId10"/>
    <p:sldId id="292" r:id="rId11"/>
    <p:sldId id="293" r:id="rId12"/>
    <p:sldId id="294" r:id="rId13"/>
    <p:sldId id="31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660"/>
  </p:normalViewPr>
  <p:slideViewPr>
    <p:cSldViewPr snapToGrid="0">
      <p:cViewPr varScale="1">
        <p:scale>
          <a:sx n="114" d="100"/>
          <a:sy n="114" d="100"/>
        </p:scale>
        <p:origin x="156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5B0D0C4-A9F3-4132-AB8E-E53F4D8F3B12}" type="datetimeFigureOut">
              <a:rPr lang="tr-TR" smtClean="0"/>
              <a:t>27.12.2018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286640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B0D0C4-A9F3-4132-AB8E-E53F4D8F3B12}" type="datetimeFigureOut">
              <a:rPr lang="tr-TR" smtClean="0"/>
              <a:t>27.12.2018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3216157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B0D0C4-A9F3-4132-AB8E-E53F4D8F3B12}" type="datetimeFigureOut">
              <a:rPr lang="tr-TR" smtClean="0"/>
              <a:t>27.12.2018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2958281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5B0D0C4-A9F3-4132-AB8E-E53F4D8F3B12}" type="datetimeFigureOut">
              <a:rPr lang="tr-TR" smtClean="0"/>
              <a:t>27.12.2018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298150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5B0D0C4-A9F3-4132-AB8E-E53F4D8F3B12}" type="datetimeFigureOut">
              <a:rPr lang="tr-TR" smtClean="0"/>
              <a:t>27.12.2018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58070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5B0D0C4-A9F3-4132-AB8E-E53F4D8F3B12}" type="datetimeFigureOut">
              <a:rPr lang="tr-TR" smtClean="0"/>
              <a:t>27.12.2018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1767650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5B0D0C4-A9F3-4132-AB8E-E53F4D8F3B12}" type="datetimeFigureOut">
              <a:rPr lang="tr-TR" smtClean="0"/>
              <a:t>27.12.2018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35503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5B0D0C4-A9F3-4132-AB8E-E53F4D8F3B12}" type="datetimeFigureOut">
              <a:rPr lang="tr-TR" smtClean="0"/>
              <a:t>27.12.2018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810768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B0D0C4-A9F3-4132-AB8E-E53F4D8F3B12}" type="datetimeFigureOut">
              <a:rPr lang="tr-TR" smtClean="0"/>
              <a:t>27.12.2018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3451770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C5B0D0C4-A9F3-4132-AB8E-E53F4D8F3B12}" type="datetimeFigureOut">
              <a:rPr lang="tr-TR" smtClean="0"/>
              <a:t>27.12.2018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892818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C5B0D0C4-A9F3-4132-AB8E-E53F4D8F3B12}" type="datetimeFigureOut">
              <a:rPr lang="tr-TR" smtClean="0"/>
              <a:t>27.12.2018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BCA1A8-4A6B-4CC6-86C7-935C39A9B59D}" type="slidenum">
              <a:rPr lang="tr-TR" smtClean="0"/>
              <a:t>‹#›</a:t>
            </a:fld>
            <a:endParaRPr lang="tr-TR"/>
          </a:p>
        </p:txBody>
      </p:sp>
    </p:spTree>
    <p:extLst>
      <p:ext uri="{BB962C8B-B14F-4D97-AF65-F5344CB8AC3E}">
        <p14:creationId xmlns:p14="http://schemas.microsoft.com/office/powerpoint/2010/main" val="2267824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0D0C4-A9F3-4132-AB8E-E53F4D8F3B12}" type="datetimeFigureOut">
              <a:rPr lang="tr-TR" smtClean="0"/>
              <a:t>27.12.2018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BCA1A8-4A6B-4CC6-86C7-935C39A9B59D}" type="slidenum">
              <a:rPr lang="tr-TR" smtClean="0"/>
              <a:t>‹#›</a:t>
            </a:fld>
            <a:endParaRPr lang="tr-TR"/>
          </a:p>
        </p:txBody>
      </p:sp>
    </p:spTree>
    <p:extLst>
      <p:ext uri="{BB962C8B-B14F-4D97-AF65-F5344CB8AC3E}">
        <p14:creationId xmlns:p14="http://schemas.microsoft.com/office/powerpoint/2010/main" val="2873016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a:extLst>
              <a:ext uri="{FF2B5EF4-FFF2-40B4-BE49-F238E27FC236}">
                <a16:creationId xmlns:a16="http://schemas.microsoft.com/office/drawing/2014/main" id="{B129084A-2766-40BE-A4AC-0C88D570DDFE}"/>
              </a:ext>
            </a:extLst>
          </p:cNvPr>
          <p:cNvSpPr>
            <a:spLocks noGrp="1" noChangeArrowheads="1"/>
          </p:cNvSpPr>
          <p:nvPr>
            <p:ph type="body" idx="1"/>
          </p:nvPr>
        </p:nvSpPr>
        <p:spPr/>
        <p:txBody>
          <a:bodyPr/>
          <a:lstStyle/>
          <a:p>
            <a:pPr algn="just">
              <a:lnSpc>
                <a:spcPct val="150000"/>
              </a:lnSpc>
            </a:pPr>
            <a:r>
              <a:rPr lang="tr-TR" altLang="en-US" dirty="0"/>
              <a:t>Bugün yeryüzünde kullanılan İki,</a:t>
            </a:r>
            <a:r>
              <a:rPr lang="en-US" altLang="en-US" dirty="0"/>
              <a:t> </a:t>
            </a:r>
            <a:r>
              <a:rPr lang="tr-TR" altLang="en-US" dirty="0" err="1"/>
              <a:t>çeş</a:t>
            </a:r>
            <a:r>
              <a:rPr lang="en-US" altLang="en-US" dirty="0"/>
              <a:t>it </a:t>
            </a:r>
            <a:r>
              <a:rPr lang="tr-TR" altLang="en-US" dirty="0"/>
              <a:t>takvim vardır;</a:t>
            </a:r>
          </a:p>
          <a:p>
            <a:pPr algn="just">
              <a:lnSpc>
                <a:spcPct val="150000"/>
              </a:lnSpc>
            </a:pPr>
            <a:r>
              <a:rPr lang="tr-TR" altLang="en-US" dirty="0"/>
              <a:t>Hristiyan dünyanın, Çinlilerin, Japonların,</a:t>
            </a:r>
            <a:r>
              <a:rPr lang="en-US" altLang="en-US" dirty="0"/>
              <a:t> </a:t>
            </a:r>
            <a:r>
              <a:rPr lang="tr-TR" altLang="en-US" dirty="0"/>
              <a:t>Türklerin kullandığı </a:t>
            </a:r>
            <a:r>
              <a:rPr lang="tr-TR" altLang="en-US" dirty="0">
                <a:solidFill>
                  <a:schemeClr val="accent2"/>
                </a:solidFill>
              </a:rPr>
              <a:t>düzeltilmiş Güneş takvimi</a:t>
            </a:r>
            <a:r>
              <a:rPr lang="tr-TR" altLang="en-US" dirty="0"/>
              <a:t> ve </a:t>
            </a:r>
            <a:r>
              <a:rPr lang="tr-TR" altLang="en-US" dirty="0" err="1"/>
              <a:t>islam</a:t>
            </a:r>
            <a:r>
              <a:rPr lang="tr-TR" altLang="en-US" dirty="0"/>
              <a:t>, dünyasının kullandığı düzeltilmiş  </a:t>
            </a:r>
            <a:r>
              <a:rPr lang="en-US" altLang="en-US" dirty="0">
                <a:solidFill>
                  <a:schemeClr val="accent2"/>
                </a:solidFill>
              </a:rPr>
              <a:t>Ay </a:t>
            </a:r>
            <a:r>
              <a:rPr lang="en-US" altLang="en-US" dirty="0" err="1">
                <a:solidFill>
                  <a:schemeClr val="accent2"/>
                </a:solidFill>
              </a:rPr>
              <a:t>takvimidir</a:t>
            </a:r>
            <a:r>
              <a:rPr lang="en-US" altLang="en-US" dirty="0"/>
              <a:t>. </a:t>
            </a:r>
            <a:r>
              <a:rPr lang="tr-TR" altLang="en-US" dirty="0"/>
              <a:t>Ş</a:t>
            </a:r>
            <a:r>
              <a:rPr lang="en-US" altLang="en-US" dirty="0" err="1"/>
              <a:t>imdi</a:t>
            </a:r>
            <a:r>
              <a:rPr lang="en-US" altLang="en-US" dirty="0"/>
              <a:t> </a:t>
            </a:r>
            <a:r>
              <a:rPr lang="en-US" altLang="en-US" dirty="0" err="1"/>
              <a:t>bunlara</a:t>
            </a:r>
            <a:r>
              <a:rPr lang="en-US" altLang="en-US" dirty="0"/>
              <a:t> </a:t>
            </a:r>
            <a:r>
              <a:rPr lang="en-US" altLang="en-US" dirty="0" err="1"/>
              <a:t>yapılan</a:t>
            </a:r>
            <a:r>
              <a:rPr lang="en-US" altLang="en-US" dirty="0"/>
              <a:t> </a:t>
            </a:r>
            <a:r>
              <a:rPr lang="en-US" altLang="en-US" dirty="0" err="1"/>
              <a:t>düzeltmeleri</a:t>
            </a:r>
            <a:r>
              <a:rPr lang="en-US" altLang="en-US" dirty="0"/>
              <a:t> </a:t>
            </a:r>
            <a:r>
              <a:rPr lang="en-US" altLang="en-US" dirty="0" err="1"/>
              <a:t>ile</a:t>
            </a:r>
            <a:r>
              <a:rPr lang="en-US" altLang="en-US" dirty="0"/>
              <a:t> </a:t>
            </a:r>
            <a:r>
              <a:rPr lang="en-US" altLang="en-US" dirty="0" err="1"/>
              <a:t>birlikte</a:t>
            </a:r>
            <a:r>
              <a:rPr lang="tr-TR" altLang="en-US" dirty="0"/>
              <a:t> </a:t>
            </a:r>
            <a:r>
              <a:rPr lang="en-US" altLang="en-US" dirty="0" err="1"/>
              <a:t>gözden</a:t>
            </a:r>
            <a:r>
              <a:rPr lang="en-US" altLang="en-US" dirty="0"/>
              <a:t> </a:t>
            </a:r>
            <a:r>
              <a:rPr lang="en-US" altLang="en-US" dirty="0" err="1"/>
              <a:t>geçirelim</a:t>
            </a:r>
            <a:r>
              <a:rPr lang="en-US" altLang="en-US" dirty="0"/>
              <a:t>.</a:t>
            </a:r>
            <a:endParaRPr lang="tr-TR" altLang="en-US" dirty="0"/>
          </a:p>
        </p:txBody>
      </p:sp>
      <p:sp>
        <p:nvSpPr>
          <p:cNvPr id="31748" name="Rectangle 4">
            <a:extLst>
              <a:ext uri="{FF2B5EF4-FFF2-40B4-BE49-F238E27FC236}">
                <a16:creationId xmlns:a16="http://schemas.microsoft.com/office/drawing/2014/main" id="{7926DD73-758D-4D1E-AD97-0FCA8BC2B487}"/>
              </a:ext>
            </a:extLst>
          </p:cNvPr>
          <p:cNvSpPr>
            <a:spLocks noGrp="1" noChangeArrowheads="1"/>
          </p:cNvSpPr>
          <p:nvPr>
            <p:ph type="title"/>
          </p:nvPr>
        </p:nvSpPr>
        <p:spPr>
          <a:solidFill>
            <a:srgbClr val="A4D1FA"/>
          </a:solidFill>
          <a:ln/>
        </p:spPr>
        <p:txBody>
          <a:bodyPr/>
          <a:lstStyle/>
          <a:p>
            <a:pPr algn="ctr"/>
            <a:r>
              <a:rPr lang="tr-TR" altLang="en-US" b="1">
                <a:solidFill>
                  <a:srgbClr val="FF0000"/>
                </a:solidFill>
              </a:rPr>
              <a:t>TAKVİMLER</a:t>
            </a:r>
          </a:p>
        </p:txBody>
      </p:sp>
    </p:spTree>
    <p:extLst>
      <p:ext uri="{BB962C8B-B14F-4D97-AF65-F5344CB8AC3E}">
        <p14:creationId xmlns:p14="http://schemas.microsoft.com/office/powerpoint/2010/main" val="737391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37EA7F2-F6AF-436D-90CE-E760373DA08F}"/>
              </a:ext>
            </a:extLst>
          </p:cNvPr>
          <p:cNvSpPr>
            <a:spLocks noGrp="1" noChangeArrowheads="1"/>
          </p:cNvSpPr>
          <p:nvPr>
            <p:ph type="title"/>
          </p:nvPr>
        </p:nvSpPr>
        <p:spPr/>
        <p:txBody>
          <a:bodyPr/>
          <a:lstStyle/>
          <a:p>
            <a:r>
              <a:rPr lang="tr-TR" altLang="en-US" u="sng">
                <a:solidFill>
                  <a:schemeClr val="accent2"/>
                </a:solidFill>
              </a:rPr>
              <a:t>Ay takvimi</a:t>
            </a:r>
            <a:r>
              <a:rPr lang="tr-TR" altLang="en-US" u="sng"/>
              <a:t> </a:t>
            </a:r>
            <a:endParaRPr lang="tr-TR" altLang="en-US"/>
          </a:p>
        </p:txBody>
      </p:sp>
      <p:sp>
        <p:nvSpPr>
          <p:cNvPr id="40963" name="Rectangle 3">
            <a:extLst>
              <a:ext uri="{FF2B5EF4-FFF2-40B4-BE49-F238E27FC236}">
                <a16:creationId xmlns:a16="http://schemas.microsoft.com/office/drawing/2014/main" id="{ED0BB222-41BA-4633-959C-AFCC1B1F6EB5}"/>
              </a:ext>
            </a:extLst>
          </p:cNvPr>
          <p:cNvSpPr>
            <a:spLocks noGrp="1" noChangeArrowheads="1"/>
          </p:cNvSpPr>
          <p:nvPr>
            <p:ph type="body" idx="1"/>
          </p:nvPr>
        </p:nvSpPr>
        <p:spPr/>
        <p:txBody>
          <a:bodyPr>
            <a:normAutofit fontScale="70000" lnSpcReduction="20000"/>
          </a:bodyPr>
          <a:lstStyle/>
          <a:p>
            <a:pPr algn="just">
              <a:lnSpc>
                <a:spcPct val="160000"/>
              </a:lnSpc>
            </a:pPr>
            <a:r>
              <a:rPr lang="tr-TR" altLang="en-US" sz="2400" dirty="0"/>
              <a:t>Ay yılı da gün biriminde kesirli bir sayıdır ve onun için bu takvimi kullanan Araplar 354 günlük bir yıl kabul etmişlerdir. Bu yıla göre düzenlenen takvimde de yine 12 ay vardır ve bu aylar ar</a:t>
            </a:r>
            <a:r>
              <a:rPr lang="en-US" altLang="en-US" sz="2400" dirty="0"/>
              <a:t>t </a:t>
            </a:r>
            <a:r>
              <a:rPr lang="tr-TR" altLang="en-US" sz="2400" dirty="0" err="1"/>
              <a:t>ard</a:t>
            </a:r>
            <a:r>
              <a:rPr lang="en-US" altLang="en-US" sz="2400" dirty="0"/>
              <a:t>a</a:t>
            </a:r>
            <a:r>
              <a:rPr lang="tr-TR" altLang="en-US" sz="2400" dirty="0"/>
              <a:t> bir 30 bir 29 günlük uzunluklara sahiptir. Bu takvimin başlangıcı Hazreti Muhammedin Mekke'den Medine'ye göçtüğü </a:t>
            </a:r>
            <a:r>
              <a:rPr lang="tr-TR" altLang="en-US" sz="2400" dirty="0" err="1"/>
              <a:t>Milâdi</a:t>
            </a:r>
            <a:r>
              <a:rPr lang="tr-TR" altLang="en-US" sz="2400" dirty="0"/>
              <a:t> 15 Temmuz 622 yılıdır. Onun için bu takvime </a:t>
            </a:r>
            <a:r>
              <a:rPr lang="tr-TR" altLang="en-US" sz="2400" dirty="0">
                <a:solidFill>
                  <a:srgbClr val="FF0000"/>
                </a:solidFill>
              </a:rPr>
              <a:t>hicri takvim</a:t>
            </a:r>
            <a:r>
              <a:rPr lang="tr-TR" altLang="en-US" sz="2400" dirty="0"/>
              <a:t> ve buna göre belirtilen tarihlere de </a:t>
            </a:r>
            <a:r>
              <a:rPr lang="tr-TR" altLang="en-US" sz="2400" dirty="0">
                <a:solidFill>
                  <a:srgbClr val="FF0000"/>
                </a:solidFill>
              </a:rPr>
              <a:t>hicri tarih</a:t>
            </a:r>
            <a:r>
              <a:rPr lang="tr-TR" altLang="en-US" sz="2400" dirty="0"/>
              <a:t> denilmektedir. Yeni ayların teşekkül ettiği günler (en ince hilal olduğu gün) bu takvimin aybaşlarıdır. Hicri takvimin en iyi yani , Ay seyrinin kolayca izlenebilmesidir. Hicri takvimin de düzeltilmesi gerekir ; zira kabul edilen 354 günlük yıl, </a:t>
            </a:r>
            <a:r>
              <a:rPr lang="tr-TR" altLang="en-US" sz="2400" dirty="0" err="1"/>
              <a:t>gerçel</a:t>
            </a:r>
            <a:r>
              <a:rPr lang="tr-TR" altLang="en-US" sz="2400" dirty="0"/>
              <a:t> ay yılına göre</a:t>
            </a:r>
          </a:p>
          <a:p>
            <a:pPr lvl="4" algn="just">
              <a:lnSpc>
                <a:spcPct val="160000"/>
              </a:lnSpc>
              <a:buFont typeface="Symbol" panose="05050102010706020507" pitchFamily="18" charset="2"/>
              <a:buChar char=" "/>
            </a:pPr>
            <a:r>
              <a:rPr lang="tr-TR" altLang="en-US" sz="2400" dirty="0">
                <a:solidFill>
                  <a:schemeClr val="accent2"/>
                </a:solidFill>
                <a:latin typeface="Symbol" panose="05050102010706020507" pitchFamily="18" charset="2"/>
              </a:rPr>
              <a:t>D</a:t>
            </a:r>
            <a:r>
              <a:rPr lang="tr-TR" altLang="en-US" sz="2400" dirty="0">
                <a:solidFill>
                  <a:schemeClr val="accent2"/>
                </a:solidFill>
              </a:rPr>
              <a:t>P =+0,3672 gün yıl</a:t>
            </a:r>
            <a:r>
              <a:rPr lang="tr-TR" altLang="en-US" sz="2400" baseline="30000" dirty="0">
                <a:solidFill>
                  <a:schemeClr val="accent2"/>
                </a:solidFill>
              </a:rPr>
              <a:t>-1</a:t>
            </a:r>
            <a:r>
              <a:rPr lang="tr-TR" altLang="en-US" sz="1600" dirty="0"/>
              <a:t> </a:t>
            </a:r>
          </a:p>
          <a:p>
            <a:pPr algn="just">
              <a:lnSpc>
                <a:spcPct val="160000"/>
              </a:lnSpc>
              <a:buFont typeface="Symbol" panose="05050102010706020507" pitchFamily="18" charset="2"/>
              <a:buChar char=" "/>
            </a:pPr>
            <a:r>
              <a:rPr lang="tr-TR" altLang="en-US" sz="2400" dirty="0"/>
              <a:t>kadar hatalıdır. </a:t>
            </a:r>
          </a:p>
        </p:txBody>
      </p:sp>
    </p:spTree>
    <p:extLst>
      <p:ext uri="{BB962C8B-B14F-4D97-AF65-F5344CB8AC3E}">
        <p14:creationId xmlns:p14="http://schemas.microsoft.com/office/powerpoint/2010/main" val="3710240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a:extLst>
              <a:ext uri="{FF2B5EF4-FFF2-40B4-BE49-F238E27FC236}">
                <a16:creationId xmlns:a16="http://schemas.microsoft.com/office/drawing/2014/main" id="{0CFCB8F8-6C5A-4697-BD43-252A8A5BD2AD}"/>
              </a:ext>
            </a:extLst>
          </p:cNvPr>
          <p:cNvSpPr>
            <a:spLocks noGrp="1" noChangeArrowheads="1"/>
          </p:cNvSpPr>
          <p:nvPr>
            <p:ph type="body" idx="1"/>
          </p:nvPr>
        </p:nvSpPr>
        <p:spPr>
          <a:xfrm>
            <a:off x="595094" y="1460703"/>
            <a:ext cx="7886700" cy="4351338"/>
          </a:xfrm>
        </p:spPr>
        <p:txBody>
          <a:bodyPr>
            <a:normAutofit/>
          </a:bodyPr>
          <a:lstStyle/>
          <a:p>
            <a:pPr algn="just">
              <a:lnSpc>
                <a:spcPct val="150000"/>
              </a:lnSpc>
            </a:pPr>
            <a:r>
              <a:rPr lang="tr-TR" altLang="en-US" sz="2000" dirty="0"/>
              <a:t>0 halde  hicri takvim </a:t>
            </a:r>
            <a:r>
              <a:rPr lang="tr-TR" altLang="en-US" sz="2000" dirty="0" err="1"/>
              <a:t>gerçel</a:t>
            </a:r>
            <a:r>
              <a:rPr lang="tr-TR" altLang="en-US" sz="2000" dirty="0"/>
              <a:t> ay takviminden her yıl</a:t>
            </a:r>
            <a:r>
              <a:rPr lang="tr-TR" altLang="en-US" sz="2000" dirty="0">
                <a:latin typeface="Symbol" panose="05050102010706020507" pitchFamily="18" charset="2"/>
              </a:rPr>
              <a:t> D</a:t>
            </a:r>
            <a:r>
              <a:rPr lang="tr-TR" altLang="en-US" sz="2000" dirty="0"/>
              <a:t>P kadar 30 yılda hemen hemen 11 gün ilerdedir. Takvimi geriletmek için bazı yılları artık yıl yapmak gerekir. Bu düzeltme Müslümanlarca şöyle yapılır : Hicri. tarihler 30 yıllık eşit aralıklara ayrılır;</a:t>
            </a:r>
          </a:p>
          <a:p>
            <a:pPr algn="just">
              <a:lnSpc>
                <a:spcPct val="150000"/>
              </a:lnSpc>
            </a:pPr>
            <a:r>
              <a:rPr lang="tr-TR" altLang="en-US" sz="2000" dirty="0"/>
              <a:t>Sonra her bir </a:t>
            </a:r>
            <a:r>
              <a:rPr lang="tr-TR" altLang="en-US" sz="2000" i="1" dirty="0"/>
              <a:t> </a:t>
            </a:r>
            <a:r>
              <a:rPr lang="tr-TR" altLang="en-US" sz="2000" dirty="0"/>
              <a:t>aralıkta 2,5,7,10, 13, 15,18,21,24,26,29 uncu yıllar 355 günlük artık yıl olarak kabul edilir.</a:t>
            </a:r>
          </a:p>
        </p:txBody>
      </p:sp>
    </p:spTree>
    <p:extLst>
      <p:ext uri="{BB962C8B-B14F-4D97-AF65-F5344CB8AC3E}">
        <p14:creationId xmlns:p14="http://schemas.microsoft.com/office/powerpoint/2010/main" val="3437403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F08DEA08-C0DA-4F3D-9B85-F04B5856C883}"/>
              </a:ext>
            </a:extLst>
          </p:cNvPr>
          <p:cNvSpPr>
            <a:spLocks noGrp="1" noChangeArrowheads="1"/>
          </p:cNvSpPr>
          <p:nvPr>
            <p:ph type="title"/>
          </p:nvPr>
        </p:nvSpPr>
        <p:spPr/>
        <p:txBody>
          <a:bodyPr/>
          <a:lstStyle/>
          <a:p>
            <a:r>
              <a:rPr lang="tr-TR" altLang="en-US" u="sng">
                <a:solidFill>
                  <a:schemeClr val="accent2"/>
                </a:solidFill>
              </a:rPr>
              <a:t>Jülyen Periyodu</a:t>
            </a:r>
          </a:p>
        </p:txBody>
      </p:sp>
      <p:sp>
        <p:nvSpPr>
          <p:cNvPr id="43011" name="Rectangle 3">
            <a:extLst>
              <a:ext uri="{FF2B5EF4-FFF2-40B4-BE49-F238E27FC236}">
                <a16:creationId xmlns:a16="http://schemas.microsoft.com/office/drawing/2014/main" id="{23FF274F-688A-4DFB-B021-706D9C500C4D}"/>
              </a:ext>
            </a:extLst>
          </p:cNvPr>
          <p:cNvSpPr>
            <a:spLocks noGrp="1" noChangeArrowheads="1"/>
          </p:cNvSpPr>
          <p:nvPr>
            <p:ph type="body" idx="1"/>
          </p:nvPr>
        </p:nvSpPr>
        <p:spPr/>
        <p:txBody>
          <a:bodyPr>
            <a:normAutofit fontScale="85000" lnSpcReduction="10000"/>
          </a:bodyPr>
          <a:lstStyle/>
          <a:p>
            <a:pPr algn="just">
              <a:lnSpc>
                <a:spcPct val="150000"/>
              </a:lnSpc>
            </a:pPr>
            <a:r>
              <a:rPr lang="tr-TR" altLang="en-US" sz="2400" dirty="0"/>
              <a:t>Takvim</a:t>
            </a:r>
            <a:r>
              <a:rPr lang="tr-TR" altLang="en-US" sz="2400" b="1" dirty="0"/>
              <a:t> </a:t>
            </a:r>
            <a:r>
              <a:rPr lang="tr-TR" altLang="en-US" sz="2400" dirty="0"/>
              <a:t>konulara oldukça karışıktır ve bilhassa eski tarihlere ait hesaplamalar için birbirine girmiş durumdadır. Astronomlar bu iş</a:t>
            </a:r>
            <a:r>
              <a:rPr lang="tr-TR" altLang="en-US" sz="2400" b="1" dirty="0"/>
              <a:t> </a:t>
            </a:r>
            <a:r>
              <a:rPr lang="tr-TR" altLang="en-US" sz="2400" dirty="0"/>
              <a:t>için pratik ve kolay bir yol seçmişlerdir. Hazreti İsa</a:t>
            </a:r>
            <a:r>
              <a:rPr lang="en-US" altLang="en-US" sz="2400" dirty="0"/>
              <a:t>’</a:t>
            </a:r>
            <a:r>
              <a:rPr lang="tr-TR" altLang="en-US" sz="2400" dirty="0"/>
              <a:t>n</a:t>
            </a:r>
            <a:r>
              <a:rPr lang="en-US" altLang="en-US" sz="2400" dirty="0"/>
              <a:t>ı</a:t>
            </a:r>
            <a:r>
              <a:rPr lang="tr-TR" altLang="en-US" sz="2400" dirty="0"/>
              <a:t>n doğum yılı, 0 Ocak ve </a:t>
            </a:r>
            <a:r>
              <a:rPr lang="tr-TR" altLang="en-US" sz="2400" dirty="0" err="1"/>
              <a:t>Greenwich’in</a:t>
            </a:r>
            <a:r>
              <a:rPr lang="en-US" altLang="en-US" sz="2400" dirty="0"/>
              <a:t> </a:t>
            </a:r>
            <a:r>
              <a:rPr lang="tr-TR" altLang="en-US" sz="2400" dirty="0"/>
              <a:t>gün ortasına 17 21 057 sayısı verilmiş ve bu başlangıca göre Milattan önce ve sonra gelen günler </a:t>
            </a:r>
            <a:r>
              <a:rPr lang="tr-TR" altLang="en-US" sz="2400" dirty="0" err="1"/>
              <a:t>ardardına</a:t>
            </a:r>
            <a:r>
              <a:rPr lang="tr-TR" altLang="en-US" sz="2400" dirty="0"/>
              <a:t> sayılarak her gün bir sayı ile ifade edilmiştir. Bu sayıma </a:t>
            </a:r>
            <a:r>
              <a:rPr lang="tr-TR" altLang="en-US" sz="2400" dirty="0" err="1">
                <a:solidFill>
                  <a:srgbClr val="FF0000"/>
                </a:solidFill>
              </a:rPr>
              <a:t>Jülyen</a:t>
            </a:r>
            <a:r>
              <a:rPr lang="tr-TR" altLang="en-US" sz="2400" dirty="0">
                <a:solidFill>
                  <a:srgbClr val="FF0000"/>
                </a:solidFill>
              </a:rPr>
              <a:t> periyodu</a:t>
            </a:r>
            <a:r>
              <a:rPr lang="tr-TR" altLang="en-US" sz="2400" dirty="0"/>
              <a:t> ve bu sayılarla belirtilen tarihe de </a:t>
            </a:r>
            <a:r>
              <a:rPr lang="tr-TR" altLang="en-US" sz="2400" dirty="0" err="1">
                <a:solidFill>
                  <a:srgbClr val="FF0000"/>
                </a:solidFill>
              </a:rPr>
              <a:t>Jülyen</a:t>
            </a:r>
            <a:r>
              <a:rPr lang="tr-TR" altLang="en-US" sz="2400" dirty="0">
                <a:solidFill>
                  <a:srgbClr val="FF0000"/>
                </a:solidFill>
              </a:rPr>
              <a:t> tarihi</a:t>
            </a:r>
            <a:r>
              <a:rPr lang="tr-TR" altLang="en-US" sz="2400" dirty="0"/>
              <a:t> denir ve </a:t>
            </a:r>
            <a:r>
              <a:rPr lang="tr-TR" altLang="en-US" sz="2400" dirty="0">
                <a:solidFill>
                  <a:srgbClr val="FF0000"/>
                </a:solidFill>
              </a:rPr>
              <a:t>JD</a:t>
            </a:r>
            <a:r>
              <a:rPr lang="tr-TR" altLang="en-US" sz="2400" dirty="0"/>
              <a:t> ile gösterilir. </a:t>
            </a:r>
            <a:r>
              <a:rPr lang="tr-TR" altLang="en-US" sz="2400" dirty="0" err="1">
                <a:solidFill>
                  <a:schemeClr val="accent2"/>
                </a:solidFill>
              </a:rPr>
              <a:t>Jülyen</a:t>
            </a:r>
            <a:r>
              <a:rPr lang="tr-TR" altLang="en-US" sz="2400" dirty="0">
                <a:solidFill>
                  <a:schemeClr val="accent2"/>
                </a:solidFill>
              </a:rPr>
              <a:t> periyodunun sıfır olduğu gün M.Ö. 4713 yılına rastlar.</a:t>
            </a:r>
            <a:r>
              <a:rPr lang="tr-TR" altLang="en-US" sz="2400" dirty="0"/>
              <a:t> </a:t>
            </a:r>
            <a:r>
              <a:rPr lang="tr-TR" altLang="en-US" sz="2400" dirty="0" err="1"/>
              <a:t>Jülyen</a:t>
            </a:r>
            <a:r>
              <a:rPr lang="tr-TR" altLang="en-US" sz="2400" dirty="0"/>
              <a:t> tarihi kullanılırken saat, dakika ve saniye genel zamana çevrildikten, sonra gün kesri olarak gösterilir.</a:t>
            </a:r>
          </a:p>
        </p:txBody>
      </p:sp>
    </p:spTree>
    <p:extLst>
      <p:ext uri="{BB962C8B-B14F-4D97-AF65-F5344CB8AC3E}">
        <p14:creationId xmlns:p14="http://schemas.microsoft.com/office/powerpoint/2010/main" val="1783520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2493206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a:extLst>
              <a:ext uri="{FF2B5EF4-FFF2-40B4-BE49-F238E27FC236}">
                <a16:creationId xmlns:a16="http://schemas.microsoft.com/office/drawing/2014/main" id="{4CB4F384-3C32-4816-BCC5-7B3480501704}"/>
              </a:ext>
            </a:extLst>
          </p:cNvPr>
          <p:cNvSpPr>
            <a:spLocks noGrp="1" noChangeArrowheads="1"/>
          </p:cNvSpPr>
          <p:nvPr>
            <p:ph type="body" idx="1"/>
          </p:nvPr>
        </p:nvSpPr>
        <p:spPr>
          <a:xfrm>
            <a:off x="628650" y="1551963"/>
            <a:ext cx="7886700" cy="4625000"/>
          </a:xfrm>
        </p:spPr>
        <p:txBody>
          <a:bodyPr>
            <a:normAutofit fontScale="77500" lnSpcReduction="20000"/>
          </a:bodyPr>
          <a:lstStyle/>
          <a:p>
            <a:pPr algn="just">
              <a:lnSpc>
                <a:spcPct val="160000"/>
              </a:lnSpc>
            </a:pPr>
            <a:r>
              <a:rPr lang="en-US" altLang="en-US" sz="2800" b="1" dirty="0" err="1">
                <a:solidFill>
                  <a:srgbClr val="FF0000"/>
                </a:solidFill>
              </a:rPr>
              <a:t>Jülyen</a:t>
            </a:r>
            <a:r>
              <a:rPr lang="en-US" altLang="en-US" sz="2800" b="1" dirty="0">
                <a:solidFill>
                  <a:srgbClr val="FF0000"/>
                </a:solidFill>
              </a:rPr>
              <a:t> </a:t>
            </a:r>
            <a:r>
              <a:rPr lang="en-US" altLang="en-US" sz="2800" b="1" dirty="0" err="1">
                <a:solidFill>
                  <a:srgbClr val="FF0000"/>
                </a:solidFill>
              </a:rPr>
              <a:t>Takvimi</a:t>
            </a:r>
            <a:r>
              <a:rPr lang="en-US" altLang="en-US" sz="2800" dirty="0">
                <a:solidFill>
                  <a:srgbClr val="FF0000"/>
                </a:solidFill>
              </a:rPr>
              <a:t> :</a:t>
            </a:r>
            <a:r>
              <a:rPr lang="en-US" altLang="en-US" sz="2800" dirty="0"/>
              <a:t> </a:t>
            </a:r>
            <a:r>
              <a:rPr lang="en-US" altLang="en-US" sz="2800" dirty="0" err="1"/>
              <a:t>Dönencel</a:t>
            </a:r>
            <a:r>
              <a:rPr lang="en-US" altLang="en-US" sz="2800" dirty="0"/>
              <a:t> </a:t>
            </a:r>
            <a:r>
              <a:rPr lang="en-US" altLang="en-US" sz="2800" dirty="0" err="1"/>
              <a:t>yıl</a:t>
            </a:r>
            <a:r>
              <a:rPr lang="en-US" altLang="en-US" sz="2800" dirty="0"/>
              <a:t> </a:t>
            </a:r>
            <a:r>
              <a:rPr lang="en-US" altLang="en-US" sz="2800" dirty="0" err="1"/>
              <a:t>mevsimlerle</a:t>
            </a:r>
            <a:r>
              <a:rPr lang="en-US" altLang="en-US" sz="2800" dirty="0"/>
              <a:t> </a:t>
            </a:r>
            <a:r>
              <a:rPr lang="en-US" altLang="en-US" sz="2800" dirty="0" err="1"/>
              <a:t>ilgili</a:t>
            </a:r>
            <a:r>
              <a:rPr lang="en-US" altLang="en-US" sz="2800" dirty="0"/>
              <a:t> </a:t>
            </a:r>
            <a:r>
              <a:rPr lang="en-US" altLang="en-US" sz="2800" dirty="0" err="1"/>
              <a:t>olduğundan</a:t>
            </a:r>
            <a:r>
              <a:rPr lang="en-US" altLang="en-US" sz="2800" dirty="0"/>
              <a:t> </a:t>
            </a:r>
            <a:r>
              <a:rPr lang="en-US" altLang="en-US" sz="2800" dirty="0" err="1"/>
              <a:t>Güneş</a:t>
            </a:r>
            <a:r>
              <a:rPr lang="en-US" altLang="en-US" sz="2800" dirty="0"/>
              <a:t> </a:t>
            </a:r>
            <a:r>
              <a:rPr lang="en-US" altLang="en-US" sz="2800" dirty="0" err="1"/>
              <a:t>takvimlerinde</a:t>
            </a:r>
            <a:r>
              <a:rPr lang="en-US" altLang="en-US" sz="2800" dirty="0"/>
              <a:t> </a:t>
            </a:r>
            <a:r>
              <a:rPr lang="en-US" altLang="en-US" sz="2800" dirty="0" err="1"/>
              <a:t>bu</a:t>
            </a:r>
            <a:r>
              <a:rPr lang="en-US" altLang="en-US" sz="2800" dirty="0"/>
              <a:t> </a:t>
            </a:r>
            <a:r>
              <a:rPr lang="en-US" altLang="en-US" sz="2800" dirty="0" err="1"/>
              <a:t>yıl</a:t>
            </a:r>
            <a:r>
              <a:rPr lang="en-US" altLang="en-US" sz="2800" dirty="0"/>
              <a:t> </a:t>
            </a:r>
            <a:r>
              <a:rPr lang="en-US" altLang="en-US" sz="2800" dirty="0" err="1"/>
              <a:t>kullanılır</a:t>
            </a:r>
            <a:r>
              <a:rPr lang="en-US" altLang="en-US" sz="2800" dirty="0"/>
              <a:t>. </a:t>
            </a:r>
            <a:r>
              <a:rPr lang="en-US" altLang="en-US" sz="2800" dirty="0" err="1"/>
              <a:t>Güneş</a:t>
            </a:r>
            <a:r>
              <a:rPr lang="en-US" altLang="en-US" sz="2800" dirty="0"/>
              <a:t> </a:t>
            </a:r>
            <a:r>
              <a:rPr lang="en-US" altLang="en-US" sz="2800" dirty="0" err="1"/>
              <a:t>koç</a:t>
            </a:r>
            <a:r>
              <a:rPr lang="en-US" altLang="en-US" sz="2800" dirty="0"/>
              <a:t> </a:t>
            </a:r>
            <a:r>
              <a:rPr lang="en-US" altLang="en-US" sz="2800" dirty="0" err="1"/>
              <a:t>noktasına</a:t>
            </a:r>
            <a:r>
              <a:rPr lang="en-US" altLang="en-US" sz="2800" dirty="0"/>
              <a:t> </a:t>
            </a:r>
            <a:r>
              <a:rPr lang="en-US" altLang="en-US" sz="2800" dirty="0" err="1"/>
              <a:t>geldiği</a:t>
            </a:r>
            <a:r>
              <a:rPr lang="en-US" altLang="en-US" sz="2800" dirty="0"/>
              <a:t> zaman </a:t>
            </a:r>
            <a:r>
              <a:rPr lang="en-US" altLang="en-US" sz="2800" dirty="0" err="1"/>
              <a:t>ilkbahar</a:t>
            </a:r>
            <a:r>
              <a:rPr lang="en-US" altLang="en-US" sz="2800" dirty="0"/>
              <a:t> </a:t>
            </a:r>
            <a:r>
              <a:rPr lang="en-US" altLang="en-US" sz="2800" dirty="0" err="1"/>
              <a:t>başlar</a:t>
            </a:r>
            <a:r>
              <a:rPr lang="en-US" altLang="en-US" sz="2800" dirty="0"/>
              <a:t>, </a:t>
            </a:r>
            <a:r>
              <a:rPr lang="en-US" altLang="en-US" sz="2800" dirty="0" err="1"/>
              <a:t>ikinci</a:t>
            </a:r>
            <a:r>
              <a:rPr lang="en-US" altLang="en-US" sz="2800" dirty="0"/>
              <a:t> </a:t>
            </a:r>
            <a:r>
              <a:rPr lang="en-US" altLang="en-US" sz="2800" dirty="0" err="1"/>
              <a:t>yıl</a:t>
            </a:r>
            <a:r>
              <a:rPr lang="en-US" altLang="en-US" sz="2800" dirty="0"/>
              <a:t> </a:t>
            </a:r>
            <a:r>
              <a:rPr lang="en-US" altLang="en-US" sz="2800" dirty="0" err="1"/>
              <a:t>Güneş</a:t>
            </a:r>
            <a:r>
              <a:rPr lang="en-US" altLang="en-US" sz="2800" dirty="0"/>
              <a:t> </a:t>
            </a:r>
            <a:r>
              <a:rPr lang="en-US" altLang="en-US" sz="2800" dirty="0" err="1"/>
              <a:t>aynı</a:t>
            </a:r>
            <a:r>
              <a:rPr lang="en-US" altLang="en-US" sz="2800" dirty="0"/>
              <a:t> </a:t>
            </a:r>
            <a:r>
              <a:rPr lang="en-US" altLang="en-US" sz="2800" dirty="0" err="1"/>
              <a:t>noktaya</a:t>
            </a:r>
            <a:r>
              <a:rPr lang="en-US" altLang="en-US" sz="2800" dirty="0"/>
              <a:t> </a:t>
            </a:r>
            <a:r>
              <a:rPr lang="en-US" altLang="en-US" sz="2800" dirty="0" err="1"/>
              <a:t>geldiğinde</a:t>
            </a:r>
            <a:r>
              <a:rPr lang="en-US" altLang="en-US" sz="2800" dirty="0"/>
              <a:t> </a:t>
            </a:r>
            <a:r>
              <a:rPr lang="en-US" altLang="en-US" sz="2800" dirty="0" err="1"/>
              <a:t>takvimin</a:t>
            </a:r>
            <a:r>
              <a:rPr lang="en-US" altLang="en-US" sz="2800" dirty="0"/>
              <a:t> </a:t>
            </a:r>
            <a:r>
              <a:rPr lang="en-US" altLang="en-US" sz="2800" dirty="0" err="1"/>
              <a:t>belirttiği</a:t>
            </a:r>
            <a:r>
              <a:rPr lang="en-US" altLang="en-US" sz="2800" dirty="0"/>
              <a:t> ay </a:t>
            </a:r>
            <a:r>
              <a:rPr lang="en-US" altLang="en-US" sz="2800" dirty="0" err="1"/>
              <a:t>ve</a:t>
            </a:r>
            <a:r>
              <a:rPr lang="en-US" altLang="en-US" sz="2800" dirty="0"/>
              <a:t> </a:t>
            </a:r>
            <a:r>
              <a:rPr lang="en-US" altLang="en-US" sz="2800" dirty="0" err="1"/>
              <a:t>gün</a:t>
            </a:r>
            <a:r>
              <a:rPr lang="en-US" altLang="en-US" sz="2800" dirty="0"/>
              <a:t> </a:t>
            </a:r>
            <a:r>
              <a:rPr lang="en-US" altLang="en-US" sz="2800" dirty="0" err="1"/>
              <a:t>bir</a:t>
            </a:r>
            <a:r>
              <a:rPr lang="en-US" altLang="en-US" sz="2800" dirty="0"/>
              <a:t> </a:t>
            </a:r>
            <a:r>
              <a:rPr lang="en-US" altLang="en-US" sz="2800" dirty="0" err="1"/>
              <a:t>önceki</a:t>
            </a:r>
            <a:r>
              <a:rPr lang="en-US" altLang="en-US" sz="2800" dirty="0"/>
              <a:t> </a:t>
            </a:r>
            <a:r>
              <a:rPr lang="en-US" altLang="en-US" sz="2800" dirty="0" err="1"/>
              <a:t>yılın</a:t>
            </a:r>
            <a:r>
              <a:rPr lang="en-US" altLang="en-US" sz="2800" dirty="0"/>
              <a:t> </a:t>
            </a:r>
            <a:r>
              <a:rPr lang="en-US" altLang="en-US" sz="2800" dirty="0" err="1"/>
              <a:t>aynı</a:t>
            </a:r>
            <a:r>
              <a:rPr lang="en-US" altLang="en-US" sz="2800" dirty="0"/>
              <a:t> </a:t>
            </a:r>
            <a:r>
              <a:rPr lang="en-US" altLang="en-US" sz="2800" dirty="0" err="1"/>
              <a:t>olmalıdır</a:t>
            </a:r>
            <a:r>
              <a:rPr lang="en-US" altLang="en-US" sz="2800" dirty="0"/>
              <a:t>. </a:t>
            </a:r>
            <a:r>
              <a:rPr lang="en-US" altLang="en-US" sz="2800" dirty="0" err="1"/>
              <a:t>Dönencel</a:t>
            </a:r>
            <a:r>
              <a:rPr lang="en-US" altLang="en-US" sz="2800" dirty="0"/>
              <a:t> </a:t>
            </a:r>
            <a:r>
              <a:rPr lang="en-US" altLang="en-US" sz="2800" dirty="0" err="1"/>
              <a:t>yıl</a:t>
            </a:r>
            <a:r>
              <a:rPr lang="en-US" altLang="en-US" sz="2800" dirty="0"/>
              <a:t> </a:t>
            </a:r>
            <a:r>
              <a:rPr lang="en-US" altLang="en-US" sz="2800" dirty="0" err="1"/>
              <a:t>kesirli</a:t>
            </a:r>
            <a:r>
              <a:rPr lang="en-US" altLang="en-US" sz="2800" dirty="0"/>
              <a:t> </a:t>
            </a:r>
            <a:r>
              <a:rPr lang="en-US" altLang="en-US" sz="2800" dirty="0" err="1"/>
              <a:t>olduğundan</a:t>
            </a:r>
            <a:r>
              <a:rPr lang="en-US" altLang="en-US" sz="2800" dirty="0"/>
              <a:t> </a:t>
            </a:r>
            <a:r>
              <a:rPr lang="en-US" altLang="en-US" sz="2800" dirty="0" err="1"/>
              <a:t>bu</a:t>
            </a:r>
            <a:r>
              <a:rPr lang="en-US" altLang="en-US" sz="2800" dirty="0"/>
              <a:t> </a:t>
            </a:r>
            <a:r>
              <a:rPr lang="en-US" altLang="en-US" sz="2800" dirty="0" err="1"/>
              <a:t>mümkün</a:t>
            </a:r>
            <a:r>
              <a:rPr lang="en-US" altLang="en-US" sz="2800" dirty="0"/>
              <a:t> </a:t>
            </a:r>
            <a:r>
              <a:rPr lang="en-US" altLang="en-US" sz="2800" dirty="0" err="1"/>
              <a:t>değildir</a:t>
            </a:r>
            <a:r>
              <a:rPr lang="en-US" altLang="en-US" sz="2800" dirty="0"/>
              <a:t>. </a:t>
            </a:r>
            <a:r>
              <a:rPr lang="en-US" altLang="en-US" sz="2800" dirty="0" err="1"/>
              <a:t>Fakat</a:t>
            </a:r>
            <a:r>
              <a:rPr lang="en-US" altLang="en-US" sz="2800" dirty="0"/>
              <a:t> </a:t>
            </a:r>
            <a:r>
              <a:rPr lang="en-US" altLang="en-US" sz="2800" dirty="0" err="1"/>
              <a:t>eğer</a:t>
            </a:r>
            <a:r>
              <a:rPr lang="en-US" altLang="en-US" sz="2800" dirty="0"/>
              <a:t> </a:t>
            </a:r>
            <a:r>
              <a:rPr lang="en-US" altLang="en-US" sz="2800" dirty="0" err="1"/>
              <a:t>yıl</a:t>
            </a:r>
            <a:endParaRPr lang="en-US" altLang="en-US" sz="2800" dirty="0"/>
          </a:p>
          <a:p>
            <a:pPr algn="just">
              <a:lnSpc>
                <a:spcPct val="160000"/>
              </a:lnSpc>
              <a:buFontTx/>
              <a:buNone/>
            </a:pPr>
            <a:r>
              <a:rPr lang="tr-TR" altLang="en-US" sz="2800" dirty="0"/>
              <a:t>			</a:t>
            </a:r>
            <a:r>
              <a:rPr lang="en-US" altLang="en-US" sz="2800" dirty="0">
                <a:solidFill>
                  <a:schemeClr val="accent2"/>
                </a:solidFill>
              </a:rPr>
              <a:t>P</a:t>
            </a:r>
            <a:r>
              <a:rPr lang="en-US" altLang="en-US" sz="2800" baseline="-25000" dirty="0">
                <a:solidFill>
                  <a:schemeClr val="accent2"/>
                </a:solidFill>
              </a:rPr>
              <a:t>1</a:t>
            </a:r>
            <a:r>
              <a:rPr lang="en-US" altLang="en-US" sz="2800" dirty="0">
                <a:solidFill>
                  <a:schemeClr val="accent2"/>
                </a:solidFill>
              </a:rPr>
              <a:t> = 365 </a:t>
            </a:r>
            <a:r>
              <a:rPr lang="en-US" altLang="en-US" sz="2800" dirty="0" err="1">
                <a:solidFill>
                  <a:schemeClr val="accent2"/>
                </a:solidFill>
              </a:rPr>
              <a:t>gün</a:t>
            </a:r>
            <a:r>
              <a:rPr lang="en-US" altLang="en-US" sz="2800" dirty="0">
                <a:solidFill>
                  <a:schemeClr val="accent2"/>
                </a:solidFill>
              </a:rPr>
              <a:t> (</a:t>
            </a:r>
            <a:r>
              <a:rPr lang="en-US" altLang="en-US" sz="2800" dirty="0" err="1">
                <a:solidFill>
                  <a:schemeClr val="accent2"/>
                </a:solidFill>
              </a:rPr>
              <a:t>sivil</a:t>
            </a:r>
            <a:r>
              <a:rPr lang="en-US" altLang="en-US" sz="2800" dirty="0">
                <a:solidFill>
                  <a:schemeClr val="accent2"/>
                </a:solidFill>
              </a:rPr>
              <a:t> </a:t>
            </a:r>
            <a:r>
              <a:rPr lang="en-US" altLang="en-US" sz="2800" dirty="0" err="1">
                <a:solidFill>
                  <a:schemeClr val="accent2"/>
                </a:solidFill>
              </a:rPr>
              <a:t>yıl</a:t>
            </a:r>
            <a:r>
              <a:rPr lang="en-US" altLang="en-US" sz="2800" dirty="0">
                <a:solidFill>
                  <a:schemeClr val="accent2"/>
                </a:solidFill>
              </a:rPr>
              <a:t>)</a:t>
            </a:r>
            <a:endParaRPr lang="tr-TR" altLang="en-US" sz="2800" dirty="0">
              <a:solidFill>
                <a:schemeClr val="accent2"/>
              </a:solidFill>
            </a:endParaRPr>
          </a:p>
          <a:p>
            <a:pPr algn="just">
              <a:lnSpc>
                <a:spcPct val="160000"/>
              </a:lnSpc>
              <a:buFontTx/>
              <a:buNone/>
            </a:pPr>
            <a:r>
              <a:rPr lang="tr-TR" altLang="en-US" sz="2800" dirty="0"/>
              <a:t>	alırsak </a:t>
            </a:r>
            <a:r>
              <a:rPr lang="tr-TR" altLang="en-US" sz="2800" dirty="0">
                <a:latin typeface="Symbol" panose="05050102010706020507" pitchFamily="18" charset="2"/>
              </a:rPr>
              <a:t>D</a:t>
            </a:r>
            <a:r>
              <a:rPr lang="tr-TR" altLang="en-US" sz="2800" dirty="0"/>
              <a:t>P1 =</a:t>
            </a:r>
            <a:r>
              <a:rPr lang="en-US" altLang="en-US" sz="2800" dirty="0"/>
              <a:t> +0,2422 </a:t>
            </a:r>
            <a:r>
              <a:rPr lang="en-US" altLang="en-US" sz="2800" dirty="0" err="1"/>
              <a:t>gün</a:t>
            </a:r>
            <a:r>
              <a:rPr lang="en-US" altLang="en-US" sz="2800" dirty="0"/>
              <a:t>/</a:t>
            </a:r>
            <a:r>
              <a:rPr lang="en-US" altLang="en-US" sz="2800" dirty="0" err="1"/>
              <a:t>yıl</a:t>
            </a:r>
            <a:r>
              <a:rPr lang="en-US" altLang="en-US" sz="2800" dirty="0"/>
              <a:t> </a:t>
            </a:r>
            <a:r>
              <a:rPr lang="en-US" altLang="en-US" sz="2800" dirty="0" err="1"/>
              <a:t>hata</a:t>
            </a:r>
            <a:r>
              <a:rPr lang="en-US" altLang="en-US" sz="2800" dirty="0"/>
              <a:t> </a:t>
            </a:r>
            <a:r>
              <a:rPr lang="en-US" altLang="en-US" sz="2800" dirty="0" err="1"/>
              <a:t>yapmış</a:t>
            </a:r>
            <a:r>
              <a:rPr lang="en-US" altLang="en-US" sz="2800" dirty="0"/>
              <a:t> </a:t>
            </a:r>
            <a:r>
              <a:rPr lang="en-US" altLang="en-US" sz="2800" dirty="0" err="1"/>
              <a:t>oluruz</a:t>
            </a:r>
            <a:r>
              <a:rPr lang="en-US" altLang="en-US" sz="2800" dirty="0"/>
              <a:t>. </a:t>
            </a:r>
            <a:r>
              <a:rPr lang="en-US" altLang="en-US" sz="2800" dirty="0" err="1"/>
              <a:t>Yani</a:t>
            </a:r>
            <a:r>
              <a:rPr lang="en-US" altLang="en-US" sz="2800" dirty="0"/>
              <a:t> </a:t>
            </a:r>
            <a:r>
              <a:rPr lang="en-US" altLang="en-US" sz="2800" dirty="0" err="1"/>
              <a:t>sivil</a:t>
            </a:r>
            <a:r>
              <a:rPr lang="tr-TR" altLang="en-US" sz="2800" dirty="0"/>
              <a:t> </a:t>
            </a:r>
            <a:r>
              <a:rPr lang="en-US" altLang="en-US" sz="2800" dirty="0" err="1"/>
              <a:t>yıl</a:t>
            </a:r>
            <a:r>
              <a:rPr lang="en-US" altLang="en-US" sz="2800" dirty="0"/>
              <a:t> </a:t>
            </a:r>
            <a:r>
              <a:rPr lang="en-US" altLang="en-US" sz="2800" dirty="0" err="1"/>
              <a:t>gerçel</a:t>
            </a:r>
            <a:r>
              <a:rPr lang="en-US" altLang="en-US" sz="2800" dirty="0"/>
              <a:t> </a:t>
            </a:r>
            <a:r>
              <a:rPr lang="en-US" altLang="en-US" sz="2800" dirty="0" err="1"/>
              <a:t>yıl</a:t>
            </a:r>
            <a:r>
              <a:rPr lang="en-US" altLang="en-US" sz="2800" dirty="0"/>
              <a:t> </a:t>
            </a:r>
            <a:r>
              <a:rPr lang="en-US" altLang="en-US" sz="2800" dirty="0" err="1"/>
              <a:t>olan</a:t>
            </a:r>
            <a:r>
              <a:rPr lang="en-US" altLang="en-US" sz="2800" dirty="0"/>
              <a:t> </a:t>
            </a:r>
            <a:r>
              <a:rPr lang="en-US" altLang="en-US" sz="2800" dirty="0" err="1"/>
              <a:t>dönencel</a:t>
            </a:r>
            <a:r>
              <a:rPr lang="en-US" altLang="en-US" sz="2800" dirty="0"/>
              <a:t> </a:t>
            </a:r>
            <a:r>
              <a:rPr lang="en-US" altLang="en-US" sz="2800" dirty="0" err="1"/>
              <a:t>yıldan</a:t>
            </a:r>
            <a:r>
              <a:rPr lang="en-US" altLang="en-US" sz="2800" dirty="0"/>
              <a:t> her </a:t>
            </a:r>
            <a:r>
              <a:rPr lang="en-US" altLang="en-US" sz="2800" dirty="0" err="1"/>
              <a:t>yıl</a:t>
            </a:r>
            <a:r>
              <a:rPr lang="en-US" altLang="en-US" sz="2800" dirty="0"/>
              <a:t> </a:t>
            </a:r>
            <a:r>
              <a:rPr lang="tr-TR" altLang="en-US" sz="2800" dirty="0">
                <a:latin typeface="Symbol" panose="05050102010706020507" pitchFamily="18" charset="2"/>
              </a:rPr>
              <a:t>D</a:t>
            </a:r>
            <a:r>
              <a:rPr lang="tr-TR" altLang="en-US" sz="2800" dirty="0"/>
              <a:t>P1 </a:t>
            </a:r>
            <a:r>
              <a:rPr lang="en-US" altLang="en-US" sz="2800" dirty="0" err="1"/>
              <a:t>kadar</a:t>
            </a:r>
            <a:r>
              <a:rPr lang="en-US" altLang="en-US" sz="2800" dirty="0"/>
              <a:t> </a:t>
            </a:r>
            <a:r>
              <a:rPr lang="en-US" altLang="en-US" sz="2800" dirty="0" err="1"/>
              <a:t>ilerlemektedir</a:t>
            </a:r>
            <a:r>
              <a:rPr lang="en-US" altLang="en-US" sz="2800" dirty="0"/>
              <a:t>.</a:t>
            </a:r>
            <a:endParaRPr lang="tr-TR" altLang="en-US" sz="2800" dirty="0"/>
          </a:p>
        </p:txBody>
      </p:sp>
    </p:spTree>
    <p:extLst>
      <p:ext uri="{BB962C8B-B14F-4D97-AF65-F5344CB8AC3E}">
        <p14:creationId xmlns:p14="http://schemas.microsoft.com/office/powerpoint/2010/main" val="522371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a:extLst>
              <a:ext uri="{FF2B5EF4-FFF2-40B4-BE49-F238E27FC236}">
                <a16:creationId xmlns:a16="http://schemas.microsoft.com/office/drawing/2014/main" id="{E6DCBB95-DC99-4B2D-ADBC-639D19096659}"/>
              </a:ext>
            </a:extLst>
          </p:cNvPr>
          <p:cNvSpPr>
            <a:spLocks noGrp="1" noChangeArrowheads="1"/>
          </p:cNvSpPr>
          <p:nvPr>
            <p:ph type="body" idx="1"/>
          </p:nvPr>
        </p:nvSpPr>
        <p:spPr>
          <a:xfrm>
            <a:off x="574122" y="697304"/>
            <a:ext cx="7886700" cy="5858691"/>
          </a:xfrm>
        </p:spPr>
        <p:txBody>
          <a:bodyPr>
            <a:normAutofit fontScale="77500" lnSpcReduction="20000"/>
          </a:bodyPr>
          <a:lstStyle/>
          <a:p>
            <a:pPr algn="just">
              <a:lnSpc>
                <a:spcPct val="150000"/>
              </a:lnSpc>
            </a:pPr>
            <a:r>
              <a:rPr lang="en-US" altLang="en-US" sz="2800" dirty="0"/>
              <a:t>Bu </a:t>
            </a:r>
            <a:r>
              <a:rPr lang="en-US" altLang="en-US" sz="2800" dirty="0" err="1"/>
              <a:t>hata</a:t>
            </a:r>
            <a:r>
              <a:rPr lang="en-US" altLang="en-US" sz="2800" dirty="0"/>
              <a:t> 4 </a:t>
            </a:r>
            <a:r>
              <a:rPr lang="en-US" altLang="en-US" sz="2800" dirty="0" err="1"/>
              <a:t>yılda</a:t>
            </a:r>
            <a:r>
              <a:rPr lang="en-US" altLang="en-US" sz="2800" dirty="0"/>
              <a:t> </a:t>
            </a:r>
            <a:r>
              <a:rPr lang="tr-TR" altLang="en-US" sz="2800" dirty="0"/>
              <a:t>yaklaşık </a:t>
            </a:r>
            <a:r>
              <a:rPr lang="en-US" altLang="en-US" sz="2800" dirty="0" err="1"/>
              <a:t>bir</a:t>
            </a:r>
            <a:r>
              <a:rPr lang="en-US" altLang="en-US" sz="2800" dirty="0"/>
              <a:t> </a:t>
            </a:r>
            <a:r>
              <a:rPr lang="en-US" altLang="en-US" sz="2800" dirty="0" err="1"/>
              <a:t>gün</a:t>
            </a:r>
            <a:r>
              <a:rPr lang="en-US" altLang="en-US" sz="2800" dirty="0"/>
              <a:t> </a:t>
            </a:r>
            <a:r>
              <a:rPr lang="en-US" altLang="en-US" sz="2800" dirty="0" err="1"/>
              <a:t>eder</a:t>
            </a:r>
            <a:r>
              <a:rPr lang="en-US" altLang="en-US" sz="2800" dirty="0"/>
              <a:t>. </a:t>
            </a:r>
            <a:r>
              <a:rPr lang="tr-TR" altLang="en-US" sz="2800" dirty="0"/>
              <a:t>Hatanın </a:t>
            </a:r>
            <a:r>
              <a:rPr lang="en-US" altLang="en-US" sz="2800" dirty="0" err="1"/>
              <a:t>düzeltilmesi</a:t>
            </a:r>
            <a:r>
              <a:rPr lang="en-US" altLang="en-US" sz="2800" dirty="0"/>
              <a:t> </a:t>
            </a:r>
            <a:r>
              <a:rPr lang="en-US" altLang="en-US" sz="2800" dirty="0" err="1"/>
              <a:t>için</a:t>
            </a:r>
            <a:r>
              <a:rPr lang="en-US" altLang="en-US" sz="2800" dirty="0"/>
              <a:t> M.Ö. 45 </a:t>
            </a:r>
            <a:r>
              <a:rPr lang="en-US" altLang="en-US" sz="2800" dirty="0" err="1"/>
              <a:t>yılında</a:t>
            </a:r>
            <a:r>
              <a:rPr lang="en-US" altLang="en-US" sz="2800" dirty="0"/>
              <a:t> Jules </a:t>
            </a:r>
            <a:r>
              <a:rPr lang="en-US" altLang="en-US" sz="2800" dirty="0" err="1"/>
              <a:t>Sezar</a:t>
            </a:r>
            <a:r>
              <a:rPr lang="en-US" altLang="en-US" sz="2800" dirty="0"/>
              <a:t>, </a:t>
            </a:r>
            <a:r>
              <a:rPr lang="en-US" altLang="en-US" sz="2800" dirty="0" err="1"/>
              <a:t>bir</a:t>
            </a:r>
            <a:r>
              <a:rPr lang="en-US" altLang="en-US" sz="2800" dirty="0"/>
              <a:t> </a:t>
            </a:r>
            <a:r>
              <a:rPr lang="en-US" altLang="en-US" sz="2800" dirty="0" err="1"/>
              <a:t>astronomu</a:t>
            </a:r>
            <a:r>
              <a:rPr lang="en-US" altLang="en-US" sz="2800" dirty="0"/>
              <a:t> </a:t>
            </a:r>
            <a:r>
              <a:rPr lang="en-US" altLang="en-US" sz="2800" dirty="0" err="1"/>
              <a:t>görevlendirmiş</a:t>
            </a:r>
            <a:r>
              <a:rPr lang="en-US" altLang="en-US" sz="2800" dirty="0"/>
              <a:t> </a:t>
            </a:r>
            <a:r>
              <a:rPr lang="en-US" altLang="en-US" sz="2800" dirty="0" err="1"/>
              <a:t>ve</a:t>
            </a:r>
            <a:r>
              <a:rPr lang="en-US" altLang="en-US" sz="2800" dirty="0"/>
              <a:t> </a:t>
            </a:r>
            <a:r>
              <a:rPr lang="en-US" altLang="en-US" sz="2800" dirty="0" err="1"/>
              <a:t>şu</a:t>
            </a:r>
            <a:r>
              <a:rPr lang="en-US" altLang="en-US" sz="2800" dirty="0"/>
              <a:t> </a:t>
            </a:r>
            <a:r>
              <a:rPr lang="en-US" altLang="en-US" sz="2800" dirty="0" err="1"/>
              <a:t>kurallar</a:t>
            </a:r>
            <a:r>
              <a:rPr lang="en-US" altLang="en-US" sz="2800" dirty="0"/>
              <a:t> </a:t>
            </a:r>
            <a:r>
              <a:rPr lang="en-US" altLang="en-US" sz="2800" dirty="0" err="1"/>
              <a:t>ile</a:t>
            </a:r>
            <a:r>
              <a:rPr lang="en-US" altLang="en-US" sz="2800" dirty="0"/>
              <a:t> </a:t>
            </a:r>
            <a:r>
              <a:rPr lang="en-US" altLang="en-US" sz="2800" dirty="0" err="1"/>
              <a:t>bu</a:t>
            </a:r>
            <a:r>
              <a:rPr lang="en-US" altLang="en-US" sz="2800" dirty="0"/>
              <a:t> </a:t>
            </a:r>
            <a:r>
              <a:rPr lang="en-US" altLang="en-US" sz="2800" dirty="0" err="1"/>
              <a:t>hata</a:t>
            </a:r>
            <a:r>
              <a:rPr lang="en-US" altLang="en-US" sz="2800" dirty="0"/>
              <a:t> k</a:t>
            </a:r>
            <a:r>
              <a:rPr lang="tr-TR" altLang="en-US" sz="2800" dirty="0"/>
              <a:t>ı</a:t>
            </a:r>
            <a:r>
              <a:rPr lang="en-US" altLang="en-US" sz="2800" dirty="0" err="1"/>
              <a:t>smen</a:t>
            </a:r>
            <a:r>
              <a:rPr lang="en-US" altLang="en-US" sz="2800" dirty="0"/>
              <a:t> </a:t>
            </a:r>
            <a:r>
              <a:rPr lang="en-US" altLang="en-US" sz="2800" dirty="0" err="1"/>
              <a:t>düzeltilmiştir</a:t>
            </a:r>
            <a:r>
              <a:rPr lang="en-US" altLang="en-US" sz="2800" dirty="0"/>
              <a:t>:</a:t>
            </a:r>
          </a:p>
          <a:p>
            <a:pPr marL="514350" indent="-514350" algn="just">
              <a:lnSpc>
                <a:spcPct val="150000"/>
              </a:lnSpc>
              <a:buFontTx/>
              <a:buAutoNum type="arabicPeriod"/>
            </a:pPr>
            <a:r>
              <a:rPr lang="en-US" altLang="en-US" sz="2800" dirty="0"/>
              <a:t>Bir </a:t>
            </a:r>
            <a:r>
              <a:rPr lang="en-US" altLang="en-US" sz="2800" dirty="0" err="1"/>
              <a:t>yıl</a:t>
            </a:r>
            <a:r>
              <a:rPr lang="en-US" altLang="en-US" sz="2800" dirty="0"/>
              <a:t> P2 - </a:t>
            </a:r>
            <a:r>
              <a:rPr lang="tr-TR" altLang="en-US" sz="2800" dirty="0"/>
              <a:t>365,25 </a:t>
            </a:r>
            <a:r>
              <a:rPr lang="en-US" altLang="en-US" sz="2800" dirty="0"/>
              <a:t>(</a:t>
            </a:r>
            <a:r>
              <a:rPr lang="en-US" altLang="en-US" sz="2800" dirty="0" err="1"/>
              <a:t>Jülyen</a:t>
            </a:r>
            <a:r>
              <a:rPr lang="en-US" altLang="en-US" sz="2800" dirty="0"/>
              <a:t> </a:t>
            </a:r>
            <a:r>
              <a:rPr lang="en-US" altLang="en-US" sz="2800" dirty="0" err="1"/>
              <a:t>yılı</a:t>
            </a:r>
            <a:r>
              <a:rPr lang="en-US" altLang="en-US" sz="2800" dirty="0"/>
              <a:t>) </a:t>
            </a:r>
            <a:r>
              <a:rPr lang="en-US" altLang="en-US" sz="2800" dirty="0" err="1"/>
              <a:t>alınacaktır</a:t>
            </a:r>
            <a:r>
              <a:rPr lang="en-US" altLang="en-US" sz="2800" dirty="0"/>
              <a:t>.</a:t>
            </a:r>
          </a:p>
          <a:p>
            <a:pPr marL="514350" indent="-514350" algn="just">
              <a:lnSpc>
                <a:spcPct val="150000"/>
              </a:lnSpc>
              <a:buFontTx/>
              <a:buAutoNum type="arabicPeriod"/>
            </a:pPr>
            <a:endParaRPr lang="en-US" altLang="en-US" sz="2800" dirty="0"/>
          </a:p>
          <a:p>
            <a:pPr algn="just">
              <a:lnSpc>
                <a:spcPct val="150000"/>
              </a:lnSpc>
              <a:buFontTx/>
              <a:buNone/>
            </a:pPr>
            <a:r>
              <a:rPr lang="tr-TR" altLang="en-US" sz="2800" dirty="0">
                <a:solidFill>
                  <a:schemeClr val="accent2"/>
                </a:solidFill>
              </a:rPr>
              <a:t>2.</a:t>
            </a:r>
            <a:r>
              <a:rPr lang="tr-TR" altLang="en-US" sz="2800" dirty="0"/>
              <a:t> </a:t>
            </a:r>
            <a:r>
              <a:rPr lang="en-US" altLang="en-US" sz="2800" dirty="0" err="1"/>
              <a:t>Dört</a:t>
            </a:r>
            <a:r>
              <a:rPr lang="en-US" altLang="en-US" sz="2800" dirty="0"/>
              <a:t> </a:t>
            </a:r>
            <a:r>
              <a:rPr lang="en-US" altLang="en-US" sz="2800" dirty="0" err="1"/>
              <a:t>ile</a:t>
            </a:r>
            <a:r>
              <a:rPr lang="en-US" altLang="en-US" sz="2800" dirty="0"/>
              <a:t> </a:t>
            </a:r>
            <a:r>
              <a:rPr lang="en-US" altLang="en-US" sz="2800" dirty="0" err="1"/>
              <a:t>bölünebilen</a:t>
            </a:r>
            <a:r>
              <a:rPr lang="en-US" altLang="en-US" sz="2800" dirty="0"/>
              <a:t> </a:t>
            </a:r>
            <a:r>
              <a:rPr lang="en-US" altLang="en-US" sz="2800" dirty="0" err="1"/>
              <a:t>yıllar</a:t>
            </a:r>
            <a:r>
              <a:rPr lang="en-US" altLang="en-US" sz="2800" dirty="0"/>
              <a:t> 366 </a:t>
            </a:r>
            <a:r>
              <a:rPr lang="en-US" altLang="en-US" sz="2800" dirty="0" err="1"/>
              <a:t>günlük</a:t>
            </a:r>
            <a:r>
              <a:rPr lang="en-US" altLang="en-US" sz="2800" dirty="0"/>
              <a:t> </a:t>
            </a:r>
            <a:r>
              <a:rPr lang="en-US" altLang="en-US" sz="2800" dirty="0" err="1"/>
              <a:t>artık</a:t>
            </a:r>
            <a:r>
              <a:rPr lang="en-US" altLang="en-US" sz="2800" dirty="0"/>
              <a:t> </a:t>
            </a:r>
            <a:r>
              <a:rPr lang="en-US" altLang="en-US" sz="2800" dirty="0" err="1"/>
              <a:t>yıl</a:t>
            </a:r>
            <a:r>
              <a:rPr lang="en-US" altLang="en-US" sz="2800" dirty="0"/>
              <a:t>, </a:t>
            </a:r>
            <a:r>
              <a:rPr lang="en-US" altLang="en-US" sz="2800" dirty="0" err="1"/>
              <a:t>diğerleri</a:t>
            </a:r>
            <a:r>
              <a:rPr lang="en-US" altLang="en-US" sz="2800" dirty="0"/>
              <a:t> 365 </a:t>
            </a:r>
            <a:r>
              <a:rPr lang="en-US" altLang="en-US" sz="2800" dirty="0" err="1"/>
              <a:t>günlük</a:t>
            </a:r>
            <a:r>
              <a:rPr lang="en-US" altLang="en-US" sz="2800" dirty="0"/>
              <a:t> normal </a:t>
            </a:r>
            <a:r>
              <a:rPr lang="en-US" altLang="en-US" sz="2800" dirty="0" err="1"/>
              <a:t>yıl</a:t>
            </a:r>
            <a:r>
              <a:rPr lang="en-US" altLang="en-US" sz="2800" dirty="0"/>
              <a:t> </a:t>
            </a:r>
            <a:r>
              <a:rPr lang="en-US" altLang="en-US" sz="2800" dirty="0" err="1"/>
              <a:t>olacaktır</a:t>
            </a:r>
            <a:r>
              <a:rPr lang="en-US" altLang="en-US" sz="2800" dirty="0"/>
              <a:t>.</a:t>
            </a:r>
          </a:p>
          <a:p>
            <a:pPr algn="just">
              <a:lnSpc>
                <a:spcPct val="150000"/>
              </a:lnSpc>
              <a:buFontTx/>
              <a:buNone/>
            </a:pPr>
            <a:endParaRPr lang="en-US" altLang="en-US" sz="2800" dirty="0"/>
          </a:p>
          <a:p>
            <a:pPr algn="just">
              <a:lnSpc>
                <a:spcPct val="150000"/>
              </a:lnSpc>
              <a:buFontTx/>
              <a:buNone/>
            </a:pPr>
            <a:r>
              <a:rPr lang="tr-TR" altLang="en-US" sz="2800" dirty="0">
                <a:solidFill>
                  <a:schemeClr val="accent2"/>
                </a:solidFill>
              </a:rPr>
              <a:t>3.</a:t>
            </a:r>
            <a:r>
              <a:rPr lang="tr-TR" altLang="en-US" sz="2800" dirty="0"/>
              <a:t> </a:t>
            </a:r>
            <a:r>
              <a:rPr lang="en-US" altLang="en-US" sz="2800" dirty="0" err="1"/>
              <a:t>Artık</a:t>
            </a:r>
            <a:r>
              <a:rPr lang="en-US" altLang="en-US" sz="2800" dirty="0"/>
              <a:t> </a:t>
            </a:r>
            <a:r>
              <a:rPr lang="en-US" altLang="en-US" sz="2800" dirty="0" err="1"/>
              <a:t>yıla</a:t>
            </a:r>
            <a:r>
              <a:rPr lang="en-US" altLang="en-US" sz="2800" dirty="0"/>
              <a:t> </a:t>
            </a:r>
            <a:r>
              <a:rPr lang="en-US" altLang="en-US" sz="2800" dirty="0" err="1"/>
              <a:t>ait</a:t>
            </a:r>
            <a:r>
              <a:rPr lang="en-US" altLang="en-US" sz="2800" dirty="0"/>
              <a:t> </a:t>
            </a:r>
            <a:r>
              <a:rPr lang="en-US" altLang="en-US" sz="2800" dirty="0" err="1"/>
              <a:t>fazla</a:t>
            </a:r>
            <a:r>
              <a:rPr lang="en-US" altLang="en-US" sz="2800" dirty="0"/>
              <a:t> </a:t>
            </a:r>
            <a:r>
              <a:rPr lang="en-US" altLang="en-US" sz="2800" dirty="0" err="1"/>
              <a:t>gün</a:t>
            </a:r>
            <a:r>
              <a:rPr lang="en-US" altLang="en-US" sz="2800" dirty="0"/>
              <a:t> </a:t>
            </a:r>
            <a:r>
              <a:rPr lang="en-US" altLang="en-US" sz="2800" dirty="0" err="1"/>
              <a:t>Şubat</a:t>
            </a:r>
            <a:r>
              <a:rPr lang="en-US" altLang="en-US" sz="2800" dirty="0"/>
              <a:t> </a:t>
            </a:r>
            <a:r>
              <a:rPr lang="en-US" altLang="en-US" sz="2800" dirty="0" err="1"/>
              <a:t>ayına</a:t>
            </a:r>
            <a:r>
              <a:rPr lang="en-US" altLang="en-US" sz="2800" dirty="0"/>
              <a:t>, </a:t>
            </a:r>
            <a:r>
              <a:rPr lang="en-US" altLang="en-US" sz="2800" dirty="0" err="1"/>
              <a:t>eklenecektir</a:t>
            </a:r>
            <a:r>
              <a:rPr lang="en-US" altLang="en-US" sz="2800" dirty="0"/>
              <a:t>.</a:t>
            </a:r>
          </a:p>
          <a:p>
            <a:pPr algn="just">
              <a:lnSpc>
                <a:spcPct val="150000"/>
              </a:lnSpc>
              <a:buFontTx/>
              <a:buNone/>
            </a:pPr>
            <a:endParaRPr lang="tr-TR" altLang="en-US" sz="2800" dirty="0"/>
          </a:p>
          <a:p>
            <a:pPr algn="just">
              <a:lnSpc>
                <a:spcPct val="150000"/>
              </a:lnSpc>
              <a:buFontTx/>
              <a:buNone/>
            </a:pPr>
            <a:r>
              <a:rPr lang="tr-TR" altLang="en-US" sz="2800" dirty="0">
                <a:solidFill>
                  <a:schemeClr val="accent2"/>
                </a:solidFill>
              </a:rPr>
              <a:t>4. </a:t>
            </a:r>
            <a:r>
              <a:rPr lang="tr-TR" altLang="en-US" sz="2800" dirty="0"/>
              <a:t>Yılbaşı </a:t>
            </a:r>
            <a:r>
              <a:rPr lang="en-US" altLang="en-US" sz="2800" dirty="0"/>
              <a:t>Mart </a:t>
            </a:r>
            <a:r>
              <a:rPr lang="en-US" altLang="en-US" sz="2800" dirty="0" err="1"/>
              <a:t>yerine</a:t>
            </a:r>
            <a:r>
              <a:rPr lang="en-US" altLang="en-US" sz="2800" dirty="0"/>
              <a:t> 1 </a:t>
            </a:r>
            <a:r>
              <a:rPr lang="en-US" altLang="en-US" sz="2800" dirty="0" err="1"/>
              <a:t>Ocak</a:t>
            </a:r>
            <a:r>
              <a:rPr lang="en-US" altLang="en-US" sz="2800" dirty="0"/>
              <a:t> al</a:t>
            </a:r>
            <a:r>
              <a:rPr lang="tr-TR" altLang="en-US" sz="2800" dirty="0"/>
              <a:t>ı</a:t>
            </a:r>
            <a:r>
              <a:rPr lang="en-US" altLang="en-US" sz="2800" dirty="0" err="1"/>
              <a:t>nacaktır</a:t>
            </a:r>
            <a:r>
              <a:rPr lang="en-US" altLang="en-US" sz="2800" dirty="0"/>
              <a:t>.</a:t>
            </a:r>
            <a:endParaRPr lang="tr-TR" altLang="en-US" sz="2800" dirty="0"/>
          </a:p>
        </p:txBody>
      </p:sp>
    </p:spTree>
    <p:extLst>
      <p:ext uri="{BB962C8B-B14F-4D97-AF65-F5344CB8AC3E}">
        <p14:creationId xmlns:p14="http://schemas.microsoft.com/office/powerpoint/2010/main" val="311165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A671204F-4C65-4104-BA6C-4D02C236508E}"/>
              </a:ext>
            </a:extLst>
          </p:cNvPr>
          <p:cNvSpPr>
            <a:spLocks noGrp="1" noChangeArrowheads="1"/>
          </p:cNvSpPr>
          <p:nvPr>
            <p:ph type="body" idx="1"/>
          </p:nvPr>
        </p:nvSpPr>
        <p:spPr>
          <a:xfrm>
            <a:off x="628650" y="914400"/>
            <a:ext cx="7886700" cy="5262563"/>
          </a:xfrm>
        </p:spPr>
        <p:txBody>
          <a:bodyPr>
            <a:normAutofit fontScale="85000" lnSpcReduction="10000"/>
          </a:bodyPr>
          <a:lstStyle/>
          <a:p>
            <a:pPr algn="just">
              <a:lnSpc>
                <a:spcPct val="160000"/>
              </a:lnSpc>
            </a:pPr>
            <a:r>
              <a:rPr lang="tr-TR" altLang="en-US" sz="2400" u="sng" dirty="0">
                <a:solidFill>
                  <a:srgbClr val="FF0000"/>
                </a:solidFill>
              </a:rPr>
              <a:t>Gregoryen Takvimi :</a:t>
            </a:r>
            <a:r>
              <a:rPr lang="tr-TR" altLang="en-US" sz="2400" dirty="0"/>
              <a:t> </a:t>
            </a:r>
            <a:r>
              <a:rPr lang="tr-TR" altLang="en-US" sz="2400" dirty="0" err="1"/>
              <a:t>Jülyen</a:t>
            </a:r>
            <a:r>
              <a:rPr lang="tr-TR" altLang="en-US" sz="2400" dirty="0"/>
              <a:t> takviminin de hatalı olduğu görülmektedir ; çünkü dönencel yıl kesrini 0,2422 yerine 0,25 almıştır. Bu hata da </a:t>
            </a:r>
            <a:r>
              <a:rPr lang="tr-TR" altLang="en-US" sz="2400" dirty="0" err="1"/>
              <a:t>Jülyen</a:t>
            </a:r>
            <a:r>
              <a:rPr lang="tr-TR" altLang="en-US" sz="2400" dirty="0"/>
              <a:t> takviminin geri kalmasına neden olmaktadır. Gerileme miktara</a:t>
            </a:r>
          </a:p>
          <a:p>
            <a:pPr algn="just">
              <a:lnSpc>
                <a:spcPct val="160000"/>
              </a:lnSpc>
            </a:pPr>
            <a:endParaRPr lang="tr-TR" altLang="en-US" sz="2400" dirty="0"/>
          </a:p>
          <a:p>
            <a:pPr algn="just">
              <a:lnSpc>
                <a:spcPct val="160000"/>
              </a:lnSpc>
              <a:buFontTx/>
              <a:buNone/>
            </a:pPr>
            <a:r>
              <a:rPr lang="tr-TR" altLang="en-US" sz="2400" dirty="0"/>
              <a:t>			</a:t>
            </a:r>
            <a:r>
              <a:rPr lang="tr-TR" altLang="en-US" sz="2400" dirty="0">
                <a:latin typeface="Symbol" panose="05050102010706020507" pitchFamily="18" charset="2"/>
              </a:rPr>
              <a:t>D</a:t>
            </a:r>
            <a:r>
              <a:rPr lang="tr-TR" altLang="en-US" sz="2400" dirty="0"/>
              <a:t>P</a:t>
            </a:r>
            <a:r>
              <a:rPr lang="tr-TR" altLang="en-US" sz="2400" baseline="-25000" dirty="0"/>
              <a:t>2</a:t>
            </a:r>
            <a:r>
              <a:rPr lang="tr-TR" altLang="en-US" sz="2400" dirty="0"/>
              <a:t> =  -0,0078 gün/Yıl</a:t>
            </a:r>
          </a:p>
          <a:p>
            <a:pPr algn="just">
              <a:lnSpc>
                <a:spcPct val="160000"/>
              </a:lnSpc>
              <a:buFontTx/>
              <a:buNone/>
            </a:pPr>
            <a:endParaRPr lang="tr-TR" altLang="en-US" sz="2400" dirty="0"/>
          </a:p>
          <a:p>
            <a:pPr algn="just">
              <a:lnSpc>
                <a:spcPct val="160000"/>
              </a:lnSpc>
            </a:pPr>
            <a:r>
              <a:rPr lang="tr-TR" altLang="en-US" sz="2400" dirty="0" err="1"/>
              <a:t>dır</a:t>
            </a:r>
            <a:r>
              <a:rPr lang="tr-TR" altLang="en-US" sz="2400" dirty="0"/>
              <a:t>. Kısa zaman için bir miktar önemsizdir ; fakat meselâ 400 yılda 3,12 günlük bir değere yükselir. Bunu düzeltmek İçin </a:t>
            </a:r>
            <a:r>
              <a:rPr lang="tr-TR" altLang="en-US" sz="2400" dirty="0" err="1"/>
              <a:t>Jülyen</a:t>
            </a:r>
            <a:r>
              <a:rPr lang="tr-TR" altLang="en-US" sz="2400" dirty="0"/>
              <a:t> takvimini 3 gün ilerletmeliyiz. </a:t>
            </a:r>
            <a:r>
              <a:rPr lang="tr-TR" altLang="en-US" sz="2400" dirty="0" err="1"/>
              <a:t>Cesar’ın</a:t>
            </a:r>
            <a:r>
              <a:rPr lang="tr-TR" altLang="en-US" sz="2400" dirty="0"/>
              <a:t> kuralına göre 400 yılda 100 artık yıl vardır. 0 halde biz artık yıl sayısını azaltırsak </a:t>
            </a:r>
            <a:r>
              <a:rPr lang="tr-TR" altLang="en-US" sz="2400" dirty="0">
                <a:latin typeface="Symbol" panose="05050102010706020507" pitchFamily="18" charset="2"/>
              </a:rPr>
              <a:t>D</a:t>
            </a:r>
            <a:r>
              <a:rPr lang="tr-TR" altLang="en-US" sz="2400" dirty="0"/>
              <a:t>P</a:t>
            </a:r>
            <a:r>
              <a:rPr lang="tr-TR" altLang="en-US" sz="2400" baseline="-25000" dirty="0"/>
              <a:t>2</a:t>
            </a:r>
            <a:r>
              <a:rPr lang="tr-TR" altLang="en-US" sz="2400" dirty="0"/>
              <a:t>  hatasını epeyce azaltmış oluruz.</a:t>
            </a:r>
          </a:p>
        </p:txBody>
      </p:sp>
    </p:spTree>
    <p:extLst>
      <p:ext uri="{BB962C8B-B14F-4D97-AF65-F5344CB8AC3E}">
        <p14:creationId xmlns:p14="http://schemas.microsoft.com/office/powerpoint/2010/main" val="990844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a:extLst>
              <a:ext uri="{FF2B5EF4-FFF2-40B4-BE49-F238E27FC236}">
                <a16:creationId xmlns:a16="http://schemas.microsoft.com/office/drawing/2014/main" id="{A10B82E1-AA3C-4247-A30F-1531B3C153F7}"/>
              </a:ext>
            </a:extLst>
          </p:cNvPr>
          <p:cNvSpPr>
            <a:spLocks noGrp="1" noChangeArrowheads="1"/>
          </p:cNvSpPr>
          <p:nvPr>
            <p:ph type="body" idx="1"/>
          </p:nvPr>
        </p:nvSpPr>
        <p:spPr>
          <a:xfrm>
            <a:off x="628650" y="1532010"/>
            <a:ext cx="7886700" cy="4351338"/>
          </a:xfrm>
        </p:spPr>
        <p:txBody>
          <a:bodyPr>
            <a:normAutofit fontScale="85000" lnSpcReduction="20000"/>
          </a:bodyPr>
          <a:lstStyle/>
          <a:p>
            <a:pPr algn="just">
              <a:lnSpc>
                <a:spcPct val="150000"/>
              </a:lnSpc>
            </a:pPr>
            <a:r>
              <a:rPr lang="tr-TR" altLang="en-US" sz="2300" dirty="0"/>
              <a:t>Böyle bir düzeltme zorunluluğunun ilk olarak 1582 de Papa XIII </a:t>
            </a:r>
            <a:r>
              <a:rPr lang="tr-TR" altLang="en-US" sz="2300" dirty="0" err="1"/>
              <a:t>Gregoire</a:t>
            </a:r>
            <a:r>
              <a:rPr lang="tr-TR" altLang="en-US" sz="2300" dirty="0"/>
              <a:t> duymuştur. M.S. 325 yılında, Güneşin 21 Martta koç noktasına geldiği hesaplanmıştı. 0 zamandan 1583 e kadar takvimin geri kalma miktarı</a:t>
            </a:r>
          </a:p>
          <a:p>
            <a:pPr algn="just">
              <a:lnSpc>
                <a:spcPct val="150000"/>
              </a:lnSpc>
            </a:pPr>
            <a:endParaRPr lang="tr-TR" altLang="en-US" sz="2300" dirty="0"/>
          </a:p>
          <a:p>
            <a:pPr algn="just">
              <a:lnSpc>
                <a:spcPct val="150000"/>
              </a:lnSpc>
              <a:buFontTx/>
              <a:buNone/>
            </a:pPr>
            <a:r>
              <a:rPr lang="tr-TR" altLang="en-US" sz="2300" dirty="0"/>
              <a:t>		</a:t>
            </a:r>
            <a:r>
              <a:rPr lang="tr-TR" altLang="en-US" sz="2300" dirty="0">
                <a:solidFill>
                  <a:schemeClr val="accent2"/>
                </a:solidFill>
              </a:rPr>
              <a:t>-0,0078 gün Yıl</a:t>
            </a:r>
            <a:r>
              <a:rPr lang="tr-TR" altLang="en-US" sz="2300" baseline="30000" dirty="0">
                <a:solidFill>
                  <a:schemeClr val="accent2"/>
                </a:solidFill>
              </a:rPr>
              <a:t>-1</a:t>
            </a:r>
            <a:r>
              <a:rPr lang="tr-TR" altLang="en-US" sz="2300" dirty="0">
                <a:solidFill>
                  <a:schemeClr val="accent2"/>
                </a:solidFill>
              </a:rPr>
              <a:t> x 1257 yıl = -9,8046 gün</a:t>
            </a:r>
          </a:p>
          <a:p>
            <a:pPr algn="just">
              <a:lnSpc>
                <a:spcPct val="150000"/>
              </a:lnSpc>
              <a:buFontTx/>
              <a:buNone/>
            </a:pPr>
            <a:endParaRPr lang="tr-TR" altLang="en-US" sz="2300" dirty="0">
              <a:solidFill>
                <a:schemeClr val="accent2"/>
              </a:solidFill>
            </a:endParaRPr>
          </a:p>
          <a:p>
            <a:pPr algn="just">
              <a:lnSpc>
                <a:spcPct val="150000"/>
              </a:lnSpc>
            </a:pPr>
            <a:r>
              <a:rPr lang="tr-TR" altLang="en-US" sz="2300" dirty="0"/>
              <a:t>0 halde 1582 yılında, Güneş 21 Marttan 10 gün önce koç noktasına gelmektedir. Papa </a:t>
            </a:r>
            <a:r>
              <a:rPr lang="tr-TR" altLang="en-US" sz="2300" dirty="0" err="1"/>
              <a:t>Gregoire</a:t>
            </a:r>
            <a:r>
              <a:rPr lang="tr-TR" altLang="en-US" sz="2300" dirty="0"/>
              <a:t> iki astronomla beraber çalışarak şu kuralları </a:t>
            </a:r>
            <a:r>
              <a:rPr lang="tr-TR" altLang="en-US" sz="2300" dirty="0" err="1"/>
              <a:t>tesbit</a:t>
            </a:r>
            <a:r>
              <a:rPr lang="tr-TR" altLang="en-US" sz="2300" dirty="0"/>
              <a:t> etti : </a:t>
            </a:r>
          </a:p>
          <a:p>
            <a:pPr algn="just">
              <a:lnSpc>
                <a:spcPct val="150000"/>
              </a:lnSpc>
            </a:pPr>
            <a:endParaRPr lang="tr-TR" altLang="en-US" sz="2300" dirty="0"/>
          </a:p>
        </p:txBody>
      </p:sp>
    </p:spTree>
    <p:extLst>
      <p:ext uri="{BB962C8B-B14F-4D97-AF65-F5344CB8AC3E}">
        <p14:creationId xmlns:p14="http://schemas.microsoft.com/office/powerpoint/2010/main" val="282706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83E8E0B2-B5CF-4972-8E51-61A412DA2083}"/>
              </a:ext>
            </a:extLst>
          </p:cNvPr>
          <p:cNvSpPr>
            <a:spLocks noGrp="1" noChangeArrowheads="1"/>
          </p:cNvSpPr>
          <p:nvPr>
            <p:ph type="body" idx="1"/>
          </p:nvPr>
        </p:nvSpPr>
        <p:spPr>
          <a:xfrm>
            <a:off x="628650" y="1204839"/>
            <a:ext cx="7886700" cy="4351338"/>
          </a:xfrm>
        </p:spPr>
        <p:txBody>
          <a:bodyPr>
            <a:normAutofit fontScale="77500" lnSpcReduction="20000"/>
          </a:bodyPr>
          <a:lstStyle/>
          <a:p>
            <a:pPr algn="just">
              <a:lnSpc>
                <a:spcPct val="150000"/>
              </a:lnSpc>
            </a:pPr>
            <a:r>
              <a:rPr lang="tr-TR" altLang="en-US" sz="2700" dirty="0">
                <a:solidFill>
                  <a:schemeClr val="accent2"/>
                </a:solidFill>
              </a:rPr>
              <a:t>1)</a:t>
            </a:r>
            <a:r>
              <a:rPr lang="tr-TR" altLang="en-US" sz="2700" dirty="0"/>
              <a:t> 4 Ekim 1582 gününden sonra gelen gün 15 Ekim 1582 olarak alınacaktır. Böylece 10 </a:t>
            </a:r>
            <a:r>
              <a:rPr lang="tr-TR" altLang="en-US" sz="2700" dirty="0" err="1"/>
              <a:t>günIük</a:t>
            </a:r>
            <a:r>
              <a:rPr lang="tr-TR" altLang="en-US" sz="2700" dirty="0"/>
              <a:t> gerileme düzeltilmiş ve ilkbahar başlangıcı 21 Martta getirilmiş oldu.</a:t>
            </a:r>
          </a:p>
          <a:p>
            <a:pPr algn="just">
              <a:lnSpc>
                <a:spcPct val="150000"/>
              </a:lnSpc>
            </a:pPr>
            <a:endParaRPr lang="tr-TR" altLang="en-US" sz="2700" dirty="0"/>
          </a:p>
          <a:p>
            <a:pPr algn="just">
              <a:lnSpc>
                <a:spcPct val="150000"/>
              </a:lnSpc>
            </a:pPr>
            <a:r>
              <a:rPr lang="tr-TR" altLang="en-US" sz="2700" dirty="0">
                <a:solidFill>
                  <a:schemeClr val="accent2"/>
                </a:solidFill>
              </a:rPr>
              <a:t>2)</a:t>
            </a:r>
            <a:r>
              <a:rPr lang="tr-TR" altLang="en-US" sz="2700" dirty="0"/>
              <a:t> Son iki rakamı (00) olan yıllar içinde ancak 400 ile bölünebilen yıllar artık yıl olarak kabul edilecektir. Örneğin 100,200,300 yılları </a:t>
            </a:r>
            <a:r>
              <a:rPr lang="tr-TR" altLang="en-US" sz="2700" dirty="0" err="1"/>
              <a:t>Jülyen</a:t>
            </a:r>
            <a:r>
              <a:rPr lang="tr-TR" altLang="en-US" sz="2700" dirty="0"/>
              <a:t> takvimine göre artık yıl olduğu halde, burada normal yıldır. Ancak 400 yılı artık yıldır. Tabii aradaki diğer yıllar içinde 4 ile bölünebilenler yine artık yıl olarak kalacaktır.</a:t>
            </a:r>
          </a:p>
        </p:txBody>
      </p:sp>
    </p:spTree>
    <p:extLst>
      <p:ext uri="{BB962C8B-B14F-4D97-AF65-F5344CB8AC3E}">
        <p14:creationId xmlns:p14="http://schemas.microsoft.com/office/powerpoint/2010/main" val="2597337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a:extLst>
              <a:ext uri="{FF2B5EF4-FFF2-40B4-BE49-F238E27FC236}">
                <a16:creationId xmlns:a16="http://schemas.microsoft.com/office/drawing/2014/main" id="{6181AB99-E1AE-4D13-9B2A-A61E22A7D210}"/>
              </a:ext>
            </a:extLst>
          </p:cNvPr>
          <p:cNvSpPr>
            <a:spLocks noGrp="1" noChangeArrowheads="1"/>
          </p:cNvSpPr>
          <p:nvPr>
            <p:ph type="body" idx="1"/>
          </p:nvPr>
        </p:nvSpPr>
        <p:spPr>
          <a:xfrm>
            <a:off x="628650" y="1825625"/>
            <a:ext cx="7886700" cy="2561817"/>
          </a:xfrm>
        </p:spPr>
        <p:txBody>
          <a:bodyPr>
            <a:normAutofit/>
          </a:bodyPr>
          <a:lstStyle/>
          <a:p>
            <a:pPr algn="just">
              <a:lnSpc>
                <a:spcPct val="150000"/>
              </a:lnSpc>
            </a:pPr>
            <a:r>
              <a:rPr lang="tr-TR" altLang="en-US" sz="2000" dirty="0"/>
              <a:t>Gregoryen takviminin başlangıcı </a:t>
            </a:r>
            <a:r>
              <a:rPr lang="tr-TR" altLang="en-US" sz="2000" dirty="0" err="1"/>
              <a:t>İsa’nIn</a:t>
            </a:r>
            <a:r>
              <a:rPr lang="tr-TR" altLang="en-US" sz="2000" dirty="0"/>
              <a:t> doğumunun yaklaşık olarak dördüncü yılına rastlamaktadır. Bu başlangıca göre sıralanan yıllara </a:t>
            </a:r>
            <a:r>
              <a:rPr lang="tr-TR" altLang="en-US" sz="2000" u="sng" dirty="0" err="1">
                <a:solidFill>
                  <a:srgbClr val="FF0000"/>
                </a:solidFill>
              </a:rPr>
              <a:t>Milâdi</a:t>
            </a:r>
            <a:r>
              <a:rPr lang="tr-TR" altLang="en-US" sz="2000" u="sng" dirty="0">
                <a:solidFill>
                  <a:srgbClr val="FF0000"/>
                </a:solidFill>
              </a:rPr>
              <a:t> tarih</a:t>
            </a:r>
            <a:r>
              <a:rPr lang="tr-TR" altLang="en-US" sz="2000" u="sng" dirty="0"/>
              <a:t>  </a:t>
            </a:r>
            <a:r>
              <a:rPr lang="tr-TR" altLang="en-US" sz="2000" dirty="0"/>
              <a:t>denir ve sıfırıncı yıl olmamak üzere M.Ö. 1,2, 3,... Ve</a:t>
            </a:r>
            <a:r>
              <a:rPr lang="en-US" altLang="en-US" sz="2000" dirty="0"/>
              <a:t> </a:t>
            </a:r>
            <a:r>
              <a:rPr lang="tr-TR" altLang="en-US" sz="2000" dirty="0"/>
              <a:t>M.S. 1,2,3,... şeklinde gösterilir.</a:t>
            </a:r>
          </a:p>
        </p:txBody>
      </p:sp>
    </p:spTree>
    <p:extLst>
      <p:ext uri="{BB962C8B-B14F-4D97-AF65-F5344CB8AC3E}">
        <p14:creationId xmlns:p14="http://schemas.microsoft.com/office/powerpoint/2010/main" val="2655080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a:extLst>
              <a:ext uri="{FF2B5EF4-FFF2-40B4-BE49-F238E27FC236}">
                <a16:creationId xmlns:a16="http://schemas.microsoft.com/office/drawing/2014/main" id="{95FED36C-7367-472D-8B8D-53F8F6CD4D0D}"/>
              </a:ext>
            </a:extLst>
          </p:cNvPr>
          <p:cNvSpPr>
            <a:spLocks noGrp="1" noChangeArrowheads="1"/>
          </p:cNvSpPr>
          <p:nvPr>
            <p:ph type="body" idx="1"/>
          </p:nvPr>
        </p:nvSpPr>
        <p:spPr>
          <a:xfrm>
            <a:off x="628650" y="1350628"/>
            <a:ext cx="7886700" cy="4826335"/>
          </a:xfrm>
        </p:spPr>
        <p:txBody>
          <a:bodyPr>
            <a:normAutofit fontScale="77500" lnSpcReduction="20000"/>
          </a:bodyPr>
          <a:lstStyle/>
          <a:p>
            <a:pPr algn="just">
              <a:lnSpc>
                <a:spcPct val="150000"/>
              </a:lnSpc>
            </a:pPr>
            <a:r>
              <a:rPr lang="tr-TR" altLang="en-US" sz="2800" dirty="0"/>
              <a:t>Gregoryen takvimi de hatasız değildir ;zira</a:t>
            </a:r>
          </a:p>
          <a:p>
            <a:pPr algn="just">
              <a:lnSpc>
                <a:spcPct val="150000"/>
              </a:lnSpc>
            </a:pPr>
            <a:r>
              <a:rPr lang="tr-TR" altLang="en-US" sz="2800" dirty="0"/>
              <a:t>400 </a:t>
            </a:r>
            <a:r>
              <a:rPr lang="tr-TR" altLang="en-US" sz="2800" dirty="0">
                <a:latin typeface="Symbol" panose="05050102010706020507" pitchFamily="18" charset="2"/>
              </a:rPr>
              <a:t>D</a:t>
            </a:r>
            <a:r>
              <a:rPr lang="tr-TR" altLang="en-US" sz="2800" dirty="0"/>
              <a:t>P</a:t>
            </a:r>
            <a:r>
              <a:rPr lang="tr-TR" altLang="en-US" sz="2800" baseline="-25000" dirty="0"/>
              <a:t>2</a:t>
            </a:r>
            <a:r>
              <a:rPr lang="tr-TR" altLang="en-US" sz="2800" dirty="0"/>
              <a:t> = -3,12 gün</a:t>
            </a:r>
          </a:p>
          <a:p>
            <a:pPr algn="just">
              <a:lnSpc>
                <a:spcPct val="150000"/>
              </a:lnSpc>
            </a:pPr>
            <a:r>
              <a:rPr lang="tr-TR" altLang="en-US" sz="2800" dirty="0"/>
              <a:t>olduğu halde -3 günlük düzeltme yapılmıştır.</a:t>
            </a:r>
          </a:p>
          <a:p>
            <a:pPr algn="just">
              <a:lnSpc>
                <a:spcPct val="150000"/>
              </a:lnSpc>
              <a:buFontTx/>
              <a:buNone/>
            </a:pPr>
            <a:r>
              <a:rPr lang="tr-TR" altLang="en-US" sz="2800" dirty="0"/>
              <a:t> 0 halde geriye</a:t>
            </a:r>
          </a:p>
          <a:p>
            <a:pPr algn="just">
              <a:lnSpc>
                <a:spcPct val="150000"/>
              </a:lnSpc>
            </a:pPr>
            <a:r>
              <a:rPr lang="tr-TR" altLang="en-US" sz="2800" dirty="0">
                <a:latin typeface="Symbol" panose="05050102010706020507" pitchFamily="18" charset="2"/>
              </a:rPr>
              <a:t>D</a:t>
            </a:r>
            <a:r>
              <a:rPr lang="tr-TR" altLang="en-US" sz="2800" dirty="0"/>
              <a:t>P</a:t>
            </a:r>
            <a:r>
              <a:rPr lang="tr-TR" altLang="en-US" sz="2800" baseline="-25000" dirty="0"/>
              <a:t>3</a:t>
            </a:r>
            <a:r>
              <a:rPr lang="tr-TR" altLang="en-US" sz="2800" dirty="0"/>
              <a:t>  = -0, 12 gün/400 yıl</a:t>
            </a:r>
          </a:p>
          <a:p>
            <a:pPr algn="just">
              <a:lnSpc>
                <a:spcPct val="150000"/>
              </a:lnSpc>
            </a:pPr>
            <a:r>
              <a:rPr lang="tr-TR" altLang="en-US" sz="2800" dirty="0"/>
              <a:t>değerinde bir hata kalmış oluyor. Bu hata 4000 yılda </a:t>
            </a:r>
            <a:r>
              <a:rPr lang="tr-TR" altLang="en-US" sz="2800" b="1" dirty="0">
                <a:solidFill>
                  <a:srgbClr val="FF0000"/>
                </a:solidFill>
              </a:rPr>
              <a:t>1.2 gün olduğuna göre</a:t>
            </a:r>
            <a:r>
              <a:rPr lang="tr-TR" altLang="en-US" sz="2800" b="1" dirty="0"/>
              <a:t>, </a:t>
            </a:r>
            <a:r>
              <a:rPr lang="tr-TR" altLang="en-US" sz="2800" dirty="0"/>
              <a:t>4000 yılına artık yıl yerine 365 günlük normal yıl alırsak</a:t>
            </a:r>
            <a:r>
              <a:rPr lang="tr-TR" altLang="en-US" sz="2800" b="1" dirty="0"/>
              <a:t> </a:t>
            </a:r>
            <a:r>
              <a:rPr lang="tr-TR" altLang="en-US" sz="2800" dirty="0"/>
              <a:t>yeter derecede bir düzeltme</a:t>
            </a:r>
            <a:r>
              <a:rPr lang="tr-TR" altLang="en-US" sz="2800" b="1" dirty="0"/>
              <a:t> </a:t>
            </a:r>
            <a:r>
              <a:rPr lang="tr-TR" altLang="en-US" sz="2800" dirty="0"/>
              <a:t>yapmış oluruz.</a:t>
            </a:r>
          </a:p>
        </p:txBody>
      </p:sp>
    </p:spTree>
    <p:extLst>
      <p:ext uri="{BB962C8B-B14F-4D97-AF65-F5344CB8AC3E}">
        <p14:creationId xmlns:p14="http://schemas.microsoft.com/office/powerpoint/2010/main" val="1988575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a:extLst>
              <a:ext uri="{FF2B5EF4-FFF2-40B4-BE49-F238E27FC236}">
                <a16:creationId xmlns:a16="http://schemas.microsoft.com/office/drawing/2014/main" id="{737978D0-6A87-4C1B-A849-F80470447BC8}"/>
              </a:ext>
            </a:extLst>
          </p:cNvPr>
          <p:cNvSpPr>
            <a:spLocks noGrp="1" noChangeArrowheads="1"/>
          </p:cNvSpPr>
          <p:nvPr>
            <p:ph type="body" idx="1"/>
          </p:nvPr>
        </p:nvSpPr>
        <p:spPr>
          <a:xfrm>
            <a:off x="586705" y="1578150"/>
            <a:ext cx="7886700" cy="4351338"/>
          </a:xfrm>
        </p:spPr>
        <p:txBody>
          <a:bodyPr>
            <a:normAutofit/>
          </a:bodyPr>
          <a:lstStyle/>
          <a:p>
            <a:pPr algn="just">
              <a:lnSpc>
                <a:spcPct val="150000"/>
              </a:lnSpc>
            </a:pPr>
            <a:r>
              <a:rPr lang="tr-TR" altLang="en-US" sz="2000" dirty="0"/>
              <a:t>Gregoryen takvimi bizde 1926 da kabul edildi. 0 zamana kadar Rumi takvim kullanılıyordu. Rumi takvimin esasi </a:t>
            </a:r>
            <a:r>
              <a:rPr lang="tr-TR" altLang="en-US" sz="2000" dirty="0" err="1"/>
              <a:t>Jülyen</a:t>
            </a:r>
            <a:r>
              <a:rPr lang="tr-TR" altLang="en-US" sz="2000" dirty="0"/>
              <a:t> takvimine dayanır. Bu nedenle Rumi tarihler bugün Gregoryen takviminden 13 gün geridedir. Çünkü</a:t>
            </a:r>
          </a:p>
          <a:p>
            <a:pPr algn="just">
              <a:lnSpc>
                <a:spcPct val="150000"/>
              </a:lnSpc>
            </a:pPr>
            <a:r>
              <a:rPr lang="tr-TR" altLang="en-US" sz="2000" dirty="0"/>
              <a:t>0,0078 (2009-325) = 13,1352</a:t>
            </a:r>
          </a:p>
          <a:p>
            <a:pPr algn="just">
              <a:lnSpc>
                <a:spcPct val="150000"/>
              </a:lnSpc>
            </a:pPr>
            <a:r>
              <a:rPr lang="tr-TR" altLang="en-US" sz="2000" dirty="0"/>
              <a:t>dur. Rumi takvimde yılbaşı 1 Ocak değil 1 marttır.</a:t>
            </a:r>
          </a:p>
        </p:txBody>
      </p:sp>
    </p:spTree>
    <p:extLst>
      <p:ext uri="{BB962C8B-B14F-4D97-AF65-F5344CB8AC3E}">
        <p14:creationId xmlns:p14="http://schemas.microsoft.com/office/powerpoint/2010/main" val="15545132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907</Words>
  <Application>Microsoft Office PowerPoint</Application>
  <PresentationFormat>Ekran Gösterisi (4:3)</PresentationFormat>
  <Paragraphs>53</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Monotype Corsiva</vt:lpstr>
      <vt:lpstr>Symbol</vt:lpstr>
      <vt:lpstr>Office Teması</vt:lpstr>
      <vt:lpstr>TAKVİMLER</vt:lpstr>
      <vt:lpstr>PowerPoint Sunusu</vt:lpstr>
      <vt:lpstr>PowerPoint Sunusu</vt:lpstr>
      <vt:lpstr>PowerPoint Sunusu</vt:lpstr>
      <vt:lpstr>PowerPoint Sunusu</vt:lpstr>
      <vt:lpstr>PowerPoint Sunusu</vt:lpstr>
      <vt:lpstr>PowerPoint Sunusu</vt:lpstr>
      <vt:lpstr>PowerPoint Sunusu</vt:lpstr>
      <vt:lpstr>PowerPoint Sunusu</vt:lpstr>
      <vt:lpstr>Ay takvimi </vt:lpstr>
      <vt:lpstr>PowerPoint Sunusu</vt:lpstr>
      <vt:lpstr>Jülyen Periyodu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TAKVİMLER</dc:title>
  <dc:creator>ibrahim özavcı</dc:creator>
  <cp:lastModifiedBy>ibrahim özavcı</cp:lastModifiedBy>
  <cp:revision>11</cp:revision>
  <dcterms:created xsi:type="dcterms:W3CDTF">2018-11-07T13:55:57Z</dcterms:created>
  <dcterms:modified xsi:type="dcterms:W3CDTF">2018-12-27T11:10:25Z</dcterms:modified>
</cp:coreProperties>
</file>