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56" r:id="rId2"/>
    <p:sldId id="304" r:id="rId3"/>
    <p:sldId id="305" r:id="rId4"/>
    <p:sldId id="361" r:id="rId5"/>
    <p:sldId id="306" r:id="rId6"/>
    <p:sldId id="362" r:id="rId7"/>
    <p:sldId id="345" r:id="rId8"/>
    <p:sldId id="341" r:id="rId9"/>
    <p:sldId id="346" r:id="rId10"/>
    <p:sldId id="342" r:id="rId11"/>
    <p:sldId id="343" r:id="rId12"/>
    <p:sldId id="344" r:id="rId13"/>
    <p:sldId id="363" r:id="rId14"/>
    <p:sldId id="307" r:id="rId15"/>
    <p:sldId id="329" r:id="rId16"/>
    <p:sldId id="364" r:id="rId17"/>
    <p:sldId id="330" r:id="rId18"/>
    <p:sldId id="365" r:id="rId19"/>
    <p:sldId id="331" r:id="rId20"/>
    <p:sldId id="312" r:id="rId21"/>
    <p:sldId id="313" r:id="rId22"/>
    <p:sldId id="318" r:id="rId23"/>
    <p:sldId id="319" r:id="rId24"/>
    <p:sldId id="322" r:id="rId25"/>
    <p:sldId id="366" r:id="rId26"/>
    <p:sldId id="347" r:id="rId27"/>
    <p:sldId id="348" r:id="rId28"/>
    <p:sldId id="367" r:id="rId29"/>
    <p:sldId id="350" r:id="rId30"/>
    <p:sldId id="351" r:id="rId31"/>
    <p:sldId id="368" r:id="rId32"/>
    <p:sldId id="352" r:id="rId33"/>
    <p:sldId id="353" r:id="rId34"/>
    <p:sldId id="369" r:id="rId35"/>
    <p:sldId id="354" r:id="rId36"/>
    <p:sldId id="370" r:id="rId37"/>
    <p:sldId id="355" r:id="rId38"/>
    <p:sldId id="358" r:id="rId39"/>
    <p:sldId id="359" r:id="rId4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36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6083BA-6416-4D66-8786-28468FABA499}" type="datetimeFigureOut">
              <a:rPr lang="tr-TR" smtClean="0"/>
              <a:t>08/01/2020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S.K. 2018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02791-4633-4C56-A7A7-7D1DAE3D8B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940811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5E606A-3035-4A2B-8FF6-87B8F5EB492F}" type="datetimeFigureOut">
              <a:rPr lang="tr-TR" smtClean="0"/>
              <a:t>08/01/2020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S.K. 2018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6BF1E-BF37-4091-A76E-FF88E9E75D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076661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E6BF1E-BF37-4091-A76E-FF88E9E75D8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4962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E6BF1E-BF37-4091-A76E-FF88E9E75D8D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238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E6BF1E-BF37-4091-A76E-FF88E9E75D8D}" type="slidenum">
              <a:rPr lang="tr-TR" smtClean="0"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17718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E6BF1E-BF37-4091-A76E-FF88E9E75D8D}" type="slidenum">
              <a:rPr lang="tr-TR" smtClean="0"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04335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E6BF1E-BF37-4091-A76E-FF88E9E75D8D}" type="slidenum">
              <a:rPr lang="tr-TR" smtClean="0"/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5041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CF229-7D11-4535-B1AB-FCC88B640AA3}" type="datetime1">
              <a:rPr lang="tr-TR" smtClean="0"/>
              <a:t>08/01/2020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7559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9949-56BC-4B84-9C3D-894925EB0F56}" type="datetime1">
              <a:rPr lang="tr-TR" smtClean="0"/>
              <a:t>08/01/2020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903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8D4B6-AF03-42CE-B446-09F96DA2FDF4}" type="datetime1">
              <a:rPr lang="tr-TR" smtClean="0"/>
              <a:t>08/01/2020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091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3A90-DEC4-4E71-8338-BFB8D0B7DC46}" type="datetime1">
              <a:rPr lang="tr-TR" smtClean="0"/>
              <a:t>08/01/2020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077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53077-050F-4635-9672-7DBC00FE1B07}" type="datetime1">
              <a:rPr lang="tr-TR" smtClean="0"/>
              <a:t>08/01/2020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7913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9692-DBE7-4A03-8B0C-E3F84CE9D731}" type="datetime1">
              <a:rPr lang="tr-TR" smtClean="0"/>
              <a:t>08/01/2020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989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4BFC-E98B-45C3-9E03-7216646DEA51}" type="datetime1">
              <a:rPr lang="tr-TR" smtClean="0"/>
              <a:t>08/01/2020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5990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1520C-A269-47F8-9202-68DC21DD37ED}" type="datetime1">
              <a:rPr lang="tr-TR" smtClean="0"/>
              <a:t>08/01/2020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2898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AB062-525E-4BE8-B105-1DD2EADCA539}" type="datetime1">
              <a:rPr lang="tr-TR" smtClean="0"/>
              <a:t>08/01/2020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384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D8DE1-7C5B-490F-BD83-ED48AE82A565}" type="datetime1">
              <a:rPr lang="tr-TR" smtClean="0"/>
              <a:t>08/01/2020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3108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4CD6-9EC2-454A-B4FA-B4B3781E1D68}" type="datetime1">
              <a:rPr lang="tr-TR" smtClean="0"/>
              <a:t>08/01/2020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0462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24266-7EF0-4B66-8D98-4143F87ECBF5}" type="datetime1">
              <a:rPr lang="tr-TR" smtClean="0"/>
              <a:t>08/01/2020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S.K. 2018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56E82-09FC-489F-B3F6-9A3DE619A0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7829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EBELİK ve RUH SAĞLIĞI DERSİ</a:t>
            </a:r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063266"/>
          </a:xfrm>
        </p:spPr>
        <p:txBody>
          <a:bodyPr>
            <a:normAutofit lnSpcReduction="10000"/>
          </a:bodyPr>
          <a:lstStyle/>
          <a:p>
            <a:r>
              <a:rPr lang="tr-TR" dirty="0"/>
              <a:t>Dr. Songül KAMIŞLI</a:t>
            </a:r>
          </a:p>
          <a:p>
            <a:r>
              <a:rPr lang="tr-TR" dirty="0"/>
              <a:t>Hacettepe Üniversitesi Kanser Enstitüsü</a:t>
            </a:r>
          </a:p>
          <a:p>
            <a:r>
              <a:rPr lang="tr-TR" dirty="0" err="1"/>
              <a:t>Prevantif</a:t>
            </a:r>
            <a:r>
              <a:rPr lang="tr-TR" dirty="0"/>
              <a:t> Onkoloji ABD</a:t>
            </a:r>
          </a:p>
          <a:p>
            <a:r>
              <a:rPr lang="tr-TR" dirty="0" err="1"/>
              <a:t>Psikososyal</a:t>
            </a:r>
            <a:r>
              <a:rPr lang="tr-TR" dirty="0"/>
              <a:t> Destek Birimi</a:t>
            </a:r>
          </a:p>
          <a:p>
            <a:r>
              <a:rPr lang="tr-TR" dirty="0"/>
              <a:t>2018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375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Cinsel İstismar</a:t>
            </a:r>
            <a:endParaRPr lang="en-US" altLang="tr-TR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dirty="0"/>
              <a:t>	Cinsel istismarın sık görüldüğü aileler</a:t>
            </a:r>
            <a:r>
              <a:rPr lang="tr" altLang="tr-TR" dirty="0"/>
              <a:t>de genelde;</a:t>
            </a:r>
            <a:endParaRPr lang="tr-TR" altLang="tr-TR" dirty="0"/>
          </a:p>
          <a:p>
            <a:pPr>
              <a:lnSpc>
                <a:spcPct val="90000"/>
              </a:lnSpc>
            </a:pPr>
            <a:r>
              <a:rPr lang="tr-TR" altLang="tr-TR" dirty="0"/>
              <a:t>Baba güç ve kararlarda baskın</a:t>
            </a:r>
            <a:r>
              <a:rPr lang="tr" altLang="tr-TR" dirty="0"/>
              <a:t>dır, </a:t>
            </a:r>
            <a:r>
              <a:rPr lang="tr-TR" altLang="tr-TR" dirty="0"/>
              <a:t>güç ve kontrol sağlamak için şiddete başvur</a:t>
            </a:r>
            <a:r>
              <a:rPr lang="tr" altLang="tr-TR" dirty="0"/>
              <a:t>ur.</a:t>
            </a:r>
            <a:r>
              <a:rPr lang="tr-TR" altLang="tr-TR" dirty="0"/>
              <a:t> </a:t>
            </a:r>
          </a:p>
          <a:p>
            <a:pPr>
              <a:lnSpc>
                <a:spcPct val="90000"/>
              </a:lnSpc>
            </a:pPr>
            <a:r>
              <a:rPr lang="tr-TR" altLang="tr-TR" dirty="0"/>
              <a:t>Anne baba arasında  cinsel sorunlar</a:t>
            </a:r>
            <a:r>
              <a:rPr lang="tr" altLang="tr-TR" dirty="0"/>
              <a:t> vardır.</a:t>
            </a:r>
            <a:r>
              <a:rPr lang="tr-TR" altLang="tr-TR" dirty="0"/>
              <a:t> </a:t>
            </a:r>
          </a:p>
          <a:p>
            <a:pPr>
              <a:lnSpc>
                <a:spcPct val="90000"/>
              </a:lnSpc>
            </a:pPr>
            <a:r>
              <a:rPr lang="tr-TR" altLang="tr-TR" dirty="0"/>
              <a:t>Aile dışı ilişkilerde kısıtlılık</a:t>
            </a:r>
            <a:r>
              <a:rPr lang="tr" altLang="tr-TR" dirty="0"/>
              <a:t> vardır.</a:t>
            </a:r>
            <a:r>
              <a:rPr lang="tr-TR" altLang="tr-TR" dirty="0"/>
              <a:t> </a:t>
            </a:r>
          </a:p>
          <a:p>
            <a:pPr>
              <a:lnSpc>
                <a:spcPct val="90000"/>
              </a:lnSpc>
            </a:pPr>
            <a:r>
              <a:rPr lang="tr-TR" altLang="tr-TR" dirty="0"/>
              <a:t>Alkol ve madde </a:t>
            </a:r>
            <a:r>
              <a:rPr lang="tr" altLang="tr-TR" dirty="0"/>
              <a:t>bağımlılığı yaygındır.</a:t>
            </a:r>
            <a:r>
              <a:rPr lang="tr-TR" altLang="tr-TR" dirty="0"/>
              <a:t> </a:t>
            </a:r>
          </a:p>
          <a:p>
            <a:pPr>
              <a:lnSpc>
                <a:spcPct val="90000"/>
              </a:lnSpc>
            </a:pPr>
            <a:r>
              <a:rPr lang="tr-TR" altLang="tr-TR" dirty="0"/>
              <a:t>Rol çatışması (annenin eşlik ve ev kadınlığı rollerini kızına bırakması, babanın da bakım vermeyi </a:t>
            </a:r>
            <a:r>
              <a:rPr lang="tr-TR" altLang="tr-TR" dirty="0" err="1"/>
              <a:t>ensest</a:t>
            </a:r>
            <a:r>
              <a:rPr lang="tr-TR" altLang="tr-TR" dirty="0"/>
              <a:t> yoluyla yap</a:t>
            </a:r>
            <a:r>
              <a:rPr lang="tr" altLang="tr-TR" dirty="0"/>
              <a:t>ması) vardır.</a:t>
            </a:r>
            <a:r>
              <a:rPr lang="tr-TR" alt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66388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dirty="0"/>
              <a:t>Duygusal İstismar ve İhmal Nedir?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altLang="tr-TR" sz="3200" dirty="0"/>
              <a:t>Duygusal istismar ve ihmal, çevredeki yetişkinler tarafından gerçekleştirilen, çocuğun kişiliğini zedeleyici, duygusal gelişimini engelleyici eylemler ya</a:t>
            </a:r>
            <a:r>
              <a:rPr lang="tr" altLang="tr-TR" sz="3200" dirty="0"/>
              <a:t> </a:t>
            </a:r>
            <a:r>
              <a:rPr lang="tr-TR" altLang="tr-TR" sz="3200" dirty="0"/>
              <a:t>da eylemsizlikler olarak tanımlanabilir. </a:t>
            </a:r>
          </a:p>
          <a:p>
            <a:pPr>
              <a:lnSpc>
                <a:spcPct val="90000"/>
              </a:lnSpc>
            </a:pPr>
            <a:r>
              <a:rPr lang="tr-TR" altLang="tr-TR" sz="3200" dirty="0"/>
              <a:t>Fiziksel ve cinsel istismar türlerinin çoğunda</a:t>
            </a:r>
            <a:r>
              <a:rPr lang="tr" altLang="tr-TR" sz="3200" dirty="0"/>
              <a:t>,</a:t>
            </a:r>
            <a:r>
              <a:rPr lang="tr-TR" altLang="tr-TR" sz="3200" dirty="0"/>
              <a:t> duygusal istismar ve ihmal de yer almaktadır </a:t>
            </a:r>
          </a:p>
        </p:txBody>
      </p:sp>
    </p:spTree>
    <p:extLst>
      <p:ext uri="{BB962C8B-B14F-4D97-AF65-F5344CB8AC3E}">
        <p14:creationId xmlns:p14="http://schemas.microsoft.com/office/powerpoint/2010/main" val="1109444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Duygusal İstismar</a:t>
            </a:r>
            <a:endParaRPr lang="en-US" altLang="tr-TR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" altLang="tr-TR" dirty="0"/>
              <a:t>Ç</a:t>
            </a:r>
            <a:r>
              <a:rPr lang="tr-TR" altLang="tr-TR" dirty="0" err="1"/>
              <a:t>ocuğun</a:t>
            </a:r>
            <a:r>
              <a:rPr lang="tr-TR" altLang="tr-TR" dirty="0"/>
              <a:t> gelişimiyle ilgili uyumsuz beklenti ve davranışlar, </a:t>
            </a:r>
            <a:endParaRPr lang="tr" altLang="tr-TR" dirty="0"/>
          </a:p>
          <a:p>
            <a:pPr>
              <a:lnSpc>
                <a:spcPct val="90000"/>
              </a:lnSpc>
            </a:pPr>
            <a:r>
              <a:rPr lang="tr" altLang="tr-TR" dirty="0"/>
              <a:t>D</a:t>
            </a:r>
            <a:r>
              <a:rPr lang="tr-TR" altLang="tr-TR" dirty="0" err="1"/>
              <a:t>uygusal</a:t>
            </a:r>
            <a:r>
              <a:rPr lang="tr-TR" altLang="tr-TR" dirty="0"/>
              <a:t> </a:t>
            </a:r>
            <a:r>
              <a:rPr lang="tr-TR" altLang="tr-TR" dirty="0" err="1"/>
              <a:t>yanıtsızlık</a:t>
            </a:r>
            <a:r>
              <a:rPr lang="tr-TR" altLang="tr-TR" dirty="0"/>
              <a:t> ve ihmal, </a:t>
            </a:r>
            <a:endParaRPr lang="tr" altLang="tr-TR" dirty="0"/>
          </a:p>
          <a:p>
            <a:pPr>
              <a:lnSpc>
                <a:spcPct val="90000"/>
              </a:lnSpc>
            </a:pPr>
            <a:r>
              <a:rPr lang="tr" altLang="tr-TR" dirty="0"/>
              <a:t>Ç</a:t>
            </a:r>
            <a:r>
              <a:rPr lang="tr-TR" altLang="tr-TR" dirty="0" err="1"/>
              <a:t>ocuğa</a:t>
            </a:r>
            <a:r>
              <a:rPr lang="tr-TR" altLang="tr-TR" dirty="0"/>
              <a:t> karşı olumsuz ve yanlış tutumlar, </a:t>
            </a:r>
            <a:endParaRPr lang="tr" altLang="tr-TR" dirty="0"/>
          </a:p>
          <a:p>
            <a:pPr>
              <a:lnSpc>
                <a:spcPct val="90000"/>
              </a:lnSpc>
            </a:pPr>
            <a:r>
              <a:rPr lang="tr" altLang="tr-TR" dirty="0"/>
              <a:t>Ç</a:t>
            </a:r>
            <a:r>
              <a:rPr lang="tr-TR" altLang="tr-TR" dirty="0" err="1"/>
              <a:t>ocuğun</a:t>
            </a:r>
            <a:r>
              <a:rPr lang="tr-TR" altLang="tr-TR" dirty="0"/>
              <a:t> kişilik ve ruhsal sorunlarını fark edememe, </a:t>
            </a:r>
            <a:endParaRPr lang="tr" altLang="tr-TR" dirty="0"/>
          </a:p>
          <a:p>
            <a:pPr>
              <a:lnSpc>
                <a:spcPct val="90000"/>
              </a:lnSpc>
            </a:pPr>
            <a:r>
              <a:rPr lang="tr" altLang="tr-TR" dirty="0"/>
              <a:t>Ç</a:t>
            </a:r>
            <a:r>
              <a:rPr lang="tr-TR" altLang="tr-TR" dirty="0" err="1"/>
              <a:t>ocuğa</a:t>
            </a:r>
            <a:r>
              <a:rPr lang="tr-TR" altLang="tr-TR" dirty="0"/>
              <a:t> sosyal uyum konusunda yardımcı olamama, </a:t>
            </a:r>
            <a:endParaRPr lang="tr" altLang="tr-TR" dirty="0"/>
          </a:p>
          <a:p>
            <a:pPr>
              <a:lnSpc>
                <a:spcPct val="90000"/>
              </a:lnSpc>
            </a:pPr>
            <a:r>
              <a:rPr lang="tr" altLang="tr-TR" dirty="0"/>
              <a:t>S</a:t>
            </a:r>
            <a:r>
              <a:rPr lang="tr-TR" altLang="tr-TR" dirty="0"/>
              <a:t>özel istismar, </a:t>
            </a:r>
            <a:endParaRPr lang="tr" altLang="tr-TR" dirty="0"/>
          </a:p>
          <a:p>
            <a:pPr>
              <a:lnSpc>
                <a:spcPct val="90000"/>
              </a:lnSpc>
            </a:pPr>
            <a:r>
              <a:rPr lang="tr" altLang="tr-TR" dirty="0"/>
              <a:t>F</a:t>
            </a:r>
            <a:r>
              <a:rPr lang="tr-TR" altLang="tr-TR" dirty="0" err="1"/>
              <a:t>iziksel</a:t>
            </a:r>
            <a:r>
              <a:rPr lang="tr-TR" altLang="tr-TR" dirty="0"/>
              <a:t> olmayan ancak çok ağır olan ceza ya da tehditler</a:t>
            </a:r>
          </a:p>
          <a:p>
            <a:pPr marL="0" indent="0">
              <a:lnSpc>
                <a:spcPct val="90000"/>
              </a:lnSpc>
              <a:buNone/>
            </a:pP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59764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tr-TR" altLang="tr-TR" dirty="0"/>
              <a:t>Duygusal İhmal</a:t>
            </a:r>
            <a:endParaRPr lang="en-US" altLang="tr-TR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" altLang="tr-TR" dirty="0"/>
              <a:t>Y</a:t>
            </a:r>
            <a:r>
              <a:rPr lang="tr-TR" altLang="tr-TR" dirty="0"/>
              <a:t>eterli duygusal deste</a:t>
            </a:r>
            <a:r>
              <a:rPr lang="tr" altLang="tr-TR" dirty="0"/>
              <a:t>ği vermeme</a:t>
            </a:r>
          </a:p>
          <a:p>
            <a:pPr>
              <a:lnSpc>
                <a:spcPct val="90000"/>
              </a:lnSpc>
            </a:pPr>
            <a:r>
              <a:rPr lang="tr" altLang="tr-TR" dirty="0"/>
              <a:t>Gerekli </a:t>
            </a:r>
            <a:r>
              <a:rPr lang="tr-TR" altLang="tr-TR" dirty="0"/>
              <a:t>ilgi</a:t>
            </a:r>
            <a:r>
              <a:rPr lang="tr" altLang="tr-TR" dirty="0"/>
              <a:t>yi</a:t>
            </a:r>
            <a:r>
              <a:rPr lang="tr-TR" altLang="tr-TR" dirty="0"/>
              <a:t> ve sevgi</a:t>
            </a:r>
            <a:r>
              <a:rPr lang="tr" altLang="tr-TR" dirty="0"/>
              <a:t>yi</a:t>
            </a:r>
            <a:r>
              <a:rPr lang="tr-TR" altLang="tr-TR" dirty="0"/>
              <a:t> göstermeme</a:t>
            </a:r>
            <a:endParaRPr lang="tr" altLang="tr-TR" dirty="0"/>
          </a:p>
          <a:p>
            <a:pPr>
              <a:lnSpc>
                <a:spcPct val="90000"/>
              </a:lnSpc>
            </a:pPr>
            <a:r>
              <a:rPr lang="tr" altLang="tr-TR" dirty="0"/>
              <a:t>Ç</a:t>
            </a:r>
            <a:r>
              <a:rPr lang="tr-TR" altLang="tr-TR" dirty="0" err="1"/>
              <a:t>ocuğun</a:t>
            </a:r>
            <a:r>
              <a:rPr lang="tr-TR" altLang="tr-TR" dirty="0"/>
              <a:t> şiddetle karşı karşıya kalmasına izin verme </a:t>
            </a:r>
          </a:p>
          <a:p>
            <a:pPr>
              <a:lnSpc>
                <a:spcPct val="90000"/>
              </a:lnSpc>
            </a:pP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551617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 dirty="0"/>
              <a:t>Fiziksel İstismar ve İhmalin Nedenleri Nelerdir?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tr-TR" altLang="tr-TR" dirty="0"/>
              <a:t>	Fiziksel istismarı uygulayan kişiyi dikkate aldığımızda;</a:t>
            </a:r>
          </a:p>
          <a:p>
            <a:r>
              <a:rPr lang="tr-TR" altLang="tr-TR" dirty="0"/>
              <a:t>Psikiyatrik bozukluklar,</a:t>
            </a:r>
          </a:p>
          <a:p>
            <a:r>
              <a:rPr lang="tr-TR" altLang="tr-TR" dirty="0"/>
              <a:t>Madde kullanımı,</a:t>
            </a:r>
          </a:p>
          <a:p>
            <a:r>
              <a:rPr lang="tr-TR" altLang="tr-TR" dirty="0"/>
              <a:t>Sosyal destek yokluğu,</a:t>
            </a:r>
          </a:p>
          <a:p>
            <a:r>
              <a:rPr lang="tr-TR" altLang="tr-TR" dirty="0"/>
              <a:t>Çocuklukta kendine de istismarda bulunulmuş olması gibi etkenler sayılabilir. </a:t>
            </a:r>
          </a:p>
        </p:txBody>
      </p:sp>
    </p:spTree>
    <p:extLst>
      <p:ext uri="{BB962C8B-B14F-4D97-AF65-F5344CB8AC3E}">
        <p14:creationId xmlns:p14="http://schemas.microsoft.com/office/powerpoint/2010/main" val="3520699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Etiyolojik Faktörler: Biyolojik Teoriler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Nörofizyolojik</a:t>
            </a:r>
            <a:r>
              <a:rPr lang="tr-TR" sz="3600" dirty="0"/>
              <a:t> etkiler: İnsan ve hayvanda nörolojik sistemin, bazı bölümleri şiddeti engeller ya da saldırgan dürtüleri başlatabilir.</a:t>
            </a:r>
          </a:p>
          <a:p>
            <a:r>
              <a:rPr lang="tr-TR" sz="3600" dirty="0"/>
              <a:t>Biyokimyasal etkiler: </a:t>
            </a:r>
            <a:r>
              <a:rPr lang="tr-TR" sz="3600" dirty="0" err="1"/>
              <a:t>Norepinefrin</a:t>
            </a:r>
            <a:r>
              <a:rPr lang="tr-TR" sz="3600" dirty="0"/>
              <a:t>, </a:t>
            </a:r>
            <a:r>
              <a:rPr lang="tr-TR" sz="3600" dirty="0" err="1"/>
              <a:t>dopamin</a:t>
            </a:r>
            <a:r>
              <a:rPr lang="tr-TR" sz="3600" dirty="0"/>
              <a:t> ve </a:t>
            </a:r>
            <a:r>
              <a:rPr lang="tr-TR" sz="3600" dirty="0" err="1"/>
              <a:t>seratonin</a:t>
            </a:r>
            <a:r>
              <a:rPr lang="tr-TR" sz="3600" dirty="0"/>
              <a:t> gibi </a:t>
            </a:r>
            <a:r>
              <a:rPr lang="tr-TR" sz="3600" dirty="0" err="1"/>
              <a:t>nörotransmitterler</a:t>
            </a:r>
            <a:r>
              <a:rPr lang="tr-TR" sz="3600" dirty="0"/>
              <a:t> etkiler.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</p:spTree>
    <p:extLst>
      <p:ext uri="{BB962C8B-B14F-4D97-AF65-F5344CB8AC3E}">
        <p14:creationId xmlns:p14="http://schemas.microsoft.com/office/powerpoint/2010/main" val="3651506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Etiyolojik Faktörler: Biyolojik Teoriler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Genetik etkiler: Genetik özellik, </a:t>
            </a:r>
            <a:r>
              <a:rPr lang="tr-TR" sz="3600" dirty="0" err="1"/>
              <a:t>kromozal</a:t>
            </a:r>
            <a:r>
              <a:rPr lang="tr-TR" sz="3600" dirty="0"/>
              <a:t> sapma (genetik </a:t>
            </a:r>
            <a:r>
              <a:rPr lang="tr-TR" sz="3600" dirty="0" err="1"/>
              <a:t>karyotip</a:t>
            </a:r>
            <a:r>
              <a:rPr lang="tr-TR" sz="3600" dirty="0"/>
              <a:t> XYY sapması)</a:t>
            </a:r>
          </a:p>
          <a:p>
            <a:r>
              <a:rPr lang="tr-TR" sz="3600" dirty="0"/>
              <a:t>Beyin Anomalileri: Bazı beyin hastalıkları ile ilişkili olarak şiddete yatkınlık artabilir. </a:t>
            </a:r>
            <a:r>
              <a:rPr lang="tr-TR" sz="3600" dirty="0" err="1"/>
              <a:t>Temporal</a:t>
            </a:r>
            <a:r>
              <a:rPr lang="tr-TR" sz="3600" dirty="0"/>
              <a:t> ve </a:t>
            </a:r>
            <a:r>
              <a:rPr lang="tr-TR" sz="3600" dirty="0" err="1"/>
              <a:t>limbik</a:t>
            </a:r>
            <a:r>
              <a:rPr lang="tr-TR" sz="3600" dirty="0"/>
              <a:t> lob tümörleri, beyin travmaları, </a:t>
            </a:r>
            <a:r>
              <a:rPr lang="tr-TR" sz="3600" dirty="0" err="1"/>
              <a:t>ensefalit</a:t>
            </a:r>
            <a:endParaRPr lang="tr-TR" sz="36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</p:spTree>
    <p:extLst>
      <p:ext uri="{BB962C8B-B14F-4D97-AF65-F5344CB8AC3E}">
        <p14:creationId xmlns:p14="http://schemas.microsoft.com/office/powerpoint/2010/main" val="2366752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Etiyolojik Faktörler: Psikolojik Teoriler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Psikodinamik</a:t>
            </a:r>
            <a:r>
              <a:rPr lang="tr-TR" sz="3200" dirty="0"/>
              <a:t> Teori:</a:t>
            </a:r>
            <a:r>
              <a:rPr lang="tr" sz="3200" dirty="0"/>
              <a:t> </a:t>
            </a:r>
            <a:r>
              <a:rPr lang="tr-TR" sz="3200" dirty="0"/>
              <a:t>Tatmin ya da güvenlik açısından karşılanmamış ihtiyaçlar</a:t>
            </a:r>
            <a:r>
              <a:rPr lang="tr" sz="3200" dirty="0"/>
              <a:t>, </a:t>
            </a:r>
            <a:r>
              <a:rPr lang="tr-TR" sz="3200" dirty="0"/>
              <a:t>az gelişmiş ego ve süper egoya neden ol</a:t>
            </a:r>
            <a:r>
              <a:rPr lang="tr" sz="3200" dirty="0"/>
              <a:t>maktadır.</a:t>
            </a:r>
            <a:endParaRPr lang="tr-TR" sz="3200" dirty="0"/>
          </a:p>
          <a:p>
            <a:r>
              <a:rPr lang="tr-TR" sz="3200" dirty="0"/>
              <a:t>Gelişmemiş egoya sahip olan kişi «</a:t>
            </a:r>
            <a:r>
              <a:rPr lang="tr-TR" sz="3200" dirty="0" err="1"/>
              <a:t>İD»in</a:t>
            </a:r>
            <a:r>
              <a:rPr lang="tr-TR" sz="3200" dirty="0"/>
              <a:t> davranışlarını önleyemez ve</a:t>
            </a:r>
            <a:r>
              <a:rPr lang="tr" sz="3200" dirty="0"/>
              <a:t>  </a:t>
            </a:r>
            <a:r>
              <a:rPr lang="tr-TR" sz="3200" dirty="0"/>
              <a:t>zayıf olan süper ego suçluluk duygusu üretemez.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</p:spTree>
    <p:extLst>
      <p:ext uri="{BB962C8B-B14F-4D97-AF65-F5344CB8AC3E}">
        <p14:creationId xmlns:p14="http://schemas.microsoft.com/office/powerpoint/2010/main" val="39173953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Etiyolojik Faktörler: Psikolojik Teoriler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Öğrenme Teorisi: Çocuklar davranışlarını yetişkinleri örnek alarak öğrenirler. Davranışlar olumlu pekiştirme ile desteklendiğinde taklit daha fazla olur. </a:t>
            </a:r>
            <a:endParaRPr lang="tr" sz="3200" dirty="0"/>
          </a:p>
          <a:p>
            <a:r>
              <a:rPr lang="tr-TR" sz="3200" dirty="0"/>
              <a:t>Çocukken şiddet gören, fiziksel cezalara fazla maruz kalan kişiler, yetişkin olduklarında saldırgan davranışlara daha yatkın olmaktadırlar. </a:t>
            </a:r>
            <a:endParaRPr lang="tr" sz="3200" dirty="0"/>
          </a:p>
          <a:p>
            <a:r>
              <a:rPr lang="tr-TR" sz="3200" dirty="0"/>
              <a:t>TV</a:t>
            </a:r>
            <a:r>
              <a:rPr lang="tr" sz="3200" dirty="0"/>
              <a:t> ve</a:t>
            </a:r>
            <a:r>
              <a:rPr lang="tr-TR" sz="3200" dirty="0"/>
              <a:t> medya örnekler</a:t>
            </a:r>
            <a:r>
              <a:rPr lang="tr" sz="3200" dirty="0"/>
              <a:t>i</a:t>
            </a:r>
            <a:r>
              <a:rPr lang="tr-TR" sz="3200" dirty="0"/>
              <a:t> de çocuk ve yetişkin üzerinde olumsuz etki yaratmaktadır.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S.K. 2018</a:t>
            </a:r>
          </a:p>
        </p:txBody>
      </p:sp>
    </p:spTree>
    <p:extLst>
      <p:ext uri="{BB962C8B-B14F-4D97-AF65-F5344CB8AC3E}">
        <p14:creationId xmlns:p14="http://schemas.microsoft.com/office/powerpoint/2010/main" val="37764976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Şiddete Neden Olan Sosyokültürel Teoriler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Yoksulluk ve düşük gelir </a:t>
            </a:r>
            <a:r>
              <a:rPr lang="tr-TR" dirty="0" smtClean="0"/>
              <a:t>düzeyi </a:t>
            </a:r>
            <a:endParaRPr lang="tr-TR" dirty="0"/>
          </a:p>
          <a:p>
            <a:r>
              <a:rPr lang="tr-TR" dirty="0"/>
              <a:t>Sosyal </a:t>
            </a:r>
            <a:r>
              <a:rPr lang="tr-TR" dirty="0" smtClean="0"/>
              <a:t>eşitsizlikler</a:t>
            </a:r>
            <a:endParaRPr lang="tr-TR" dirty="0"/>
          </a:p>
          <a:p>
            <a:r>
              <a:rPr lang="tr-TR" dirty="0"/>
              <a:t>Fırsat eşitsizliği</a:t>
            </a:r>
          </a:p>
          <a:p>
            <a:r>
              <a:rPr lang="tr-TR" dirty="0"/>
              <a:t>Azınlık</a:t>
            </a:r>
            <a:r>
              <a:rPr lang="tr" dirty="0"/>
              <a:t> olma</a:t>
            </a:r>
            <a:endParaRPr lang="tr-TR" dirty="0"/>
          </a:p>
          <a:p>
            <a:r>
              <a:rPr lang="tr-TR" dirty="0"/>
              <a:t>Bireyler</a:t>
            </a:r>
            <a:r>
              <a:rPr lang="tr" dirty="0"/>
              <a:t>,</a:t>
            </a:r>
            <a:r>
              <a:rPr lang="tr-TR" dirty="0"/>
              <a:t> ihtiyaç ve isteklerinin diğer insanlara kıyasla karşılanmadığını hissettiklerinde şiddet eğilimi artabilir.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S.K. 2018</a:t>
            </a:r>
          </a:p>
        </p:txBody>
      </p:sp>
    </p:spTree>
    <p:extLst>
      <p:ext uri="{BB962C8B-B14F-4D97-AF65-F5344CB8AC3E}">
        <p14:creationId xmlns:p14="http://schemas.microsoft.com/office/powerpoint/2010/main" val="2171505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Çocuk İstismarı ve İhmali Nedir?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Çocuk istismarı ve ihmali, anne baba ya da bakıcı gibi bir erişkin tarafından çocuğa yöneltilen, hasar verici, çocuğun gelişimini engelleyen ya da kısıtlayan eylem ve eylemsizliklerin tümüdür. </a:t>
            </a:r>
          </a:p>
          <a:p>
            <a:r>
              <a:rPr lang="tr-TR" altLang="tr-TR" dirty="0"/>
              <a:t>Bu eylem ya da eylemsizliklerin sonucu olarak, çocuğun fiziksel, ruhsal, cinsel ya da sosyal açıdan zarar görmesi, sağlık ve güvenliğinin tehlikeye girmesi söz konusudur.</a:t>
            </a:r>
          </a:p>
        </p:txBody>
      </p:sp>
    </p:spTree>
    <p:extLst>
      <p:ext uri="{BB962C8B-B14F-4D97-AF65-F5344CB8AC3E}">
        <p14:creationId xmlns:p14="http://schemas.microsoft.com/office/powerpoint/2010/main" val="42872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/>
              <a:t>Duygusal İstismar ve İhmalin Nedenleri Nelerdir?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altLang="tr-TR" dirty="0"/>
              <a:t>Duygu durum bozukluğu,</a:t>
            </a:r>
          </a:p>
          <a:p>
            <a:pPr>
              <a:lnSpc>
                <a:spcPct val="150000"/>
              </a:lnSpc>
            </a:pPr>
            <a:r>
              <a:rPr lang="tr-TR" altLang="tr-TR" dirty="0"/>
              <a:t>Madde kullanımı, </a:t>
            </a:r>
          </a:p>
          <a:p>
            <a:pPr>
              <a:lnSpc>
                <a:spcPct val="150000"/>
              </a:lnSpc>
            </a:pPr>
            <a:r>
              <a:rPr lang="tr-TR" altLang="tr-TR" dirty="0" err="1" smtClean="0"/>
              <a:t>Sosyo</a:t>
            </a:r>
            <a:r>
              <a:rPr lang="tr-TR" altLang="tr-TR" dirty="0"/>
              <a:t>-</a:t>
            </a:r>
            <a:r>
              <a:rPr lang="tr-TR" altLang="tr-TR" dirty="0" smtClean="0"/>
              <a:t>kültürel nedenler ve çocuğa </a:t>
            </a:r>
            <a:r>
              <a:rPr lang="tr-TR" altLang="tr-TR" dirty="0"/>
              <a:t>karşı artmış sözel öfke gibi etkenler sayılabilir. </a:t>
            </a:r>
          </a:p>
        </p:txBody>
      </p:sp>
    </p:spTree>
    <p:extLst>
      <p:ext uri="{BB962C8B-B14F-4D97-AF65-F5344CB8AC3E}">
        <p14:creationId xmlns:p14="http://schemas.microsoft.com/office/powerpoint/2010/main" val="20246401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/>
              <a:t>Çocuk İstismarı ve İhmalini Uygulayanlar Kimlerdir?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altLang="tr-TR" dirty="0"/>
              <a:t>Çocuğa şiddet uygulayan kişiler, çoğu kez tanıdığı, evi, okulu, işyeri gibi yakın çevresinde bulunan yetişkinlerdir. </a:t>
            </a:r>
          </a:p>
          <a:p>
            <a:pPr>
              <a:lnSpc>
                <a:spcPct val="150000"/>
              </a:lnSpc>
            </a:pPr>
            <a:r>
              <a:rPr lang="tr-TR" altLang="tr-TR" dirty="0"/>
              <a:t>İstismar ve ihmal çocuğa anne babası ya da evdeki diğer büyükler tarafından, okulda ise öğretmenler, görevliler ya da diğer öğrenciler tarafından uygulanmaktadır. </a:t>
            </a:r>
          </a:p>
        </p:txBody>
      </p:sp>
    </p:spTree>
    <p:extLst>
      <p:ext uri="{BB962C8B-B14F-4D97-AF65-F5344CB8AC3E}">
        <p14:creationId xmlns:p14="http://schemas.microsoft.com/office/powerpoint/2010/main" val="3857854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000"/>
              <a:t>Genel Olarak Çocuk İstismarı ve Kadına Yönelik Şiddetin Nedenleri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dirty="0"/>
              <a:t>Genetik </a:t>
            </a:r>
            <a:r>
              <a:rPr lang="tr-TR" altLang="tr-TR" dirty="0" smtClean="0"/>
              <a:t>faktörler</a:t>
            </a:r>
            <a:endParaRPr lang="tr-TR" altLang="tr-TR" dirty="0"/>
          </a:p>
          <a:p>
            <a:pPr>
              <a:lnSpc>
                <a:spcPct val="90000"/>
              </a:lnSpc>
            </a:pPr>
            <a:r>
              <a:rPr lang="tr-TR" altLang="tr-TR" dirty="0"/>
              <a:t>Alkol ve uyuşturucu </a:t>
            </a:r>
            <a:r>
              <a:rPr lang="tr-TR" altLang="tr-TR" dirty="0" smtClean="0"/>
              <a:t>kullanımı</a:t>
            </a:r>
            <a:endParaRPr lang="tr-TR" altLang="tr-TR" dirty="0"/>
          </a:p>
          <a:p>
            <a:pPr>
              <a:lnSpc>
                <a:spcPct val="90000"/>
              </a:lnSpc>
            </a:pPr>
            <a:r>
              <a:rPr lang="tr-TR" altLang="tr-TR" dirty="0"/>
              <a:t>Erkeğin sosyal ve ekonomik açıdan kendini güçsüz hissetmesi</a:t>
            </a:r>
          </a:p>
          <a:p>
            <a:pPr>
              <a:lnSpc>
                <a:spcPct val="90000"/>
              </a:lnSpc>
            </a:pPr>
            <a:r>
              <a:rPr lang="tr-TR" altLang="tr-TR" dirty="0"/>
              <a:t>İşsizlik, yoksulluk, </a:t>
            </a:r>
            <a:r>
              <a:rPr lang="tr" altLang="tr-TR" dirty="0"/>
              <a:t>aşırı yoğun </a:t>
            </a:r>
            <a:r>
              <a:rPr lang="tr-TR" altLang="tr-TR" dirty="0"/>
              <a:t>stres</a:t>
            </a:r>
            <a:r>
              <a:rPr lang="tr" altLang="tr-TR" dirty="0"/>
              <a:t> </a:t>
            </a:r>
            <a:r>
              <a:rPr lang="tr" altLang="tr-TR" dirty="0" smtClean="0"/>
              <a:t>maruziyeti</a:t>
            </a:r>
            <a:endParaRPr lang="tr-TR" altLang="tr-TR" dirty="0"/>
          </a:p>
          <a:p>
            <a:pPr>
              <a:lnSpc>
                <a:spcPct val="90000"/>
              </a:lnSpc>
            </a:pPr>
            <a:r>
              <a:rPr lang="tr-TR" altLang="tr-TR" dirty="0"/>
              <a:t>Modelden öğrenme, öfke ve saldırganlığın ifade edilişinin çocuklukta öğrenildiği gibi etkenler rol oynamaktadır.</a:t>
            </a:r>
          </a:p>
          <a:p>
            <a:pPr>
              <a:lnSpc>
                <a:spcPct val="90000"/>
              </a:lnSpc>
            </a:pP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3241242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Aile içi şiddete maruz kalan çocuklar</a:t>
            </a:r>
            <a:endParaRPr lang="en-US" altLang="tr-TR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Aile içi çatışma ortamında büyüyen çocukların bir takım duygusal ve davranışsal problemler gösterdiği ve düşük sosyal becerilere sahip olduğu bilinmektedir</a:t>
            </a:r>
            <a:r>
              <a:rPr lang="tr" altLang="tr-TR" dirty="0"/>
              <a:t>.</a:t>
            </a:r>
            <a:endParaRPr lang="tr-TR" altLang="tr-TR" dirty="0"/>
          </a:p>
          <a:p>
            <a:r>
              <a:rPr lang="tr-TR" altLang="tr-TR" dirty="0"/>
              <a:t>“Acaba anne baba çatışmasının yoğun olduğu bir ailede yetişen çocuk öfkeyi anlama ve öfke yönetimi becerilerini geliştirmeye dikkatini yönlendirebilir mi?” sorusunu akla getirir. </a:t>
            </a:r>
          </a:p>
        </p:txBody>
      </p:sp>
    </p:spTree>
    <p:extLst>
      <p:ext uri="{BB962C8B-B14F-4D97-AF65-F5344CB8AC3E}">
        <p14:creationId xmlns:p14="http://schemas.microsoft.com/office/powerpoint/2010/main" val="21955203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Aile içi şiddete maruz kalan çocuklar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altLang="tr-TR" sz="3600" dirty="0"/>
              <a:t>Aile içinde şiddete maruz kalan çocukların çoğu büyüdüklerinde şiddet uygulayan eşlere ya da ana babalara dönüşmeseler de, şiddet uygulayan yetişkinlerin büyük bölümünde çocuklukta aile içi şiddete maruz kalma öyküsü vardır. </a:t>
            </a:r>
          </a:p>
        </p:txBody>
      </p:sp>
    </p:spTree>
    <p:extLst>
      <p:ext uri="{BB962C8B-B14F-4D97-AF65-F5344CB8AC3E}">
        <p14:creationId xmlns:p14="http://schemas.microsoft.com/office/powerpoint/2010/main" val="27516495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Aile içi şiddete maruz kalan çocuklar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altLang="tr-TR" sz="3200" dirty="0"/>
              <a:t>Kuşaktan kuşağa aktarılan yalnızca şiddetin kendisi değil, bu durumu çevreleyen duygusal atmosfer de aktarılır. İçselleştirilen öfke, korku ve çökkünlük duyguları kişinin tutum ve davranışlarını yaşam boyu etkileyebilmektedir. </a:t>
            </a:r>
          </a:p>
          <a:p>
            <a:pPr>
              <a:lnSpc>
                <a:spcPct val="90000"/>
              </a:lnSpc>
            </a:pPr>
            <a:r>
              <a:rPr lang="tr-TR" altLang="tr-TR" sz="3200" dirty="0"/>
              <a:t>Dolayısıyla yetişkinlerin hem kendilerinin, hem de çocuklarının olumsuz duygularının ifadesinde arabulucu rolü oynamaları gerekmektedir. </a:t>
            </a:r>
          </a:p>
        </p:txBody>
      </p:sp>
    </p:spTree>
    <p:extLst>
      <p:ext uri="{BB962C8B-B14F-4D97-AF65-F5344CB8AC3E}">
        <p14:creationId xmlns:p14="http://schemas.microsoft.com/office/powerpoint/2010/main" val="32296917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Aile Terapisi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Sorunları</a:t>
            </a:r>
            <a:r>
              <a:rPr lang="tr" dirty="0"/>
              <a:t>n</a:t>
            </a:r>
            <a:r>
              <a:rPr lang="tr-TR" dirty="0"/>
              <a:t> demokratik yollarla nasıl çöz</a:t>
            </a:r>
            <a:r>
              <a:rPr lang="tr" dirty="0"/>
              <a:t>üleceği </a:t>
            </a:r>
            <a:r>
              <a:rPr lang="tr-TR" dirty="0"/>
              <a:t>üzerine odaklanılır.</a:t>
            </a:r>
          </a:p>
          <a:p>
            <a:r>
              <a:rPr lang="tr-TR" dirty="0"/>
              <a:t>Aile üyeleri arasında güç yarışı </a:t>
            </a:r>
            <a:r>
              <a:rPr lang="tr-TR" dirty="0" smtClean="0"/>
              <a:t>yerine, </a:t>
            </a:r>
            <a:r>
              <a:rPr lang="tr-TR" dirty="0"/>
              <a:t>sorunun çözümünde konu ile ilgili herkesin karşılıklı çıkarlarını koruyacak yollar aramayı öğrenmeleri desteklenir.</a:t>
            </a:r>
          </a:p>
          <a:p>
            <a:r>
              <a:rPr lang="tr-TR" dirty="0"/>
              <a:t>Çocuklara disiplin ve kuralları öğretmenin fiziksel cezalar dışındaki yolları anlatılır</a:t>
            </a:r>
            <a:r>
              <a:rPr lang="tr" dirty="0"/>
              <a:t>:</a:t>
            </a:r>
            <a:r>
              <a:rPr lang="tr-TR" dirty="0"/>
              <a:t> Olumlu destek verme, tutarlı olma</a:t>
            </a:r>
            <a:r>
              <a:rPr lang="tr" dirty="0"/>
              <a:t> vs.</a:t>
            </a:r>
            <a:endParaRPr lang="tr-TR" dirty="0"/>
          </a:p>
          <a:p>
            <a:r>
              <a:rPr lang="tr-TR" dirty="0"/>
              <a:t>Çocuğun gelişimsel dönemleri hakkında eğitim, gelişimin hangi aşamasında ne beklendiğinin bilinmesi  krizle </a:t>
            </a:r>
            <a:r>
              <a:rPr lang="tr-TR" dirty="0" err="1"/>
              <a:t>başetmeyi</a:t>
            </a:r>
            <a:r>
              <a:rPr lang="tr-TR" dirty="0"/>
              <a:t> kolaylaştırır.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</p:spTree>
    <p:extLst>
      <p:ext uri="{BB962C8B-B14F-4D97-AF65-F5344CB8AC3E}">
        <p14:creationId xmlns:p14="http://schemas.microsoft.com/office/powerpoint/2010/main" val="31901609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Aile Terapisi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Tüm aile üyelerini kapsayan terapi oturumlarında aile içi iletişime odaklanılır.</a:t>
            </a:r>
          </a:p>
          <a:p>
            <a:r>
              <a:rPr lang="tr-TR" sz="3600" dirty="0"/>
              <a:t>Aile üyeleri duygularını diğer aile üyelerini tehdit etmeden, dürüstçe ifade etmeye cesaretlendirilir.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</p:spTree>
    <p:extLst>
      <p:ext uri="{BB962C8B-B14F-4D97-AF65-F5344CB8AC3E}">
        <p14:creationId xmlns:p14="http://schemas.microsoft.com/office/powerpoint/2010/main" val="14391527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Aile Terapisi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Aktif dinleme, kendine güven teknikleri, </a:t>
            </a:r>
            <a:endParaRPr lang="tr" sz="3600" dirty="0"/>
          </a:p>
          <a:p>
            <a:r>
              <a:rPr lang="tr" sz="3600" dirty="0"/>
              <a:t>D</a:t>
            </a:r>
            <a:r>
              <a:rPr lang="tr-TR" sz="3600" dirty="0" err="1"/>
              <a:t>iğerinin</a:t>
            </a:r>
            <a:r>
              <a:rPr lang="tr-TR" sz="3600" dirty="0"/>
              <a:t> haklarına saygı duyma</a:t>
            </a:r>
            <a:r>
              <a:rPr lang="tr" sz="3600" dirty="0"/>
              <a:t>,</a:t>
            </a:r>
            <a:endParaRPr lang="tr-TR" sz="3600" dirty="0"/>
          </a:p>
          <a:p>
            <a:r>
              <a:rPr lang="tr-TR" sz="3600" dirty="0"/>
              <a:t>İletişim önündeki engeller konuşulur.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</p:spTree>
    <p:extLst>
      <p:ext uri="{BB962C8B-B14F-4D97-AF65-F5344CB8AC3E}">
        <p14:creationId xmlns:p14="http://schemas.microsoft.com/office/powerpoint/2010/main" val="31789555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Şiddetin ele alınması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Şiddetin ele alınmasında sağlık, güvenlik, adalet gibi sektörlerin her birindeki uzmanların ve toplumun desteği gerekmektedir. </a:t>
            </a:r>
          </a:p>
          <a:p>
            <a:r>
              <a:rPr lang="tr" sz="3200" dirty="0"/>
              <a:t>Ş</a:t>
            </a:r>
            <a:r>
              <a:rPr lang="tr-TR" sz="3200" dirty="0" err="1"/>
              <a:t>iddet</a:t>
            </a:r>
            <a:r>
              <a:rPr lang="tr-TR" sz="3200" dirty="0"/>
              <a:t> mağduru bireyle karşılaşan sağlık personelinin, polisin ve adli personelin, şiddetin ne olduğu, nelerin şiddet sayılacağı, şiddet mağduruna yaklaşım, şiddetin tedavisi ve şiddeti önleme konusunda eğitilmeleri gerekmektedir</a:t>
            </a:r>
            <a:r>
              <a:rPr lang="tr" sz="3200" dirty="0"/>
              <a:t>.</a:t>
            </a:r>
            <a:endParaRPr lang="tr-TR" sz="32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</p:spTree>
    <p:extLst>
      <p:ext uri="{BB962C8B-B14F-4D97-AF65-F5344CB8AC3E}">
        <p14:creationId xmlns:p14="http://schemas.microsoft.com/office/powerpoint/2010/main" val="2952577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Fiziksel İstismar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Fiziksel istismar, 18 yaşından küçük çocuk ya da gencin anne babası ya da bakımından sorumlu olan bir başka kişi tarafından</a:t>
            </a:r>
            <a:r>
              <a:rPr lang="tr" altLang="tr-TR" dirty="0"/>
              <a:t>,</a:t>
            </a:r>
            <a:r>
              <a:rPr lang="tr-TR" altLang="tr-TR" dirty="0"/>
              <a:t> sağlığına zarar verecek </a:t>
            </a:r>
            <a:r>
              <a:rPr lang="tr-TR" altLang="tr-TR" dirty="0" smtClean="0"/>
              <a:t>biçimde yaralanması </a:t>
            </a:r>
            <a:r>
              <a:rPr lang="tr-TR" altLang="tr-TR" dirty="0"/>
              <a:t>, fiziksel hasara uğraması, ya da yaralanma riski taşımasıdır. Bu hasar; elle ya da bir nesneyle vurularak, itilerek, sarsılarak, yakılarak ya da ısırılarak oluşabilmektedir. </a:t>
            </a:r>
          </a:p>
        </p:txBody>
      </p:sp>
    </p:spTree>
    <p:extLst>
      <p:ext uri="{BB962C8B-B14F-4D97-AF65-F5344CB8AC3E}">
        <p14:creationId xmlns:p14="http://schemas.microsoft.com/office/powerpoint/2010/main" val="62652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Sağlık personelinin gözünde şiddet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Sağlık personeli de şiddetin uygulandığı toplumun bir bireyidir ve şiddet durumu ile karşılaştığında zihninde taşıdığı inançlara bağlı olarak öfke, şaşkınlık, keder, elem gibi duygular yaşayabilmekte, yaşadığı duygular şiddete yaklaşımını etkileyebilmektedir.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</p:spTree>
    <p:extLst>
      <p:ext uri="{BB962C8B-B14F-4D97-AF65-F5344CB8AC3E}">
        <p14:creationId xmlns:p14="http://schemas.microsoft.com/office/powerpoint/2010/main" val="33034952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Sağlık personelinin gözünde şiddet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Sağlık personelinin bu duyguları yaşaması doğaldır, ancak sağlık personelinin şiddeti ele almadan önce kendi duygularının farkında olması, bu duygularını kontrol etmesi, objektif olması, duygularını uygulamalarına karıştırmaması gerekmektedir.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</p:spTree>
    <p:extLst>
      <p:ext uri="{BB962C8B-B14F-4D97-AF65-F5344CB8AC3E}">
        <p14:creationId xmlns:p14="http://schemas.microsoft.com/office/powerpoint/2010/main" val="36579922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Sağlık personeli ne yapmalı?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01288"/>
            <a:ext cx="10515600" cy="477567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3200" dirty="0"/>
              <a:t>Sağlık çalışanlarının temel rollerinden birisi şiddeti tanımak, bakım sağlamak, şiddet mağdurlarına uygun hizmetleri sunmaktır. </a:t>
            </a:r>
            <a:endParaRPr lang="tr-TR" sz="3200" dirty="0" smtClean="0"/>
          </a:p>
          <a:p>
            <a:pPr>
              <a:lnSpc>
                <a:spcPct val="150000"/>
              </a:lnSpc>
            </a:pPr>
            <a:r>
              <a:rPr lang="tr-TR" sz="3200" dirty="0" smtClean="0"/>
              <a:t>Kendi güvenliğini sağlamalıdır.</a:t>
            </a:r>
            <a:endParaRPr lang="tr-TR" sz="3200" dirty="0"/>
          </a:p>
          <a:p>
            <a:pPr>
              <a:lnSpc>
                <a:spcPct val="150000"/>
              </a:lnSpc>
            </a:pPr>
            <a:r>
              <a:rPr lang="tr-TR" sz="3200" dirty="0"/>
              <a:t>Hemşireler ve diğer sağlık çalışanları şiddetin yer aldığı evlerde ve diğer ortamlarda şiddetle ilgili bilgileri bilmeli ve şiddet döngüsünü kırmalıdır.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</p:spTree>
    <p:extLst>
      <p:ext uri="{BB962C8B-B14F-4D97-AF65-F5344CB8AC3E}">
        <p14:creationId xmlns:p14="http://schemas.microsoft.com/office/powerpoint/2010/main" val="5731509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Şiddete yaklaşımda yapılması gerekenler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Bireyle güvende hissettiği bir ortamda yüz-yüze görüşme </a:t>
            </a:r>
          </a:p>
          <a:p>
            <a:r>
              <a:rPr lang="tr-TR" sz="3200" dirty="0"/>
              <a:t>Bireyin mahremiyetini koruma</a:t>
            </a:r>
          </a:p>
          <a:p>
            <a:r>
              <a:rPr lang="tr-TR" sz="3200" dirty="0"/>
              <a:t>Şiddet deneyimleri hakkında rutin sorular sorarak şiddet öyküsünü alma</a:t>
            </a:r>
          </a:p>
          <a:p>
            <a:r>
              <a:rPr lang="tr-TR" sz="3200" dirty="0"/>
              <a:t>Empati yaparak sorunun birey için ne anlama geldiğini kavrama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</p:spTree>
    <p:extLst>
      <p:ext uri="{BB962C8B-B14F-4D97-AF65-F5344CB8AC3E}">
        <p14:creationId xmlns:p14="http://schemas.microsoft.com/office/powerpoint/2010/main" val="9194447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Şiddete yaklaşımda yapılması gerekenler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Birey konuşmak istemiyorsa, hazır olduğunda konuşabileceğini söyleme, </a:t>
            </a:r>
          </a:p>
          <a:p>
            <a:r>
              <a:rPr lang="tr-TR" sz="3200" dirty="0"/>
              <a:t>Bireye sahip olduğu tıbbi ve yasal haklarını açıklama, </a:t>
            </a:r>
          </a:p>
          <a:p>
            <a:r>
              <a:rPr lang="tr-TR" sz="3200" dirty="0"/>
              <a:t>Birey hakkındaki bilgi ve kayıtların gizliliğini ve güvenirliğini sağlama, </a:t>
            </a:r>
          </a:p>
          <a:p>
            <a:r>
              <a:rPr lang="tr-TR" sz="3200" dirty="0"/>
              <a:t>Şiddetin tüm ayrıntılarını ve verilen bakımı anlatan bir kayıt tutma.</a:t>
            </a:r>
            <a:r>
              <a:rPr lang="tr-TR" dirty="0"/>
              <a:t>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</p:spTree>
    <p:extLst>
      <p:ext uri="{BB962C8B-B14F-4D97-AF65-F5344CB8AC3E}">
        <p14:creationId xmlns:p14="http://schemas.microsoft.com/office/powerpoint/2010/main" val="9666893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Şiddete yaklaşımda yapılmaması gerekenler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Görüşmeyi güvenli bir ortamda yapmama </a:t>
            </a:r>
          </a:p>
          <a:p>
            <a:r>
              <a:rPr lang="tr-TR" sz="3200" dirty="0"/>
              <a:t>Görüşmede bireyi eleştirme, yargılama, </a:t>
            </a:r>
          </a:p>
          <a:p>
            <a:r>
              <a:rPr lang="tr-TR" sz="3200" dirty="0"/>
              <a:t>Sorulara cevap vermesi için bireyi zorlama,</a:t>
            </a:r>
          </a:p>
          <a:p>
            <a:r>
              <a:rPr lang="tr-TR" sz="3200" dirty="0"/>
              <a:t>Bireye başının belada olduğu veya hatalı olduğu izlenimi verme, </a:t>
            </a:r>
          </a:p>
          <a:p>
            <a:r>
              <a:rPr lang="tr-TR" sz="3200" dirty="0"/>
              <a:t>Şiddetin her evlilikte olduğunu söyleme,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</p:spTree>
    <p:extLst>
      <p:ext uri="{BB962C8B-B14F-4D97-AF65-F5344CB8AC3E}">
        <p14:creationId xmlns:p14="http://schemas.microsoft.com/office/powerpoint/2010/main" val="31710055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Şiddete yaklaşımda yapılmaması gerekenler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Kadını şiddetle ilgili yasal yollara yönelmekten vazgeçirmeye çalışma, </a:t>
            </a:r>
          </a:p>
          <a:p>
            <a:r>
              <a:rPr lang="tr-TR" sz="3200" dirty="0"/>
              <a:t>Bireyin mahremiyetini korumama, </a:t>
            </a:r>
          </a:p>
          <a:p>
            <a:r>
              <a:rPr lang="tr-TR" sz="3200" dirty="0"/>
              <a:t>Birey hakkındaki bilgi ve kayıtların gizliliğini ve güvenirliğini sağlamama, </a:t>
            </a:r>
          </a:p>
          <a:p>
            <a:r>
              <a:rPr lang="tr-TR" sz="3200" dirty="0"/>
              <a:t>Şiddetin tüm ayrıntılarını ve verilen bakımı anlatan bir kayıt tutmamadır.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</p:spTree>
    <p:extLst>
      <p:ext uri="{BB962C8B-B14F-4D97-AF65-F5344CB8AC3E}">
        <p14:creationId xmlns:p14="http://schemas.microsoft.com/office/powerpoint/2010/main" val="26915887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3733959"/>
              </p:ext>
            </p:extLst>
          </p:nvPr>
        </p:nvGraphicFramePr>
        <p:xfrm>
          <a:off x="0" y="0"/>
          <a:ext cx="12192000" cy="9525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225544089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390332566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04575245"/>
                    </a:ext>
                  </a:extLst>
                </a:gridCol>
              </a:tblGrid>
              <a:tr h="534390">
                <a:tc gridSpan="3">
                  <a:txBody>
                    <a:bodyPr/>
                    <a:lstStyle/>
                    <a:p>
                      <a:pPr algn="ctr"/>
                      <a:r>
                        <a:rPr lang="tr-TR" baseline="0" dirty="0"/>
                        <a:t>ŞİDDET MAĞDURLARI İÇİN BAKIM PLANI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675189"/>
                  </a:ext>
                </a:extLst>
              </a:tr>
              <a:tr h="7698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Tanı</a:t>
                      </a:r>
                      <a:r>
                        <a:rPr lang="tr-TR" sz="2800" dirty="0"/>
                        <a:t>: Tecavüz</a:t>
                      </a:r>
                      <a:r>
                        <a:rPr lang="tr-TR" sz="2800" baseline="0" dirty="0"/>
                        <a:t>-travma sonrası sendrom </a:t>
                      </a:r>
                    </a:p>
                    <a:p>
                      <a:endParaRPr lang="tr-TR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dirty="0"/>
                        <a:t>Hemşirelik</a:t>
                      </a:r>
                      <a:r>
                        <a:rPr lang="tr-TR" sz="2800" baseline="0" dirty="0"/>
                        <a:t> Girişimleri</a:t>
                      </a:r>
                      <a:endParaRPr lang="tr-TR" sz="2800" dirty="0"/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dirty="0"/>
                        <a:t>Gerekçe</a:t>
                      </a: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5149112"/>
                  </a:ext>
                </a:extLst>
              </a:tr>
              <a:tr h="64883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/>
                        <a:t>Hedef: İyileşme</a:t>
                      </a:r>
                      <a:r>
                        <a:rPr lang="tr-TR" sz="2400" baseline="0" dirty="0"/>
                        <a:t> sürecini başlatma</a:t>
                      </a:r>
                      <a:endParaRPr lang="tr-TR" sz="2400" dirty="0"/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*Kurbanla konuşma: Burada</a:t>
                      </a:r>
                      <a:r>
                        <a:rPr lang="tr-TR" sz="2400" baseline="0" dirty="0"/>
                        <a:t> güvendesin, yaşadıkların için üzgünüm, kurtulduğun için memnunum, bu senin hatan değil, kimse bunu hak etmez</a:t>
                      </a:r>
                    </a:p>
                    <a:p>
                      <a:r>
                        <a:rPr lang="tr-TR" sz="2400" baseline="0" dirty="0"/>
                        <a:t>**Yapılacak tüm değerlendirme işlemlerini ve nedenlerini anlatmak.</a:t>
                      </a:r>
                    </a:p>
                    <a:p>
                      <a:r>
                        <a:rPr lang="tr-TR" sz="2400" baseline="0" dirty="0"/>
                        <a:t>*Bilgi toplamak işinin amacının yargılamak değil yardım etmek olduğunun güvencesini vermek</a:t>
                      </a:r>
                    </a:p>
                    <a:p>
                      <a:r>
                        <a:rPr lang="tr-TR" sz="2400" baseline="0" dirty="0"/>
                        <a:t>***Tüm kriz sonrası müdahalelerde mahremiyetin korunacağının güvencesini vermek</a:t>
                      </a:r>
                    </a:p>
                    <a:p>
                      <a:r>
                        <a:rPr lang="tr-TR" sz="2400" baseline="0" dirty="0"/>
                        <a:t>****Saldırının tamamını anlatmaya cesaretlendirmek, dinlemek ancak sorgulamamak</a:t>
                      </a:r>
                    </a:p>
                    <a:p>
                      <a:endParaRPr lang="tr-TR" sz="2400" baseline="0" dirty="0"/>
                    </a:p>
                    <a:p>
                      <a:endParaRPr lang="tr-TR" sz="2400" baseline="0" dirty="0"/>
                    </a:p>
                    <a:p>
                      <a:endParaRPr lang="tr-TR" sz="2400" baseline="0" dirty="0"/>
                    </a:p>
                    <a:p>
                      <a:endParaRPr lang="tr-TR" sz="2400" baseline="0" dirty="0"/>
                    </a:p>
                    <a:p>
                      <a:r>
                        <a:rPr lang="tr-TR" sz="2400" baseline="0" dirty="0"/>
                        <a:t>*****Destek ve yardım için kimlerle görüşebileceğini konuşma, başvurabileceği kaynakların bilgisini verme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*</a:t>
                      </a:r>
                      <a:r>
                        <a:rPr lang="tr-TR" sz="2000" dirty="0"/>
                        <a:t>Kurban</a:t>
                      </a:r>
                      <a:r>
                        <a:rPr lang="tr-TR" sz="2000" baseline="0" dirty="0"/>
                        <a:t> hayatı için endişe eder. Kendini suçlar ve kendinden şüphelenir.</a:t>
                      </a:r>
                    </a:p>
                    <a:p>
                      <a:r>
                        <a:rPr lang="tr-TR" sz="2000" baseline="0" dirty="0"/>
                        <a:t>**Korku ve endişenin azalması, güvenin artması için gereklidir.</a:t>
                      </a:r>
                    </a:p>
                    <a:p>
                      <a:r>
                        <a:rPr lang="tr-TR" sz="2000" baseline="0" dirty="0"/>
                        <a:t>***Aşırı hassastır, çevrede fazla kişinin varlığı bu hassasiyeti ve endişeyi artırır.</a:t>
                      </a:r>
                    </a:p>
                    <a:p>
                      <a:r>
                        <a:rPr lang="tr-TR" sz="2000" baseline="0" dirty="0"/>
                        <a:t>****Dinlemek iyileşme için gerekli olan boşalmayı sağlar. Ayrıntılı tanım yasal takip için gereklidir. </a:t>
                      </a:r>
                      <a:r>
                        <a:rPr lang="tr-TR" sz="2000" baseline="0" dirty="0" err="1"/>
                        <a:t>Şevkat</a:t>
                      </a:r>
                      <a:r>
                        <a:rPr lang="tr-TR" sz="2000" baseline="0" dirty="0"/>
                        <a:t> ve ilgi delil toplama </a:t>
                      </a:r>
                      <a:r>
                        <a:rPr lang="tr-TR" sz="2000" baseline="0" dirty="0" smtClean="0"/>
                        <a:t>sürecin </a:t>
                      </a:r>
                      <a:r>
                        <a:rPr lang="tr-TR" sz="2000" baseline="0" dirty="0"/>
                        <a:t>travmasını azaltır. </a:t>
                      </a:r>
                    </a:p>
                    <a:p>
                      <a:r>
                        <a:rPr lang="tr-TR" sz="2000" baseline="0" dirty="0"/>
                        <a:t>*****Kurban travmanın hemen sonrasında yaşadığı şiddetli </a:t>
                      </a:r>
                      <a:r>
                        <a:rPr lang="tr-TR" sz="2000" baseline="0" dirty="0" err="1"/>
                        <a:t>anksiyete</a:t>
                      </a:r>
                      <a:r>
                        <a:rPr lang="tr-TR" sz="2000" baseline="0" dirty="0"/>
                        <a:t> ve korku nedeniyle başkalarının yardımına ihtiyaç duyar (ruh sağlığı birimleri, sosyal destek grupları, kadın sığınma veya konukevleri)</a:t>
                      </a:r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55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21943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9156783"/>
              </p:ext>
            </p:extLst>
          </p:nvPr>
        </p:nvGraphicFramePr>
        <p:xfrm>
          <a:off x="0" y="0"/>
          <a:ext cx="12192000" cy="82028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225544089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390332566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04575245"/>
                    </a:ext>
                  </a:extLst>
                </a:gridCol>
              </a:tblGrid>
              <a:tr h="582873">
                <a:tc gridSpan="3">
                  <a:txBody>
                    <a:bodyPr/>
                    <a:lstStyle/>
                    <a:p>
                      <a:pPr algn="ctr"/>
                      <a:r>
                        <a:rPr lang="tr-TR" baseline="0" dirty="0"/>
                        <a:t>ŞİDDET MAĞDURLARI İÇİN BAKIM PLANI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675189"/>
                  </a:ext>
                </a:extLst>
              </a:tr>
              <a:tr h="7698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dirty="0"/>
                        <a:t>Tanı: Çaresizlik</a:t>
                      </a:r>
                      <a:endParaRPr lang="tr-TR" sz="2800" baseline="0" dirty="0"/>
                    </a:p>
                    <a:p>
                      <a:endParaRPr lang="tr-TR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dirty="0"/>
                        <a:t>Hemşirelik</a:t>
                      </a:r>
                      <a:r>
                        <a:rPr lang="tr-TR" sz="2800" baseline="0" dirty="0"/>
                        <a:t> Girişimleri</a:t>
                      </a:r>
                      <a:endParaRPr lang="tr-TR" sz="2800" dirty="0"/>
                    </a:p>
                    <a:p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dirty="0"/>
                        <a:t>Gerekçe</a:t>
                      </a:r>
                    </a:p>
                    <a:p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5149112"/>
                  </a:ext>
                </a:extLst>
              </a:tr>
              <a:tr h="64883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Hedef: </a:t>
                      </a:r>
                      <a:r>
                        <a:rPr lang="tr-TR" sz="2400" dirty="0"/>
                        <a:t>Uygun seçenekleri arama, bulma, yaşam kontrolünü</a:t>
                      </a:r>
                      <a:r>
                        <a:rPr lang="tr-TR" sz="2400" baseline="0" dirty="0"/>
                        <a:t> almasını destekleme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*</a:t>
                      </a:r>
                      <a:r>
                        <a:rPr lang="tr-TR" dirty="0" err="1"/>
                        <a:t>Dr</a:t>
                      </a:r>
                      <a:r>
                        <a:rPr lang="tr-TR" baseline="0" dirty="0"/>
                        <a:t> ile işbirliği yaparak fiziksel yaraları tedavi etme, hastanın izni ile fotosunu çekme</a:t>
                      </a:r>
                    </a:p>
                    <a:p>
                      <a:endParaRPr lang="tr-TR" baseline="0" dirty="0"/>
                    </a:p>
                    <a:p>
                      <a:endParaRPr lang="tr-TR" baseline="0" dirty="0"/>
                    </a:p>
                    <a:p>
                      <a:r>
                        <a:rPr lang="tr-TR" baseline="0" dirty="0"/>
                        <a:t>**Kadınla görüşmek için özel bir odaya almak, olayı açıkça konuşmasını sağlamak ve dinlemek, bunun daha önce olup olmadığını, saldırganın madde kullanıp kullanmadığını konuşmak</a:t>
                      </a:r>
                    </a:p>
                    <a:p>
                      <a:endParaRPr lang="tr-TR" baseline="0" dirty="0"/>
                    </a:p>
                    <a:p>
                      <a:r>
                        <a:rPr lang="tr-TR" baseline="0" dirty="0"/>
                        <a:t>*** Neler yapabileceğini konuşmak, problem çözme önerilerini ve yardım alması için gerçekçi hedefleri belirlemek, aldığı kararlar için olumlu geri bildirim vermek</a:t>
                      </a:r>
                    </a:p>
                    <a:p>
                      <a:endParaRPr lang="tr-TR" baseline="0" dirty="0"/>
                    </a:p>
                    <a:p>
                      <a:r>
                        <a:rPr lang="tr-TR" baseline="0" dirty="0"/>
                        <a:t>****Onu kurtarmak için değil</a:t>
                      </a:r>
                      <a:r>
                        <a:rPr lang="tr" baseline="0" dirty="0"/>
                        <a:t>,</a:t>
                      </a:r>
                      <a:r>
                        <a:rPr lang="tr-TR" baseline="0" dirty="0"/>
                        <a:t> destek teklif etmek için yanında olduğunuzu, son kararı kendisinin vereceğini söyleyin</a:t>
                      </a:r>
                    </a:p>
                    <a:p>
                      <a:endParaRPr lang="tr-TR" baseline="0" dirty="0"/>
                    </a:p>
                    <a:p>
                      <a:endParaRPr lang="tr-TR" baseline="0" dirty="0"/>
                    </a:p>
                    <a:p>
                      <a:r>
                        <a:rPr lang="tr-TR" baseline="0" dirty="0"/>
                        <a:t>*****Güvenliğin önemini vurgulayın. Yardım alabileceği kaynaklarla ilgili bilgi verin. Kadın seçimi kendisi yapar, seçimine ne olursa olsun saygı duyulmalıdır.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*Hastanın güvenliği önceliklidir. Şikayette</a:t>
                      </a:r>
                      <a:r>
                        <a:rPr lang="tr-TR" baseline="0" dirty="0"/>
                        <a:t> bulunursa fotoğraflar delil olarak kullanılır.</a:t>
                      </a:r>
                    </a:p>
                    <a:p>
                      <a:r>
                        <a:rPr lang="tr-TR" baseline="0" dirty="0"/>
                        <a:t>**Kadın kendisine zarar veren kişi ile gelmişse doğruyu söylemez. Gizleyebilir</a:t>
                      </a:r>
                    </a:p>
                    <a:p>
                      <a:endParaRPr lang="tr-TR" baseline="0" dirty="0"/>
                    </a:p>
                    <a:p>
                      <a:endParaRPr lang="tr-TR" baseline="0" dirty="0"/>
                    </a:p>
                    <a:p>
                      <a:r>
                        <a:rPr lang="tr-TR" baseline="0" dirty="0"/>
                        <a:t>***Alternatifleri görmeye ihtiyaç duyar</a:t>
                      </a:r>
                    </a:p>
                    <a:p>
                      <a:endParaRPr lang="tr-TR" baseline="0" dirty="0"/>
                    </a:p>
                    <a:p>
                      <a:endParaRPr lang="tr-TR" baseline="0" dirty="0"/>
                    </a:p>
                    <a:p>
                      <a:r>
                        <a:rPr lang="tr-TR" baseline="0" dirty="0"/>
                        <a:t>****Kendi kararını vermek hayatı hakkında kontrol duygusunun artmasını sağlar, yargıda bulunma, öğüt verme yardım edici değildir.</a:t>
                      </a:r>
                    </a:p>
                    <a:p>
                      <a:endParaRPr lang="tr-TR" baseline="0" dirty="0"/>
                    </a:p>
                    <a:p>
                      <a:r>
                        <a:rPr lang="tr-TR" baseline="0" dirty="0"/>
                        <a:t>*****Ulaşılabilir seçeneklerin bilinmesi çaresizlik duygusunu azaltır. Bunları kendi  yararına kullanmayı seçtiği zaman gücünü toplar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55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82925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2341713"/>
              </p:ext>
            </p:extLst>
          </p:nvPr>
        </p:nvGraphicFramePr>
        <p:xfrm>
          <a:off x="0" y="0"/>
          <a:ext cx="12192000" cy="9495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225544089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390332566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04575245"/>
                    </a:ext>
                  </a:extLst>
                </a:gridCol>
              </a:tblGrid>
              <a:tr h="534390">
                <a:tc gridSpan="3">
                  <a:txBody>
                    <a:bodyPr/>
                    <a:lstStyle/>
                    <a:p>
                      <a:pPr algn="ctr"/>
                      <a:r>
                        <a:rPr lang="tr-TR" baseline="0" dirty="0"/>
                        <a:t>ŞİDDET MAĞDURLARI İÇİN BAKIM PLANI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675189"/>
                  </a:ext>
                </a:extLst>
              </a:tr>
              <a:tr h="7698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err="1"/>
                        <a:t>Tanı</a:t>
                      </a:r>
                      <a:r>
                        <a:rPr lang="tr-TR" sz="2800" smtClean="0"/>
                        <a:t>: Büyüme </a:t>
                      </a:r>
                      <a:r>
                        <a:rPr lang="tr-TR" sz="2800" dirty="0"/>
                        <a:t>ve gelişme</a:t>
                      </a:r>
                      <a:r>
                        <a:rPr lang="tr-TR" sz="2800" baseline="0" dirty="0"/>
                        <a:t> geriliği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dirty="0"/>
                        <a:t>Hemşirelik</a:t>
                      </a:r>
                      <a:r>
                        <a:rPr lang="tr-TR" sz="2800" baseline="0" dirty="0"/>
                        <a:t> Girişimleri</a:t>
                      </a:r>
                      <a:endParaRPr lang="tr-TR" sz="2800" dirty="0"/>
                    </a:p>
                    <a:p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/>
                        <a:t>Gerekçe</a:t>
                      </a:r>
                    </a:p>
                    <a:p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5149112"/>
                  </a:ext>
                </a:extLst>
              </a:tr>
              <a:tr h="64883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/>
                        <a:t>Hedef:</a:t>
                      </a:r>
                      <a:r>
                        <a:rPr lang="tr-TR" sz="2400" baseline="0" dirty="0"/>
                        <a:t> Güvenli bir ilişki kurma, görülen yaraların nasıl oluştuğunu anlatma, altına işeme, parmak emme, kabus görme davranışlarında azalma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*</a:t>
                      </a:r>
                      <a:r>
                        <a:rPr lang="tr-TR" sz="2000" dirty="0"/>
                        <a:t>Çocuğu tam olarak fiziksel değerlendirme, dayak olayını anlatmaya teşvik etme, cinsel suiistimal olasılığını</a:t>
                      </a:r>
                      <a:r>
                        <a:rPr lang="tr-TR" sz="2000" baseline="0" dirty="0"/>
                        <a:t> değerlendirme ve önemseme. Anlatılanın dışında aşırı saldırgan davranışlar, korku, </a:t>
                      </a:r>
                      <a:r>
                        <a:rPr lang="tr-TR" sz="2000" baseline="0" dirty="0" err="1"/>
                        <a:t>hiperaktivite</a:t>
                      </a:r>
                      <a:r>
                        <a:rPr lang="tr-TR" sz="2000" baseline="0" dirty="0"/>
                        <a:t>, içe kapanma, duygusal </a:t>
                      </a:r>
                      <a:r>
                        <a:rPr lang="tr-TR" sz="2000" baseline="0" dirty="0" err="1"/>
                        <a:t>küntlük</a:t>
                      </a:r>
                      <a:r>
                        <a:rPr lang="tr-TR" sz="2000" baseline="0" dirty="0"/>
                        <a:t>, yaşına uygun olmayan davranışlara dikkat</a:t>
                      </a:r>
                    </a:p>
                    <a:p>
                      <a:endParaRPr lang="tr-TR" sz="2000" baseline="0" dirty="0"/>
                    </a:p>
                    <a:p>
                      <a:r>
                        <a:rPr lang="tr-TR" sz="2000" baseline="0" dirty="0"/>
                        <a:t>**Çocuğa eşlik eden yetişkinle ayrıntılı görüşme, </a:t>
                      </a:r>
                    </a:p>
                    <a:p>
                      <a:r>
                        <a:rPr lang="tr-TR" sz="2000" baseline="0" dirty="0"/>
                        <a:t>Şunları değerlendirme: Yaralanma kazayla</a:t>
                      </a:r>
                    </a:p>
                    <a:p>
                      <a:r>
                        <a:rPr lang="tr-TR" sz="2000" baseline="0" dirty="0"/>
                        <a:t> mı oldu?  Yaralanma çocuğun yaşına, kapasitesine uygun mu?</a:t>
                      </a:r>
                    </a:p>
                    <a:p>
                      <a:endParaRPr lang="tr-TR" sz="2000" baseline="0" dirty="0"/>
                    </a:p>
                    <a:p>
                      <a:endParaRPr lang="tr-TR" sz="2000" baseline="0" dirty="0"/>
                    </a:p>
                    <a:p>
                      <a:endParaRPr lang="tr-TR" sz="2000" baseline="0" dirty="0"/>
                    </a:p>
                    <a:p>
                      <a:r>
                        <a:rPr lang="tr-TR" sz="2000" baseline="0" dirty="0"/>
                        <a:t>***Güven için oyun tedavisi kullanılabilir. Öykü anlattırın</a:t>
                      </a:r>
                    </a:p>
                    <a:p>
                      <a:r>
                        <a:rPr lang="tr-TR" sz="2000" baseline="0" dirty="0" err="1"/>
                        <a:t>Suistimal</a:t>
                      </a:r>
                      <a:r>
                        <a:rPr lang="tr-TR" sz="2000" baseline="0" dirty="0"/>
                        <a:t> ve ihmalin neler </a:t>
                      </a:r>
                      <a:r>
                        <a:rPr lang="tr-TR" sz="2000" baseline="0" dirty="0" err="1"/>
                        <a:t>olabileciği</a:t>
                      </a:r>
                      <a:r>
                        <a:rPr lang="tr-TR" sz="2000" baseline="0" dirty="0"/>
                        <a:t> konusunda yasal konularda bilgilenin</a:t>
                      </a:r>
                    </a:p>
                    <a:p>
                      <a:endParaRPr lang="tr-TR" sz="2000" baseline="0" dirty="0"/>
                    </a:p>
                    <a:p>
                      <a:endParaRPr lang="tr-TR" sz="2000" baseline="0" dirty="0"/>
                    </a:p>
                    <a:p>
                      <a:r>
                        <a:rPr lang="tr-TR" sz="2000" baseline="0" dirty="0"/>
                        <a:t>****Yaralanma özelliğinin yetkililere bildirme gerektirip gerektirmediğine karar verin.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/>
                        <a:t>*Doğru tedaviyi</a:t>
                      </a:r>
                      <a:r>
                        <a:rPr lang="tr-TR" sz="2000" baseline="0" dirty="0"/>
                        <a:t> başlatmak için tam ve doğru değerlendirme gerekir.</a:t>
                      </a:r>
                    </a:p>
                    <a:p>
                      <a:endParaRPr lang="tr-TR" sz="2000" baseline="0" dirty="0"/>
                    </a:p>
                    <a:p>
                      <a:endParaRPr lang="tr-TR" sz="2000" baseline="0" dirty="0"/>
                    </a:p>
                    <a:p>
                      <a:r>
                        <a:rPr lang="tr-TR" sz="2000" baseline="0" dirty="0"/>
                        <a:t>**Hapse girme veya velayeti kaybetme korkusu </a:t>
                      </a:r>
                      <a:r>
                        <a:rPr lang="tr-TR" sz="2000" baseline="0" dirty="0" err="1"/>
                        <a:t>ebveyni</a:t>
                      </a:r>
                      <a:r>
                        <a:rPr lang="tr-TR" sz="2000" baseline="0" dirty="0"/>
                        <a:t> savunma pozisyonuna sokabilir. Olayın anlatımındaki tutarsızlıklar belli olabilir ve derinlemesine görüşmede üstünü kapatma amaçlı yalanlar anlaşılabilir.</a:t>
                      </a:r>
                    </a:p>
                    <a:p>
                      <a:r>
                        <a:rPr lang="tr-TR" sz="2000" baseline="0" dirty="0"/>
                        <a:t>***</a:t>
                      </a:r>
                      <a:r>
                        <a:rPr lang="tr-TR" sz="2000" baseline="0" dirty="0" err="1"/>
                        <a:t>Suistimal</a:t>
                      </a:r>
                      <a:r>
                        <a:rPr lang="tr-TR" sz="2000" baseline="0" dirty="0"/>
                        <a:t> edilen </a:t>
                      </a:r>
                      <a:r>
                        <a:rPr lang="tr-TR" sz="2000" baseline="0" dirty="0" err="1"/>
                        <a:t>çoc</a:t>
                      </a:r>
                      <a:r>
                        <a:rPr lang="tr" sz="2000" baseline="0" dirty="0"/>
                        <a:t>u</a:t>
                      </a:r>
                      <a:r>
                        <a:rPr lang="tr-TR" sz="2000" baseline="0" dirty="0" err="1"/>
                        <a:t>ğun</a:t>
                      </a:r>
                      <a:r>
                        <a:rPr lang="tr-TR" sz="2000" baseline="0" dirty="0"/>
                        <a:t> güveninin kazanmak zordur. Oyun aktivitesi tehdit algısını azaltır.</a:t>
                      </a:r>
                    </a:p>
                    <a:p>
                      <a:r>
                        <a:rPr lang="tr-TR" sz="2000" baseline="0" dirty="0"/>
                        <a:t>****</a:t>
                      </a:r>
                      <a:r>
                        <a:rPr lang="tr-TR" sz="2000" baseline="0" dirty="0" err="1"/>
                        <a:t>Susitimal</a:t>
                      </a:r>
                      <a:r>
                        <a:rPr lang="tr-TR" sz="2000" baseline="0" dirty="0"/>
                        <a:t> şüphesi rapor edilmeli. Yaralanmayı açıklamaktaki tutarsız ifadeler şüphe için makul nedenlerdir. Yasalar, </a:t>
                      </a:r>
                      <a:r>
                        <a:rPr lang="tr-TR" sz="2000" baseline="0" dirty="0" err="1"/>
                        <a:t>suistimalini</a:t>
                      </a:r>
                      <a:r>
                        <a:rPr lang="tr-TR" sz="2000" baseline="0" dirty="0"/>
                        <a:t> rapor edilmesini söyler.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55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0157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İhmal Nedir?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Fiziksel ihmal, 18 yaşından küçük çocuk ya da gencin </a:t>
            </a:r>
            <a:endParaRPr lang="tr" altLang="tr-TR" dirty="0"/>
          </a:p>
          <a:p>
            <a:r>
              <a:rPr lang="tr" altLang="tr-TR" dirty="0"/>
              <a:t>Y</a:t>
            </a:r>
            <a:r>
              <a:rPr lang="tr-TR" altLang="tr-TR" dirty="0" err="1"/>
              <a:t>etersiz</a:t>
            </a:r>
            <a:r>
              <a:rPr lang="tr-TR" altLang="tr-TR" dirty="0"/>
              <a:t> beslenme, </a:t>
            </a:r>
            <a:r>
              <a:rPr lang="tr-TR" altLang="tr-TR" dirty="0" smtClean="0"/>
              <a:t>giydirme</a:t>
            </a:r>
            <a:r>
              <a:rPr lang="tr-TR" altLang="tr-TR" dirty="0"/>
              <a:t>, </a:t>
            </a:r>
            <a:r>
              <a:rPr lang="tr-TR" altLang="tr-TR" dirty="0" smtClean="0"/>
              <a:t>hijyen </a:t>
            </a:r>
          </a:p>
          <a:p>
            <a:r>
              <a:rPr lang="tr-TR" altLang="tr-TR" dirty="0" smtClean="0"/>
              <a:t>Yetersiz eğitim </a:t>
            </a:r>
          </a:p>
          <a:p>
            <a:r>
              <a:rPr lang="tr-TR" altLang="tr-TR" dirty="0" smtClean="0"/>
              <a:t>Haklarının ya </a:t>
            </a:r>
            <a:r>
              <a:rPr lang="tr-TR" altLang="tr-TR" dirty="0"/>
              <a:t>da bakım </a:t>
            </a:r>
            <a:r>
              <a:rPr lang="tr-TR" altLang="tr-TR" dirty="0" smtClean="0"/>
              <a:t>vermemenin </a:t>
            </a:r>
            <a:r>
              <a:rPr lang="tr-TR" altLang="tr-TR" dirty="0"/>
              <a:t>sonucunda zarara uğramasıdır. </a:t>
            </a:r>
          </a:p>
        </p:txBody>
      </p:sp>
    </p:spTree>
    <p:extLst>
      <p:ext uri="{BB962C8B-B14F-4D97-AF65-F5344CB8AC3E}">
        <p14:creationId xmlns:p14="http://schemas.microsoft.com/office/powerpoint/2010/main" val="30843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Fiziksel İstismar</a:t>
            </a:r>
            <a:endParaRPr lang="en-US" altLang="tr-TR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sz="2400" dirty="0"/>
              <a:t>Fiziksel istismar</a:t>
            </a:r>
            <a:r>
              <a:rPr lang="tr" altLang="tr-TR" sz="2400" dirty="0"/>
              <a:t>,</a:t>
            </a:r>
            <a:r>
              <a:rPr lang="tr-TR" altLang="tr-TR" sz="2400" dirty="0"/>
              <a:t> çoğunlukla kaza olduğu düşünülerek gözden kaçırıl</a:t>
            </a:r>
            <a:r>
              <a:rPr lang="tr" altLang="tr-TR" sz="2400" dirty="0"/>
              <a:t>maktadır. </a:t>
            </a:r>
          </a:p>
          <a:p>
            <a:pPr>
              <a:lnSpc>
                <a:spcPct val="90000"/>
              </a:lnSpc>
            </a:pPr>
            <a:r>
              <a:rPr lang="tr" altLang="tr-TR" sz="2400" dirty="0"/>
              <a:t>K</a:t>
            </a:r>
            <a:r>
              <a:rPr lang="tr-TR" altLang="tr-TR" sz="2400" dirty="0" err="1"/>
              <a:t>ız</a:t>
            </a:r>
            <a:r>
              <a:rPr lang="tr-TR" altLang="tr-TR" sz="2400" dirty="0"/>
              <a:t> erkek oranı arasında belirgin bir fark </a:t>
            </a:r>
            <a:r>
              <a:rPr lang="tr" altLang="tr-TR" sz="2400" dirty="0"/>
              <a:t>yoktur. </a:t>
            </a:r>
            <a:r>
              <a:rPr lang="tr-TR" altLang="tr-TR" sz="2400" dirty="0"/>
              <a:t> </a:t>
            </a:r>
          </a:p>
          <a:p>
            <a:pPr>
              <a:lnSpc>
                <a:spcPct val="90000"/>
              </a:lnSpc>
            </a:pPr>
            <a:r>
              <a:rPr lang="tr-TR" altLang="tr-TR" sz="2400" dirty="0"/>
              <a:t>Fiziksel istismarın en çok 4-8 yaşlarındaki çocuklara yönelik olduğu, artan yaşla birlikte fiziksel istismar oranının azalmadığı görülmektedir. </a:t>
            </a:r>
          </a:p>
          <a:p>
            <a:pPr>
              <a:lnSpc>
                <a:spcPct val="90000"/>
              </a:lnSpc>
            </a:pPr>
            <a:r>
              <a:rPr lang="tr-TR" altLang="tr-TR" sz="2400" dirty="0"/>
              <a:t>Anne yaşına bakıldığında 20 yaş ve altındaki annelerin çocuklarına daha sık fiziksel istismarda bulundukları gözlenmektedir. </a:t>
            </a:r>
            <a:endParaRPr lang="tr" altLang="tr-TR" sz="2400" dirty="0"/>
          </a:p>
          <a:p>
            <a:pPr>
              <a:lnSpc>
                <a:spcPct val="90000"/>
              </a:lnSpc>
            </a:pPr>
            <a:r>
              <a:rPr lang="tr-TR" altLang="tr-TR" sz="2400" dirty="0"/>
              <a:t>Çocuklara yönelik fiziksel istismarda annelerin oranı yüksek iken, ergenlere yönelik olanlarda babaların sorumlu oldukları saptanmıştır. </a:t>
            </a:r>
          </a:p>
        </p:txBody>
      </p:sp>
    </p:spTree>
    <p:extLst>
      <p:ext uri="{BB962C8B-B14F-4D97-AF65-F5344CB8AC3E}">
        <p14:creationId xmlns:p14="http://schemas.microsoft.com/office/powerpoint/2010/main" val="2666810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Fiziksel Şiddet Belirtileri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Açıklanmayan yanıklar, ısırıklar, çürükler, kırıklar, morarmış gözler</a:t>
            </a:r>
          </a:p>
          <a:p>
            <a:r>
              <a:rPr lang="tr-TR" sz="3200" dirty="0"/>
              <a:t>Okula devamsızlık sonrasında</a:t>
            </a:r>
            <a:r>
              <a:rPr lang="tr" sz="3200" dirty="0"/>
              <a:t>,</a:t>
            </a:r>
            <a:r>
              <a:rPr lang="tr-TR" sz="3200" dirty="0"/>
              <a:t> solmakta olan çürükler ya da dikkat çeken işaretler</a:t>
            </a:r>
          </a:p>
          <a:p>
            <a:r>
              <a:rPr lang="tr-TR" sz="3200" dirty="0"/>
              <a:t>Çocuğun ebeveynden korkması, eve gitme vakti geldiğinde ağlaması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</p:spTree>
    <p:extLst>
      <p:ext uri="{BB962C8B-B14F-4D97-AF65-F5344CB8AC3E}">
        <p14:creationId xmlns:p14="http://schemas.microsoft.com/office/powerpoint/2010/main" val="2790068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Fiziksel Şiddet Belirtileri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Büyükler yanına yaklaştığında çekinmesi</a:t>
            </a:r>
          </a:p>
          <a:p>
            <a:r>
              <a:rPr lang="tr-TR" sz="3200" dirty="0"/>
              <a:t>Ebeveyn ya da bakıcının kendisini yaraladığını belirtmesi</a:t>
            </a:r>
          </a:p>
          <a:p>
            <a:r>
              <a:rPr lang="tr-TR" sz="3200" dirty="0"/>
              <a:t>Ebeveynin çocuğu kötü sıfatlarla tanımlaması, sert fiziksel disiplin uygulaması, kendi çocukluğunda şiddet öyküsü, çocuğun yaralanması ile ilgili tutarsız açıklamalar yapması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</p:spTree>
    <p:extLst>
      <p:ext uri="{BB962C8B-B14F-4D97-AF65-F5344CB8AC3E}">
        <p14:creationId xmlns:p14="http://schemas.microsoft.com/office/powerpoint/2010/main" val="1727082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Cinsel İstismar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tr-TR" altLang="tr-TR" dirty="0"/>
              <a:t>Çocuğun rızası olsun ya da olmasın ırzına geçilmesi, </a:t>
            </a:r>
            <a:endParaRPr lang="tr" altLang="tr-TR" dirty="0"/>
          </a:p>
          <a:p>
            <a:pPr>
              <a:lnSpc>
                <a:spcPct val="150000"/>
              </a:lnSpc>
            </a:pPr>
            <a:r>
              <a:rPr lang="tr" altLang="tr-TR" dirty="0"/>
              <a:t>C</a:t>
            </a:r>
            <a:r>
              <a:rPr lang="tr-TR" altLang="tr-TR" dirty="0" err="1"/>
              <a:t>insel</a:t>
            </a:r>
            <a:r>
              <a:rPr lang="tr-TR" altLang="tr-TR" dirty="0"/>
              <a:t> organlarının ellenmesi, </a:t>
            </a:r>
            <a:endParaRPr lang="tr" altLang="tr-TR" dirty="0"/>
          </a:p>
          <a:p>
            <a:pPr>
              <a:lnSpc>
                <a:spcPct val="150000"/>
              </a:lnSpc>
            </a:pPr>
            <a:r>
              <a:rPr lang="tr" altLang="tr-TR" dirty="0"/>
              <a:t>M</a:t>
            </a:r>
            <a:r>
              <a:rPr lang="tr-TR" altLang="tr-TR" dirty="0" err="1"/>
              <a:t>üstehcen</a:t>
            </a:r>
            <a:r>
              <a:rPr lang="tr-TR" altLang="tr-TR" dirty="0"/>
              <a:t> sözlere maruz bırakılması, </a:t>
            </a:r>
            <a:endParaRPr lang="tr" altLang="tr-TR" dirty="0"/>
          </a:p>
          <a:p>
            <a:pPr>
              <a:lnSpc>
                <a:spcPct val="150000"/>
              </a:lnSpc>
            </a:pPr>
            <a:r>
              <a:rPr lang="tr" altLang="tr-TR" dirty="0"/>
              <a:t>Y</a:t>
            </a:r>
            <a:r>
              <a:rPr lang="tr-TR" altLang="tr-TR" dirty="0" err="1"/>
              <a:t>etişkinin</a:t>
            </a:r>
            <a:r>
              <a:rPr lang="tr-TR" altLang="tr-TR" dirty="0"/>
              <a:t> cinsel organlarını okşamaya yöneltilmesi veya zorlanması,</a:t>
            </a:r>
            <a:endParaRPr lang="tr" altLang="tr-TR" dirty="0"/>
          </a:p>
          <a:p>
            <a:pPr>
              <a:lnSpc>
                <a:spcPct val="150000"/>
              </a:lnSpc>
            </a:pPr>
            <a:r>
              <a:rPr lang="tr" altLang="tr-TR" dirty="0"/>
              <a:t>P</a:t>
            </a:r>
            <a:r>
              <a:rPr lang="tr-TR" altLang="tr-TR" dirty="0" err="1"/>
              <a:t>ornografide</a:t>
            </a:r>
            <a:r>
              <a:rPr lang="tr-TR" altLang="tr-TR" dirty="0"/>
              <a:t> ya</a:t>
            </a:r>
            <a:r>
              <a:rPr lang="tr" altLang="tr-TR" dirty="0"/>
              <a:t> </a:t>
            </a:r>
            <a:r>
              <a:rPr lang="tr-TR" altLang="tr-TR" dirty="0"/>
              <a:t>da fuhuşta kullanılması, </a:t>
            </a:r>
            <a:endParaRPr lang="tr" altLang="tr-TR" dirty="0"/>
          </a:p>
          <a:p>
            <a:pPr>
              <a:lnSpc>
                <a:spcPct val="150000"/>
              </a:lnSpc>
            </a:pPr>
            <a:r>
              <a:rPr lang="tr" altLang="tr-TR" dirty="0"/>
              <a:t>Ç</a:t>
            </a:r>
            <a:r>
              <a:rPr lang="tr-TR" altLang="tr-TR" dirty="0" err="1"/>
              <a:t>ocuğa</a:t>
            </a:r>
            <a:r>
              <a:rPr lang="tr-TR" altLang="tr-TR" dirty="0"/>
              <a:t> pornografik materyal izletilmesi, teşhircilik gibi davranışlara maruz bırakılması </a:t>
            </a:r>
          </a:p>
        </p:txBody>
      </p:sp>
    </p:spTree>
    <p:extLst>
      <p:ext uri="{BB962C8B-B14F-4D97-AF65-F5344CB8AC3E}">
        <p14:creationId xmlns:p14="http://schemas.microsoft.com/office/powerpoint/2010/main" val="4161921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Çocukta Cinsel İstismar Belirtileri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Yürümekte ya da oturmakta zorlanma</a:t>
            </a:r>
          </a:p>
          <a:p>
            <a:r>
              <a:rPr lang="tr-TR" dirty="0"/>
              <a:t>Aniden beden eğitimi için giyinmeyi ya da diğer fiziksel aktivitelerde bulunmayı reddetmesi</a:t>
            </a:r>
          </a:p>
          <a:p>
            <a:r>
              <a:rPr lang="tr-TR" dirty="0"/>
              <a:t>Garip, karmaşık ya da alışılmadık cinsel bilgi ya da davranışlar sergilemesi</a:t>
            </a:r>
          </a:p>
          <a:p>
            <a:r>
              <a:rPr lang="tr-TR" dirty="0"/>
              <a:t>Özellikle on dört yaş altında hamile kalması, cinsel hastalık kapması</a:t>
            </a:r>
          </a:p>
          <a:p>
            <a:r>
              <a:rPr lang="tr-TR" dirty="0"/>
              <a:t>Evden kaçma</a:t>
            </a:r>
          </a:p>
          <a:p>
            <a:r>
              <a:rPr lang="tr-TR" dirty="0"/>
              <a:t>Bir ebeveyn ya da bakıcı tarafından cinsel </a:t>
            </a:r>
            <a:r>
              <a:rPr lang="tr-TR" dirty="0" err="1"/>
              <a:t>suistimale</a:t>
            </a:r>
            <a:r>
              <a:rPr lang="tr-TR" dirty="0"/>
              <a:t> maruz kaldığını belirtmesi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S.K. 2018</a:t>
            </a:r>
          </a:p>
        </p:txBody>
      </p:sp>
    </p:spTree>
    <p:extLst>
      <p:ext uri="{BB962C8B-B14F-4D97-AF65-F5344CB8AC3E}">
        <p14:creationId xmlns:p14="http://schemas.microsoft.com/office/powerpoint/2010/main" val="4060513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4234</TotalTime>
  <Words>2153</Words>
  <Application>Microsoft Office PowerPoint</Application>
  <PresentationFormat>Geniş ekran</PresentationFormat>
  <Paragraphs>258</Paragraphs>
  <Slides>39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39</vt:i4>
      </vt:variant>
    </vt:vector>
  </HeadingPairs>
  <TitlesOfParts>
    <vt:vector size="44" baseType="lpstr">
      <vt:lpstr>Arial</vt:lpstr>
      <vt:lpstr>Calibri</vt:lpstr>
      <vt:lpstr>Calibri Light</vt:lpstr>
      <vt:lpstr>Wingdings</vt:lpstr>
      <vt:lpstr>Office Teması</vt:lpstr>
      <vt:lpstr>EBELİK ve RUH SAĞLIĞI DERSİ</vt:lpstr>
      <vt:lpstr>Çocuk İstismarı ve İhmali Nedir?</vt:lpstr>
      <vt:lpstr>Fiziksel İstismar </vt:lpstr>
      <vt:lpstr>İhmal Nedir?</vt:lpstr>
      <vt:lpstr>Fiziksel İstismar</vt:lpstr>
      <vt:lpstr>Fiziksel Şiddet Belirtileri</vt:lpstr>
      <vt:lpstr>Fiziksel Şiddet Belirtileri</vt:lpstr>
      <vt:lpstr>Cinsel İstismar</vt:lpstr>
      <vt:lpstr> Çocukta Cinsel İstismar Belirtileri </vt:lpstr>
      <vt:lpstr>Cinsel İstismar</vt:lpstr>
      <vt:lpstr>Duygusal İstismar ve İhmal Nedir?</vt:lpstr>
      <vt:lpstr>Duygusal İstismar</vt:lpstr>
      <vt:lpstr>Duygusal İhmal</vt:lpstr>
      <vt:lpstr>Fiziksel İstismar ve İhmalin Nedenleri Nelerdir?</vt:lpstr>
      <vt:lpstr>Etiyolojik Faktörler: Biyolojik Teoriler</vt:lpstr>
      <vt:lpstr>Etiyolojik Faktörler: Biyolojik Teoriler</vt:lpstr>
      <vt:lpstr>Etiyolojik Faktörler: Psikolojik Teoriler</vt:lpstr>
      <vt:lpstr>Etiyolojik Faktörler: Psikolojik Teoriler</vt:lpstr>
      <vt:lpstr>Şiddete Neden Olan Sosyokültürel Teoriler</vt:lpstr>
      <vt:lpstr>Duygusal İstismar ve İhmalin Nedenleri Nelerdir?</vt:lpstr>
      <vt:lpstr>Çocuk İstismarı ve İhmalini Uygulayanlar Kimlerdir?</vt:lpstr>
      <vt:lpstr>Genel Olarak Çocuk İstismarı ve Kadına Yönelik Şiddetin Nedenleri</vt:lpstr>
      <vt:lpstr>Aile içi şiddete maruz kalan çocuklar</vt:lpstr>
      <vt:lpstr>Aile içi şiddete maruz kalan çocuklar</vt:lpstr>
      <vt:lpstr>Aile içi şiddete maruz kalan çocuklar</vt:lpstr>
      <vt:lpstr>Aile Terapisi</vt:lpstr>
      <vt:lpstr>Aile Terapisi</vt:lpstr>
      <vt:lpstr>Aile Terapisi</vt:lpstr>
      <vt:lpstr>Şiddetin ele alınması</vt:lpstr>
      <vt:lpstr>Sağlık personelinin gözünde şiddet</vt:lpstr>
      <vt:lpstr>Sağlık personelinin gözünde şiddet</vt:lpstr>
      <vt:lpstr>Sağlık personeli ne yapmalı?</vt:lpstr>
      <vt:lpstr>Şiddete yaklaşımda yapılması gerekenler </vt:lpstr>
      <vt:lpstr>Şiddete yaklaşımda yapılması gerekenler </vt:lpstr>
      <vt:lpstr>Şiddete yaklaşımda yapılmaması gerekenler </vt:lpstr>
      <vt:lpstr>Şiddete yaklaşımda yapılmaması gerekenler 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EBELİK ve RUH SAĞLIĞI DERSİ</dc:title>
  <dc:creator>songül kamışlı</dc:creator>
  <cp:lastModifiedBy>user</cp:lastModifiedBy>
  <cp:revision>390</cp:revision>
  <dcterms:created xsi:type="dcterms:W3CDTF">2018-09-22T18:39:53Z</dcterms:created>
  <dcterms:modified xsi:type="dcterms:W3CDTF">2020-01-08T13:50:00Z</dcterms:modified>
</cp:coreProperties>
</file>