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6"/>
  </p:notesMasterIdLst>
  <p:sldIdLst>
    <p:sldId id="328" r:id="rId5"/>
    <p:sldId id="268" r:id="rId6"/>
    <p:sldId id="347" r:id="rId7"/>
    <p:sldId id="348" r:id="rId8"/>
    <p:sldId id="349" r:id="rId9"/>
    <p:sldId id="350" r:id="rId10"/>
    <p:sldId id="351" r:id="rId11"/>
    <p:sldId id="355" r:id="rId12"/>
    <p:sldId id="356" r:id="rId13"/>
    <p:sldId id="357" r:id="rId14"/>
    <p:sldId id="35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ukuk Kurallarının Müeyyidesi" id="{573D219A-89B2-4393-90BD-4B40B061BDBF}">
          <p14:sldIdLst>
            <p14:sldId id="328"/>
            <p14:sldId id="268"/>
            <p14:sldId id="347"/>
            <p14:sldId id="348"/>
            <p14:sldId id="349"/>
            <p14:sldId id="350"/>
            <p14:sldId id="351"/>
            <p14:sldId id="355"/>
            <p14:sldId id="356"/>
            <p14:sldId id="357"/>
            <p14:sldId id="35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F88436-F56C-4383-9BE4-F155F3114786}" v="4" dt="2020-05-27T14:30:49.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73" autoAdjust="0"/>
  </p:normalViewPr>
  <p:slideViewPr>
    <p:cSldViewPr>
      <p:cViewPr varScale="1">
        <p:scale>
          <a:sx n="86" d="100"/>
          <a:sy n="86" d="100"/>
        </p:scale>
        <p:origin x="1382"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5/27/2020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tıklayın</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tr-TR"/>
              <a:t>Asıl başlık stilini düzenlemek için tıklayın</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a:p>
        </p:txBody>
      </p:sp>
      <p:sp>
        <p:nvSpPr>
          <p:cNvPr id="15" name="Date Placeholder 14"/>
          <p:cNvSpPr>
            <a:spLocks noGrp="1"/>
          </p:cNvSpPr>
          <p:nvPr>
            <p:ph type="dt" sz="half" idx="10"/>
          </p:nvPr>
        </p:nvSpPr>
        <p:spPr/>
        <p:txBody>
          <a:bodyPr/>
          <a:lstStyle/>
          <a:p>
            <a:fld id="{DCFA480D-CB17-4C49-BB2A-C7514E1C7CEA}" type="datetimeFigureOut">
              <a:rPr lang="en-US" smtClean="0"/>
              <a:pPr/>
              <a:t>5/27/2020</a:t>
            </a:fld>
            <a:endParaRPr lang="en-US"/>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4" name="Date Placeholder 13"/>
          <p:cNvSpPr>
            <a:spLocks noGrp="1"/>
          </p:cNvSpPr>
          <p:nvPr>
            <p:ph type="dt" sz="half" idx="14"/>
          </p:nvPr>
        </p:nvSpPr>
        <p:spPr/>
        <p:txBody>
          <a:bodyPr/>
          <a:lstStyle/>
          <a:p>
            <a:fld id="{DCFA480D-CB17-4C49-BB2A-C7514E1C7CEA}" type="datetimeFigureOut">
              <a:rPr lang="en-US" smtClean="0"/>
              <a:pPr/>
              <a:t>5/27/2020</a:t>
            </a:fld>
            <a:endParaRPr lang="en-US"/>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lang="tr-TR"/>
              <a:t>Asıl başlık stilini düzenlemek için tıklayın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tıklayın</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tıklayın</a:t>
            </a:r>
          </a:p>
        </p:txBody>
      </p:sp>
      <p:sp>
        <p:nvSpPr>
          <p:cNvPr id="32" name="Content Placeholder 31"/>
          <p:cNvSpPr>
            <a:spLocks noGrp="1"/>
          </p:cNvSpPr>
          <p:nvPr>
            <p:ph sz="half" idx="2"/>
          </p:nvPr>
        </p:nvSpPr>
        <p:spPr>
          <a:xfrm>
            <a:off x="457200" y="2201896"/>
            <a:ext cx="4038600" cy="391363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tr-TR"/>
              <a:t>Asıl başlık stilini düzenlemek için tıklayın</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tıklayın</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tr-TR"/>
              <a:t>Asıl başlık stilini düzenlemek için tıklayın</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tr-TR"/>
              <a:t>Asıl metin stillerini düzenlemek için tıklayın</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tr-TR"/>
              <a:t>Asıl başlık stilini düzenlemek için tıklayın</a:t>
            </a:r>
            <a:endParaRPr lang="en-US" dirty="0"/>
          </a:p>
        </p:txBody>
      </p:sp>
      <p:sp>
        <p:nvSpPr>
          <p:cNvPr id="8" name="Date Placeholder 7"/>
          <p:cNvSpPr>
            <a:spLocks noGrp="1"/>
          </p:cNvSpPr>
          <p:nvPr>
            <p:ph type="dt" sz="half" idx="14"/>
          </p:nvPr>
        </p:nvSpPr>
        <p:spPr/>
        <p:txBody>
          <a:bodyPr/>
          <a:lstStyle/>
          <a:p>
            <a:fld id="{DCFA480D-CB17-4C49-BB2A-C7514E1C7CEA}" type="datetimeFigureOut">
              <a:rPr lang="en-US" smtClean="0"/>
              <a:pPr/>
              <a:t>5/27/2020</a:t>
            </a:fld>
            <a:endParaRPr lang="en-US"/>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tr-TR"/>
              <a:t>Resim eklemek için simgeye tıklayın</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DCFA480D-CB17-4C49-BB2A-C7514E1C7CEA}" type="datetimeFigureOut">
              <a:rPr lang="en-US" smtClean="0"/>
              <a:pPr/>
              <a:t>5/27/2020</a:t>
            </a:fld>
            <a:endParaRPr lang="en-US"/>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DCFA480D-CB17-4C49-BB2A-C7514E1C7CEA}" type="datetimeFigureOut">
              <a:rPr lang="en-US" smtClean="0"/>
              <a:pPr/>
              <a:t>5/27/2020</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tr-TR"/>
              <a:t>Asıl başlık stilini düzenlemek için tıklayın</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a:extLst>
              <a:ext uri="{FF2B5EF4-FFF2-40B4-BE49-F238E27FC236}">
                <a16:creationId xmlns:a16="http://schemas.microsoft.com/office/drawing/2014/main" id="{2065D22A-AFCC-4EFF-BCBF-869AD0893999}"/>
              </a:ext>
            </a:extLst>
          </p:cNvPr>
          <p:cNvSpPr>
            <a:spLocks noGrp="1"/>
          </p:cNvSpPr>
          <p:nvPr>
            <p:ph type="subTitle" idx="1"/>
          </p:nvPr>
        </p:nvSpPr>
        <p:spPr/>
        <p:txBody>
          <a:bodyPr/>
          <a:lstStyle/>
          <a:p>
            <a:r>
              <a:rPr lang="tr-TR" dirty="0"/>
              <a:t>Şafak PARLAK BÖRÜ</a:t>
            </a:r>
          </a:p>
        </p:txBody>
      </p:sp>
      <p:sp>
        <p:nvSpPr>
          <p:cNvPr id="3" name="Başlık 2">
            <a:extLst>
              <a:ext uri="{FF2B5EF4-FFF2-40B4-BE49-F238E27FC236}">
                <a16:creationId xmlns:a16="http://schemas.microsoft.com/office/drawing/2014/main" id="{D89AE16F-38EE-4BA1-ADA2-A876C4860D75}"/>
              </a:ext>
            </a:extLst>
          </p:cNvPr>
          <p:cNvSpPr>
            <a:spLocks noGrp="1"/>
          </p:cNvSpPr>
          <p:nvPr>
            <p:ph type="ctrTitle"/>
          </p:nvPr>
        </p:nvSpPr>
        <p:spPr/>
        <p:txBody>
          <a:bodyPr/>
          <a:lstStyle/>
          <a:p>
            <a:r>
              <a:rPr lang="tr-TR" dirty="0"/>
              <a:t>Hukuk Başlangıcı</a:t>
            </a:r>
          </a:p>
        </p:txBody>
      </p:sp>
    </p:spTree>
    <p:extLst>
      <p:ext uri="{BB962C8B-B14F-4D97-AF65-F5344CB8AC3E}">
        <p14:creationId xmlns:p14="http://schemas.microsoft.com/office/powerpoint/2010/main" val="3645513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68B94BF4-7860-4C7A-A4E7-62AF07747EA2}"/>
              </a:ext>
            </a:extLst>
          </p:cNvPr>
          <p:cNvGraphicFramePr>
            <a:graphicFrameLocks noGrp="1"/>
          </p:cNvGraphicFramePr>
          <p:nvPr>
            <p:ph idx="1"/>
          </p:nvPr>
        </p:nvGraphicFramePr>
        <p:xfrm>
          <a:off x="457200" y="1524000"/>
          <a:ext cx="8229600" cy="50240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157569139"/>
                    </a:ext>
                  </a:extLst>
                </a:gridCol>
                <a:gridCol w="4114800">
                  <a:extLst>
                    <a:ext uri="{9D8B030D-6E8A-4147-A177-3AD203B41FA5}">
                      <a16:colId xmlns:a16="http://schemas.microsoft.com/office/drawing/2014/main" val="2660374791"/>
                    </a:ext>
                  </a:extLst>
                </a:gridCol>
              </a:tblGrid>
              <a:tr h="608856">
                <a:tc>
                  <a:txBody>
                    <a:bodyPr/>
                    <a:lstStyle/>
                    <a:p>
                      <a:endParaRPr lang="tr-TR" dirty="0"/>
                    </a:p>
                    <a:p>
                      <a:pPr algn="ctr"/>
                      <a:r>
                        <a:rPr lang="tr-TR" dirty="0"/>
                        <a:t>MUTLAK BUTLAN</a:t>
                      </a:r>
                    </a:p>
                  </a:txBody>
                  <a:tcPr/>
                </a:tc>
                <a:tc>
                  <a:txBody>
                    <a:bodyPr/>
                    <a:lstStyle/>
                    <a:p>
                      <a:endParaRPr lang="tr-TR" dirty="0"/>
                    </a:p>
                    <a:p>
                      <a:pPr algn="ctr"/>
                      <a:r>
                        <a:rPr lang="tr-TR" dirty="0"/>
                        <a:t>NİSBİ BUTLAN</a:t>
                      </a:r>
                    </a:p>
                  </a:txBody>
                  <a:tcPr/>
                </a:tc>
                <a:extLst>
                  <a:ext uri="{0D108BD9-81ED-4DB2-BD59-A6C34878D82A}">
                    <a16:rowId xmlns:a16="http://schemas.microsoft.com/office/drawing/2014/main" val="816971529"/>
                  </a:ext>
                </a:extLst>
              </a:tr>
              <a:tr h="693904">
                <a:tc>
                  <a:txBody>
                    <a:bodyPr/>
                    <a:lstStyle/>
                    <a:p>
                      <a:r>
                        <a:rPr lang="tr-TR" dirty="0"/>
                        <a:t>Amacı kamu düzenini, genel ahlakı korumaktır.</a:t>
                      </a:r>
                    </a:p>
                  </a:txBody>
                  <a:tcPr/>
                </a:tc>
                <a:tc>
                  <a:txBody>
                    <a:bodyPr/>
                    <a:lstStyle/>
                    <a:p>
                      <a:r>
                        <a:rPr lang="tr-TR" dirty="0"/>
                        <a:t>Kişilerin çıkarını korumayı amaçlar.</a:t>
                      </a:r>
                    </a:p>
                  </a:txBody>
                  <a:tcPr/>
                </a:tc>
                <a:extLst>
                  <a:ext uri="{0D108BD9-81ED-4DB2-BD59-A6C34878D82A}">
                    <a16:rowId xmlns:a16="http://schemas.microsoft.com/office/drawing/2014/main" val="4112664043"/>
                  </a:ext>
                </a:extLst>
              </a:tr>
              <a:tr h="693904">
                <a:tc>
                  <a:txBody>
                    <a:bodyPr/>
                    <a:lstStyle/>
                    <a:p>
                      <a:r>
                        <a:rPr lang="tr-TR" dirty="0"/>
                        <a:t>Herkes tarafından ileri sürülebilir.</a:t>
                      </a:r>
                    </a:p>
                  </a:txBody>
                  <a:tcPr/>
                </a:tc>
                <a:tc>
                  <a:txBody>
                    <a:bodyPr/>
                    <a:lstStyle/>
                    <a:p>
                      <a:r>
                        <a:rPr lang="tr-TR" dirty="0"/>
                        <a:t>Menfaati zarar gören kişi tarafından ileri sürülebilir.</a:t>
                      </a:r>
                    </a:p>
                  </a:txBody>
                  <a:tcPr/>
                </a:tc>
                <a:extLst>
                  <a:ext uri="{0D108BD9-81ED-4DB2-BD59-A6C34878D82A}">
                    <a16:rowId xmlns:a16="http://schemas.microsoft.com/office/drawing/2014/main" val="2411829011"/>
                  </a:ext>
                </a:extLst>
              </a:tr>
              <a:tr h="693904">
                <a:tc>
                  <a:txBody>
                    <a:bodyPr/>
                    <a:lstStyle/>
                    <a:p>
                      <a:r>
                        <a:rPr lang="tr-TR" dirty="0"/>
                        <a:t>Hâkim </a:t>
                      </a:r>
                      <a:r>
                        <a:rPr lang="tr-TR" dirty="0" err="1"/>
                        <a:t>re’sen</a:t>
                      </a:r>
                      <a:r>
                        <a:rPr lang="tr-TR" dirty="0"/>
                        <a:t> dikkate alır.</a:t>
                      </a:r>
                    </a:p>
                  </a:txBody>
                  <a:tcPr/>
                </a:tc>
                <a:tc>
                  <a:txBody>
                    <a:bodyPr/>
                    <a:lstStyle/>
                    <a:p>
                      <a:r>
                        <a:rPr lang="tr-TR" dirty="0"/>
                        <a:t>Hâkim ancak ilgilinin talebi üzerine dikkate alabilir.</a:t>
                      </a:r>
                    </a:p>
                  </a:txBody>
                  <a:tcPr/>
                </a:tc>
                <a:extLst>
                  <a:ext uri="{0D108BD9-81ED-4DB2-BD59-A6C34878D82A}">
                    <a16:rowId xmlns:a16="http://schemas.microsoft.com/office/drawing/2014/main" val="3757638702"/>
                  </a:ext>
                </a:extLst>
              </a:tr>
              <a:tr h="693904">
                <a:tc>
                  <a:txBody>
                    <a:bodyPr/>
                    <a:lstStyle/>
                    <a:p>
                      <a:r>
                        <a:rPr lang="tr-TR" dirty="0"/>
                        <a:t>Hukukî işlem, hâkimin hükmüyle başlangıçtan itibaren tamamen ortadan kalkar.</a:t>
                      </a:r>
                    </a:p>
                  </a:txBody>
                  <a:tcPr/>
                </a:tc>
                <a:tc>
                  <a:txBody>
                    <a:bodyPr/>
                    <a:lstStyle/>
                    <a:p>
                      <a:r>
                        <a:rPr lang="tr-TR" dirty="0"/>
                        <a:t>Hâkimin hükmüne kadar geçerli bir işlem olarak kabul edilir.</a:t>
                      </a:r>
                    </a:p>
                  </a:txBody>
                  <a:tcPr/>
                </a:tc>
                <a:extLst>
                  <a:ext uri="{0D108BD9-81ED-4DB2-BD59-A6C34878D82A}">
                    <a16:rowId xmlns:a16="http://schemas.microsoft.com/office/drawing/2014/main" val="1507195879"/>
                  </a:ext>
                </a:extLst>
              </a:tr>
              <a:tr h="693904">
                <a:tc>
                  <a:txBody>
                    <a:bodyPr/>
                    <a:lstStyle/>
                    <a:p>
                      <a:r>
                        <a:rPr lang="tr-TR" dirty="0"/>
                        <a:t>Zamanaşımına tabiî değildir, her zaman ileri sürülebilir.</a:t>
                      </a:r>
                    </a:p>
                  </a:txBody>
                  <a:tcPr/>
                </a:tc>
                <a:tc>
                  <a:txBody>
                    <a:bodyPr/>
                    <a:lstStyle/>
                    <a:p>
                      <a:r>
                        <a:rPr lang="tr-TR" dirty="0"/>
                        <a:t>Zamanaşımına tabiîdir. Kanundaki süreler geçince ileri sürülemez.</a:t>
                      </a:r>
                    </a:p>
                  </a:txBody>
                  <a:tcPr/>
                </a:tc>
                <a:extLst>
                  <a:ext uri="{0D108BD9-81ED-4DB2-BD59-A6C34878D82A}">
                    <a16:rowId xmlns:a16="http://schemas.microsoft.com/office/drawing/2014/main" val="265261371"/>
                  </a:ext>
                </a:extLst>
              </a:tr>
              <a:tr h="693904">
                <a:tc>
                  <a:txBody>
                    <a:bodyPr/>
                    <a:lstStyle/>
                    <a:p>
                      <a:r>
                        <a:rPr lang="tr-TR" dirty="0"/>
                        <a:t>Tarafların izin ve icazetinin, anlaşmasının önemi yoktur.</a:t>
                      </a:r>
                    </a:p>
                  </a:txBody>
                  <a:tcPr/>
                </a:tc>
                <a:tc>
                  <a:txBody>
                    <a:bodyPr/>
                    <a:lstStyle/>
                    <a:p>
                      <a:r>
                        <a:rPr lang="tr-TR" dirty="0"/>
                        <a:t>Tarafların anlaşmasıyla hukukî işlem sıhhat kazanır.</a:t>
                      </a:r>
                    </a:p>
                  </a:txBody>
                  <a:tcPr/>
                </a:tc>
                <a:extLst>
                  <a:ext uri="{0D108BD9-81ED-4DB2-BD59-A6C34878D82A}">
                    <a16:rowId xmlns:a16="http://schemas.microsoft.com/office/drawing/2014/main" val="3112512044"/>
                  </a:ext>
                </a:extLst>
              </a:tr>
            </a:tbl>
          </a:graphicData>
        </a:graphic>
      </p:graphicFrame>
      <p:sp>
        <p:nvSpPr>
          <p:cNvPr id="3" name="Başlık 2">
            <a:extLst>
              <a:ext uri="{FF2B5EF4-FFF2-40B4-BE49-F238E27FC236}">
                <a16:creationId xmlns:a16="http://schemas.microsoft.com/office/drawing/2014/main" id="{097B9737-6096-493D-8517-30B82F5E9775}"/>
              </a:ext>
            </a:extLst>
          </p:cNvPr>
          <p:cNvSpPr>
            <a:spLocks noGrp="1"/>
          </p:cNvSpPr>
          <p:nvPr>
            <p:ph type="title"/>
          </p:nvPr>
        </p:nvSpPr>
        <p:spPr/>
        <p:txBody>
          <a:bodyPr>
            <a:normAutofit fontScale="90000"/>
          </a:bodyPr>
          <a:lstStyle/>
          <a:p>
            <a:r>
              <a:rPr lang="tr-TR" dirty="0"/>
              <a:t>MÜEYYİDE ÇEŞİTLERİ</a:t>
            </a:r>
            <a:br>
              <a:rPr lang="tr-TR" dirty="0"/>
            </a:br>
            <a:r>
              <a:rPr lang="tr-TR" dirty="0"/>
              <a:t>ÖZEL HUKUK MÜEYYİDELERİ</a:t>
            </a:r>
          </a:p>
        </p:txBody>
      </p:sp>
    </p:spTree>
    <p:extLst>
      <p:ext uri="{BB962C8B-B14F-4D97-AF65-F5344CB8AC3E}">
        <p14:creationId xmlns:p14="http://schemas.microsoft.com/office/powerpoint/2010/main" val="1028220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4C86B31-68BB-4355-A28F-5F503DD3E8E1}"/>
              </a:ext>
            </a:extLst>
          </p:cNvPr>
          <p:cNvSpPr>
            <a:spLocks noGrp="1"/>
          </p:cNvSpPr>
          <p:nvPr>
            <p:ph idx="1"/>
          </p:nvPr>
        </p:nvSpPr>
        <p:spPr/>
        <p:txBody>
          <a:bodyPr>
            <a:normAutofit lnSpcReduction="10000"/>
          </a:bodyPr>
          <a:lstStyle/>
          <a:p>
            <a:pPr marL="0" indent="0">
              <a:buNone/>
            </a:pPr>
            <a:r>
              <a:rPr lang="tr-TR" dirty="0"/>
              <a:t>KAMU HUKUKU MÜEYYİDELERİ</a:t>
            </a:r>
          </a:p>
          <a:p>
            <a:pPr marL="514350" indent="-514350">
              <a:buFont typeface="+mj-lt"/>
              <a:buAutoNum type="arabicPeriod"/>
            </a:pPr>
            <a:r>
              <a:rPr lang="tr-TR" dirty="0"/>
              <a:t>Ceza Hukuku Müeyyideleri</a:t>
            </a:r>
          </a:p>
          <a:p>
            <a:pPr lvl="1"/>
            <a:r>
              <a:rPr lang="tr-TR" dirty="0"/>
              <a:t>Ağırlaştırılmış müebbet hapis cezası</a:t>
            </a:r>
          </a:p>
          <a:p>
            <a:pPr lvl="1"/>
            <a:r>
              <a:rPr lang="tr-TR" dirty="0"/>
              <a:t>Müebbet hapis cezası</a:t>
            </a:r>
          </a:p>
          <a:p>
            <a:pPr lvl="1"/>
            <a:r>
              <a:rPr lang="tr-TR" dirty="0"/>
              <a:t>Süreli hapis cezası</a:t>
            </a:r>
          </a:p>
          <a:p>
            <a:pPr lvl="1"/>
            <a:r>
              <a:rPr lang="tr-TR" dirty="0"/>
              <a:t>Adlî para cezası</a:t>
            </a:r>
          </a:p>
          <a:p>
            <a:pPr marL="514350" indent="-514350">
              <a:buFont typeface="+mj-lt"/>
              <a:buAutoNum type="arabicPeriod"/>
            </a:pPr>
            <a:r>
              <a:rPr lang="tr-TR" dirty="0"/>
              <a:t>İdare Hukuku Müeyyideleri</a:t>
            </a:r>
          </a:p>
          <a:p>
            <a:pPr lvl="1"/>
            <a:r>
              <a:rPr lang="tr-TR" dirty="0"/>
              <a:t>İdarî para cezası, mülkiyetin kamuya geçirilmesi, el koyma, yıkım, sürücü belgesinin geri alınması, işyerinin kapatılması, barodan kaydın silinmesi, meslek ve sanatın icrasının </a:t>
            </a:r>
            <a:r>
              <a:rPr lang="tr-TR" dirty="0" err="1"/>
              <a:t>men’i</a:t>
            </a:r>
            <a:r>
              <a:rPr lang="tr-TR" dirty="0"/>
              <a:t>, izin veya ruhsatın geri alınması…</a:t>
            </a:r>
          </a:p>
          <a:p>
            <a:pPr lvl="1"/>
            <a:r>
              <a:rPr lang="tr-TR" dirty="0"/>
              <a:t>Yokluk, iptal, tazminat</a:t>
            </a:r>
          </a:p>
        </p:txBody>
      </p:sp>
      <p:sp>
        <p:nvSpPr>
          <p:cNvPr id="3" name="Başlık 2">
            <a:extLst>
              <a:ext uri="{FF2B5EF4-FFF2-40B4-BE49-F238E27FC236}">
                <a16:creationId xmlns:a16="http://schemas.microsoft.com/office/drawing/2014/main" id="{F0B8803C-AF67-46CD-9E2A-35D7EBC23376}"/>
              </a:ext>
            </a:extLst>
          </p:cNvPr>
          <p:cNvSpPr>
            <a:spLocks noGrp="1"/>
          </p:cNvSpPr>
          <p:nvPr>
            <p:ph type="title"/>
          </p:nvPr>
        </p:nvSpPr>
        <p:spPr/>
        <p:txBody>
          <a:bodyPr/>
          <a:lstStyle/>
          <a:p>
            <a:r>
              <a:rPr lang="tr-TR" dirty="0"/>
              <a:t>MÜEYYİDE ÇEŞİTLERİ</a:t>
            </a:r>
          </a:p>
        </p:txBody>
      </p:sp>
    </p:spTree>
    <p:extLst>
      <p:ext uri="{BB962C8B-B14F-4D97-AF65-F5344CB8AC3E}">
        <p14:creationId xmlns:p14="http://schemas.microsoft.com/office/powerpoint/2010/main" val="131682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DC96E2D-9918-4842-BD13-AE7EB4887871}"/>
              </a:ext>
            </a:extLst>
          </p:cNvPr>
          <p:cNvSpPr>
            <a:spLocks noGrp="1"/>
          </p:cNvSpPr>
          <p:nvPr>
            <p:ph idx="1"/>
          </p:nvPr>
        </p:nvSpPr>
        <p:spPr/>
        <p:txBody>
          <a:bodyPr>
            <a:normAutofit lnSpcReduction="10000"/>
          </a:bodyPr>
          <a:lstStyle/>
          <a:p>
            <a:pPr marL="0" indent="0">
              <a:buNone/>
            </a:pPr>
            <a:r>
              <a:rPr lang="tr-TR" dirty="0"/>
              <a:t>I. GENEL OLARAK</a:t>
            </a:r>
          </a:p>
          <a:p>
            <a:pPr marL="365760" lvl="1" indent="0">
              <a:buNone/>
            </a:pPr>
            <a:r>
              <a:rPr lang="tr-TR" dirty="0"/>
              <a:t>A. Müeyyidenin Tanımı</a:t>
            </a:r>
          </a:p>
          <a:p>
            <a:pPr marL="365760" lvl="1" indent="0">
              <a:buNone/>
            </a:pPr>
            <a:r>
              <a:rPr lang="tr-TR" dirty="0"/>
              <a:t>B. Müeyyide Gereksiz mi?</a:t>
            </a:r>
          </a:p>
          <a:p>
            <a:pPr marL="365760" lvl="1" indent="0">
              <a:buNone/>
            </a:pPr>
            <a:r>
              <a:rPr lang="tr-TR" dirty="0"/>
              <a:t>C. Müeyyidesiz Hukuk Kuralı Olabilir mi?</a:t>
            </a:r>
          </a:p>
          <a:p>
            <a:pPr marL="365760" lvl="1" indent="0">
              <a:buNone/>
            </a:pPr>
            <a:r>
              <a:rPr lang="tr-TR" dirty="0"/>
              <a:t>D. Ödül Hukukun Müeyyidesi Olabilir mi?</a:t>
            </a:r>
          </a:p>
          <a:p>
            <a:pPr marL="365760" lvl="1" indent="0">
              <a:buNone/>
            </a:pPr>
            <a:r>
              <a:rPr lang="tr-TR" dirty="0"/>
              <a:t>E. Hukukun Cebri – Çetenin Cebri</a:t>
            </a:r>
          </a:p>
          <a:p>
            <a:pPr marL="365760" lvl="1" indent="0">
              <a:buNone/>
            </a:pPr>
            <a:r>
              <a:rPr lang="tr-TR" dirty="0"/>
              <a:t>F. Hukuki Cebrin Değişik Görünümleri</a:t>
            </a:r>
          </a:p>
          <a:p>
            <a:pPr marL="365760" lvl="1" indent="0">
              <a:buNone/>
            </a:pPr>
            <a:r>
              <a:rPr lang="tr-TR" dirty="0"/>
              <a:t>G. Müeyyidenin Tarihi Gelişimi</a:t>
            </a:r>
          </a:p>
          <a:p>
            <a:pPr marL="365760" lvl="1" indent="0">
              <a:buNone/>
            </a:pPr>
            <a:r>
              <a:rPr lang="tr-TR" dirty="0"/>
              <a:t>H. Uluslararası Hukukun Müeyyidesi</a:t>
            </a:r>
          </a:p>
          <a:p>
            <a:pPr marL="0" indent="0">
              <a:buNone/>
            </a:pPr>
            <a:r>
              <a:rPr lang="tr-TR" dirty="0"/>
              <a:t>II. MÜEYYİDE ÇEŞİTLERİ</a:t>
            </a:r>
          </a:p>
          <a:p>
            <a:pPr marL="365760" lvl="1" indent="0">
              <a:buNone/>
            </a:pPr>
            <a:r>
              <a:rPr lang="tr-TR" dirty="0"/>
              <a:t>A. Özel Hukuk Müeyyideleri</a:t>
            </a:r>
          </a:p>
          <a:p>
            <a:pPr marL="365760" lvl="1" indent="0">
              <a:buNone/>
            </a:pPr>
            <a:r>
              <a:rPr lang="tr-TR" dirty="0"/>
              <a:t>B. Kamu Hukuku Müeyyideleri</a:t>
            </a:r>
          </a:p>
        </p:txBody>
      </p:sp>
      <p:sp>
        <p:nvSpPr>
          <p:cNvPr id="3" name="Başlık 2">
            <a:extLst>
              <a:ext uri="{FF2B5EF4-FFF2-40B4-BE49-F238E27FC236}">
                <a16:creationId xmlns:a16="http://schemas.microsoft.com/office/drawing/2014/main" id="{C105D2E0-B066-46C2-9D67-35439B1AD3B5}"/>
              </a:ext>
            </a:extLst>
          </p:cNvPr>
          <p:cNvSpPr>
            <a:spLocks noGrp="1"/>
          </p:cNvSpPr>
          <p:nvPr>
            <p:ph type="title"/>
          </p:nvPr>
        </p:nvSpPr>
        <p:spPr/>
        <p:txBody>
          <a:bodyPr>
            <a:normAutofit fontScale="90000"/>
          </a:bodyPr>
          <a:lstStyle/>
          <a:p>
            <a:r>
              <a:rPr lang="tr-TR" dirty="0"/>
              <a:t>HUKUK KURALLARININ MÜEYYİDESİ</a:t>
            </a:r>
          </a:p>
        </p:txBody>
      </p:sp>
    </p:spTree>
    <p:extLst>
      <p:ext uri="{BB962C8B-B14F-4D97-AF65-F5344CB8AC3E}">
        <p14:creationId xmlns:p14="http://schemas.microsoft.com/office/powerpoint/2010/main" val="160447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0D837CD6-1A2F-4A6B-B67F-4B443B64A82A}"/>
              </a:ext>
            </a:extLst>
          </p:cNvPr>
          <p:cNvSpPr>
            <a:spLocks noGrp="1"/>
          </p:cNvSpPr>
          <p:nvPr>
            <p:ph type="body" idx="1"/>
          </p:nvPr>
        </p:nvSpPr>
        <p:spPr/>
        <p:txBody>
          <a:bodyPr/>
          <a:lstStyle/>
          <a:p>
            <a:r>
              <a:rPr lang="tr-TR" dirty="0"/>
              <a:t>Müeyyidenin Tanımı</a:t>
            </a:r>
          </a:p>
        </p:txBody>
      </p:sp>
      <p:sp>
        <p:nvSpPr>
          <p:cNvPr id="3" name="İçerik Yer Tutucusu 2">
            <a:extLst>
              <a:ext uri="{FF2B5EF4-FFF2-40B4-BE49-F238E27FC236}">
                <a16:creationId xmlns:a16="http://schemas.microsoft.com/office/drawing/2014/main" id="{0579DB1D-E86E-49E6-9002-EC17ADB92E8F}"/>
              </a:ext>
            </a:extLst>
          </p:cNvPr>
          <p:cNvSpPr>
            <a:spLocks noGrp="1"/>
          </p:cNvSpPr>
          <p:nvPr>
            <p:ph sz="half" idx="2"/>
          </p:nvPr>
        </p:nvSpPr>
        <p:spPr/>
        <p:txBody>
          <a:bodyPr>
            <a:normAutofit fontScale="92500"/>
          </a:bodyPr>
          <a:lstStyle/>
          <a:p>
            <a:pPr marL="0" indent="0">
              <a:buNone/>
            </a:pPr>
            <a:r>
              <a:rPr lang="tr-TR" dirty="0"/>
              <a:t>Bir hukuk kuralına aykırı davranıldığında, o davranışta bulunan kişinin karşılaşması, hukuk düzenince öngörülen sonuçtur.</a:t>
            </a:r>
          </a:p>
          <a:p>
            <a:pPr marL="0" indent="0">
              <a:buNone/>
            </a:pPr>
            <a:endParaRPr lang="tr-TR" dirty="0"/>
          </a:p>
          <a:p>
            <a:pPr marL="514350" indent="-514350">
              <a:buFont typeface="+mj-lt"/>
              <a:buAutoNum type="arabicPeriod"/>
            </a:pPr>
            <a:r>
              <a:rPr lang="tr-TR" sz="2200" dirty="0">
                <a:solidFill>
                  <a:schemeClr val="tx2"/>
                </a:solidFill>
              </a:rPr>
              <a:t>Hukuk kuralının ihlaline tepkidir</a:t>
            </a:r>
          </a:p>
          <a:p>
            <a:pPr marL="514350" indent="-514350">
              <a:buFont typeface="+mj-lt"/>
              <a:buAutoNum type="arabicPeriod"/>
            </a:pPr>
            <a:r>
              <a:rPr lang="tr-TR" sz="2200" dirty="0">
                <a:solidFill>
                  <a:schemeClr val="tx2"/>
                </a:solidFill>
              </a:rPr>
              <a:t>Hoşa gitmez.</a:t>
            </a:r>
          </a:p>
          <a:p>
            <a:pPr marL="514350" indent="-514350">
              <a:buFont typeface="+mj-lt"/>
              <a:buAutoNum type="arabicPeriod"/>
            </a:pPr>
            <a:r>
              <a:rPr lang="tr-TR" sz="2200" dirty="0">
                <a:solidFill>
                  <a:schemeClr val="tx2"/>
                </a:solidFill>
              </a:rPr>
              <a:t>Hukuk düzeni öngörmüştür.</a:t>
            </a:r>
          </a:p>
          <a:p>
            <a:pPr marL="514350" indent="-514350">
              <a:buFont typeface="+mj-lt"/>
              <a:buAutoNum type="arabicPeriod"/>
            </a:pPr>
            <a:endParaRPr lang="tr-TR" dirty="0"/>
          </a:p>
        </p:txBody>
      </p:sp>
      <p:sp>
        <p:nvSpPr>
          <p:cNvPr id="4" name="İçerik Yer Tutucusu 3">
            <a:extLst>
              <a:ext uri="{FF2B5EF4-FFF2-40B4-BE49-F238E27FC236}">
                <a16:creationId xmlns:a16="http://schemas.microsoft.com/office/drawing/2014/main" id="{E143D499-A2D2-430A-B015-065AB835EF14}"/>
              </a:ext>
            </a:extLst>
          </p:cNvPr>
          <p:cNvSpPr>
            <a:spLocks noGrp="1"/>
          </p:cNvSpPr>
          <p:nvPr>
            <p:ph sz="quarter" idx="4"/>
          </p:nvPr>
        </p:nvSpPr>
        <p:spPr/>
        <p:txBody>
          <a:bodyPr>
            <a:normAutofit fontScale="92500"/>
          </a:bodyPr>
          <a:lstStyle/>
          <a:p>
            <a:r>
              <a:rPr lang="tr-TR" dirty="0"/>
              <a:t>Hukuk düzeninin tesirli olması zorla sağlanamaz.</a:t>
            </a:r>
          </a:p>
          <a:p>
            <a:r>
              <a:rPr lang="tr-TR" dirty="0"/>
              <a:t>Asıl olan kurallara uymaktır.</a:t>
            </a:r>
          </a:p>
          <a:p>
            <a:r>
              <a:rPr lang="tr-TR" dirty="0"/>
              <a:t>Kural ihlali istisnadır.</a:t>
            </a:r>
          </a:p>
          <a:p>
            <a:r>
              <a:rPr lang="tr-TR" dirty="0"/>
              <a:t>İstisna aslın yerine konulmamalıdır.</a:t>
            </a:r>
          </a:p>
          <a:p>
            <a:pPr marL="0" indent="0">
              <a:buNone/>
            </a:pPr>
            <a:r>
              <a:rPr lang="tr-TR" sz="2200" i="1" dirty="0">
                <a:solidFill>
                  <a:schemeClr val="tx2"/>
                </a:solidFill>
              </a:rPr>
              <a:t>«Kendiliğinden uyma hukuk düzeninde gerekli, fakat yeterli değildir.»</a:t>
            </a:r>
          </a:p>
        </p:txBody>
      </p:sp>
      <p:sp>
        <p:nvSpPr>
          <p:cNvPr id="5" name="Başlık 4">
            <a:extLst>
              <a:ext uri="{FF2B5EF4-FFF2-40B4-BE49-F238E27FC236}">
                <a16:creationId xmlns:a16="http://schemas.microsoft.com/office/drawing/2014/main" id="{84F37B5A-8D3B-45FA-B020-9C0B08678C10}"/>
              </a:ext>
            </a:extLst>
          </p:cNvPr>
          <p:cNvSpPr>
            <a:spLocks noGrp="1"/>
          </p:cNvSpPr>
          <p:nvPr>
            <p:ph type="title"/>
          </p:nvPr>
        </p:nvSpPr>
        <p:spPr>
          <a:xfrm>
            <a:off x="457200" y="155448"/>
            <a:ext cx="8229600" cy="1143000"/>
          </a:xfrm>
        </p:spPr>
        <p:txBody>
          <a:bodyPr>
            <a:normAutofit fontScale="90000"/>
          </a:bodyPr>
          <a:lstStyle/>
          <a:p>
            <a:r>
              <a:rPr lang="tr-TR" dirty="0"/>
              <a:t>HUKUK KURALLARININ MÜEYYİDESİ</a:t>
            </a:r>
          </a:p>
        </p:txBody>
      </p:sp>
      <p:sp>
        <p:nvSpPr>
          <p:cNvPr id="6" name="Metin Yer Tutucusu 5">
            <a:extLst>
              <a:ext uri="{FF2B5EF4-FFF2-40B4-BE49-F238E27FC236}">
                <a16:creationId xmlns:a16="http://schemas.microsoft.com/office/drawing/2014/main" id="{484C7150-F5EF-4789-BB60-F79EFBC56AF7}"/>
              </a:ext>
            </a:extLst>
          </p:cNvPr>
          <p:cNvSpPr>
            <a:spLocks noGrp="1"/>
          </p:cNvSpPr>
          <p:nvPr>
            <p:ph type="body" idx="3"/>
          </p:nvPr>
        </p:nvSpPr>
        <p:spPr/>
        <p:txBody>
          <a:bodyPr/>
          <a:lstStyle/>
          <a:p>
            <a:r>
              <a:rPr lang="tr-TR" dirty="0"/>
              <a:t>Müeyyide Gereksiz mi?</a:t>
            </a:r>
          </a:p>
        </p:txBody>
      </p:sp>
    </p:spTree>
    <p:extLst>
      <p:ext uri="{BB962C8B-B14F-4D97-AF65-F5344CB8AC3E}">
        <p14:creationId xmlns:p14="http://schemas.microsoft.com/office/powerpoint/2010/main" val="34524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450205A0-B566-493C-8798-4D4A8787F643}"/>
              </a:ext>
            </a:extLst>
          </p:cNvPr>
          <p:cNvSpPr>
            <a:spLocks noGrp="1"/>
          </p:cNvSpPr>
          <p:nvPr>
            <p:ph type="body" idx="1"/>
          </p:nvPr>
        </p:nvSpPr>
        <p:spPr/>
        <p:txBody>
          <a:bodyPr/>
          <a:lstStyle/>
          <a:p>
            <a:r>
              <a:rPr lang="tr-TR" dirty="0"/>
              <a:t>Müeyyidesiz Hukuk Kuralı Olabilir mi?</a:t>
            </a:r>
          </a:p>
        </p:txBody>
      </p:sp>
      <p:sp>
        <p:nvSpPr>
          <p:cNvPr id="3" name="İçerik Yer Tutucusu 2">
            <a:extLst>
              <a:ext uri="{FF2B5EF4-FFF2-40B4-BE49-F238E27FC236}">
                <a16:creationId xmlns:a16="http://schemas.microsoft.com/office/drawing/2014/main" id="{1DE6993A-30AB-4194-92BB-C6A14358C4B8}"/>
              </a:ext>
            </a:extLst>
          </p:cNvPr>
          <p:cNvSpPr>
            <a:spLocks noGrp="1"/>
          </p:cNvSpPr>
          <p:nvPr>
            <p:ph sz="half" idx="2"/>
          </p:nvPr>
        </p:nvSpPr>
        <p:spPr/>
        <p:txBody>
          <a:bodyPr>
            <a:normAutofit fontScale="92500"/>
          </a:bodyPr>
          <a:lstStyle/>
          <a:p>
            <a:pPr marL="514350" indent="-514350">
              <a:buFont typeface="+mj-lt"/>
              <a:buAutoNum type="arabicPeriod"/>
            </a:pPr>
            <a:r>
              <a:rPr lang="tr-TR" sz="2000" dirty="0"/>
              <a:t>Müeyyidesiz Hukuk Normları Olabilir Görüşü: Müeyyide hukuk düzeninin özelliğidir. Böyle bir düzende müeyyidesiz bazı normlar bulunabilir.</a:t>
            </a:r>
          </a:p>
          <a:p>
            <a:pPr marL="514350" indent="-514350">
              <a:buFont typeface="+mj-lt"/>
              <a:buAutoNum type="arabicPeriod"/>
            </a:pPr>
            <a:r>
              <a:rPr lang="tr-TR" sz="2000" dirty="0"/>
              <a:t>Müeyyidesiz Hukuk Normlarının Olamayacağı Görüşü: Müeyyidesiz normlar ya hukuken anlamsız normlardır ya da bağımlı normlardır</a:t>
            </a:r>
            <a:r>
              <a:rPr lang="tr-TR" sz="1800" dirty="0"/>
              <a:t>. </a:t>
            </a:r>
          </a:p>
        </p:txBody>
      </p:sp>
      <p:sp>
        <p:nvSpPr>
          <p:cNvPr id="4" name="İçerik Yer Tutucusu 3">
            <a:extLst>
              <a:ext uri="{FF2B5EF4-FFF2-40B4-BE49-F238E27FC236}">
                <a16:creationId xmlns:a16="http://schemas.microsoft.com/office/drawing/2014/main" id="{33AA2492-05FA-4B65-8F74-0FFA457869C6}"/>
              </a:ext>
            </a:extLst>
          </p:cNvPr>
          <p:cNvSpPr>
            <a:spLocks noGrp="1"/>
          </p:cNvSpPr>
          <p:nvPr>
            <p:ph sz="quarter" idx="4"/>
          </p:nvPr>
        </p:nvSpPr>
        <p:spPr/>
        <p:txBody>
          <a:bodyPr>
            <a:normAutofit fontScale="92500"/>
          </a:bodyPr>
          <a:lstStyle/>
          <a:p>
            <a:pPr marL="0" indent="0">
              <a:buNone/>
            </a:pPr>
            <a:r>
              <a:rPr lang="tr-TR" i="1" dirty="0" err="1"/>
              <a:t>Jeremy</a:t>
            </a:r>
            <a:r>
              <a:rPr lang="tr-TR" i="1" dirty="0"/>
              <a:t> Bentham: </a:t>
            </a:r>
            <a:r>
              <a:rPr lang="tr-TR" dirty="0"/>
              <a:t>Ödül, hukukun müeyyidesi olabilir.</a:t>
            </a:r>
          </a:p>
          <a:p>
            <a:pPr marL="0" indent="0">
              <a:buNone/>
            </a:pPr>
            <a:r>
              <a:rPr lang="tr-TR" i="1" dirty="0"/>
              <a:t>Kaçakçılıkla Mücadele Kanunu m. 23: Kaçak eşyayı ihbar eden kişilere «ikramiye» ödenmesi öngörülmektedir</a:t>
            </a:r>
            <a:r>
              <a:rPr lang="tr-TR" dirty="0"/>
              <a:t>.</a:t>
            </a:r>
          </a:p>
          <a:p>
            <a:pPr marL="0" indent="0">
              <a:buNone/>
            </a:pPr>
            <a:endParaRPr lang="tr-TR" dirty="0"/>
          </a:p>
          <a:p>
            <a:pPr marL="0" indent="0">
              <a:buNone/>
            </a:pPr>
            <a:r>
              <a:rPr lang="tr-TR" sz="2000" i="1" dirty="0">
                <a:solidFill>
                  <a:schemeClr val="tx2"/>
                </a:solidFill>
              </a:rPr>
              <a:t>Ödül, tek başına hukukun müeyyidesi olamaz. </a:t>
            </a:r>
          </a:p>
        </p:txBody>
      </p:sp>
      <p:sp>
        <p:nvSpPr>
          <p:cNvPr id="5" name="Başlık 4">
            <a:extLst>
              <a:ext uri="{FF2B5EF4-FFF2-40B4-BE49-F238E27FC236}">
                <a16:creationId xmlns:a16="http://schemas.microsoft.com/office/drawing/2014/main" id="{847CB132-82EB-4DE0-A490-5FE5AE0929BB}"/>
              </a:ext>
            </a:extLst>
          </p:cNvPr>
          <p:cNvSpPr>
            <a:spLocks noGrp="1"/>
          </p:cNvSpPr>
          <p:nvPr>
            <p:ph type="title"/>
          </p:nvPr>
        </p:nvSpPr>
        <p:spPr/>
        <p:txBody>
          <a:bodyPr>
            <a:normAutofit fontScale="90000"/>
          </a:bodyPr>
          <a:lstStyle/>
          <a:p>
            <a:r>
              <a:rPr lang="tr-TR" dirty="0"/>
              <a:t>HUKUK KURALLARININ MÜEYYİDESİ</a:t>
            </a:r>
          </a:p>
        </p:txBody>
      </p:sp>
      <p:sp>
        <p:nvSpPr>
          <p:cNvPr id="6" name="Metin Yer Tutucusu 5">
            <a:extLst>
              <a:ext uri="{FF2B5EF4-FFF2-40B4-BE49-F238E27FC236}">
                <a16:creationId xmlns:a16="http://schemas.microsoft.com/office/drawing/2014/main" id="{81AEB6D3-E321-4CE8-B64C-083F0FBA72AA}"/>
              </a:ext>
            </a:extLst>
          </p:cNvPr>
          <p:cNvSpPr>
            <a:spLocks noGrp="1"/>
          </p:cNvSpPr>
          <p:nvPr>
            <p:ph type="body" idx="3"/>
          </p:nvPr>
        </p:nvSpPr>
        <p:spPr/>
        <p:txBody>
          <a:bodyPr/>
          <a:lstStyle/>
          <a:p>
            <a:r>
              <a:rPr lang="tr-TR" dirty="0"/>
              <a:t>Ödül Hukukun Müeyyidesi Olabilir mi</a:t>
            </a:r>
          </a:p>
        </p:txBody>
      </p:sp>
    </p:spTree>
    <p:extLst>
      <p:ext uri="{BB962C8B-B14F-4D97-AF65-F5344CB8AC3E}">
        <p14:creationId xmlns:p14="http://schemas.microsoft.com/office/powerpoint/2010/main" val="1249245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E7437478-FE21-4BA2-BADE-80D0AA958774}"/>
              </a:ext>
            </a:extLst>
          </p:cNvPr>
          <p:cNvSpPr>
            <a:spLocks noGrp="1"/>
          </p:cNvSpPr>
          <p:nvPr>
            <p:ph type="body" idx="1"/>
          </p:nvPr>
        </p:nvSpPr>
        <p:spPr/>
        <p:txBody>
          <a:bodyPr/>
          <a:lstStyle/>
          <a:p>
            <a:r>
              <a:rPr lang="tr-TR" dirty="0"/>
              <a:t>Hukukun Cebri – Çetenin Cebri</a:t>
            </a:r>
          </a:p>
        </p:txBody>
      </p:sp>
      <p:sp>
        <p:nvSpPr>
          <p:cNvPr id="3" name="İçerik Yer Tutucusu 2">
            <a:extLst>
              <a:ext uri="{FF2B5EF4-FFF2-40B4-BE49-F238E27FC236}">
                <a16:creationId xmlns:a16="http://schemas.microsoft.com/office/drawing/2014/main" id="{A80F9FAF-8734-4CE6-BA6A-9C8074C768C0}"/>
              </a:ext>
            </a:extLst>
          </p:cNvPr>
          <p:cNvSpPr>
            <a:spLocks noGrp="1"/>
          </p:cNvSpPr>
          <p:nvPr>
            <p:ph sz="half" idx="2"/>
          </p:nvPr>
        </p:nvSpPr>
        <p:spPr/>
        <p:txBody>
          <a:bodyPr>
            <a:normAutofit fontScale="77500" lnSpcReduction="20000"/>
          </a:bodyPr>
          <a:lstStyle/>
          <a:p>
            <a:pPr marL="514350" indent="-514350">
              <a:buFont typeface="+mj-lt"/>
              <a:buAutoNum type="arabicPeriod"/>
            </a:pPr>
            <a:r>
              <a:rPr lang="tr-TR" dirty="0"/>
              <a:t>Nicelik Farkı: Hukukun cebri çok daha büyüktür. Eğer çetenin cebri hukukun cebrini geçerse, çetenin emirleri hukuk kuralı olur; devlet çete olur.</a:t>
            </a:r>
          </a:p>
          <a:p>
            <a:pPr marL="514350" indent="-514350">
              <a:buFont typeface="+mj-lt"/>
              <a:buAutoNum type="arabicPeriod"/>
            </a:pPr>
            <a:r>
              <a:rPr lang="tr-TR" dirty="0"/>
              <a:t>Uygulanma Biçimi Farkı: Hukukun cebri; genel, sürekli ve düzenli olarak uygulanır. Çetenin cebri ise bölgesel, geçici ve tesadüfidir.</a:t>
            </a:r>
          </a:p>
        </p:txBody>
      </p:sp>
      <p:sp>
        <p:nvSpPr>
          <p:cNvPr id="4" name="İçerik Yer Tutucusu 3">
            <a:extLst>
              <a:ext uri="{FF2B5EF4-FFF2-40B4-BE49-F238E27FC236}">
                <a16:creationId xmlns:a16="http://schemas.microsoft.com/office/drawing/2014/main" id="{C157BCA3-2CB9-4BEB-A5ED-4F08A9DF8762}"/>
              </a:ext>
            </a:extLst>
          </p:cNvPr>
          <p:cNvSpPr>
            <a:spLocks noGrp="1"/>
          </p:cNvSpPr>
          <p:nvPr>
            <p:ph sz="quarter" idx="4"/>
          </p:nvPr>
        </p:nvSpPr>
        <p:spPr/>
        <p:txBody>
          <a:bodyPr>
            <a:normAutofit fontScale="77500" lnSpcReduction="20000"/>
          </a:bodyPr>
          <a:lstStyle/>
          <a:p>
            <a:r>
              <a:rPr lang="tr-TR" dirty="0"/>
              <a:t>Ceza hukukunda; ölüm, hapis, para cezası, kamu hizmetlerinden yasaklılık, siyasi haklardan mahrumiyet şeklindedir.</a:t>
            </a:r>
          </a:p>
          <a:p>
            <a:r>
              <a:rPr lang="tr-TR" dirty="0"/>
              <a:t>Özel hukukta; maddi, manevi tazminat, yokluk, butlan, cebren icra, aynen iade şeklindedir.</a:t>
            </a:r>
          </a:p>
          <a:p>
            <a:r>
              <a:rPr lang="tr-TR" dirty="0"/>
              <a:t>İdare hukukunda; uyarma, kınama, aylıktan kesme, ihraç, ruhsatın iptali, işyerinin kapatılması şeklindedir.</a:t>
            </a:r>
          </a:p>
        </p:txBody>
      </p:sp>
      <p:sp>
        <p:nvSpPr>
          <p:cNvPr id="5" name="Başlık 4">
            <a:extLst>
              <a:ext uri="{FF2B5EF4-FFF2-40B4-BE49-F238E27FC236}">
                <a16:creationId xmlns:a16="http://schemas.microsoft.com/office/drawing/2014/main" id="{2802E7EC-C98B-468A-9A9A-443073E0CACF}"/>
              </a:ext>
            </a:extLst>
          </p:cNvPr>
          <p:cNvSpPr>
            <a:spLocks noGrp="1"/>
          </p:cNvSpPr>
          <p:nvPr>
            <p:ph type="title"/>
          </p:nvPr>
        </p:nvSpPr>
        <p:spPr/>
        <p:txBody>
          <a:bodyPr>
            <a:normAutofit fontScale="90000"/>
          </a:bodyPr>
          <a:lstStyle/>
          <a:p>
            <a:r>
              <a:rPr lang="tr-TR" dirty="0"/>
              <a:t>HUKUK KURALLARININ MÜEYYİDESİ</a:t>
            </a:r>
          </a:p>
        </p:txBody>
      </p:sp>
      <p:sp>
        <p:nvSpPr>
          <p:cNvPr id="6" name="Metin Yer Tutucusu 5">
            <a:extLst>
              <a:ext uri="{FF2B5EF4-FFF2-40B4-BE49-F238E27FC236}">
                <a16:creationId xmlns:a16="http://schemas.microsoft.com/office/drawing/2014/main" id="{2B12135E-D0C6-474F-BCD8-A576E415FB69}"/>
              </a:ext>
            </a:extLst>
          </p:cNvPr>
          <p:cNvSpPr>
            <a:spLocks noGrp="1"/>
          </p:cNvSpPr>
          <p:nvPr>
            <p:ph type="body" idx="3"/>
          </p:nvPr>
        </p:nvSpPr>
        <p:spPr/>
        <p:txBody>
          <a:bodyPr/>
          <a:lstStyle/>
          <a:p>
            <a:r>
              <a:rPr lang="tr-TR" dirty="0"/>
              <a:t>Hukuki Cebrin Değişik Görünümleri</a:t>
            </a:r>
          </a:p>
        </p:txBody>
      </p:sp>
    </p:spTree>
    <p:extLst>
      <p:ext uri="{BB962C8B-B14F-4D97-AF65-F5344CB8AC3E}">
        <p14:creationId xmlns:p14="http://schemas.microsoft.com/office/powerpoint/2010/main" val="1874322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Yer Tutucusu 1">
            <a:extLst>
              <a:ext uri="{FF2B5EF4-FFF2-40B4-BE49-F238E27FC236}">
                <a16:creationId xmlns:a16="http://schemas.microsoft.com/office/drawing/2014/main" id="{7CC2445A-37D8-4E6B-815F-D60AD918BA2B}"/>
              </a:ext>
            </a:extLst>
          </p:cNvPr>
          <p:cNvSpPr>
            <a:spLocks noGrp="1"/>
          </p:cNvSpPr>
          <p:nvPr>
            <p:ph type="body" idx="1"/>
          </p:nvPr>
        </p:nvSpPr>
        <p:spPr/>
        <p:txBody>
          <a:bodyPr/>
          <a:lstStyle/>
          <a:p>
            <a:r>
              <a:rPr lang="tr-TR" dirty="0"/>
              <a:t>Müeyyidenin Tarihi Gelişimi</a:t>
            </a:r>
          </a:p>
        </p:txBody>
      </p:sp>
      <p:sp>
        <p:nvSpPr>
          <p:cNvPr id="3" name="İçerik Yer Tutucusu 2">
            <a:extLst>
              <a:ext uri="{FF2B5EF4-FFF2-40B4-BE49-F238E27FC236}">
                <a16:creationId xmlns:a16="http://schemas.microsoft.com/office/drawing/2014/main" id="{EC4ACDC1-78FE-4DF0-A8A7-FC12AA5F50B4}"/>
              </a:ext>
            </a:extLst>
          </p:cNvPr>
          <p:cNvSpPr>
            <a:spLocks noGrp="1"/>
          </p:cNvSpPr>
          <p:nvPr>
            <p:ph sz="half" idx="2"/>
          </p:nvPr>
        </p:nvSpPr>
        <p:spPr/>
        <p:txBody>
          <a:bodyPr>
            <a:normAutofit fontScale="92500" lnSpcReduction="20000"/>
          </a:bodyPr>
          <a:lstStyle/>
          <a:p>
            <a:r>
              <a:rPr lang="tr-TR" dirty="0"/>
              <a:t>İlkel toplumlarda zarar gören cezayı vermeye yetkilidir. </a:t>
            </a:r>
          </a:p>
          <a:p>
            <a:r>
              <a:rPr lang="tr-TR" dirty="0"/>
              <a:t>Sorumluluk kolektiftir. </a:t>
            </a:r>
          </a:p>
          <a:p>
            <a:r>
              <a:rPr lang="tr-TR" dirty="0"/>
              <a:t>Sonraları suçun bedeli olarak para verilmesi kabul edildi.</a:t>
            </a:r>
          </a:p>
          <a:p>
            <a:r>
              <a:rPr lang="tr-TR" dirty="0"/>
              <a:t>Çağdaş toplumlarda müeyyide devlet elinde tekelleşmiş ve merkezîleşmiştir.</a:t>
            </a:r>
          </a:p>
        </p:txBody>
      </p:sp>
      <p:sp>
        <p:nvSpPr>
          <p:cNvPr id="4" name="İçerik Yer Tutucusu 3">
            <a:extLst>
              <a:ext uri="{FF2B5EF4-FFF2-40B4-BE49-F238E27FC236}">
                <a16:creationId xmlns:a16="http://schemas.microsoft.com/office/drawing/2014/main" id="{DF351492-BA4C-4927-9A6C-CE09DC34DF9C}"/>
              </a:ext>
            </a:extLst>
          </p:cNvPr>
          <p:cNvSpPr>
            <a:spLocks noGrp="1"/>
          </p:cNvSpPr>
          <p:nvPr>
            <p:ph sz="quarter" idx="4"/>
          </p:nvPr>
        </p:nvSpPr>
        <p:spPr/>
        <p:txBody>
          <a:bodyPr>
            <a:normAutofit fontScale="92500" lnSpcReduction="20000"/>
          </a:bodyPr>
          <a:lstStyle/>
          <a:p>
            <a:pPr marL="0" indent="0">
              <a:buNone/>
            </a:pPr>
            <a:r>
              <a:rPr lang="tr-TR" dirty="0"/>
              <a:t>Uluslararası hukukta da misilleme ve savaş gibi cebir vasıtaları bulunur.</a:t>
            </a:r>
          </a:p>
          <a:p>
            <a:pPr marL="0" indent="0">
              <a:buNone/>
            </a:pPr>
            <a:r>
              <a:rPr lang="tr-TR" dirty="0"/>
              <a:t>Ancak merkezî ve tekel değildir.</a:t>
            </a:r>
          </a:p>
          <a:p>
            <a:pPr marL="0" indent="0">
              <a:buNone/>
            </a:pPr>
            <a:r>
              <a:rPr lang="tr-TR" dirty="0"/>
              <a:t>Müeyyide uygulamak amacı ile açılan savaşı, hukuku ihlâl eden devlet de kazanabilir.</a:t>
            </a:r>
          </a:p>
        </p:txBody>
      </p:sp>
      <p:sp>
        <p:nvSpPr>
          <p:cNvPr id="5" name="Başlık 4">
            <a:extLst>
              <a:ext uri="{FF2B5EF4-FFF2-40B4-BE49-F238E27FC236}">
                <a16:creationId xmlns:a16="http://schemas.microsoft.com/office/drawing/2014/main" id="{68328E8D-4627-41F7-9398-90449E8F7A68}"/>
              </a:ext>
            </a:extLst>
          </p:cNvPr>
          <p:cNvSpPr>
            <a:spLocks noGrp="1"/>
          </p:cNvSpPr>
          <p:nvPr>
            <p:ph type="title"/>
          </p:nvPr>
        </p:nvSpPr>
        <p:spPr/>
        <p:txBody>
          <a:bodyPr>
            <a:normAutofit fontScale="90000"/>
          </a:bodyPr>
          <a:lstStyle/>
          <a:p>
            <a:r>
              <a:rPr lang="tr-TR" dirty="0"/>
              <a:t>HUKUK KURALLARININ MÜEYYİDESİ</a:t>
            </a:r>
          </a:p>
        </p:txBody>
      </p:sp>
      <p:sp>
        <p:nvSpPr>
          <p:cNvPr id="6" name="Metin Yer Tutucusu 5">
            <a:extLst>
              <a:ext uri="{FF2B5EF4-FFF2-40B4-BE49-F238E27FC236}">
                <a16:creationId xmlns:a16="http://schemas.microsoft.com/office/drawing/2014/main" id="{41CA5668-C829-4B26-817A-E64F512850F4}"/>
              </a:ext>
            </a:extLst>
          </p:cNvPr>
          <p:cNvSpPr>
            <a:spLocks noGrp="1"/>
          </p:cNvSpPr>
          <p:nvPr>
            <p:ph type="body" idx="3"/>
          </p:nvPr>
        </p:nvSpPr>
        <p:spPr/>
        <p:txBody>
          <a:bodyPr/>
          <a:lstStyle/>
          <a:p>
            <a:r>
              <a:rPr lang="tr-TR" dirty="0"/>
              <a:t>Uluslararası Hukukun Müeyyidesi</a:t>
            </a:r>
          </a:p>
        </p:txBody>
      </p:sp>
    </p:spTree>
    <p:extLst>
      <p:ext uri="{BB962C8B-B14F-4D97-AF65-F5344CB8AC3E}">
        <p14:creationId xmlns:p14="http://schemas.microsoft.com/office/powerpoint/2010/main" val="1495947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64D55747-47A7-4B85-AFE8-83367A4219B8}"/>
              </a:ext>
            </a:extLst>
          </p:cNvPr>
          <p:cNvSpPr>
            <a:spLocks noGrp="1"/>
          </p:cNvSpPr>
          <p:nvPr>
            <p:ph idx="1"/>
          </p:nvPr>
        </p:nvSpPr>
        <p:spPr/>
        <p:txBody>
          <a:bodyPr>
            <a:normAutofit fontScale="92500" lnSpcReduction="20000"/>
          </a:bodyPr>
          <a:lstStyle/>
          <a:p>
            <a:pPr marL="0" indent="0">
              <a:buNone/>
            </a:pPr>
            <a:r>
              <a:rPr lang="tr-TR" dirty="0"/>
              <a:t>ÖZEL HUKUK MÜEYYİDELERİ</a:t>
            </a:r>
          </a:p>
          <a:p>
            <a:pPr marL="514350" indent="-514350">
              <a:buFont typeface="+mj-lt"/>
              <a:buAutoNum type="arabicPeriod"/>
            </a:pPr>
            <a:r>
              <a:rPr lang="tr-TR" dirty="0"/>
              <a:t>Cebrî İcra: </a:t>
            </a:r>
            <a:r>
              <a:rPr lang="tr-TR" dirty="0">
                <a:solidFill>
                  <a:schemeClr val="tx2"/>
                </a:solidFill>
              </a:rPr>
              <a:t>Borcunu rızasıyla yerine getirmeyen borçlunun, bu borcunun devlet eliyle yerine getirilmesidir.</a:t>
            </a:r>
          </a:p>
          <a:p>
            <a:pPr marL="514350" indent="-514350">
              <a:buFont typeface="+mj-lt"/>
              <a:buAutoNum type="arabicPeriod"/>
            </a:pPr>
            <a:endParaRPr lang="tr-TR" dirty="0">
              <a:solidFill>
                <a:schemeClr val="tx2"/>
              </a:solidFill>
            </a:endParaRPr>
          </a:p>
          <a:p>
            <a:pPr marL="0" indent="0">
              <a:buNone/>
            </a:pPr>
            <a:r>
              <a:rPr lang="tr-TR" dirty="0"/>
              <a:t>	İcra takibinde, borcunu yerine getirmeyen borçluya karşı bir veya birkaç alacaklının talebi ile haciz yapılır, icra organları tarafından borçlunun mallarına el konularak satılır. Satıştan elde edilen para ile alacaklının alacağı karşılanır, geriye bir şey kalırsa borçluya verilir. İlamlı icra / İlamsız icra	</a:t>
            </a:r>
          </a:p>
          <a:p>
            <a:pPr marL="0" indent="0">
              <a:buNone/>
            </a:pPr>
            <a:r>
              <a:rPr lang="tr-TR" dirty="0"/>
              <a:t>	İflas yoluyla takipte ise, borçlunun karşısında tüm alacaklıları bulunur ve borçlunun tüm malları ile alacaklar karşılanmaya çalışılır.</a:t>
            </a:r>
          </a:p>
          <a:p>
            <a:endParaRPr lang="tr-TR" dirty="0"/>
          </a:p>
        </p:txBody>
      </p:sp>
      <p:sp>
        <p:nvSpPr>
          <p:cNvPr id="3" name="Başlık 2">
            <a:extLst>
              <a:ext uri="{FF2B5EF4-FFF2-40B4-BE49-F238E27FC236}">
                <a16:creationId xmlns:a16="http://schemas.microsoft.com/office/drawing/2014/main" id="{F7D719FE-B1D5-4C63-826A-A0A419EC3D00}"/>
              </a:ext>
            </a:extLst>
          </p:cNvPr>
          <p:cNvSpPr>
            <a:spLocks noGrp="1"/>
          </p:cNvSpPr>
          <p:nvPr>
            <p:ph type="title"/>
          </p:nvPr>
        </p:nvSpPr>
        <p:spPr/>
        <p:txBody>
          <a:bodyPr>
            <a:normAutofit/>
          </a:bodyPr>
          <a:lstStyle/>
          <a:p>
            <a:r>
              <a:rPr lang="tr-TR" dirty="0"/>
              <a:t>MÜEYYİDE ÇEŞİTLERİ</a:t>
            </a:r>
          </a:p>
        </p:txBody>
      </p:sp>
    </p:spTree>
    <p:extLst>
      <p:ext uri="{BB962C8B-B14F-4D97-AF65-F5344CB8AC3E}">
        <p14:creationId xmlns:p14="http://schemas.microsoft.com/office/powerpoint/2010/main" val="45178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561B878-DF10-4683-AD54-F3B983BBF78C}"/>
              </a:ext>
            </a:extLst>
          </p:cNvPr>
          <p:cNvSpPr>
            <a:spLocks noGrp="1"/>
          </p:cNvSpPr>
          <p:nvPr>
            <p:ph idx="1"/>
          </p:nvPr>
        </p:nvSpPr>
        <p:spPr/>
        <p:txBody>
          <a:bodyPr>
            <a:normAutofit/>
          </a:bodyPr>
          <a:lstStyle/>
          <a:p>
            <a:pPr marL="0" indent="0">
              <a:buNone/>
            </a:pPr>
            <a:r>
              <a:rPr lang="tr-TR" dirty="0"/>
              <a:t>ÖZEL HUKUK MÜEYYİDELERİ</a:t>
            </a:r>
          </a:p>
          <a:p>
            <a:pPr marL="514350" indent="-514350">
              <a:buFont typeface="+mj-lt"/>
              <a:buAutoNum type="arabicPeriod" startAt="2"/>
            </a:pPr>
            <a:r>
              <a:rPr lang="tr-TR" dirty="0"/>
              <a:t>Tazminat: </a:t>
            </a:r>
            <a:r>
              <a:rPr lang="tr-TR" dirty="0">
                <a:solidFill>
                  <a:schemeClr val="tx2"/>
                </a:solidFill>
              </a:rPr>
              <a:t>Bir hukuk kuralına veya bir sözleşmeye aykırı davranarak bir zarar meydana gelmesine sebep olan kimsenin bu zararı ödeme yükümlülüğüdür. </a:t>
            </a:r>
          </a:p>
          <a:p>
            <a:pPr marL="514350" indent="-514350">
              <a:buFont typeface="+mj-lt"/>
              <a:buAutoNum type="arabicPeriod" startAt="2"/>
            </a:pPr>
            <a:endParaRPr lang="tr-TR" dirty="0"/>
          </a:p>
          <a:p>
            <a:r>
              <a:rPr lang="tr-TR" dirty="0"/>
              <a:t>	Maddi tazminat </a:t>
            </a:r>
          </a:p>
          <a:p>
            <a:r>
              <a:rPr lang="tr-TR" dirty="0"/>
              <a:t>	Manevi Tazminat</a:t>
            </a:r>
          </a:p>
        </p:txBody>
      </p:sp>
      <p:sp>
        <p:nvSpPr>
          <p:cNvPr id="3" name="Başlık 2">
            <a:extLst>
              <a:ext uri="{FF2B5EF4-FFF2-40B4-BE49-F238E27FC236}">
                <a16:creationId xmlns:a16="http://schemas.microsoft.com/office/drawing/2014/main" id="{C5F2F3C2-3C57-4529-968B-12CB3A82E819}"/>
              </a:ext>
            </a:extLst>
          </p:cNvPr>
          <p:cNvSpPr>
            <a:spLocks noGrp="1"/>
          </p:cNvSpPr>
          <p:nvPr>
            <p:ph type="title"/>
          </p:nvPr>
        </p:nvSpPr>
        <p:spPr/>
        <p:txBody>
          <a:bodyPr/>
          <a:lstStyle/>
          <a:p>
            <a:r>
              <a:rPr lang="tr-TR" dirty="0"/>
              <a:t>MÜEYYİDE ÇEŞİTLERİ</a:t>
            </a:r>
          </a:p>
        </p:txBody>
      </p:sp>
    </p:spTree>
    <p:extLst>
      <p:ext uri="{BB962C8B-B14F-4D97-AF65-F5344CB8AC3E}">
        <p14:creationId xmlns:p14="http://schemas.microsoft.com/office/powerpoint/2010/main" val="3774816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C85C62B-8620-46C5-831B-E6FCDFB6A42D}"/>
              </a:ext>
            </a:extLst>
          </p:cNvPr>
          <p:cNvSpPr>
            <a:spLocks noGrp="1"/>
          </p:cNvSpPr>
          <p:nvPr>
            <p:ph idx="1"/>
          </p:nvPr>
        </p:nvSpPr>
        <p:spPr>
          <a:xfrm>
            <a:off x="457200" y="1556792"/>
            <a:ext cx="8229600" cy="4572000"/>
          </a:xfrm>
        </p:spPr>
        <p:txBody>
          <a:bodyPr>
            <a:normAutofit fontScale="92500"/>
          </a:bodyPr>
          <a:lstStyle/>
          <a:p>
            <a:pPr marL="0" indent="0">
              <a:buNone/>
            </a:pPr>
            <a:r>
              <a:rPr lang="tr-TR" dirty="0"/>
              <a:t>ÖZEL HUKUK MÜEYYİDELERİ</a:t>
            </a:r>
          </a:p>
          <a:p>
            <a:pPr marL="514350" indent="-514350">
              <a:buFont typeface="+mj-lt"/>
              <a:buAutoNum type="arabicPeriod" startAt="3"/>
            </a:pPr>
            <a:r>
              <a:rPr lang="tr-TR" dirty="0"/>
              <a:t>Geçersizlik: </a:t>
            </a:r>
          </a:p>
          <a:p>
            <a:pPr marL="880110" lvl="1" indent="-514350">
              <a:buFont typeface="+mj-lt"/>
              <a:buAutoNum type="alphaLcParenR"/>
            </a:pPr>
            <a:r>
              <a:rPr lang="tr-TR" dirty="0"/>
              <a:t>Yokluk: Bir hukukî işlemde, kanunda öngörülen kurucu unsurlardan en az birinin bulunmaması halinde söz konusu olur. Bu işlem, hukuk dünyasında hiç var olmamış sayılır.</a:t>
            </a:r>
          </a:p>
          <a:p>
            <a:pPr marL="880110" lvl="1" indent="-514350">
              <a:buFont typeface="+mj-lt"/>
              <a:buAutoNum type="alphaLcParenR"/>
            </a:pPr>
            <a:r>
              <a:rPr lang="tr-TR" dirty="0"/>
              <a:t>Butlan: </a:t>
            </a:r>
            <a:r>
              <a:rPr lang="tr-TR" dirty="0">
                <a:solidFill>
                  <a:schemeClr val="tx1"/>
                </a:solidFill>
              </a:rPr>
              <a:t>Mutlak butlan, bir hukukî işlemde, kurucu unsurların bulunması; fakat işlemin emredici hükümlere aykırı olmasıdır. Hukukî işlem meydana gelmiştir, fakat geçersizdir, hüküm ve sonuç doğurmaz.</a:t>
            </a:r>
          </a:p>
          <a:p>
            <a:pPr marL="731520" lvl="2" indent="0">
              <a:buNone/>
            </a:pPr>
            <a:r>
              <a:rPr lang="tr-TR" sz="2400" dirty="0">
                <a:solidFill>
                  <a:schemeClr val="tx2"/>
                </a:solidFill>
              </a:rPr>
              <a:t>	Nispi butlan ise kurucu unsurları bulunan, emredici hükümlere aykırı olmayan bir hukukî işlemin irade sakatlığı sebebiyle iptal edilebilir olmasıdır.</a:t>
            </a:r>
          </a:p>
          <a:p>
            <a:pPr marL="0" indent="0">
              <a:buNone/>
            </a:pPr>
            <a:endParaRPr lang="tr-TR" dirty="0"/>
          </a:p>
        </p:txBody>
      </p:sp>
      <p:sp>
        <p:nvSpPr>
          <p:cNvPr id="3" name="Başlık 2">
            <a:extLst>
              <a:ext uri="{FF2B5EF4-FFF2-40B4-BE49-F238E27FC236}">
                <a16:creationId xmlns:a16="http://schemas.microsoft.com/office/drawing/2014/main" id="{941DE6DA-8613-45E6-B974-016CD8A31194}"/>
              </a:ext>
            </a:extLst>
          </p:cNvPr>
          <p:cNvSpPr>
            <a:spLocks noGrp="1"/>
          </p:cNvSpPr>
          <p:nvPr>
            <p:ph type="title"/>
          </p:nvPr>
        </p:nvSpPr>
        <p:spPr/>
        <p:txBody>
          <a:bodyPr/>
          <a:lstStyle/>
          <a:p>
            <a:r>
              <a:rPr lang="tr-TR" dirty="0"/>
              <a:t>MÜEYYİDE ÇEŞİTLERİ</a:t>
            </a:r>
          </a:p>
        </p:txBody>
      </p:sp>
    </p:spTree>
    <p:extLst>
      <p:ext uri="{BB962C8B-B14F-4D97-AF65-F5344CB8AC3E}">
        <p14:creationId xmlns:p14="http://schemas.microsoft.com/office/powerpoint/2010/main" val="17873183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F9074D-290A-46DC-8300-3DFC2041245F}">
  <ds:schemaRefs>
    <ds:schemaRef ds:uri="http://purl.org/dc/elements/1.1/"/>
    <ds:schemaRef ds:uri="http://schemas.microsoft.com/office/2006/metadata/properties"/>
    <ds:schemaRef ds:uri="http://schemas.microsoft.com/office/infopath/2007/PartnerControls"/>
    <ds:schemaRef ds:uri="http://purl.org/dc/dcmitype/"/>
    <ds:schemaRef ds:uri="http://purl.org/dc/terms/"/>
    <ds:schemaRef ds:uri="http://schemas.openxmlformats.org/package/2006/metadata/core-properties"/>
    <ds:schemaRef ds:uri="http://www.w3.org/XML/1998/namespace"/>
    <ds:schemaRef ds:uri="560ef61b-03e2-46a8-aeae-79f8a710d1e9"/>
    <ds:schemaRef ds:uri="http://schemas.microsoft.com/office/2006/documentManagement/types"/>
  </ds:schemaRefs>
</ds:datastoreItem>
</file>

<file path=customXml/itemProps2.xml><?xml version="1.0" encoding="utf-8"?>
<ds:datastoreItem xmlns:ds="http://schemas.openxmlformats.org/officeDocument/2006/customXml" ds:itemID="{F215FB3B-0E3D-4669-AA8D-BCCEBBB8D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FEF2E4-3833-4915-93BF-5E5EF542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Dünya Günü sunusu</Template>
  <TotalTime>0</TotalTime>
  <Words>700</Words>
  <Application>Microsoft Office PowerPoint</Application>
  <PresentationFormat>Ekran Gösterisi (4:3)</PresentationFormat>
  <Paragraphs>100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Constantia</vt:lpstr>
      <vt:lpstr>Wingdings 2</vt:lpstr>
      <vt:lpstr>Kağıt</vt:lpstr>
      <vt:lpstr>Hukuk Başlangıcı</vt:lpstr>
      <vt:lpstr>HUKUK KURALLARININ MÜEYYİDESİ</vt:lpstr>
      <vt:lpstr>HUKUK KURALLARININ MÜEYYİDESİ</vt:lpstr>
      <vt:lpstr>HUKUK KURALLARININ MÜEYYİDESİ</vt:lpstr>
      <vt:lpstr>HUKUK KURALLARININ MÜEYYİDESİ</vt:lpstr>
      <vt:lpstr>HUKUK KURALLARININ MÜEYYİDESİ</vt:lpstr>
      <vt:lpstr>MÜEYYİDE ÇEŞİTLERİ</vt:lpstr>
      <vt:lpstr>MÜEYYİDE ÇEŞİTLERİ</vt:lpstr>
      <vt:lpstr>MÜEYYİDE ÇEŞİTLERİ</vt:lpstr>
      <vt:lpstr>MÜEYYİDE ÇEŞİTLERİ ÖZEL HUKUK MÜEYYİDELERİ</vt:lpstr>
      <vt:lpstr>MÜEYYİDE ÇEŞİTLERİ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2020-04-02T12:14:51Z</dcterms:created>
  <dcterms:modified xsi:type="dcterms:W3CDTF">2020-05-27T14:30:51Z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TC102513359990</vt:lpwstr>
  </property>
  <property fmtid="{D5CDD505-2E9C-101B-9397-08002B2CF9AE}" pid="3" name="ContentTypeId">
    <vt:lpwstr>0x010100C6906DB4C1052743ACE33D6CA7F73AEA</vt:lpwstr>
  </property>
</Properties>
</file>