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8" r:id="rId3"/>
    <p:sldId id="270" r:id="rId4"/>
    <p:sldId id="271" r:id="rId5"/>
    <p:sldId id="272" r:id="rId6"/>
    <p:sldId id="275" r:id="rId7"/>
    <p:sldId id="257" r:id="rId8"/>
    <p:sldId id="258" r:id="rId9"/>
    <p:sldId id="259" r:id="rId10"/>
    <p:sldId id="26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11/12/2019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Başlık, 4 İçerik">
    <p:spTree>
      <p:nvGrpSpPr>
        <p:cNvPr id="1" name=""/>
        <p:cNvGrpSpPr/>
        <p:nvPr/>
      </p:nvGrpSpPr>
      <p:grpSpPr>
        <a:xfrm>
          <a:off x="0" y="0"/>
          <a:ext cx="0" cy="0"/>
          <a:chOff x="0" y="0"/>
          <a:chExt cx="0" cy="0"/>
        </a:xfrm>
      </p:grpSpPr>
      <p:sp>
        <p:nvSpPr>
          <p:cNvPr id="2" name="Unvan 1"/>
          <p:cNvSpPr>
            <a:spLocks noGrp="1"/>
          </p:cNvSpPr>
          <p:nvPr>
            <p:ph type="title" sz="quarter"/>
          </p:nvPr>
        </p:nvSpPr>
        <p:spPr>
          <a:xfrm>
            <a:off x="609600" y="277814"/>
            <a:ext cx="10972800" cy="1139825"/>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609600" y="1600201"/>
            <a:ext cx="53848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1"/>
            <a:ext cx="53848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09600" y="3941763"/>
            <a:ext cx="53848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6197600" y="3941763"/>
            <a:ext cx="53848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a:xfrm>
            <a:off x="609600" y="6248400"/>
            <a:ext cx="2844800" cy="457200"/>
          </a:xfrm>
        </p:spPr>
        <p:txBody>
          <a:bodyPr/>
          <a:lstStyle>
            <a:lvl1pPr>
              <a:defRPr/>
            </a:lvl1pPr>
          </a:lstStyle>
          <a:p>
            <a:endParaRPr lang="tr-TR" altLang="tr-TR"/>
          </a:p>
        </p:txBody>
      </p:sp>
      <p:sp>
        <p:nvSpPr>
          <p:cNvPr id="8" name="Altbilgi Yer Tutucusu 7"/>
          <p:cNvSpPr>
            <a:spLocks noGrp="1"/>
          </p:cNvSpPr>
          <p:nvPr>
            <p:ph type="ftr" sz="quarter" idx="11"/>
          </p:nvPr>
        </p:nvSpPr>
        <p:spPr>
          <a:xfrm>
            <a:off x="4165600" y="6248400"/>
            <a:ext cx="3860800" cy="457200"/>
          </a:xfrm>
        </p:spPr>
        <p:txBody>
          <a:bodyPr/>
          <a:lstStyle>
            <a:lvl1pPr>
              <a:defRPr/>
            </a:lvl1pPr>
          </a:lstStyle>
          <a:p>
            <a:endParaRPr lang="tr-TR" altLang="tr-TR"/>
          </a:p>
        </p:txBody>
      </p:sp>
      <p:sp>
        <p:nvSpPr>
          <p:cNvPr id="9" name="Slayt Numarası Yer Tutucusu 8"/>
          <p:cNvSpPr>
            <a:spLocks noGrp="1"/>
          </p:cNvSpPr>
          <p:nvPr>
            <p:ph type="sldNum" sz="quarter" idx="12"/>
          </p:nvPr>
        </p:nvSpPr>
        <p:spPr>
          <a:xfrm>
            <a:off x="8737600" y="6248400"/>
            <a:ext cx="2844800" cy="457200"/>
          </a:xfrm>
        </p:spPr>
        <p:txBody>
          <a:bodyPr/>
          <a:lstStyle>
            <a:lvl1pPr>
              <a:defRPr/>
            </a:lvl1pPr>
          </a:lstStyle>
          <a:p>
            <a:fld id="{B9D667C8-DAF0-47CF-9EDE-4CC789437540}" type="slidenum">
              <a:rPr lang="tr-TR" altLang="tr-TR"/>
              <a:pPr/>
              <a:t>‹#›</a:t>
            </a:fld>
            <a:endParaRPr lang="tr-TR" altLang="tr-TR"/>
          </a:p>
        </p:txBody>
      </p:sp>
    </p:spTree>
    <p:extLst>
      <p:ext uri="{BB962C8B-B14F-4D97-AF65-F5344CB8AC3E}">
        <p14:creationId xmlns:p14="http://schemas.microsoft.com/office/powerpoint/2010/main" val="1902644704"/>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11/12/2019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11/12/2019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11/12/2019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11/12/2019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11/12/2019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2.xml"/><Relationship Id="rId5" Type="http://schemas.openxmlformats.org/officeDocument/2006/relationships/image" Target="../media/image4.gif"/><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KUVVET</a:t>
            </a:r>
            <a:endParaRPr lang="tr-TR" dirty="0"/>
          </a:p>
        </p:txBody>
      </p:sp>
    </p:spTree>
    <p:extLst>
      <p:ext uri="{BB962C8B-B14F-4D97-AF65-F5344CB8AC3E}">
        <p14:creationId xmlns:p14="http://schemas.microsoft.com/office/powerpoint/2010/main" val="2694834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72358" y="676585"/>
            <a:ext cx="10510345" cy="3908762"/>
          </a:xfrm>
          <a:prstGeom prst="rect">
            <a:avLst/>
          </a:prstGeom>
        </p:spPr>
        <p:txBody>
          <a:bodyPr wrap="square">
            <a:spAutoFit/>
          </a:bodyPr>
          <a:lstStyle/>
          <a:p>
            <a:r>
              <a:rPr lang="tr-TR" sz="2400" dirty="0">
                <a:solidFill>
                  <a:srgbClr val="FF0000"/>
                </a:solidFill>
                <a:latin typeface="Comic Sans MS" panose="030F0702030302020204" pitchFamily="66" charset="0"/>
              </a:rPr>
              <a:t>Temas gerektirmeyen kuvvet (alan kuvveti) nedir</a:t>
            </a:r>
            <a:r>
              <a:rPr lang="tr-TR" sz="2400" dirty="0" smtClean="0">
                <a:solidFill>
                  <a:srgbClr val="FF0000"/>
                </a:solidFill>
                <a:latin typeface="Comic Sans MS" panose="030F0702030302020204" pitchFamily="66" charset="0"/>
              </a:rPr>
              <a:t>?</a:t>
            </a:r>
          </a:p>
          <a:p>
            <a:endParaRPr lang="tr-TR" sz="2400" dirty="0">
              <a:solidFill>
                <a:srgbClr val="FF0000"/>
              </a:solidFill>
              <a:latin typeface="Comic Sans MS" panose="030F0702030302020204" pitchFamily="66" charset="0"/>
            </a:endParaRPr>
          </a:p>
          <a:p>
            <a:r>
              <a:rPr lang="tr-TR" sz="2000" dirty="0">
                <a:latin typeface="Comic Sans MS" panose="030F0702030302020204" pitchFamily="66" charset="0"/>
              </a:rPr>
              <a:t>İki cismin birbirine dokunmadan uzaktan etkileşmesine temas gerektirmeyen ya da alan kuvveti denir. Örneğin:</a:t>
            </a:r>
          </a:p>
          <a:p>
            <a:endParaRPr lang="tr-TR" sz="2000" dirty="0">
              <a:latin typeface="Comic Sans MS" panose="030F0702030302020204" pitchFamily="66" charset="0"/>
            </a:endParaRPr>
          </a:p>
          <a:p>
            <a:r>
              <a:rPr lang="tr-TR" sz="2000" dirty="0">
                <a:latin typeface="Comic Sans MS" panose="030F0702030302020204" pitchFamily="66" charset="0"/>
              </a:rPr>
              <a:t>Mıknatıslar birbirine temas etmeden, uzaktan kuvvet uygular. İki mıknatıs birbirine hiç dokunmadan birbirini çekebilir ya da itebilir.</a:t>
            </a:r>
          </a:p>
          <a:p>
            <a:r>
              <a:rPr lang="tr-TR" sz="2000" dirty="0">
                <a:latin typeface="Comic Sans MS" panose="030F0702030302020204" pitchFamily="66" charset="0"/>
              </a:rPr>
              <a:t>Kütle çekim: Elinizdeki bir topu yere bırakırsanız düşer, çünkü dünyanın uyguladığı kütle çekim kuvveti topu çeker. Top havadayken Dünya’ya dokunmadığı halde Dünya topa kuvvet uygular.</a:t>
            </a:r>
          </a:p>
          <a:p>
            <a:r>
              <a:rPr lang="tr-TR" sz="2000" dirty="0">
                <a:latin typeface="Comic Sans MS" panose="030F0702030302020204" pitchFamily="66" charset="0"/>
              </a:rPr>
              <a:t>Elektrik kuvveti: Yün kazağa plastik bir tarağı sürtüp sonra küçük kağıt parçalarına yaklaştırırsanız, tarak kağıt parçalarına dokunmadan onları çeker.</a:t>
            </a:r>
          </a:p>
        </p:txBody>
      </p:sp>
    </p:spTree>
    <p:extLst>
      <p:ext uri="{BB962C8B-B14F-4D97-AF65-F5344CB8AC3E}">
        <p14:creationId xmlns:p14="http://schemas.microsoft.com/office/powerpoint/2010/main" val="3812269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2159001" y="576263"/>
            <a:ext cx="793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altLang="tr-TR" sz="2400" b="1" dirty="0">
                <a:solidFill>
                  <a:srgbClr val="FF0000"/>
                </a:solidFill>
                <a:latin typeface="Comic Sans MS" panose="030F0702030302020204" pitchFamily="66" charset="0"/>
              </a:rPr>
              <a:t>KUVVET KAVRAMI, ÖZELLİKLERİ VE ÖLÇÜLMESİ</a:t>
            </a:r>
          </a:p>
        </p:txBody>
      </p:sp>
      <p:sp>
        <p:nvSpPr>
          <p:cNvPr id="2054" name="Text Box 6"/>
          <p:cNvSpPr txBox="1">
            <a:spLocks noChangeArrowheads="1"/>
          </p:cNvSpPr>
          <p:nvPr/>
        </p:nvSpPr>
        <p:spPr bwMode="auto">
          <a:xfrm>
            <a:off x="2455863" y="1741488"/>
            <a:ext cx="74041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400" dirty="0">
                <a:latin typeface="Comic Sans MS" panose="030F0702030302020204" pitchFamily="66" charset="0"/>
              </a:rPr>
              <a:t>Duran bir cismi hareket ettiren, hareket eden bir cismi durduran veya yavaşlatan, hareketin yönünü değiştiren, cisimler üzerinde şekil değişikliği yapabilen etkiye </a:t>
            </a:r>
            <a:r>
              <a:rPr lang="tr-TR" altLang="tr-TR" sz="2400" dirty="0">
                <a:solidFill>
                  <a:schemeClr val="hlink"/>
                </a:solidFill>
                <a:latin typeface="Comic Sans MS" panose="030F0702030302020204" pitchFamily="66" charset="0"/>
              </a:rPr>
              <a:t>kuvvet</a:t>
            </a:r>
            <a:r>
              <a:rPr lang="tr-TR" altLang="tr-TR" sz="2400" dirty="0">
                <a:latin typeface="Comic Sans MS" panose="030F0702030302020204" pitchFamily="66" charset="0"/>
              </a:rPr>
              <a:t> denir.</a:t>
            </a:r>
          </a:p>
        </p:txBody>
      </p:sp>
      <p:pic>
        <p:nvPicPr>
          <p:cNvPr id="2059" name="Picture 11" descr="j0215303"/>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1524000" y="5173664"/>
            <a:ext cx="1905000" cy="16843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61" name="Picture 13" descr="j0232064"/>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7777163" y="3289301"/>
            <a:ext cx="1871662" cy="17129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77" name="Picture 29" descr="j0300493"/>
          <p:cNvPicPr>
            <a:picLocks noGrp="1" noChangeAspect="1" noChangeArrowheads="1" noCrop="1"/>
          </p:cNvPicPr>
          <p:nvPr>
            <p:ph sz="quarter" idx="3"/>
          </p:nvPr>
        </p:nvPicPr>
        <p:blipFill>
          <a:blip r:embed="rId4">
            <a:extLst>
              <a:ext uri="{28A0092B-C50C-407E-A947-70E740481C1C}">
                <a14:useLocalDpi xmlns:a14="http://schemas.microsoft.com/office/drawing/2010/main" val="0"/>
              </a:ext>
            </a:extLst>
          </a:blip>
          <a:srcRect/>
          <a:stretch>
            <a:fillRect/>
          </a:stretch>
        </p:blipFill>
        <p:spPr>
          <a:xfrm>
            <a:off x="4006851" y="3611563"/>
            <a:ext cx="1751013" cy="1238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87" name="Picture 39" descr="j0282865"/>
          <p:cNvPicPr>
            <a:picLocks noGrp="1" noChangeAspect="1" noChangeArrowheads="1" noCrop="1"/>
          </p:cNvPicPr>
          <p:nvPr>
            <p:ph sz="quarter" idx="4"/>
          </p:nvPr>
        </p:nvPicPr>
        <p:blipFill>
          <a:blip r:embed="rId5">
            <a:extLst>
              <a:ext uri="{28A0092B-C50C-407E-A947-70E740481C1C}">
                <a14:useLocalDpi xmlns:a14="http://schemas.microsoft.com/office/drawing/2010/main" val="0"/>
              </a:ext>
            </a:extLst>
          </a:blip>
          <a:srcRect/>
          <a:stretch>
            <a:fillRect/>
          </a:stretch>
        </p:blipFill>
        <p:spPr>
          <a:xfrm>
            <a:off x="5616576" y="5083175"/>
            <a:ext cx="1839913" cy="1536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822332868"/>
      </p:ext>
    </p:extLst>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4" name="Text Box 4"/>
          <p:cNvSpPr txBox="1">
            <a:spLocks noChangeArrowheads="1"/>
          </p:cNvSpPr>
          <p:nvPr/>
        </p:nvSpPr>
        <p:spPr bwMode="auto">
          <a:xfrm>
            <a:off x="2574488" y="361157"/>
            <a:ext cx="83597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000" dirty="0">
                <a:latin typeface="Comic Sans MS" panose="030F0702030302020204" pitchFamily="66" charset="0"/>
              </a:rPr>
              <a:t>Kuvvet </a:t>
            </a:r>
            <a:r>
              <a:rPr lang="tr-TR" altLang="tr-TR" sz="2000" dirty="0" err="1">
                <a:latin typeface="Comic Sans MS" panose="030F0702030302020204" pitchFamily="66" charset="0"/>
              </a:rPr>
              <a:t>vektörel</a:t>
            </a:r>
            <a:r>
              <a:rPr lang="tr-TR" altLang="tr-TR" sz="2000" dirty="0">
                <a:latin typeface="Comic Sans MS" panose="030F0702030302020204" pitchFamily="66" charset="0"/>
              </a:rPr>
              <a:t> bir </a:t>
            </a:r>
            <a:r>
              <a:rPr lang="tr-TR" altLang="tr-TR" sz="2000" dirty="0" err="1">
                <a:latin typeface="Comic Sans MS" panose="030F0702030302020204" pitchFamily="66" charset="0"/>
              </a:rPr>
              <a:t>büyüklüktür.F</a:t>
            </a:r>
            <a:r>
              <a:rPr lang="tr-TR" altLang="tr-TR" sz="2000" dirty="0">
                <a:latin typeface="Comic Sans MS" panose="030F0702030302020204" pitchFamily="66" charset="0"/>
              </a:rPr>
              <a:t> harfi ile gösterilir.</a:t>
            </a:r>
          </a:p>
        </p:txBody>
      </p:sp>
      <p:grpSp>
        <p:nvGrpSpPr>
          <p:cNvPr id="220167" name="Group 7"/>
          <p:cNvGrpSpPr>
            <a:grpSpLocks/>
          </p:cNvGrpSpPr>
          <p:nvPr/>
        </p:nvGrpSpPr>
        <p:grpSpPr bwMode="auto">
          <a:xfrm>
            <a:off x="4165600" y="1204913"/>
            <a:ext cx="2249488" cy="481012"/>
            <a:chOff x="1664" y="759"/>
            <a:chExt cx="1417" cy="303"/>
          </a:xfrm>
        </p:grpSpPr>
        <p:sp>
          <p:nvSpPr>
            <p:cNvPr id="220165" name="Line 5"/>
            <p:cNvSpPr>
              <a:spLocks noChangeShapeType="1"/>
            </p:cNvSpPr>
            <p:nvPr/>
          </p:nvSpPr>
          <p:spPr bwMode="auto">
            <a:xfrm>
              <a:off x="1664" y="1062"/>
              <a:ext cx="1417"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20166" name="Text Box 6"/>
            <p:cNvSpPr txBox="1">
              <a:spLocks noChangeArrowheads="1"/>
            </p:cNvSpPr>
            <p:nvPr/>
          </p:nvSpPr>
          <p:spPr bwMode="auto">
            <a:xfrm>
              <a:off x="2295" y="759"/>
              <a:ext cx="21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000"/>
                <a:t>F</a:t>
              </a:r>
            </a:p>
          </p:txBody>
        </p:sp>
      </p:grpSp>
      <p:sp>
        <p:nvSpPr>
          <p:cNvPr id="220168" name="Text Box 8"/>
          <p:cNvSpPr txBox="1">
            <a:spLocks noChangeArrowheads="1"/>
          </p:cNvSpPr>
          <p:nvPr/>
        </p:nvSpPr>
        <p:spPr bwMode="auto">
          <a:xfrm>
            <a:off x="2351089" y="2249489"/>
            <a:ext cx="744537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000" dirty="0">
                <a:latin typeface="Comic Sans MS" panose="030F0702030302020204" pitchFamily="66" charset="0"/>
              </a:rPr>
              <a:t>Kuvvet dinamometre ile ölçülür.SI birim sisteminde kuvvet birimi </a:t>
            </a:r>
            <a:r>
              <a:rPr lang="tr-TR" altLang="tr-TR" sz="2000" dirty="0" err="1">
                <a:solidFill>
                  <a:schemeClr val="hlink"/>
                </a:solidFill>
                <a:latin typeface="Comic Sans MS" panose="030F0702030302020204" pitchFamily="66" charset="0"/>
              </a:rPr>
              <a:t>Newton</a:t>
            </a:r>
            <a:r>
              <a:rPr lang="tr-TR" altLang="tr-TR" sz="2000" dirty="0" err="1">
                <a:latin typeface="Comic Sans MS" panose="030F0702030302020204" pitchFamily="66" charset="0"/>
              </a:rPr>
              <a:t>’dur.Newton</a:t>
            </a:r>
            <a:r>
              <a:rPr lang="tr-TR" altLang="tr-TR" sz="2000" dirty="0">
                <a:latin typeface="Comic Sans MS" panose="030F0702030302020204" pitchFamily="66" charset="0"/>
              </a:rPr>
              <a:t> kısaca </a:t>
            </a:r>
            <a:r>
              <a:rPr lang="tr-TR" altLang="tr-TR" sz="2000" dirty="0">
                <a:solidFill>
                  <a:schemeClr val="hlink"/>
                </a:solidFill>
                <a:latin typeface="Comic Sans MS" panose="030F0702030302020204" pitchFamily="66" charset="0"/>
              </a:rPr>
              <a:t>N</a:t>
            </a:r>
            <a:r>
              <a:rPr lang="tr-TR" altLang="tr-TR" sz="2000" dirty="0">
                <a:latin typeface="Comic Sans MS" panose="030F0702030302020204" pitchFamily="66" charset="0"/>
              </a:rPr>
              <a:t>  harfi ile gösterilir.</a:t>
            </a:r>
          </a:p>
        </p:txBody>
      </p:sp>
      <p:sp>
        <p:nvSpPr>
          <p:cNvPr id="220169" name="AutoShape 9"/>
          <p:cNvSpPr>
            <a:spLocks noChangeArrowheads="1"/>
          </p:cNvSpPr>
          <p:nvPr/>
        </p:nvSpPr>
        <p:spPr bwMode="auto">
          <a:xfrm>
            <a:off x="8858251" y="3243263"/>
            <a:ext cx="271463" cy="1492250"/>
          </a:xfrm>
          <a:prstGeom prst="can">
            <a:avLst>
              <a:gd name="adj" fmla="val 25831"/>
            </a:avLst>
          </a:prstGeom>
          <a:gradFill rotWithShape="1">
            <a:gsLst>
              <a:gs pos="0">
                <a:srgbClr val="000000"/>
              </a:gs>
              <a:gs pos="100000">
                <a:srgbClr val="FFFFFF"/>
              </a:gs>
            </a:gsLst>
            <a:lin ang="0" scaled="1"/>
          </a:gra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20170" name="Line 10"/>
          <p:cNvSpPr>
            <a:spLocks noChangeShapeType="1"/>
          </p:cNvSpPr>
          <p:nvPr/>
        </p:nvSpPr>
        <p:spPr bwMode="auto">
          <a:xfrm flipV="1">
            <a:off x="8990013" y="3076576"/>
            <a:ext cx="0" cy="2190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20171" name="Oval 11"/>
          <p:cNvSpPr>
            <a:spLocks noChangeArrowheads="1"/>
          </p:cNvSpPr>
          <p:nvPr/>
        </p:nvSpPr>
        <p:spPr bwMode="auto">
          <a:xfrm>
            <a:off x="8928101" y="2916239"/>
            <a:ext cx="130175" cy="1555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20172" name="AutoShape 12"/>
          <p:cNvSpPr>
            <a:spLocks noChangeArrowheads="1"/>
          </p:cNvSpPr>
          <p:nvPr/>
        </p:nvSpPr>
        <p:spPr bwMode="auto">
          <a:xfrm>
            <a:off x="8734426" y="4884739"/>
            <a:ext cx="525463" cy="446087"/>
          </a:xfrm>
          <a:prstGeom prst="can">
            <a:avLst>
              <a:gd name="adj" fmla="val 25000"/>
            </a:avLst>
          </a:prstGeom>
          <a:gradFill rotWithShape="1">
            <a:gsLst>
              <a:gs pos="0">
                <a:srgbClr val="000000"/>
              </a:gs>
              <a:gs pos="100000">
                <a:schemeClr val="tx1"/>
              </a:gs>
            </a:gsLst>
            <a:lin ang="0" scaled="1"/>
          </a:gra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20173" name="Line 13"/>
          <p:cNvSpPr>
            <a:spLocks noChangeShapeType="1"/>
          </p:cNvSpPr>
          <p:nvPr/>
        </p:nvSpPr>
        <p:spPr bwMode="auto">
          <a:xfrm>
            <a:off x="8990013" y="4741863"/>
            <a:ext cx="0" cy="2143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20174" name="Line 14"/>
          <p:cNvSpPr>
            <a:spLocks noChangeShapeType="1"/>
          </p:cNvSpPr>
          <p:nvPr/>
        </p:nvSpPr>
        <p:spPr bwMode="auto">
          <a:xfrm flipH="1">
            <a:off x="8999538" y="3486151"/>
            <a:ext cx="4762" cy="1154113"/>
          </a:xfrm>
          <a:prstGeom prst="line">
            <a:avLst/>
          </a:prstGeom>
          <a:noFill/>
          <a:ln w="381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20175" name="Line 15"/>
          <p:cNvSpPr>
            <a:spLocks noChangeShapeType="1"/>
          </p:cNvSpPr>
          <p:nvPr/>
        </p:nvSpPr>
        <p:spPr bwMode="auto">
          <a:xfrm>
            <a:off x="8942388" y="4533900"/>
            <a:ext cx="114300" cy="0"/>
          </a:xfrm>
          <a:prstGeom prst="line">
            <a:avLst/>
          </a:prstGeom>
          <a:noFill/>
          <a:ln w="381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20177" name="Text Box 17"/>
          <p:cNvSpPr txBox="1">
            <a:spLocks noChangeArrowheads="1"/>
          </p:cNvSpPr>
          <p:nvPr/>
        </p:nvSpPr>
        <p:spPr bwMode="auto">
          <a:xfrm>
            <a:off x="8215314" y="5457826"/>
            <a:ext cx="17557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a:t>Dinamometre</a:t>
            </a:r>
          </a:p>
        </p:txBody>
      </p:sp>
      <p:sp>
        <p:nvSpPr>
          <p:cNvPr id="220178" name="Text Box 18"/>
          <p:cNvSpPr txBox="1">
            <a:spLocks noChangeArrowheads="1"/>
          </p:cNvSpPr>
          <p:nvPr/>
        </p:nvSpPr>
        <p:spPr bwMode="auto">
          <a:xfrm>
            <a:off x="4106863" y="3773489"/>
            <a:ext cx="431165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000" dirty="0">
                <a:latin typeface="Comic Sans MS" panose="030F0702030302020204" pitchFamily="66" charset="0"/>
              </a:rPr>
              <a:t>Dinamometre içinde yay bulunan ve bu yayın uzama katsayısına göre ölçeklendirilmiş boru şeklinde  bir muhafazadan oluşur.</a:t>
            </a:r>
          </a:p>
        </p:txBody>
      </p:sp>
    </p:spTree>
    <p:extLst>
      <p:ext uri="{BB962C8B-B14F-4D97-AF65-F5344CB8AC3E}">
        <p14:creationId xmlns:p14="http://schemas.microsoft.com/office/powerpoint/2010/main" val="21753905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8" name="Text Box 4"/>
          <p:cNvSpPr txBox="1">
            <a:spLocks noChangeArrowheads="1"/>
          </p:cNvSpPr>
          <p:nvPr/>
        </p:nvSpPr>
        <p:spPr bwMode="auto">
          <a:xfrm>
            <a:off x="2351088" y="1335089"/>
            <a:ext cx="760571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000" dirty="0">
                <a:latin typeface="Comic Sans MS" panose="030F0702030302020204" pitchFamily="66" charset="0"/>
              </a:rPr>
              <a:t>Birden fazla kuvvetin yaptığı etkiyi tek başına yapabilen kuvvete </a:t>
            </a:r>
            <a:r>
              <a:rPr lang="tr-TR" altLang="tr-TR" sz="2000" dirty="0">
                <a:solidFill>
                  <a:schemeClr val="hlink"/>
                </a:solidFill>
                <a:latin typeface="Comic Sans MS" panose="030F0702030302020204" pitchFamily="66" charset="0"/>
              </a:rPr>
              <a:t>bileşke kuvvet</a:t>
            </a:r>
            <a:r>
              <a:rPr lang="tr-TR" altLang="tr-TR" sz="2000" dirty="0">
                <a:latin typeface="Comic Sans MS" panose="030F0702030302020204" pitchFamily="66" charset="0"/>
              </a:rPr>
              <a:t> denir</a:t>
            </a:r>
            <a:r>
              <a:rPr lang="tr-TR" altLang="tr-TR" sz="2000" dirty="0" smtClean="0">
                <a:latin typeface="Comic Sans MS" panose="030F0702030302020204" pitchFamily="66" charset="0"/>
              </a:rPr>
              <a:t>. Bileşke </a:t>
            </a:r>
            <a:r>
              <a:rPr lang="tr-TR" altLang="tr-TR" sz="2000" dirty="0">
                <a:latin typeface="Comic Sans MS" panose="030F0702030302020204" pitchFamily="66" charset="0"/>
              </a:rPr>
              <a:t>kuvvet </a:t>
            </a:r>
            <a:r>
              <a:rPr lang="tr-TR" altLang="tr-TR" sz="2000" dirty="0">
                <a:solidFill>
                  <a:schemeClr val="hlink"/>
                </a:solidFill>
                <a:latin typeface="Comic Sans MS" panose="030F0702030302020204" pitchFamily="66" charset="0"/>
              </a:rPr>
              <a:t>R </a:t>
            </a:r>
            <a:r>
              <a:rPr lang="tr-TR" altLang="tr-TR" sz="2000" dirty="0">
                <a:latin typeface="Comic Sans MS" panose="030F0702030302020204" pitchFamily="66" charset="0"/>
              </a:rPr>
              <a:t>harfi ile gösterilir.</a:t>
            </a:r>
          </a:p>
        </p:txBody>
      </p:sp>
      <p:sp>
        <p:nvSpPr>
          <p:cNvPr id="221189" name="Text Box 5"/>
          <p:cNvSpPr txBox="1">
            <a:spLocks noChangeArrowheads="1"/>
          </p:cNvSpPr>
          <p:nvPr/>
        </p:nvSpPr>
        <p:spPr bwMode="auto">
          <a:xfrm>
            <a:off x="2351088" y="2543970"/>
            <a:ext cx="7527926"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tr-TR" altLang="tr-TR" sz="2000" dirty="0">
                <a:latin typeface="Comic Sans MS" panose="030F0702030302020204" pitchFamily="66" charset="0"/>
              </a:rPr>
              <a:t>Kuvvet </a:t>
            </a:r>
            <a:r>
              <a:rPr lang="tr-TR" altLang="tr-TR" sz="2000" dirty="0" err="1">
                <a:latin typeface="Comic Sans MS" panose="030F0702030302020204" pitchFamily="66" charset="0"/>
              </a:rPr>
              <a:t>vektörel</a:t>
            </a:r>
            <a:r>
              <a:rPr lang="tr-TR" altLang="tr-TR" sz="2000" dirty="0">
                <a:latin typeface="Comic Sans MS" panose="030F0702030302020204" pitchFamily="66" charset="0"/>
              </a:rPr>
              <a:t> bir büyüklük olduğu için bileşke kuvveti bulmak için vektörlerin toplanmasındaki kurallardan yararlanılır.</a:t>
            </a:r>
          </a:p>
        </p:txBody>
      </p:sp>
      <p:sp>
        <p:nvSpPr>
          <p:cNvPr id="221191" name="Text Box 7"/>
          <p:cNvSpPr txBox="1">
            <a:spLocks noChangeArrowheads="1"/>
          </p:cNvSpPr>
          <p:nvPr/>
        </p:nvSpPr>
        <p:spPr bwMode="auto">
          <a:xfrm>
            <a:off x="2354264" y="3790554"/>
            <a:ext cx="774065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tr-TR" altLang="tr-TR" sz="2000" dirty="0">
                <a:latin typeface="Comic Sans MS" panose="030F0702030302020204" pitchFamily="66" charset="0"/>
              </a:rPr>
              <a:t>Bir cismin aynı noktasına etki eden kuvvetlere </a:t>
            </a:r>
            <a:r>
              <a:rPr lang="tr-TR" altLang="tr-TR" sz="2000" dirty="0">
                <a:solidFill>
                  <a:schemeClr val="hlink"/>
                </a:solidFill>
                <a:latin typeface="Comic Sans MS" panose="030F0702030302020204" pitchFamily="66" charset="0"/>
              </a:rPr>
              <a:t>kesişen kuvvetler</a:t>
            </a:r>
            <a:r>
              <a:rPr lang="tr-TR" altLang="tr-TR" sz="2000" dirty="0">
                <a:latin typeface="Comic Sans MS" panose="030F0702030302020204" pitchFamily="66" charset="0"/>
              </a:rPr>
              <a:t> denir.</a:t>
            </a:r>
          </a:p>
        </p:txBody>
      </p:sp>
      <p:grpSp>
        <p:nvGrpSpPr>
          <p:cNvPr id="221206" name="Group 22"/>
          <p:cNvGrpSpPr>
            <a:grpSpLocks/>
          </p:cNvGrpSpPr>
          <p:nvPr/>
        </p:nvGrpSpPr>
        <p:grpSpPr bwMode="auto">
          <a:xfrm>
            <a:off x="7037387" y="4573974"/>
            <a:ext cx="2919413" cy="1277937"/>
            <a:chOff x="1936" y="3144"/>
            <a:chExt cx="1839" cy="805"/>
          </a:xfrm>
        </p:grpSpPr>
        <p:sp>
          <p:nvSpPr>
            <p:cNvPr id="221192" name="Rectangle 8"/>
            <p:cNvSpPr>
              <a:spLocks noChangeArrowheads="1"/>
            </p:cNvSpPr>
            <p:nvPr/>
          </p:nvSpPr>
          <p:spPr bwMode="auto">
            <a:xfrm>
              <a:off x="1936" y="3317"/>
              <a:ext cx="842" cy="418"/>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21194" name="Oval 10"/>
            <p:cNvSpPr>
              <a:spLocks noChangeArrowheads="1"/>
            </p:cNvSpPr>
            <p:nvPr/>
          </p:nvSpPr>
          <p:spPr bwMode="auto">
            <a:xfrm>
              <a:off x="2031" y="3743"/>
              <a:ext cx="215" cy="206"/>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21195" name="Oval 11"/>
            <p:cNvSpPr>
              <a:spLocks noChangeArrowheads="1"/>
            </p:cNvSpPr>
            <p:nvPr/>
          </p:nvSpPr>
          <p:spPr bwMode="auto">
            <a:xfrm>
              <a:off x="2451" y="3743"/>
              <a:ext cx="215" cy="205"/>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21196" name="Line 12"/>
            <p:cNvSpPr>
              <a:spLocks noChangeShapeType="1"/>
            </p:cNvSpPr>
            <p:nvPr/>
          </p:nvSpPr>
          <p:spPr bwMode="auto">
            <a:xfrm flipV="1">
              <a:off x="2770" y="3308"/>
              <a:ext cx="670" cy="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21198" name="Line 14"/>
            <p:cNvSpPr>
              <a:spLocks noChangeShapeType="1"/>
            </p:cNvSpPr>
            <p:nvPr/>
          </p:nvSpPr>
          <p:spPr bwMode="auto">
            <a:xfrm>
              <a:off x="2778" y="3571"/>
              <a:ext cx="773" cy="11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21199" name="Text Box 15"/>
            <p:cNvSpPr txBox="1">
              <a:spLocks noChangeArrowheads="1"/>
            </p:cNvSpPr>
            <p:nvPr/>
          </p:nvSpPr>
          <p:spPr bwMode="auto">
            <a:xfrm>
              <a:off x="3415" y="3144"/>
              <a:ext cx="30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a:t>F</a:t>
              </a:r>
              <a:r>
                <a:rPr lang="tr-TR" altLang="tr-TR" baseline="-25000"/>
                <a:t>1</a:t>
              </a:r>
              <a:endParaRPr lang="tr-TR" altLang="tr-TR"/>
            </a:p>
          </p:txBody>
        </p:sp>
        <p:sp>
          <p:nvSpPr>
            <p:cNvPr id="221200" name="Text Box 16"/>
            <p:cNvSpPr txBox="1">
              <a:spLocks noChangeArrowheads="1"/>
            </p:cNvSpPr>
            <p:nvPr/>
          </p:nvSpPr>
          <p:spPr bwMode="auto">
            <a:xfrm>
              <a:off x="3474" y="3717"/>
              <a:ext cx="30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a:t>F</a:t>
              </a:r>
              <a:r>
                <a:rPr lang="tr-TR" altLang="tr-TR" baseline="-25000"/>
                <a:t>2</a:t>
              </a:r>
              <a:endParaRPr lang="tr-TR" altLang="tr-TR"/>
            </a:p>
          </p:txBody>
        </p:sp>
        <p:sp>
          <p:nvSpPr>
            <p:cNvPr id="221204" name="Oval 20"/>
            <p:cNvSpPr>
              <a:spLocks noChangeArrowheads="1"/>
            </p:cNvSpPr>
            <p:nvPr/>
          </p:nvSpPr>
          <p:spPr bwMode="auto">
            <a:xfrm>
              <a:off x="2094" y="3813"/>
              <a:ext cx="73" cy="73"/>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21205" name="Oval 21"/>
            <p:cNvSpPr>
              <a:spLocks noChangeArrowheads="1"/>
            </p:cNvSpPr>
            <p:nvPr/>
          </p:nvSpPr>
          <p:spPr bwMode="auto">
            <a:xfrm>
              <a:off x="2513" y="3812"/>
              <a:ext cx="73" cy="73"/>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sp>
        <p:nvSpPr>
          <p:cNvPr id="221207" name="Text Box 23"/>
          <p:cNvSpPr txBox="1">
            <a:spLocks noChangeArrowheads="1"/>
          </p:cNvSpPr>
          <p:nvPr/>
        </p:nvSpPr>
        <p:spPr bwMode="auto">
          <a:xfrm>
            <a:off x="7431089" y="4964113"/>
            <a:ext cx="25987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tLang="tr-TR"/>
          </a:p>
        </p:txBody>
      </p:sp>
      <p:sp>
        <p:nvSpPr>
          <p:cNvPr id="221208" name="Text Box 24"/>
          <p:cNvSpPr txBox="1">
            <a:spLocks noChangeArrowheads="1"/>
          </p:cNvSpPr>
          <p:nvPr/>
        </p:nvSpPr>
        <p:spPr bwMode="auto">
          <a:xfrm>
            <a:off x="2261395" y="4639637"/>
            <a:ext cx="4310856"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tr-TR" altLang="tr-TR" sz="2000" dirty="0">
                <a:latin typeface="Comic Sans MS" panose="030F0702030302020204" pitchFamily="66" charset="0"/>
              </a:rPr>
              <a:t>Bir sistemde bileşke kuvvetin değeri 0(sıfır) ise bu sistem dengededir.</a:t>
            </a:r>
          </a:p>
        </p:txBody>
      </p:sp>
    </p:spTree>
    <p:extLst>
      <p:ext uri="{BB962C8B-B14F-4D97-AF65-F5344CB8AC3E}">
        <p14:creationId xmlns:p14="http://schemas.microsoft.com/office/powerpoint/2010/main" val="926633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3" name="Text Box 5"/>
          <p:cNvSpPr txBox="1">
            <a:spLocks noChangeArrowheads="1"/>
          </p:cNvSpPr>
          <p:nvPr/>
        </p:nvSpPr>
        <p:spPr bwMode="auto">
          <a:xfrm>
            <a:off x="2032001" y="392114"/>
            <a:ext cx="73882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000" dirty="0">
                <a:solidFill>
                  <a:srgbClr val="FF0000"/>
                </a:solidFill>
                <a:latin typeface="Comic Sans MS" panose="030F0702030302020204" pitchFamily="66" charset="0"/>
              </a:rPr>
              <a:t>Kesişen Kuvvetlerin Bileşkesi</a:t>
            </a:r>
          </a:p>
        </p:txBody>
      </p:sp>
      <p:grpSp>
        <p:nvGrpSpPr>
          <p:cNvPr id="299026" name="Group 18"/>
          <p:cNvGrpSpPr>
            <a:grpSpLocks/>
          </p:cNvGrpSpPr>
          <p:nvPr/>
        </p:nvGrpSpPr>
        <p:grpSpPr bwMode="auto">
          <a:xfrm>
            <a:off x="2363788" y="1100138"/>
            <a:ext cx="3994150" cy="2444750"/>
            <a:chOff x="529" y="693"/>
            <a:chExt cx="2516" cy="1540"/>
          </a:xfrm>
        </p:grpSpPr>
        <p:sp>
          <p:nvSpPr>
            <p:cNvPr id="299014" name="AutoShape 6"/>
            <p:cNvSpPr>
              <a:spLocks noChangeArrowheads="1"/>
            </p:cNvSpPr>
            <p:nvPr/>
          </p:nvSpPr>
          <p:spPr bwMode="auto">
            <a:xfrm>
              <a:off x="530" y="987"/>
              <a:ext cx="2259" cy="887"/>
            </a:xfrm>
            <a:prstGeom prst="parallelogram">
              <a:avLst>
                <a:gd name="adj" fmla="val 91637"/>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99015" name="Line 7"/>
            <p:cNvSpPr>
              <a:spLocks noChangeShapeType="1"/>
            </p:cNvSpPr>
            <p:nvPr/>
          </p:nvSpPr>
          <p:spPr bwMode="auto">
            <a:xfrm>
              <a:off x="529" y="1874"/>
              <a:ext cx="1445"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99016" name="Line 8"/>
            <p:cNvSpPr>
              <a:spLocks noChangeShapeType="1"/>
            </p:cNvSpPr>
            <p:nvPr/>
          </p:nvSpPr>
          <p:spPr bwMode="auto">
            <a:xfrm flipV="1">
              <a:off x="537" y="975"/>
              <a:ext cx="815" cy="889"/>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99017" name="Line 9"/>
            <p:cNvSpPr>
              <a:spLocks noChangeShapeType="1"/>
            </p:cNvSpPr>
            <p:nvPr/>
          </p:nvSpPr>
          <p:spPr bwMode="auto">
            <a:xfrm flipV="1">
              <a:off x="539" y="987"/>
              <a:ext cx="2231" cy="878"/>
            </a:xfrm>
            <a:prstGeom prst="line">
              <a:avLst/>
            </a:prstGeom>
            <a:noFill/>
            <a:ln w="3810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99020" name="Freeform 12"/>
            <p:cNvSpPr>
              <a:spLocks/>
            </p:cNvSpPr>
            <p:nvPr/>
          </p:nvSpPr>
          <p:spPr bwMode="auto">
            <a:xfrm>
              <a:off x="759" y="1627"/>
              <a:ext cx="106" cy="247"/>
            </a:xfrm>
            <a:custGeom>
              <a:avLst/>
              <a:gdLst>
                <a:gd name="T0" fmla="*/ 0 w 106"/>
                <a:gd name="T1" fmla="*/ 0 h 247"/>
                <a:gd name="T2" fmla="*/ 91 w 106"/>
                <a:gd name="T3" fmla="*/ 110 h 247"/>
                <a:gd name="T4" fmla="*/ 91 w 106"/>
                <a:gd name="T5" fmla="*/ 247 h 247"/>
              </a:gdLst>
              <a:ahLst/>
              <a:cxnLst>
                <a:cxn ang="0">
                  <a:pos x="T0" y="T1"/>
                </a:cxn>
                <a:cxn ang="0">
                  <a:pos x="T2" y="T3"/>
                </a:cxn>
                <a:cxn ang="0">
                  <a:pos x="T4" y="T5"/>
                </a:cxn>
              </a:cxnLst>
              <a:rect l="0" t="0" r="r" b="b"/>
              <a:pathLst>
                <a:path w="106" h="247">
                  <a:moveTo>
                    <a:pt x="0" y="0"/>
                  </a:moveTo>
                  <a:cubicBezTo>
                    <a:pt x="15" y="18"/>
                    <a:pt x="76" y="69"/>
                    <a:pt x="91" y="110"/>
                  </a:cubicBezTo>
                  <a:cubicBezTo>
                    <a:pt x="106" y="151"/>
                    <a:pt x="91" y="219"/>
                    <a:pt x="91" y="247"/>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99021" name="Text Box 13"/>
            <p:cNvSpPr txBox="1">
              <a:spLocks noChangeArrowheads="1"/>
            </p:cNvSpPr>
            <p:nvPr/>
          </p:nvSpPr>
          <p:spPr bwMode="auto">
            <a:xfrm>
              <a:off x="814" y="1465"/>
              <a:ext cx="28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tr-TR" sz="2000">
                  <a:cs typeface="Arial" panose="020B0604020202020204" pitchFamily="34" charset="0"/>
                </a:rPr>
                <a:t>α</a:t>
              </a:r>
            </a:p>
          </p:txBody>
        </p:sp>
        <p:sp>
          <p:nvSpPr>
            <p:cNvPr id="299022" name="Text Box 14"/>
            <p:cNvSpPr txBox="1">
              <a:spLocks noChangeArrowheads="1"/>
            </p:cNvSpPr>
            <p:nvPr/>
          </p:nvSpPr>
          <p:spPr bwMode="auto">
            <a:xfrm>
              <a:off x="1929" y="2002"/>
              <a:ext cx="2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a:t>F</a:t>
              </a:r>
              <a:r>
                <a:rPr lang="tr-TR" altLang="tr-TR" baseline="-25000"/>
                <a:t>2</a:t>
              </a:r>
              <a:endParaRPr lang="tr-TR" altLang="tr-TR"/>
            </a:p>
          </p:txBody>
        </p:sp>
        <p:sp>
          <p:nvSpPr>
            <p:cNvPr id="299023" name="Text Box 15"/>
            <p:cNvSpPr txBox="1">
              <a:spLocks noChangeArrowheads="1"/>
            </p:cNvSpPr>
            <p:nvPr/>
          </p:nvSpPr>
          <p:spPr bwMode="auto">
            <a:xfrm>
              <a:off x="1187" y="693"/>
              <a:ext cx="25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a:t>F</a:t>
              </a:r>
              <a:r>
                <a:rPr lang="tr-TR" altLang="tr-TR" baseline="-25000"/>
                <a:t>1</a:t>
              </a:r>
              <a:endParaRPr lang="tr-TR" altLang="tr-TR"/>
            </a:p>
          </p:txBody>
        </p:sp>
        <p:sp>
          <p:nvSpPr>
            <p:cNvPr id="299025" name="Text Box 17"/>
            <p:cNvSpPr txBox="1">
              <a:spLocks noChangeArrowheads="1"/>
            </p:cNvSpPr>
            <p:nvPr/>
          </p:nvSpPr>
          <p:spPr bwMode="auto">
            <a:xfrm>
              <a:off x="2815" y="793"/>
              <a:ext cx="23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a:t>R</a:t>
              </a:r>
            </a:p>
          </p:txBody>
        </p:sp>
      </p:grpSp>
      <p:sp>
        <p:nvSpPr>
          <p:cNvPr id="299027" name="Text Box 19"/>
          <p:cNvSpPr txBox="1">
            <a:spLocks noChangeArrowheads="1"/>
          </p:cNvSpPr>
          <p:nvPr/>
        </p:nvSpPr>
        <p:spPr bwMode="auto">
          <a:xfrm>
            <a:off x="6457951" y="1235076"/>
            <a:ext cx="40941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tLang="tr-TR"/>
          </a:p>
        </p:txBody>
      </p:sp>
      <p:sp>
        <p:nvSpPr>
          <p:cNvPr id="299028" name="Text Box 20"/>
          <p:cNvSpPr txBox="1">
            <a:spLocks noChangeArrowheads="1"/>
          </p:cNvSpPr>
          <p:nvPr/>
        </p:nvSpPr>
        <p:spPr bwMode="auto">
          <a:xfrm>
            <a:off x="6705601" y="1219200"/>
            <a:ext cx="4782206"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buFont typeface="Wingdings" panose="05000000000000000000" pitchFamily="2" charset="2"/>
              <a:buChar char="v"/>
            </a:pPr>
            <a:r>
              <a:rPr lang="tr-TR" altLang="tr-TR" sz="2000" dirty="0">
                <a:latin typeface="Comic Sans MS" panose="030F0702030302020204" pitchFamily="66" charset="0"/>
              </a:rPr>
              <a:t>Doğrultuları birbirini kesen kuvvetlere kesişen kuvvetler denir.</a:t>
            </a:r>
          </a:p>
          <a:p>
            <a:pPr algn="just">
              <a:spcBef>
                <a:spcPct val="50000"/>
              </a:spcBef>
              <a:buFont typeface="Wingdings" panose="05000000000000000000" pitchFamily="2" charset="2"/>
              <a:buChar char="v"/>
            </a:pPr>
            <a:r>
              <a:rPr lang="tr-TR" altLang="tr-TR" sz="2000" dirty="0">
                <a:latin typeface="Comic Sans MS" panose="030F0702030302020204" pitchFamily="66" charset="0"/>
              </a:rPr>
              <a:t>Bir kuvvetin etki çizgisi, kuvvet vektöründen geçen doğrudur.</a:t>
            </a:r>
          </a:p>
        </p:txBody>
      </p:sp>
      <p:sp>
        <p:nvSpPr>
          <p:cNvPr id="299029" name="Text Box 21"/>
          <p:cNvSpPr txBox="1">
            <a:spLocks noChangeArrowheads="1"/>
          </p:cNvSpPr>
          <p:nvPr/>
        </p:nvSpPr>
        <p:spPr bwMode="auto">
          <a:xfrm>
            <a:off x="5473701" y="3511551"/>
            <a:ext cx="49625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tLang="tr-TR"/>
          </a:p>
        </p:txBody>
      </p:sp>
      <p:sp>
        <p:nvSpPr>
          <p:cNvPr id="299030" name="Text Box 22"/>
          <p:cNvSpPr txBox="1">
            <a:spLocks noChangeArrowheads="1"/>
          </p:cNvSpPr>
          <p:nvPr/>
        </p:nvSpPr>
        <p:spPr bwMode="auto">
          <a:xfrm>
            <a:off x="5718176" y="3541713"/>
            <a:ext cx="4602163"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000" dirty="0">
                <a:latin typeface="Comic Sans MS" panose="030F0702030302020204" pitchFamily="66" charset="0"/>
              </a:rPr>
              <a:t>Aralarında </a:t>
            </a:r>
            <a:r>
              <a:rPr lang="el-GR" altLang="tr-TR" sz="2000" dirty="0">
                <a:latin typeface="Comic Sans MS" panose="030F0702030302020204" pitchFamily="66" charset="0"/>
              </a:rPr>
              <a:t>α</a:t>
            </a:r>
            <a:r>
              <a:rPr lang="tr-TR" altLang="tr-TR" sz="2000" dirty="0">
                <a:latin typeface="Comic Sans MS" panose="030F0702030302020204" pitchFamily="66" charset="0"/>
              </a:rPr>
              <a:t> açısı bulunan kesişen iki kuvvetin bileşkesi şu şekilde ifade edilir:</a:t>
            </a:r>
          </a:p>
        </p:txBody>
      </p:sp>
      <p:sp>
        <p:nvSpPr>
          <p:cNvPr id="299031" name="Text Box 23"/>
          <p:cNvSpPr txBox="1">
            <a:spLocks noChangeArrowheads="1"/>
          </p:cNvSpPr>
          <p:nvPr/>
        </p:nvSpPr>
        <p:spPr bwMode="auto">
          <a:xfrm>
            <a:off x="4762501" y="4992688"/>
            <a:ext cx="583406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3600" dirty="0">
                <a:solidFill>
                  <a:srgbClr val="FF0000"/>
                </a:solidFill>
              </a:rPr>
              <a:t>  R</a:t>
            </a:r>
            <a:r>
              <a:rPr lang="tr-TR" altLang="tr-TR" sz="3600" baseline="30000" dirty="0">
                <a:solidFill>
                  <a:srgbClr val="FF0000"/>
                </a:solidFill>
              </a:rPr>
              <a:t>2 = </a:t>
            </a:r>
            <a:r>
              <a:rPr lang="tr-TR" altLang="tr-TR" sz="3600" dirty="0">
                <a:solidFill>
                  <a:srgbClr val="FF0000"/>
                </a:solidFill>
              </a:rPr>
              <a:t>F</a:t>
            </a:r>
            <a:r>
              <a:rPr lang="tr-TR" altLang="tr-TR" sz="3600" baseline="-25000" dirty="0">
                <a:solidFill>
                  <a:srgbClr val="FF0000"/>
                </a:solidFill>
              </a:rPr>
              <a:t>1</a:t>
            </a:r>
            <a:r>
              <a:rPr lang="tr-TR" altLang="tr-TR" sz="3600" baseline="30000" dirty="0">
                <a:solidFill>
                  <a:srgbClr val="FF0000"/>
                </a:solidFill>
              </a:rPr>
              <a:t>2 </a:t>
            </a:r>
            <a:r>
              <a:rPr lang="tr-TR" altLang="tr-TR" sz="3600" dirty="0">
                <a:solidFill>
                  <a:srgbClr val="FF0000"/>
                </a:solidFill>
              </a:rPr>
              <a:t>+ F</a:t>
            </a:r>
            <a:r>
              <a:rPr lang="tr-TR" altLang="tr-TR" sz="3600" baseline="-25000" dirty="0">
                <a:solidFill>
                  <a:srgbClr val="FF0000"/>
                </a:solidFill>
              </a:rPr>
              <a:t>2</a:t>
            </a:r>
            <a:r>
              <a:rPr lang="tr-TR" altLang="tr-TR" sz="3600" baseline="30000" dirty="0">
                <a:solidFill>
                  <a:srgbClr val="FF0000"/>
                </a:solidFill>
              </a:rPr>
              <a:t>2 </a:t>
            </a:r>
            <a:r>
              <a:rPr lang="tr-TR" altLang="tr-TR" sz="3600" dirty="0">
                <a:solidFill>
                  <a:srgbClr val="FF0000"/>
                </a:solidFill>
              </a:rPr>
              <a:t>+ 2F</a:t>
            </a:r>
            <a:r>
              <a:rPr lang="tr-TR" altLang="tr-TR" sz="3600" baseline="-25000" dirty="0">
                <a:solidFill>
                  <a:srgbClr val="FF0000"/>
                </a:solidFill>
              </a:rPr>
              <a:t>1</a:t>
            </a:r>
            <a:r>
              <a:rPr lang="tr-TR" altLang="tr-TR" sz="3600" dirty="0">
                <a:solidFill>
                  <a:srgbClr val="FF0000"/>
                </a:solidFill>
              </a:rPr>
              <a:t>F</a:t>
            </a:r>
            <a:r>
              <a:rPr lang="tr-TR" altLang="tr-TR" sz="3600" baseline="-25000" dirty="0">
                <a:solidFill>
                  <a:srgbClr val="FF0000"/>
                </a:solidFill>
              </a:rPr>
              <a:t>2</a:t>
            </a:r>
            <a:r>
              <a:rPr lang="tr-TR" altLang="tr-TR" sz="3600" dirty="0">
                <a:solidFill>
                  <a:srgbClr val="FF0000"/>
                </a:solidFill>
              </a:rPr>
              <a:t>Cos</a:t>
            </a:r>
            <a:r>
              <a:rPr lang="el-GR" altLang="tr-TR" sz="3600" dirty="0">
                <a:solidFill>
                  <a:srgbClr val="FF0000"/>
                </a:solidFill>
              </a:rPr>
              <a:t>α</a:t>
            </a:r>
            <a:endParaRPr lang="tr-TR" altLang="tr-TR" sz="3600" dirty="0">
              <a:solidFill>
                <a:srgbClr val="FF0000"/>
              </a:solidFill>
            </a:endParaRPr>
          </a:p>
        </p:txBody>
      </p:sp>
    </p:spTree>
    <p:extLst>
      <p:ext uri="{BB962C8B-B14F-4D97-AF65-F5344CB8AC3E}">
        <p14:creationId xmlns:p14="http://schemas.microsoft.com/office/powerpoint/2010/main" val="20556048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2" name="Text Box 4"/>
          <p:cNvSpPr txBox="1">
            <a:spLocks noChangeArrowheads="1"/>
          </p:cNvSpPr>
          <p:nvPr/>
        </p:nvSpPr>
        <p:spPr bwMode="auto">
          <a:xfrm>
            <a:off x="1901825" y="508001"/>
            <a:ext cx="84899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000" dirty="0">
                <a:solidFill>
                  <a:srgbClr val="FF0000"/>
                </a:solidFill>
                <a:latin typeface="Comic Sans MS" panose="030F0702030302020204" pitchFamily="66" charset="0"/>
              </a:rPr>
              <a:t>Aynı Doğrultulu Kuvvetlerin Bileşkesi</a:t>
            </a:r>
          </a:p>
        </p:txBody>
      </p:sp>
      <p:sp>
        <p:nvSpPr>
          <p:cNvPr id="304133" name="Text Box 5"/>
          <p:cNvSpPr txBox="1">
            <a:spLocks noChangeArrowheads="1"/>
          </p:cNvSpPr>
          <p:nvPr/>
        </p:nvSpPr>
        <p:spPr bwMode="auto">
          <a:xfrm>
            <a:off x="1989139" y="1262064"/>
            <a:ext cx="795337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000" dirty="0">
                <a:latin typeface="Comic Sans MS" panose="030F0702030302020204" pitchFamily="66" charset="0"/>
              </a:rPr>
              <a:t>Bir noktaya veya cisme etki eden aynı yönlü iki kuvvetin aralarındaki açı 0</a:t>
            </a:r>
            <a:r>
              <a:rPr lang="tr-TR" altLang="tr-TR" sz="2000" baseline="30000" dirty="0">
                <a:latin typeface="Comic Sans MS" panose="030F0702030302020204" pitchFamily="66" charset="0"/>
              </a:rPr>
              <a:t>0</a:t>
            </a:r>
            <a:r>
              <a:rPr lang="tr-TR" altLang="tr-TR" sz="2000" dirty="0">
                <a:latin typeface="Comic Sans MS" panose="030F0702030302020204" pitchFamily="66" charset="0"/>
              </a:rPr>
              <a:t> olur.</a:t>
            </a:r>
          </a:p>
        </p:txBody>
      </p:sp>
      <p:sp>
        <p:nvSpPr>
          <p:cNvPr id="304141" name="Text Box 13"/>
          <p:cNvSpPr txBox="1">
            <a:spLocks noChangeArrowheads="1"/>
          </p:cNvSpPr>
          <p:nvPr/>
        </p:nvSpPr>
        <p:spPr bwMode="auto">
          <a:xfrm>
            <a:off x="1955800" y="3081339"/>
            <a:ext cx="7899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tr-TR" altLang="tr-TR" sz="2000" dirty="0">
                <a:latin typeface="Comic Sans MS" panose="030F0702030302020204" pitchFamily="66" charset="0"/>
              </a:rPr>
              <a:t>Aynı yönlü kuvvetlerin bileşkesi bu kuvvetlerle aynı yönde ve kuvvetlerin toplamına eşittir.</a:t>
            </a:r>
          </a:p>
        </p:txBody>
      </p:sp>
      <p:grpSp>
        <p:nvGrpSpPr>
          <p:cNvPr id="304148" name="Group 20"/>
          <p:cNvGrpSpPr>
            <a:grpSpLocks/>
          </p:cNvGrpSpPr>
          <p:nvPr/>
        </p:nvGrpSpPr>
        <p:grpSpPr bwMode="auto">
          <a:xfrm>
            <a:off x="1989139" y="2120902"/>
            <a:ext cx="5973763" cy="960437"/>
            <a:chOff x="296" y="1343"/>
            <a:chExt cx="3763" cy="605"/>
          </a:xfrm>
        </p:grpSpPr>
        <p:sp>
          <p:nvSpPr>
            <p:cNvPr id="304134" name="Line 6"/>
            <p:cNvSpPr>
              <a:spLocks noChangeShapeType="1"/>
            </p:cNvSpPr>
            <p:nvPr/>
          </p:nvSpPr>
          <p:spPr bwMode="auto">
            <a:xfrm>
              <a:off x="485" y="1618"/>
              <a:ext cx="731" cy="0"/>
            </a:xfrm>
            <a:prstGeom prst="line">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4136" name="Text Box 8"/>
            <p:cNvSpPr txBox="1">
              <a:spLocks noChangeArrowheads="1"/>
            </p:cNvSpPr>
            <p:nvPr/>
          </p:nvSpPr>
          <p:spPr bwMode="auto">
            <a:xfrm>
              <a:off x="1499" y="1343"/>
              <a:ext cx="29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a:t>F</a:t>
              </a:r>
              <a:r>
                <a:rPr lang="tr-TR" altLang="tr-TR" baseline="-25000"/>
                <a:t>1</a:t>
              </a:r>
              <a:endParaRPr lang="tr-TR" altLang="tr-TR"/>
            </a:p>
          </p:txBody>
        </p:sp>
        <p:sp>
          <p:nvSpPr>
            <p:cNvPr id="304137" name="Text Box 9"/>
            <p:cNvSpPr txBox="1">
              <a:spLocks noChangeArrowheads="1"/>
            </p:cNvSpPr>
            <p:nvPr/>
          </p:nvSpPr>
          <p:spPr bwMode="auto">
            <a:xfrm>
              <a:off x="1069" y="1717"/>
              <a:ext cx="29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a:t>F</a:t>
              </a:r>
              <a:r>
                <a:rPr lang="tr-TR" altLang="tr-TR" baseline="-25000"/>
                <a:t>2</a:t>
              </a:r>
              <a:endParaRPr lang="tr-TR" altLang="tr-TR"/>
            </a:p>
          </p:txBody>
        </p:sp>
        <p:sp>
          <p:nvSpPr>
            <p:cNvPr id="304139" name="Line 11"/>
            <p:cNvSpPr>
              <a:spLocks noChangeShapeType="1"/>
            </p:cNvSpPr>
            <p:nvPr/>
          </p:nvSpPr>
          <p:spPr bwMode="auto">
            <a:xfrm>
              <a:off x="485" y="1602"/>
              <a:ext cx="1920"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4140" name="Text Box 12"/>
            <p:cNvSpPr txBox="1">
              <a:spLocks noChangeArrowheads="1"/>
            </p:cNvSpPr>
            <p:nvPr/>
          </p:nvSpPr>
          <p:spPr bwMode="auto">
            <a:xfrm>
              <a:off x="2623" y="1497"/>
              <a:ext cx="143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000" dirty="0"/>
                <a:t>R = F</a:t>
              </a:r>
              <a:r>
                <a:rPr lang="tr-TR" altLang="tr-TR" sz="2000" baseline="-25000" dirty="0"/>
                <a:t>1 </a:t>
              </a:r>
              <a:r>
                <a:rPr lang="tr-TR" altLang="tr-TR" sz="2000" dirty="0"/>
                <a:t>+ F</a:t>
              </a:r>
              <a:r>
                <a:rPr lang="tr-TR" altLang="tr-TR" sz="2000" baseline="-25000" dirty="0"/>
                <a:t>2</a:t>
              </a:r>
            </a:p>
          </p:txBody>
        </p:sp>
        <p:sp>
          <p:nvSpPr>
            <p:cNvPr id="304147" name="Text Box 19"/>
            <p:cNvSpPr txBox="1">
              <a:spLocks noChangeArrowheads="1"/>
            </p:cNvSpPr>
            <p:nvPr/>
          </p:nvSpPr>
          <p:spPr bwMode="auto">
            <a:xfrm>
              <a:off x="296" y="1432"/>
              <a:ext cx="51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a:t>O</a:t>
              </a:r>
              <a:r>
                <a:rPr lang="tr-TR" altLang="tr-TR" sz="2000"/>
                <a:t>.</a:t>
              </a:r>
            </a:p>
          </p:txBody>
        </p:sp>
      </p:grpSp>
      <p:grpSp>
        <p:nvGrpSpPr>
          <p:cNvPr id="304152" name="Group 24"/>
          <p:cNvGrpSpPr>
            <a:grpSpLocks/>
          </p:cNvGrpSpPr>
          <p:nvPr/>
        </p:nvGrpSpPr>
        <p:grpSpPr bwMode="auto">
          <a:xfrm>
            <a:off x="4832350" y="4703957"/>
            <a:ext cx="3962400" cy="955675"/>
            <a:chOff x="1760" y="2704"/>
            <a:chExt cx="2496" cy="602"/>
          </a:xfrm>
        </p:grpSpPr>
        <p:sp>
          <p:nvSpPr>
            <p:cNvPr id="304143" name="Line 15"/>
            <p:cNvSpPr>
              <a:spLocks noChangeShapeType="1"/>
            </p:cNvSpPr>
            <p:nvPr/>
          </p:nvSpPr>
          <p:spPr bwMode="auto">
            <a:xfrm flipH="1">
              <a:off x="2011" y="2862"/>
              <a:ext cx="549" cy="0"/>
            </a:xfrm>
            <a:prstGeom prst="line">
              <a:avLst/>
            </a:prstGeom>
            <a:noFill/>
            <a:ln w="3810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4144" name="Line 16"/>
            <p:cNvSpPr>
              <a:spLocks noChangeShapeType="1"/>
            </p:cNvSpPr>
            <p:nvPr/>
          </p:nvSpPr>
          <p:spPr bwMode="auto">
            <a:xfrm>
              <a:off x="2552" y="2862"/>
              <a:ext cx="1042" cy="0"/>
            </a:xfrm>
            <a:prstGeom prst="line">
              <a:avLst/>
            </a:prstGeom>
            <a:noFill/>
            <a:ln w="381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4145" name="Text Box 17"/>
            <p:cNvSpPr txBox="1">
              <a:spLocks noChangeArrowheads="1"/>
            </p:cNvSpPr>
            <p:nvPr/>
          </p:nvSpPr>
          <p:spPr bwMode="auto">
            <a:xfrm>
              <a:off x="1760" y="2720"/>
              <a:ext cx="3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a:solidFill>
                    <a:srgbClr val="00FF00"/>
                  </a:solidFill>
                </a:rPr>
                <a:t>F</a:t>
              </a:r>
              <a:r>
                <a:rPr lang="tr-TR" altLang="tr-TR" baseline="-25000">
                  <a:solidFill>
                    <a:srgbClr val="00FF00"/>
                  </a:solidFill>
                </a:rPr>
                <a:t>1</a:t>
              </a:r>
            </a:p>
          </p:txBody>
        </p:sp>
        <p:sp>
          <p:nvSpPr>
            <p:cNvPr id="304146" name="Text Box 18"/>
            <p:cNvSpPr txBox="1">
              <a:spLocks noChangeArrowheads="1"/>
            </p:cNvSpPr>
            <p:nvPr/>
          </p:nvSpPr>
          <p:spPr bwMode="auto">
            <a:xfrm>
              <a:off x="3632" y="2752"/>
              <a:ext cx="3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a:solidFill>
                    <a:srgbClr val="33CCFF"/>
                  </a:solidFill>
                </a:rPr>
                <a:t>F</a:t>
              </a:r>
              <a:r>
                <a:rPr lang="tr-TR" altLang="tr-TR" baseline="-25000">
                  <a:solidFill>
                    <a:srgbClr val="33CCFF"/>
                  </a:solidFill>
                </a:rPr>
                <a:t>2</a:t>
              </a:r>
            </a:p>
          </p:txBody>
        </p:sp>
        <p:sp>
          <p:nvSpPr>
            <p:cNvPr id="304149" name="Text Box 21"/>
            <p:cNvSpPr txBox="1">
              <a:spLocks noChangeArrowheads="1"/>
            </p:cNvSpPr>
            <p:nvPr/>
          </p:nvSpPr>
          <p:spPr bwMode="auto">
            <a:xfrm>
              <a:off x="2472" y="2704"/>
              <a:ext cx="256" cy="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a:t>.</a:t>
              </a:r>
            </a:p>
            <a:p>
              <a:pPr>
                <a:spcBef>
                  <a:spcPct val="50000"/>
                </a:spcBef>
              </a:pPr>
              <a:r>
                <a:rPr lang="tr-TR" altLang="tr-TR"/>
                <a:t>O</a:t>
              </a:r>
            </a:p>
          </p:txBody>
        </p:sp>
        <p:sp>
          <p:nvSpPr>
            <p:cNvPr id="304150" name="Line 22"/>
            <p:cNvSpPr>
              <a:spLocks noChangeShapeType="1"/>
            </p:cNvSpPr>
            <p:nvPr/>
          </p:nvSpPr>
          <p:spPr bwMode="auto">
            <a:xfrm>
              <a:off x="2552" y="2862"/>
              <a:ext cx="456"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4151" name="Text Box 23"/>
            <p:cNvSpPr txBox="1">
              <a:spLocks noChangeArrowheads="1"/>
            </p:cNvSpPr>
            <p:nvPr/>
          </p:nvSpPr>
          <p:spPr bwMode="auto">
            <a:xfrm>
              <a:off x="2896" y="3056"/>
              <a:ext cx="13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000" dirty="0"/>
                <a:t>R = F</a:t>
              </a:r>
              <a:r>
                <a:rPr lang="tr-TR" altLang="tr-TR" sz="2000" baseline="-25000" dirty="0"/>
                <a:t>2</a:t>
              </a:r>
              <a:r>
                <a:rPr lang="tr-TR" altLang="tr-TR" sz="2000" dirty="0"/>
                <a:t> – F</a:t>
              </a:r>
              <a:r>
                <a:rPr lang="tr-TR" altLang="tr-TR" sz="2000" baseline="-25000" dirty="0"/>
                <a:t>1</a:t>
              </a:r>
            </a:p>
          </p:txBody>
        </p:sp>
      </p:grpSp>
      <p:sp>
        <p:nvSpPr>
          <p:cNvPr id="304153" name="Text Box 25"/>
          <p:cNvSpPr txBox="1">
            <a:spLocks noChangeArrowheads="1"/>
          </p:cNvSpPr>
          <p:nvPr/>
        </p:nvSpPr>
        <p:spPr bwMode="auto">
          <a:xfrm>
            <a:off x="1989139" y="4013201"/>
            <a:ext cx="7891461"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tr-TR" altLang="tr-TR" sz="2000" dirty="0">
                <a:latin typeface="Comic Sans MS" panose="030F0702030302020204" pitchFamily="66" charset="0"/>
              </a:rPr>
              <a:t>Bir noktaya etki eden zıt yönlü kuvvetlerin arasındaki açı 180</a:t>
            </a:r>
            <a:r>
              <a:rPr lang="tr-TR" altLang="tr-TR" sz="2000" baseline="30000" dirty="0">
                <a:latin typeface="Comic Sans MS" panose="030F0702030302020204" pitchFamily="66" charset="0"/>
              </a:rPr>
              <a:t>0 </a:t>
            </a:r>
            <a:r>
              <a:rPr lang="tr-TR" altLang="tr-TR" sz="2000" dirty="0">
                <a:latin typeface="Comic Sans MS" panose="030F0702030302020204" pitchFamily="66" charset="0"/>
              </a:rPr>
              <a:t>olur.</a:t>
            </a:r>
          </a:p>
        </p:txBody>
      </p:sp>
      <p:sp>
        <p:nvSpPr>
          <p:cNvPr id="304156" name="Text Box 28"/>
          <p:cNvSpPr txBox="1">
            <a:spLocks noChangeArrowheads="1"/>
          </p:cNvSpPr>
          <p:nvPr/>
        </p:nvSpPr>
        <p:spPr bwMode="auto">
          <a:xfrm>
            <a:off x="1989139" y="5822951"/>
            <a:ext cx="7861997"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tr-TR" altLang="tr-TR" sz="2000" dirty="0">
                <a:latin typeface="Comic Sans MS" panose="030F0702030302020204" pitchFamily="66" charset="0"/>
              </a:rPr>
              <a:t>Zıt yönlü kuvvetlerin bileşkesi bu kuvvetlerle aynı doğrultuda ve kuvvetlerin farkına eşittir</a:t>
            </a:r>
            <a:r>
              <a:rPr lang="tr-TR" altLang="tr-TR" sz="2000" dirty="0" smtClean="0">
                <a:latin typeface="Comic Sans MS" panose="030F0702030302020204" pitchFamily="66" charset="0"/>
              </a:rPr>
              <a:t>. Bileşke </a:t>
            </a:r>
            <a:r>
              <a:rPr lang="tr-TR" altLang="tr-TR" sz="2000" dirty="0">
                <a:latin typeface="Comic Sans MS" panose="030F0702030302020204" pitchFamily="66" charset="0"/>
              </a:rPr>
              <a:t>kuvvet büyük olan kuvvetle aynı yöndedir.</a:t>
            </a:r>
          </a:p>
        </p:txBody>
      </p:sp>
    </p:spTree>
    <p:extLst>
      <p:ext uri="{BB962C8B-B14F-4D97-AF65-F5344CB8AC3E}">
        <p14:creationId xmlns:p14="http://schemas.microsoft.com/office/powerpoint/2010/main" val="17090038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13186" y="2551837"/>
            <a:ext cx="9101118" cy="1569660"/>
          </a:xfrm>
          <a:prstGeom prst="rect">
            <a:avLst/>
          </a:prstGeom>
        </p:spPr>
        <p:txBody>
          <a:bodyPr wrap="square">
            <a:spAutoFit/>
          </a:bodyPr>
          <a:lstStyle/>
          <a:p>
            <a:pPr algn="just"/>
            <a:r>
              <a:rPr lang="tr-TR" sz="2400" dirty="0">
                <a:latin typeface="Comic Sans MS" panose="030F0702030302020204" pitchFamily="66" charset="0"/>
              </a:rPr>
              <a:t>Kuvvet iki cisim ya da sistem arasındaki etkileşimdir. En genel anlamda cisimlerin birbirini çekmesi ya da itmesidir. Dinamometre ile ölçülür. </a:t>
            </a:r>
            <a:r>
              <a:rPr lang="tr-TR" sz="2400" dirty="0" err="1">
                <a:latin typeface="Comic Sans MS" panose="030F0702030302020204" pitchFamily="66" charset="0"/>
              </a:rPr>
              <a:t>Vektörel</a:t>
            </a:r>
            <a:r>
              <a:rPr lang="tr-TR" sz="2400" dirty="0">
                <a:latin typeface="Comic Sans MS" panose="030F0702030302020204" pitchFamily="66" charset="0"/>
              </a:rPr>
              <a:t> bir büyüklüktür hem şiddeti hem yönü vardır. </a:t>
            </a:r>
            <a:r>
              <a:rPr lang="tr-TR" sz="2400" dirty="0" smtClean="0">
                <a:latin typeface="Comic Sans MS" panose="030F0702030302020204" pitchFamily="66" charset="0"/>
              </a:rPr>
              <a:t>Birimi </a:t>
            </a:r>
            <a:r>
              <a:rPr lang="tr-TR" sz="2400" dirty="0">
                <a:latin typeface="Comic Sans MS" panose="030F0702030302020204" pitchFamily="66" charset="0"/>
              </a:rPr>
              <a:t>Newton (N)’dur.</a:t>
            </a:r>
          </a:p>
        </p:txBody>
      </p:sp>
    </p:spTree>
    <p:extLst>
      <p:ext uri="{BB962C8B-B14F-4D97-AF65-F5344CB8AC3E}">
        <p14:creationId xmlns:p14="http://schemas.microsoft.com/office/powerpoint/2010/main" val="2914336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66648" y="1028343"/>
            <a:ext cx="10909738" cy="3785652"/>
          </a:xfrm>
          <a:prstGeom prst="rect">
            <a:avLst/>
          </a:prstGeom>
        </p:spPr>
        <p:txBody>
          <a:bodyPr wrap="square">
            <a:spAutoFit/>
          </a:bodyPr>
          <a:lstStyle/>
          <a:p>
            <a:r>
              <a:rPr lang="tr-TR" sz="2000" dirty="0">
                <a:latin typeface="Comic Sans MS" panose="030F0702030302020204" pitchFamily="66" charset="0"/>
              </a:rPr>
              <a:t>Kuvvetin kendisini göremeyiz ama etkilerini görürüz:</a:t>
            </a:r>
          </a:p>
          <a:p>
            <a:endParaRPr lang="tr-TR" sz="2000" dirty="0">
              <a:latin typeface="Comic Sans MS" panose="030F0702030302020204" pitchFamily="66" charset="0"/>
            </a:endParaRPr>
          </a:p>
          <a:p>
            <a:r>
              <a:rPr lang="tr-TR" sz="2000" dirty="0">
                <a:latin typeface="Comic Sans MS" panose="030F0702030302020204" pitchFamily="66" charset="0"/>
              </a:rPr>
              <a:t>Bir cismin hareket durumunu değiştirebilir: bir cismi ivmelendirebilir: harekete geçirebilir, hızlandırabilir, yavaşlatabilir ve yönünü değiştirebilir. Örneğin, bir araba düz bir yolda dururken kendiliğinden hareket etmez. Arabayı harekete geçirmek için arabanın üstünde bir kuvvet olması gerekir.</a:t>
            </a:r>
          </a:p>
          <a:p>
            <a:r>
              <a:rPr lang="tr-TR" sz="2000" dirty="0">
                <a:latin typeface="Comic Sans MS" panose="030F0702030302020204" pitchFamily="66" charset="0"/>
              </a:rPr>
              <a:t>Cisimlerin şeklini değiştirebilir. Boş bir kola kutusunu düşünelim. Başlangıçta kola kutusu bozulmamış şeklinde bulunsun. Sonra birden kola kutusunun yamulduğunu ve içe çöktüğünü görürsek, kola kutusunun şeklinin böyle değişmesinin kendiliğinden olamayacağını biliriz. Kola kutusunun üstüne biri basmış olabilir ya da elinde sıkıştırmış olabilir. Üstüne basmaya ya da sıkıştırmaya kuvvet, kola kutusunun ezilmesine ve şeklinin değişmesine de kuvvetin şekil değiştirme etkisi denir.</a:t>
            </a:r>
          </a:p>
        </p:txBody>
      </p:sp>
    </p:spTree>
    <p:extLst>
      <p:ext uri="{BB962C8B-B14F-4D97-AF65-F5344CB8AC3E}">
        <p14:creationId xmlns:p14="http://schemas.microsoft.com/office/powerpoint/2010/main" val="2935583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14399" y="889844"/>
            <a:ext cx="10951779" cy="4524315"/>
          </a:xfrm>
          <a:prstGeom prst="rect">
            <a:avLst/>
          </a:prstGeom>
        </p:spPr>
        <p:txBody>
          <a:bodyPr wrap="square">
            <a:spAutoFit/>
          </a:bodyPr>
          <a:lstStyle/>
          <a:p>
            <a:r>
              <a:rPr lang="tr-TR" sz="2800" dirty="0">
                <a:solidFill>
                  <a:srgbClr val="FF0000"/>
                </a:solidFill>
                <a:latin typeface="Comic Sans MS" panose="030F0702030302020204" pitchFamily="66" charset="0"/>
              </a:rPr>
              <a:t>Temas gerektiren kuvvet nedir?</a:t>
            </a:r>
          </a:p>
          <a:p>
            <a:r>
              <a:rPr lang="tr-TR" sz="2000" dirty="0">
                <a:latin typeface="Comic Sans MS" panose="030F0702030302020204" pitchFamily="66" charset="0"/>
              </a:rPr>
              <a:t>Adından da anlaşılacağı gibi eğer iki cisim temas ederken birbirlerine etki ediyorlarsa, uyguladıkları temas gerektiren kuvvettir. Günlük yaşamımızda temas gerektiren kuvvetleri itme ya da çekme olarak görürüz. Örneğin:</a:t>
            </a:r>
          </a:p>
          <a:p>
            <a:endParaRPr lang="tr-TR" sz="2000" dirty="0">
              <a:latin typeface="Comic Sans MS" panose="030F0702030302020204" pitchFamily="66" charset="0"/>
            </a:endParaRPr>
          </a:p>
          <a:p>
            <a:r>
              <a:rPr lang="tr-TR" sz="2000" dirty="0">
                <a:latin typeface="Comic Sans MS" panose="030F0702030302020204" pitchFamily="66" charset="0"/>
              </a:rPr>
              <a:t>Masanın üstündeki bir kitabı elinizle itmek ya da çekmek için, kitaba temas etmeniz gerekir. Kitap başlangıçta duruyorsa yeterince iterseniz hareket eder.</a:t>
            </a:r>
          </a:p>
          <a:p>
            <a:r>
              <a:rPr lang="tr-TR" sz="2000" dirty="0">
                <a:latin typeface="Comic Sans MS" panose="030F0702030302020204" pitchFamily="66" charset="0"/>
              </a:rPr>
              <a:t>Yürüyebilmemiz, yerle temas eden ayaklarımız arasındaki sürtünme kuvvetinden dolayı mümkündür.</a:t>
            </a:r>
          </a:p>
          <a:p>
            <a:r>
              <a:rPr lang="tr-TR" sz="2000" dirty="0">
                <a:latin typeface="Comic Sans MS" panose="030F0702030302020204" pitchFamily="66" charset="0"/>
              </a:rPr>
              <a:t>Bir traktörün arkasındaki römorku çekebilmesi de böyledir.</a:t>
            </a:r>
          </a:p>
          <a:p>
            <a:r>
              <a:rPr lang="tr-TR" sz="2000" dirty="0">
                <a:latin typeface="Comic Sans MS" panose="030F0702030302020204" pitchFamily="66" charset="0"/>
              </a:rPr>
              <a:t>Bir futbolcu, ayağının topa uyguladığı temas gerektiren kuvvetten dolayı şut çekebilir.</a:t>
            </a:r>
          </a:p>
          <a:p>
            <a:r>
              <a:rPr lang="tr-TR" sz="2000" dirty="0">
                <a:latin typeface="Comic Sans MS" panose="030F0702030302020204" pitchFamily="66" charset="0"/>
              </a:rPr>
              <a:t>Bir asansörün kabloları asansörün kabinine temas eden kuvvet uygulayarak kabini yukarı çeker.</a:t>
            </a:r>
          </a:p>
          <a:p>
            <a:r>
              <a:rPr lang="tr-TR" sz="2000" dirty="0">
                <a:latin typeface="Comic Sans MS" panose="030F0702030302020204" pitchFamily="66" charset="0"/>
              </a:rPr>
              <a:t>Sarmal bir yayı sıkıştırmak ya da germek için yayı elinizle çekmeniz ya da itmeniz gerekir.</a:t>
            </a:r>
          </a:p>
        </p:txBody>
      </p:sp>
    </p:spTree>
    <p:extLst>
      <p:ext uri="{BB962C8B-B14F-4D97-AF65-F5344CB8AC3E}">
        <p14:creationId xmlns:p14="http://schemas.microsoft.com/office/powerpoint/2010/main" val="139936759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TM10001105[[fn=kırpılmış]]</Template>
  <TotalTime>48</TotalTime>
  <Words>642</Words>
  <Application>Microsoft Office PowerPoint</Application>
  <PresentationFormat>Geniş ekran</PresentationFormat>
  <Paragraphs>58</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Comic Sans MS</vt:lpstr>
      <vt:lpstr>Franklin Gothic Book</vt:lpstr>
      <vt:lpstr>Wingdings</vt:lpstr>
      <vt:lpstr>Crop</vt:lpstr>
      <vt:lpstr>KUVVET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KUVVET</dc:title>
  <dc:creator>ebfebfebf</dc:creator>
  <cp:lastModifiedBy>NİMET_AKBEN</cp:lastModifiedBy>
  <cp:revision>15</cp:revision>
  <dcterms:created xsi:type="dcterms:W3CDTF">2019-04-05T04:46:06Z</dcterms:created>
  <dcterms:modified xsi:type="dcterms:W3CDTF">2019-11-12T17:55:12Z</dcterms:modified>
</cp:coreProperties>
</file>