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DC89-D3D1-4D1E-AFCD-C2D011A70424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0D67-FACD-4949-AFE6-91212731D4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22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DC89-D3D1-4D1E-AFCD-C2D011A70424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0D67-FACD-4949-AFE6-91212731D4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94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DC89-D3D1-4D1E-AFCD-C2D011A70424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0D67-FACD-4949-AFE6-91212731D4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0524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ECB82-414B-4ED3-B526-E800856F58D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0618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DC89-D3D1-4D1E-AFCD-C2D011A70424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0D67-FACD-4949-AFE6-91212731D4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784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DC89-D3D1-4D1E-AFCD-C2D011A70424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0D67-FACD-4949-AFE6-91212731D4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415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DC89-D3D1-4D1E-AFCD-C2D011A70424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0D67-FACD-4949-AFE6-91212731D4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104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DC89-D3D1-4D1E-AFCD-C2D011A70424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0D67-FACD-4949-AFE6-91212731D4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00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DC89-D3D1-4D1E-AFCD-C2D011A70424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0D67-FACD-4949-AFE6-91212731D4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070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DC89-D3D1-4D1E-AFCD-C2D011A70424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0D67-FACD-4949-AFE6-91212731D4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744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DC89-D3D1-4D1E-AFCD-C2D011A70424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0D67-FACD-4949-AFE6-91212731D4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501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DC89-D3D1-4D1E-AFCD-C2D011A70424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0D67-FACD-4949-AFE6-91212731D4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325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FDC89-D3D1-4D1E-AFCD-C2D011A70424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D0D67-FACD-4949-AFE6-91212731D4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9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03450"/>
            <a:ext cx="8229600" cy="2089150"/>
          </a:xfrm>
          <a:solidFill>
            <a:srgbClr val="FAFCA2"/>
          </a:solidFill>
        </p:spPr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</a:t>
            </a:r>
            <a:b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KARIK SULAMA YÖNTEMİ</a:t>
            </a:r>
            <a:endParaRPr lang="tr-TR" altLang="tr-TR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681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surge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96926"/>
            <a:ext cx="9144000" cy="606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772400" cy="762000"/>
          </a:xfrm>
        </p:spPr>
        <p:txBody>
          <a:bodyPr/>
          <a:lstStyle/>
          <a:p>
            <a:pPr eaLnBrk="1" hangingPunct="1"/>
            <a:r>
              <a:rPr lang="tr-TR" altLang="tr-TR" smtClean="0">
                <a:solidFill>
                  <a:srgbClr val="FFFF00"/>
                </a:solidFill>
              </a:rPr>
              <a:t>FASILALI</a:t>
            </a:r>
            <a:r>
              <a:rPr lang="tr-TR" altLang="tr-TR" smtClean="0">
                <a:solidFill>
                  <a:srgbClr val="0033CC"/>
                </a:solidFill>
              </a:rPr>
              <a:t> </a:t>
            </a:r>
            <a:r>
              <a:rPr lang="tr-TR" altLang="tr-TR" smtClean="0">
                <a:solidFill>
                  <a:srgbClr val="FFFF00"/>
                </a:solidFill>
              </a:rPr>
              <a:t>SULAMA</a:t>
            </a:r>
            <a:r>
              <a:rPr lang="tr-TR" altLang="tr-TR" smtClean="0">
                <a:solidFill>
                  <a:srgbClr val="0033CC"/>
                </a:solidFill>
              </a:rPr>
              <a:t> (SURGE)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524000" y="-26988"/>
            <a:ext cx="9144000" cy="7191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</p:spTree>
    <p:extLst>
      <p:ext uri="{BB962C8B-B14F-4D97-AF65-F5344CB8AC3E}">
        <p14:creationId xmlns:p14="http://schemas.microsoft.com/office/powerpoint/2010/main" val="969244478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1026" descr="r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16220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graphicFrame>
        <p:nvGraphicFramePr>
          <p:cNvPr id="120835" name="Object 3"/>
          <p:cNvGraphicFramePr>
            <a:graphicFrameLocks noChangeAspect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3" imgW="5904762" imgH="3847619" progId="Paint.Picture">
                  <p:embed/>
                </p:oleObj>
              </mc:Choice>
              <mc:Fallback>
                <p:oleObj name="Bitmap Image" r:id="rId3" imgW="5904762" imgH="38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286700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73"/>
          <p:cNvSpPr txBox="1">
            <a:spLocks noChangeArrowheads="1"/>
          </p:cNvSpPr>
          <p:nvPr/>
        </p:nvSpPr>
        <p:spPr bwMode="auto">
          <a:xfrm>
            <a:off x="4678074" y="6018736"/>
            <a:ext cx="183255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Yüzey drenaj</a:t>
            </a:r>
          </a:p>
          <a:p>
            <a:pPr algn="ctr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kanalı</a:t>
            </a:r>
          </a:p>
        </p:txBody>
      </p:sp>
      <p:grpSp>
        <p:nvGrpSpPr>
          <p:cNvPr id="121859" name="Group 81"/>
          <p:cNvGrpSpPr>
            <a:grpSpLocks/>
          </p:cNvGrpSpPr>
          <p:nvPr/>
        </p:nvGrpSpPr>
        <p:grpSpPr bwMode="auto">
          <a:xfrm>
            <a:off x="2133600" y="1520826"/>
            <a:ext cx="8128000" cy="4429125"/>
            <a:chOff x="384" y="1092"/>
            <a:chExt cx="5120" cy="2790"/>
          </a:xfrm>
        </p:grpSpPr>
        <p:grpSp>
          <p:nvGrpSpPr>
            <p:cNvPr id="121861" name="Group 3"/>
            <p:cNvGrpSpPr>
              <a:grpSpLocks/>
            </p:cNvGrpSpPr>
            <p:nvPr/>
          </p:nvGrpSpPr>
          <p:grpSpPr bwMode="auto">
            <a:xfrm>
              <a:off x="1088" y="1661"/>
              <a:ext cx="256" cy="2053"/>
              <a:chOff x="1056" y="2112"/>
              <a:chExt cx="192" cy="2352"/>
            </a:xfrm>
          </p:grpSpPr>
          <p:sp>
            <p:nvSpPr>
              <p:cNvPr id="121931" name="Rectangle 4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192" cy="2352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21932" name="AutoShape 5"/>
              <p:cNvSpPr>
                <a:spLocks noChangeArrowheads="1"/>
              </p:cNvSpPr>
              <p:nvPr/>
            </p:nvSpPr>
            <p:spPr bwMode="auto">
              <a:xfrm>
                <a:off x="1128" y="2304"/>
                <a:ext cx="48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933" name="AutoShape 6"/>
              <p:cNvSpPr>
                <a:spLocks noChangeArrowheads="1"/>
              </p:cNvSpPr>
              <p:nvPr/>
            </p:nvSpPr>
            <p:spPr bwMode="auto">
              <a:xfrm>
                <a:off x="1128" y="2784"/>
                <a:ext cx="48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934" name="AutoShape 7"/>
              <p:cNvSpPr>
                <a:spLocks noChangeArrowheads="1"/>
              </p:cNvSpPr>
              <p:nvPr/>
            </p:nvSpPr>
            <p:spPr bwMode="auto">
              <a:xfrm>
                <a:off x="1128" y="3264"/>
                <a:ext cx="48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935" name="AutoShape 8"/>
              <p:cNvSpPr>
                <a:spLocks noChangeArrowheads="1"/>
              </p:cNvSpPr>
              <p:nvPr/>
            </p:nvSpPr>
            <p:spPr bwMode="auto">
              <a:xfrm>
                <a:off x="1128" y="3744"/>
                <a:ext cx="48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936" name="AutoShape 9"/>
              <p:cNvSpPr>
                <a:spLocks noChangeArrowheads="1"/>
              </p:cNvSpPr>
              <p:nvPr/>
            </p:nvSpPr>
            <p:spPr bwMode="auto">
              <a:xfrm>
                <a:off x="1128" y="4224"/>
                <a:ext cx="48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21862" name="Group 10"/>
            <p:cNvGrpSpPr>
              <a:grpSpLocks/>
            </p:cNvGrpSpPr>
            <p:nvPr/>
          </p:nvGrpSpPr>
          <p:grpSpPr bwMode="auto">
            <a:xfrm>
              <a:off x="1536" y="1661"/>
              <a:ext cx="256" cy="2053"/>
              <a:chOff x="1056" y="2112"/>
              <a:chExt cx="192" cy="2352"/>
            </a:xfrm>
          </p:grpSpPr>
          <p:sp>
            <p:nvSpPr>
              <p:cNvPr id="121925" name="Rectangle 11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192" cy="2352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21926" name="AutoShape 12"/>
              <p:cNvSpPr>
                <a:spLocks noChangeArrowheads="1"/>
              </p:cNvSpPr>
              <p:nvPr/>
            </p:nvSpPr>
            <p:spPr bwMode="auto">
              <a:xfrm>
                <a:off x="1128" y="2304"/>
                <a:ext cx="48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927" name="AutoShape 13"/>
              <p:cNvSpPr>
                <a:spLocks noChangeArrowheads="1"/>
              </p:cNvSpPr>
              <p:nvPr/>
            </p:nvSpPr>
            <p:spPr bwMode="auto">
              <a:xfrm>
                <a:off x="1128" y="2784"/>
                <a:ext cx="48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928" name="AutoShape 14"/>
              <p:cNvSpPr>
                <a:spLocks noChangeArrowheads="1"/>
              </p:cNvSpPr>
              <p:nvPr/>
            </p:nvSpPr>
            <p:spPr bwMode="auto">
              <a:xfrm>
                <a:off x="1128" y="3264"/>
                <a:ext cx="48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929" name="AutoShape 15"/>
              <p:cNvSpPr>
                <a:spLocks noChangeArrowheads="1"/>
              </p:cNvSpPr>
              <p:nvPr/>
            </p:nvSpPr>
            <p:spPr bwMode="auto">
              <a:xfrm>
                <a:off x="1128" y="3744"/>
                <a:ext cx="48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930" name="AutoShape 16"/>
              <p:cNvSpPr>
                <a:spLocks noChangeArrowheads="1"/>
              </p:cNvSpPr>
              <p:nvPr/>
            </p:nvSpPr>
            <p:spPr bwMode="auto">
              <a:xfrm>
                <a:off x="1128" y="4224"/>
                <a:ext cx="48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21863" name="Group 17"/>
            <p:cNvGrpSpPr>
              <a:grpSpLocks/>
            </p:cNvGrpSpPr>
            <p:nvPr/>
          </p:nvGrpSpPr>
          <p:grpSpPr bwMode="auto">
            <a:xfrm>
              <a:off x="1984" y="1661"/>
              <a:ext cx="256" cy="2053"/>
              <a:chOff x="1056" y="2112"/>
              <a:chExt cx="192" cy="2352"/>
            </a:xfrm>
          </p:grpSpPr>
          <p:sp>
            <p:nvSpPr>
              <p:cNvPr id="121919" name="Rectangle 18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192" cy="2352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21920" name="AutoShape 19"/>
              <p:cNvSpPr>
                <a:spLocks noChangeArrowheads="1"/>
              </p:cNvSpPr>
              <p:nvPr/>
            </p:nvSpPr>
            <p:spPr bwMode="auto">
              <a:xfrm>
                <a:off x="1128" y="2304"/>
                <a:ext cx="48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921" name="AutoShape 20"/>
              <p:cNvSpPr>
                <a:spLocks noChangeArrowheads="1"/>
              </p:cNvSpPr>
              <p:nvPr/>
            </p:nvSpPr>
            <p:spPr bwMode="auto">
              <a:xfrm>
                <a:off x="1128" y="2784"/>
                <a:ext cx="48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922" name="AutoShape 21"/>
              <p:cNvSpPr>
                <a:spLocks noChangeArrowheads="1"/>
              </p:cNvSpPr>
              <p:nvPr/>
            </p:nvSpPr>
            <p:spPr bwMode="auto">
              <a:xfrm>
                <a:off x="1128" y="3264"/>
                <a:ext cx="48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923" name="AutoShape 22"/>
              <p:cNvSpPr>
                <a:spLocks noChangeArrowheads="1"/>
              </p:cNvSpPr>
              <p:nvPr/>
            </p:nvSpPr>
            <p:spPr bwMode="auto">
              <a:xfrm>
                <a:off x="1128" y="3744"/>
                <a:ext cx="48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924" name="AutoShape 23"/>
              <p:cNvSpPr>
                <a:spLocks noChangeArrowheads="1"/>
              </p:cNvSpPr>
              <p:nvPr/>
            </p:nvSpPr>
            <p:spPr bwMode="auto">
              <a:xfrm>
                <a:off x="1128" y="4224"/>
                <a:ext cx="48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21864" name="Group 24"/>
            <p:cNvGrpSpPr>
              <a:grpSpLocks/>
            </p:cNvGrpSpPr>
            <p:nvPr/>
          </p:nvGrpSpPr>
          <p:grpSpPr bwMode="auto">
            <a:xfrm>
              <a:off x="640" y="1661"/>
              <a:ext cx="256" cy="2053"/>
              <a:chOff x="1056" y="2112"/>
              <a:chExt cx="192" cy="2352"/>
            </a:xfrm>
          </p:grpSpPr>
          <p:sp>
            <p:nvSpPr>
              <p:cNvPr id="121913" name="Rectangle 25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192" cy="2352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21914" name="AutoShape 26"/>
              <p:cNvSpPr>
                <a:spLocks noChangeArrowheads="1"/>
              </p:cNvSpPr>
              <p:nvPr/>
            </p:nvSpPr>
            <p:spPr bwMode="auto">
              <a:xfrm>
                <a:off x="1128" y="2304"/>
                <a:ext cx="48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915" name="AutoShape 27"/>
              <p:cNvSpPr>
                <a:spLocks noChangeArrowheads="1"/>
              </p:cNvSpPr>
              <p:nvPr/>
            </p:nvSpPr>
            <p:spPr bwMode="auto">
              <a:xfrm>
                <a:off x="1128" y="2784"/>
                <a:ext cx="48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916" name="AutoShape 28"/>
              <p:cNvSpPr>
                <a:spLocks noChangeArrowheads="1"/>
              </p:cNvSpPr>
              <p:nvPr/>
            </p:nvSpPr>
            <p:spPr bwMode="auto">
              <a:xfrm>
                <a:off x="1128" y="3264"/>
                <a:ext cx="48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917" name="AutoShape 29"/>
              <p:cNvSpPr>
                <a:spLocks noChangeArrowheads="1"/>
              </p:cNvSpPr>
              <p:nvPr/>
            </p:nvSpPr>
            <p:spPr bwMode="auto">
              <a:xfrm>
                <a:off x="1128" y="3744"/>
                <a:ext cx="48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918" name="AutoShape 30"/>
              <p:cNvSpPr>
                <a:spLocks noChangeArrowheads="1"/>
              </p:cNvSpPr>
              <p:nvPr/>
            </p:nvSpPr>
            <p:spPr bwMode="auto">
              <a:xfrm>
                <a:off x="1128" y="4224"/>
                <a:ext cx="48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21865" name="Group 31"/>
            <p:cNvGrpSpPr>
              <a:grpSpLocks/>
            </p:cNvGrpSpPr>
            <p:nvPr/>
          </p:nvGrpSpPr>
          <p:grpSpPr bwMode="auto">
            <a:xfrm>
              <a:off x="2944" y="1661"/>
              <a:ext cx="384" cy="2053"/>
              <a:chOff x="2256" y="2208"/>
              <a:chExt cx="288" cy="2352"/>
            </a:xfrm>
          </p:grpSpPr>
          <p:sp>
            <p:nvSpPr>
              <p:cNvPr id="121905" name="Rectangle 32"/>
              <p:cNvSpPr>
                <a:spLocks noChangeArrowheads="1"/>
              </p:cNvSpPr>
              <p:nvPr/>
            </p:nvSpPr>
            <p:spPr bwMode="auto">
              <a:xfrm>
                <a:off x="2256" y="2208"/>
                <a:ext cx="288" cy="2352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21906" name="AutoShape 33"/>
              <p:cNvSpPr>
                <a:spLocks noChangeArrowheads="1"/>
              </p:cNvSpPr>
              <p:nvPr/>
            </p:nvSpPr>
            <p:spPr bwMode="auto">
              <a:xfrm>
                <a:off x="2376" y="2400"/>
                <a:ext cx="47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907" name="AutoShape 34"/>
              <p:cNvSpPr>
                <a:spLocks noChangeArrowheads="1"/>
              </p:cNvSpPr>
              <p:nvPr/>
            </p:nvSpPr>
            <p:spPr bwMode="auto">
              <a:xfrm>
                <a:off x="2376" y="2880"/>
                <a:ext cx="47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908" name="AutoShape 35"/>
              <p:cNvSpPr>
                <a:spLocks noChangeArrowheads="1"/>
              </p:cNvSpPr>
              <p:nvPr/>
            </p:nvSpPr>
            <p:spPr bwMode="auto">
              <a:xfrm>
                <a:off x="2376" y="3360"/>
                <a:ext cx="47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909" name="AutoShape 36"/>
              <p:cNvSpPr>
                <a:spLocks noChangeArrowheads="1"/>
              </p:cNvSpPr>
              <p:nvPr/>
            </p:nvSpPr>
            <p:spPr bwMode="auto">
              <a:xfrm>
                <a:off x="2376" y="3840"/>
                <a:ext cx="48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910" name="AutoShape 37"/>
              <p:cNvSpPr>
                <a:spLocks noChangeArrowheads="1"/>
              </p:cNvSpPr>
              <p:nvPr/>
            </p:nvSpPr>
            <p:spPr bwMode="auto">
              <a:xfrm>
                <a:off x="2376" y="4320"/>
                <a:ext cx="47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911" name="Line 38"/>
              <p:cNvSpPr>
                <a:spLocks noChangeShapeType="1"/>
              </p:cNvSpPr>
              <p:nvPr/>
            </p:nvSpPr>
            <p:spPr bwMode="auto">
              <a:xfrm>
                <a:off x="2316" y="2208"/>
                <a:ext cx="0" cy="235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21912" name="Line 39"/>
              <p:cNvSpPr>
                <a:spLocks noChangeShapeType="1"/>
              </p:cNvSpPr>
              <p:nvPr/>
            </p:nvSpPr>
            <p:spPr bwMode="auto">
              <a:xfrm>
                <a:off x="2484" y="2208"/>
                <a:ext cx="0" cy="235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121866" name="Group 40"/>
            <p:cNvGrpSpPr>
              <a:grpSpLocks/>
            </p:cNvGrpSpPr>
            <p:nvPr/>
          </p:nvGrpSpPr>
          <p:grpSpPr bwMode="auto">
            <a:xfrm>
              <a:off x="3584" y="1661"/>
              <a:ext cx="384" cy="2053"/>
              <a:chOff x="2256" y="2208"/>
              <a:chExt cx="288" cy="2352"/>
            </a:xfrm>
          </p:grpSpPr>
          <p:sp>
            <p:nvSpPr>
              <p:cNvPr id="121897" name="Rectangle 41"/>
              <p:cNvSpPr>
                <a:spLocks noChangeArrowheads="1"/>
              </p:cNvSpPr>
              <p:nvPr/>
            </p:nvSpPr>
            <p:spPr bwMode="auto">
              <a:xfrm>
                <a:off x="2256" y="2208"/>
                <a:ext cx="288" cy="2352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21898" name="AutoShape 42"/>
              <p:cNvSpPr>
                <a:spLocks noChangeArrowheads="1"/>
              </p:cNvSpPr>
              <p:nvPr/>
            </p:nvSpPr>
            <p:spPr bwMode="auto">
              <a:xfrm>
                <a:off x="2376" y="2400"/>
                <a:ext cx="47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899" name="AutoShape 43"/>
              <p:cNvSpPr>
                <a:spLocks noChangeArrowheads="1"/>
              </p:cNvSpPr>
              <p:nvPr/>
            </p:nvSpPr>
            <p:spPr bwMode="auto">
              <a:xfrm>
                <a:off x="2376" y="2880"/>
                <a:ext cx="47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900" name="AutoShape 44"/>
              <p:cNvSpPr>
                <a:spLocks noChangeArrowheads="1"/>
              </p:cNvSpPr>
              <p:nvPr/>
            </p:nvSpPr>
            <p:spPr bwMode="auto">
              <a:xfrm>
                <a:off x="2376" y="3360"/>
                <a:ext cx="47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901" name="AutoShape 45"/>
              <p:cNvSpPr>
                <a:spLocks noChangeArrowheads="1"/>
              </p:cNvSpPr>
              <p:nvPr/>
            </p:nvSpPr>
            <p:spPr bwMode="auto">
              <a:xfrm>
                <a:off x="2376" y="3840"/>
                <a:ext cx="48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902" name="AutoShape 46"/>
              <p:cNvSpPr>
                <a:spLocks noChangeArrowheads="1"/>
              </p:cNvSpPr>
              <p:nvPr/>
            </p:nvSpPr>
            <p:spPr bwMode="auto">
              <a:xfrm>
                <a:off x="2376" y="4320"/>
                <a:ext cx="47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903" name="Line 47"/>
              <p:cNvSpPr>
                <a:spLocks noChangeShapeType="1"/>
              </p:cNvSpPr>
              <p:nvPr/>
            </p:nvSpPr>
            <p:spPr bwMode="auto">
              <a:xfrm>
                <a:off x="2316" y="2208"/>
                <a:ext cx="0" cy="235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21904" name="Line 48"/>
              <p:cNvSpPr>
                <a:spLocks noChangeShapeType="1"/>
              </p:cNvSpPr>
              <p:nvPr/>
            </p:nvSpPr>
            <p:spPr bwMode="auto">
              <a:xfrm>
                <a:off x="2484" y="2208"/>
                <a:ext cx="0" cy="235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121867" name="Group 49"/>
            <p:cNvGrpSpPr>
              <a:grpSpLocks/>
            </p:cNvGrpSpPr>
            <p:nvPr/>
          </p:nvGrpSpPr>
          <p:grpSpPr bwMode="auto">
            <a:xfrm>
              <a:off x="4224" y="1661"/>
              <a:ext cx="384" cy="2053"/>
              <a:chOff x="2256" y="2208"/>
              <a:chExt cx="288" cy="2352"/>
            </a:xfrm>
          </p:grpSpPr>
          <p:sp>
            <p:nvSpPr>
              <p:cNvPr id="121889" name="Rectangle 50"/>
              <p:cNvSpPr>
                <a:spLocks noChangeArrowheads="1"/>
              </p:cNvSpPr>
              <p:nvPr/>
            </p:nvSpPr>
            <p:spPr bwMode="auto">
              <a:xfrm>
                <a:off x="2256" y="2208"/>
                <a:ext cx="288" cy="2352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21890" name="AutoShape 51"/>
              <p:cNvSpPr>
                <a:spLocks noChangeArrowheads="1"/>
              </p:cNvSpPr>
              <p:nvPr/>
            </p:nvSpPr>
            <p:spPr bwMode="auto">
              <a:xfrm>
                <a:off x="2376" y="2400"/>
                <a:ext cx="47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891" name="AutoShape 52"/>
              <p:cNvSpPr>
                <a:spLocks noChangeArrowheads="1"/>
              </p:cNvSpPr>
              <p:nvPr/>
            </p:nvSpPr>
            <p:spPr bwMode="auto">
              <a:xfrm>
                <a:off x="2376" y="2880"/>
                <a:ext cx="47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892" name="AutoShape 53"/>
              <p:cNvSpPr>
                <a:spLocks noChangeArrowheads="1"/>
              </p:cNvSpPr>
              <p:nvPr/>
            </p:nvSpPr>
            <p:spPr bwMode="auto">
              <a:xfrm>
                <a:off x="2376" y="3360"/>
                <a:ext cx="47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893" name="AutoShape 54"/>
              <p:cNvSpPr>
                <a:spLocks noChangeArrowheads="1"/>
              </p:cNvSpPr>
              <p:nvPr/>
            </p:nvSpPr>
            <p:spPr bwMode="auto">
              <a:xfrm>
                <a:off x="2376" y="3840"/>
                <a:ext cx="48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894" name="AutoShape 55"/>
              <p:cNvSpPr>
                <a:spLocks noChangeArrowheads="1"/>
              </p:cNvSpPr>
              <p:nvPr/>
            </p:nvSpPr>
            <p:spPr bwMode="auto">
              <a:xfrm>
                <a:off x="2376" y="4320"/>
                <a:ext cx="47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895" name="Line 56"/>
              <p:cNvSpPr>
                <a:spLocks noChangeShapeType="1"/>
              </p:cNvSpPr>
              <p:nvPr/>
            </p:nvSpPr>
            <p:spPr bwMode="auto">
              <a:xfrm>
                <a:off x="2316" y="2208"/>
                <a:ext cx="0" cy="235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21896" name="Line 57"/>
              <p:cNvSpPr>
                <a:spLocks noChangeShapeType="1"/>
              </p:cNvSpPr>
              <p:nvPr/>
            </p:nvSpPr>
            <p:spPr bwMode="auto">
              <a:xfrm>
                <a:off x="2484" y="2208"/>
                <a:ext cx="0" cy="235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121868" name="Group 58"/>
            <p:cNvGrpSpPr>
              <a:grpSpLocks/>
            </p:cNvGrpSpPr>
            <p:nvPr/>
          </p:nvGrpSpPr>
          <p:grpSpPr bwMode="auto">
            <a:xfrm>
              <a:off x="4864" y="1661"/>
              <a:ext cx="384" cy="2053"/>
              <a:chOff x="2256" y="2208"/>
              <a:chExt cx="288" cy="2352"/>
            </a:xfrm>
          </p:grpSpPr>
          <p:sp>
            <p:nvSpPr>
              <p:cNvPr id="121881" name="Rectangle 59"/>
              <p:cNvSpPr>
                <a:spLocks noChangeArrowheads="1"/>
              </p:cNvSpPr>
              <p:nvPr/>
            </p:nvSpPr>
            <p:spPr bwMode="auto">
              <a:xfrm>
                <a:off x="2256" y="2208"/>
                <a:ext cx="288" cy="2352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21882" name="AutoShape 60"/>
              <p:cNvSpPr>
                <a:spLocks noChangeArrowheads="1"/>
              </p:cNvSpPr>
              <p:nvPr/>
            </p:nvSpPr>
            <p:spPr bwMode="auto">
              <a:xfrm>
                <a:off x="2376" y="2400"/>
                <a:ext cx="47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883" name="AutoShape 61"/>
              <p:cNvSpPr>
                <a:spLocks noChangeArrowheads="1"/>
              </p:cNvSpPr>
              <p:nvPr/>
            </p:nvSpPr>
            <p:spPr bwMode="auto">
              <a:xfrm>
                <a:off x="2376" y="2880"/>
                <a:ext cx="47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884" name="AutoShape 62"/>
              <p:cNvSpPr>
                <a:spLocks noChangeArrowheads="1"/>
              </p:cNvSpPr>
              <p:nvPr/>
            </p:nvSpPr>
            <p:spPr bwMode="auto">
              <a:xfrm>
                <a:off x="2376" y="3360"/>
                <a:ext cx="47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885" name="AutoShape 63"/>
              <p:cNvSpPr>
                <a:spLocks noChangeArrowheads="1"/>
              </p:cNvSpPr>
              <p:nvPr/>
            </p:nvSpPr>
            <p:spPr bwMode="auto">
              <a:xfrm>
                <a:off x="2376" y="3840"/>
                <a:ext cx="48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886" name="AutoShape 64"/>
              <p:cNvSpPr>
                <a:spLocks noChangeArrowheads="1"/>
              </p:cNvSpPr>
              <p:nvPr/>
            </p:nvSpPr>
            <p:spPr bwMode="auto">
              <a:xfrm>
                <a:off x="2376" y="4320"/>
                <a:ext cx="47" cy="48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tr-TR" altLang="tr-TR" sz="1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887" name="Line 65"/>
              <p:cNvSpPr>
                <a:spLocks noChangeShapeType="1"/>
              </p:cNvSpPr>
              <p:nvPr/>
            </p:nvSpPr>
            <p:spPr bwMode="auto">
              <a:xfrm>
                <a:off x="2316" y="2208"/>
                <a:ext cx="0" cy="235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21888" name="Line 66"/>
              <p:cNvSpPr>
                <a:spLocks noChangeShapeType="1"/>
              </p:cNvSpPr>
              <p:nvPr/>
            </p:nvSpPr>
            <p:spPr bwMode="auto">
              <a:xfrm>
                <a:off x="2484" y="2208"/>
                <a:ext cx="0" cy="235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sp>
          <p:nvSpPr>
            <p:cNvPr id="121869" name="Line 67"/>
            <p:cNvSpPr>
              <a:spLocks noChangeShapeType="1"/>
            </p:cNvSpPr>
            <p:nvPr/>
          </p:nvSpPr>
          <p:spPr bwMode="auto">
            <a:xfrm>
              <a:off x="384" y="1661"/>
              <a:ext cx="2048" cy="0"/>
            </a:xfrm>
            <a:prstGeom prst="line">
              <a:avLst/>
            </a:prstGeom>
            <a:noFill/>
            <a:ln w="57150" cap="sq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1870" name="Line 68"/>
            <p:cNvSpPr>
              <a:spLocks noChangeShapeType="1"/>
            </p:cNvSpPr>
            <p:nvPr/>
          </p:nvSpPr>
          <p:spPr bwMode="auto">
            <a:xfrm>
              <a:off x="2688" y="1661"/>
              <a:ext cx="2752" cy="0"/>
            </a:xfrm>
            <a:prstGeom prst="line">
              <a:avLst/>
            </a:prstGeom>
            <a:noFill/>
            <a:ln w="57150" cap="sq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1871" name="Line 69"/>
            <p:cNvSpPr>
              <a:spLocks noChangeShapeType="1"/>
            </p:cNvSpPr>
            <p:nvPr/>
          </p:nvSpPr>
          <p:spPr bwMode="auto">
            <a:xfrm>
              <a:off x="384" y="3714"/>
              <a:ext cx="20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1872" name="Line 70"/>
            <p:cNvSpPr>
              <a:spLocks noChangeShapeType="1"/>
            </p:cNvSpPr>
            <p:nvPr/>
          </p:nvSpPr>
          <p:spPr bwMode="auto">
            <a:xfrm>
              <a:off x="2688" y="3714"/>
              <a:ext cx="2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1873" name="Text Box 71"/>
            <p:cNvSpPr txBox="1">
              <a:spLocks noChangeArrowheads="1"/>
            </p:cNvSpPr>
            <p:nvPr/>
          </p:nvSpPr>
          <p:spPr bwMode="auto">
            <a:xfrm>
              <a:off x="2114" y="1092"/>
              <a:ext cx="9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Su dağıtım</a:t>
              </a:r>
            </a:p>
            <a:p>
              <a:pPr algn="ctr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kanalı</a:t>
              </a:r>
            </a:p>
          </p:txBody>
        </p:sp>
        <p:sp>
          <p:nvSpPr>
            <p:cNvPr id="121874" name="Text Box 72"/>
            <p:cNvSpPr txBox="1">
              <a:spLocks noChangeArrowheads="1"/>
            </p:cNvSpPr>
            <p:nvPr/>
          </p:nvSpPr>
          <p:spPr bwMode="auto">
            <a:xfrm>
              <a:off x="2281" y="2312"/>
              <a:ext cx="55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Karık</a:t>
              </a:r>
            </a:p>
          </p:txBody>
        </p:sp>
        <p:sp>
          <p:nvSpPr>
            <p:cNvPr id="121875" name="Line 74"/>
            <p:cNvSpPr>
              <a:spLocks noChangeShapeType="1"/>
            </p:cNvSpPr>
            <p:nvPr/>
          </p:nvSpPr>
          <p:spPr bwMode="auto">
            <a:xfrm flipH="1">
              <a:off x="2176" y="1451"/>
              <a:ext cx="384" cy="168"/>
            </a:xfrm>
            <a:prstGeom prst="line">
              <a:avLst/>
            </a:prstGeom>
            <a:noFill/>
            <a:ln w="3175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1876" name="Line 75"/>
            <p:cNvSpPr>
              <a:spLocks noChangeShapeType="1"/>
            </p:cNvSpPr>
            <p:nvPr/>
          </p:nvSpPr>
          <p:spPr bwMode="auto">
            <a:xfrm>
              <a:off x="2560" y="1451"/>
              <a:ext cx="384" cy="168"/>
            </a:xfrm>
            <a:prstGeom prst="line">
              <a:avLst/>
            </a:prstGeom>
            <a:noFill/>
            <a:ln w="3175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1877" name="Line 76"/>
            <p:cNvSpPr>
              <a:spLocks noChangeShapeType="1"/>
            </p:cNvSpPr>
            <p:nvPr/>
          </p:nvSpPr>
          <p:spPr bwMode="auto">
            <a:xfrm flipH="1">
              <a:off x="2240" y="2583"/>
              <a:ext cx="320" cy="167"/>
            </a:xfrm>
            <a:prstGeom prst="line">
              <a:avLst/>
            </a:prstGeom>
            <a:noFill/>
            <a:ln w="3175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1878" name="Line 77"/>
            <p:cNvSpPr>
              <a:spLocks noChangeShapeType="1"/>
            </p:cNvSpPr>
            <p:nvPr/>
          </p:nvSpPr>
          <p:spPr bwMode="auto">
            <a:xfrm>
              <a:off x="2560" y="2583"/>
              <a:ext cx="384" cy="167"/>
            </a:xfrm>
            <a:prstGeom prst="line">
              <a:avLst/>
            </a:prstGeom>
            <a:noFill/>
            <a:ln w="3175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1879" name="Line 78"/>
            <p:cNvSpPr>
              <a:spLocks noChangeShapeType="1"/>
            </p:cNvSpPr>
            <p:nvPr/>
          </p:nvSpPr>
          <p:spPr bwMode="auto">
            <a:xfrm flipH="1" flipV="1">
              <a:off x="2048" y="3714"/>
              <a:ext cx="448" cy="168"/>
            </a:xfrm>
            <a:prstGeom prst="line">
              <a:avLst/>
            </a:prstGeom>
            <a:noFill/>
            <a:ln w="3175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1880" name="Line 79"/>
            <p:cNvSpPr>
              <a:spLocks noChangeShapeType="1"/>
            </p:cNvSpPr>
            <p:nvPr/>
          </p:nvSpPr>
          <p:spPr bwMode="auto">
            <a:xfrm flipV="1">
              <a:off x="2496" y="3714"/>
              <a:ext cx="704" cy="168"/>
            </a:xfrm>
            <a:prstGeom prst="line">
              <a:avLst/>
            </a:prstGeom>
            <a:noFill/>
            <a:ln w="3175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21860" name="Text Box 80"/>
          <p:cNvSpPr txBox="1">
            <a:spLocks noChangeArrowheads="1"/>
          </p:cNvSpPr>
          <p:nvPr/>
        </p:nvSpPr>
        <p:spPr bwMode="auto">
          <a:xfrm>
            <a:off x="2133600" y="436474"/>
            <a:ext cx="8026400" cy="97872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tr-TR" altLang="tr-TR">
                <a:solidFill>
                  <a:srgbClr val="006600"/>
                </a:solidFill>
                <a:latin typeface="Times New Roman" panose="02020603050405020304" pitchFamily="18" charset="0"/>
              </a:rPr>
              <a:t>Karık sulama yönteminin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tr-TR" altLang="tr-TR">
                <a:solidFill>
                  <a:srgbClr val="006600"/>
                </a:solidFill>
                <a:latin typeface="Times New Roman" panose="02020603050405020304" pitchFamily="18" charset="0"/>
              </a:rPr>
              <a:t>meyve ağaçlarına uygulanması</a:t>
            </a:r>
          </a:p>
        </p:txBody>
      </p:sp>
    </p:spTree>
    <p:extLst>
      <p:ext uri="{BB962C8B-B14F-4D97-AF65-F5344CB8AC3E}">
        <p14:creationId xmlns:p14="http://schemas.microsoft.com/office/powerpoint/2010/main" val="223506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81200" y="908721"/>
            <a:ext cx="8229600" cy="5217443"/>
          </a:xfrm>
          <a:solidFill>
            <a:srgbClr val="FAFCA2"/>
          </a:solidFill>
        </p:spPr>
        <p:txBody>
          <a:bodyPr anchor="ctr">
            <a:normAutofit/>
          </a:bodyPr>
          <a:lstStyle/>
          <a:p>
            <a:r>
              <a:rPr lang="tr-TR" sz="3200" b="1" i="1" dirty="0" smtClean="0">
                <a:solidFill>
                  <a:srgbClr val="FF0000"/>
                </a:solidFill>
              </a:rPr>
              <a:t>Karık sulama yöntemi</a:t>
            </a:r>
            <a:r>
              <a:rPr lang="tr-TR" sz="3200" b="1" dirty="0" smtClean="0"/>
              <a:t>, bitki sıraları arasına karık adı verilen küçük </a:t>
            </a:r>
            <a:r>
              <a:rPr lang="tr-TR" sz="3200" b="1" dirty="0" err="1" smtClean="0"/>
              <a:t>yüzlek</a:t>
            </a:r>
            <a:r>
              <a:rPr lang="tr-TR" sz="3200" b="1" dirty="0" smtClean="0"/>
              <a:t> kanalların açılması ve bu kanallara su verilmesi şeklinde gerçekleşen sulama yöntemidir. Su karık boyunca ilerlerken bir yandan da toprak içerisine sızar ve bitki kök bölgesinde depolanır. </a:t>
            </a:r>
          </a:p>
        </p:txBody>
      </p:sp>
    </p:spTree>
    <p:extLst>
      <p:ext uri="{BB962C8B-B14F-4D97-AF65-F5344CB8AC3E}">
        <p14:creationId xmlns:p14="http://schemas.microsoft.com/office/powerpoint/2010/main" val="246818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81200" y="764705"/>
            <a:ext cx="8229600" cy="5361459"/>
          </a:xfrm>
          <a:solidFill>
            <a:srgbClr val="FAFCA2"/>
          </a:solidFill>
        </p:spPr>
        <p:txBody>
          <a:bodyPr anchor="ctr">
            <a:normAutofit/>
          </a:bodyPr>
          <a:lstStyle/>
          <a:p>
            <a:r>
              <a:rPr lang="tr-TR" sz="3200" b="1" dirty="0" smtClean="0"/>
              <a:t>Karık sulama yöntemi, sıraya ekilen ya da dikilen bitkilerle meyve bahçeleri ve bağın sulanmasında kullanılır.</a:t>
            </a:r>
          </a:p>
          <a:p>
            <a:endParaRPr lang="tr-TR" sz="3200" b="1" dirty="0" smtClean="0"/>
          </a:p>
          <a:p>
            <a:r>
              <a:rPr lang="tr-TR" sz="3200" b="1" dirty="0" smtClean="0"/>
              <a:t>Yöntem bitki kök boğazının ıslatılmasından zarar gören bitkilerin sulanmasına çok uygundur. 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287503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14301"/>
            <a:ext cx="8424862" cy="1154113"/>
          </a:xfrm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tr-TR" altLang="tr-TR" sz="3600" b="1" dirty="0">
                <a:solidFill>
                  <a:srgbClr val="006600"/>
                </a:solidFill>
              </a:rPr>
              <a:t>Karık Sulama yönteminin </a:t>
            </a:r>
            <a:br>
              <a:rPr lang="tr-TR" altLang="tr-TR" sz="3600" b="1" dirty="0">
                <a:solidFill>
                  <a:srgbClr val="006600"/>
                </a:solidFill>
              </a:rPr>
            </a:br>
            <a:r>
              <a:rPr lang="tr-TR" altLang="tr-TR" sz="3600" b="1" dirty="0">
                <a:solidFill>
                  <a:srgbClr val="006600"/>
                </a:solidFill>
              </a:rPr>
              <a:t>uygulanacağı koşullar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268414"/>
            <a:ext cx="8424862" cy="5589587"/>
          </a:xfrm>
          <a:solidFill>
            <a:srgbClr val="FBFFAD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b="1">
                <a:solidFill>
                  <a:srgbClr val="FF0000"/>
                </a:solidFill>
              </a:rPr>
              <a:t>Bitki özellikleri</a:t>
            </a:r>
            <a:endParaRPr lang="tr-TR" altLang="tr-TR" b="1"/>
          </a:p>
          <a:p>
            <a:pPr lvl="1" eaLnBrk="1" hangingPunct="1">
              <a:lnSpc>
                <a:spcPct val="80000"/>
              </a:lnSpc>
            </a:pPr>
            <a:r>
              <a:rPr lang="tr-TR" altLang="tr-TR" b="1"/>
              <a:t>Sıraya ekilen, dikilen bitkiler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b="1"/>
              <a:t>Bağ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b="1"/>
              <a:t>Meyve ağaçları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b="1">
                <a:solidFill>
                  <a:srgbClr val="FF0000"/>
                </a:solidFill>
              </a:rPr>
              <a:t>Toprak özellikleri</a:t>
            </a:r>
            <a:endParaRPr lang="tr-TR" altLang="tr-TR" b="1"/>
          </a:p>
          <a:p>
            <a:pPr lvl="1" eaLnBrk="1" hangingPunct="1">
              <a:lnSpc>
                <a:spcPct val="80000"/>
              </a:lnSpc>
            </a:pPr>
            <a:r>
              <a:rPr lang="tr-TR" altLang="tr-TR" b="1"/>
              <a:t>Hafif bünyeli topraklar dışında her türlü toprak bünye sınıfında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b="1">
                <a:solidFill>
                  <a:srgbClr val="FF0000"/>
                </a:solidFill>
              </a:rPr>
              <a:t>Topografya özellikleri</a:t>
            </a:r>
            <a:endParaRPr lang="tr-TR" altLang="tr-TR" b="1"/>
          </a:p>
          <a:p>
            <a:pPr lvl="1" eaLnBrk="1" hangingPunct="1">
              <a:lnSpc>
                <a:spcPct val="80000"/>
              </a:lnSpc>
            </a:pPr>
            <a:r>
              <a:rPr lang="tr-TR" altLang="tr-TR" b="1"/>
              <a:t>Eğim;</a:t>
            </a:r>
          </a:p>
          <a:p>
            <a:pPr lvl="2" eaLnBrk="1" hangingPunct="1">
              <a:lnSpc>
                <a:spcPct val="80000"/>
              </a:lnSpc>
            </a:pPr>
            <a:r>
              <a:rPr lang="tr-TR" altLang="tr-TR" b="1"/>
              <a:t>Sulama doğrultusunda en çok % 3</a:t>
            </a:r>
          </a:p>
          <a:p>
            <a:pPr lvl="2" eaLnBrk="1" hangingPunct="1">
              <a:lnSpc>
                <a:spcPct val="80000"/>
              </a:lnSpc>
            </a:pPr>
            <a:r>
              <a:rPr lang="tr-TR" altLang="tr-TR" b="1"/>
              <a:t>Sulamaya dik yönde % 15 kadar olabilir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b="1">
                <a:solidFill>
                  <a:srgbClr val="FF0000"/>
                </a:solidFill>
              </a:rPr>
              <a:t>Su kaynağı özellikleri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b="1"/>
              <a:t>Tava ve uzun tava sulama yöntemlerine oranla daha düşük debideki su kaynaklarından yararlanılabilir.</a:t>
            </a:r>
          </a:p>
        </p:txBody>
      </p:sp>
    </p:spTree>
    <p:extLst>
      <p:ext uri="{BB962C8B-B14F-4D97-AF65-F5344CB8AC3E}">
        <p14:creationId xmlns:p14="http://schemas.microsoft.com/office/powerpoint/2010/main" val="4143766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tr-TR" altLang="tr-TR" sz="4000" b="1">
                <a:solidFill>
                  <a:srgbClr val="006600"/>
                </a:solidFill>
              </a:rPr>
              <a:t>Karık sulama yöntemi</a:t>
            </a:r>
          </a:p>
        </p:txBody>
      </p:sp>
      <p:grpSp>
        <p:nvGrpSpPr>
          <p:cNvPr id="114691" name="Group 126"/>
          <p:cNvGrpSpPr>
            <a:grpSpLocks/>
          </p:cNvGrpSpPr>
          <p:nvPr/>
        </p:nvGrpSpPr>
        <p:grpSpPr bwMode="auto">
          <a:xfrm>
            <a:off x="2371727" y="1539875"/>
            <a:ext cx="6651625" cy="4768850"/>
            <a:chOff x="150" y="653"/>
            <a:chExt cx="4190" cy="3004"/>
          </a:xfrm>
        </p:grpSpPr>
        <p:sp>
          <p:nvSpPr>
            <p:cNvPr id="114692" name="Text Box 3"/>
            <p:cNvSpPr txBox="1">
              <a:spLocks noChangeArrowheads="1"/>
            </p:cNvSpPr>
            <p:nvPr/>
          </p:nvSpPr>
          <p:spPr bwMode="auto">
            <a:xfrm>
              <a:off x="150" y="797"/>
              <a:ext cx="62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000">
                  <a:latin typeface="Times New Roman" panose="02020603050405020304" pitchFamily="18" charset="0"/>
                </a:rPr>
                <a:t>Su</a:t>
              </a:r>
            </a:p>
            <a:p>
              <a:pPr algn="ctr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000">
                  <a:latin typeface="Times New Roman" panose="02020603050405020304" pitchFamily="18" charset="0"/>
                </a:rPr>
                <a:t>kaynağı</a:t>
              </a:r>
            </a:p>
          </p:txBody>
        </p:sp>
        <p:sp>
          <p:nvSpPr>
            <p:cNvPr id="114693" name="Text Box 76"/>
            <p:cNvSpPr txBox="1">
              <a:spLocks noChangeArrowheads="1"/>
            </p:cNvSpPr>
            <p:nvPr/>
          </p:nvSpPr>
          <p:spPr bwMode="auto">
            <a:xfrm>
              <a:off x="2052" y="653"/>
              <a:ext cx="70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000">
                  <a:latin typeface="Times New Roman" panose="02020603050405020304" pitchFamily="18" charset="0"/>
                </a:rPr>
                <a:t>Tarlabaşı</a:t>
              </a:r>
            </a:p>
            <a:p>
              <a:pPr algn="ctr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000">
                  <a:latin typeface="Times New Roman" panose="02020603050405020304" pitchFamily="18" charset="0"/>
                </a:rPr>
                <a:t>kanalı</a:t>
              </a:r>
            </a:p>
          </p:txBody>
        </p:sp>
        <p:sp>
          <p:nvSpPr>
            <p:cNvPr id="114694" name="Text Box 77"/>
            <p:cNvSpPr txBox="1">
              <a:spLocks noChangeArrowheads="1"/>
            </p:cNvSpPr>
            <p:nvPr/>
          </p:nvSpPr>
          <p:spPr bwMode="auto">
            <a:xfrm>
              <a:off x="3126" y="752"/>
              <a:ext cx="81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000">
                  <a:latin typeface="Times New Roman" panose="02020603050405020304" pitchFamily="18" charset="0"/>
                </a:rPr>
                <a:t>Su dağıtım</a:t>
              </a:r>
            </a:p>
            <a:p>
              <a:pPr algn="ctr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000">
                  <a:latin typeface="Times New Roman" panose="02020603050405020304" pitchFamily="18" charset="0"/>
                </a:rPr>
                <a:t>kanalı</a:t>
              </a:r>
            </a:p>
          </p:txBody>
        </p:sp>
        <p:sp>
          <p:nvSpPr>
            <p:cNvPr id="114695" name="Text Box 78"/>
            <p:cNvSpPr txBox="1">
              <a:spLocks noChangeArrowheads="1"/>
            </p:cNvSpPr>
            <p:nvPr/>
          </p:nvSpPr>
          <p:spPr bwMode="auto">
            <a:xfrm>
              <a:off x="266" y="1297"/>
              <a:ext cx="46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000">
                  <a:latin typeface="Times New Roman" panose="02020603050405020304" pitchFamily="18" charset="0"/>
                </a:rPr>
                <a:t>Ana</a:t>
              </a:r>
            </a:p>
            <a:p>
              <a:pPr algn="ctr">
                <a:lnSpc>
                  <a:spcPct val="6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000">
                  <a:latin typeface="Times New Roman" panose="02020603050405020304" pitchFamily="18" charset="0"/>
                </a:rPr>
                <a:t>kanal</a:t>
              </a:r>
            </a:p>
          </p:txBody>
        </p:sp>
        <p:sp>
          <p:nvSpPr>
            <p:cNvPr id="114696" name="Text Box 79"/>
            <p:cNvSpPr txBox="1">
              <a:spLocks noChangeArrowheads="1"/>
            </p:cNvSpPr>
            <p:nvPr/>
          </p:nvSpPr>
          <p:spPr bwMode="auto">
            <a:xfrm>
              <a:off x="1287" y="743"/>
              <a:ext cx="48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000">
                  <a:latin typeface="Times New Roman" panose="02020603050405020304" pitchFamily="18" charset="0"/>
                </a:rPr>
                <a:t>Karık</a:t>
              </a:r>
            </a:p>
            <a:p>
              <a:pPr algn="ctr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000">
                  <a:latin typeface="Times New Roman" panose="02020603050405020304" pitchFamily="18" charset="0"/>
                </a:rPr>
                <a:t>seti</a:t>
              </a:r>
            </a:p>
          </p:txBody>
        </p:sp>
        <p:sp>
          <p:nvSpPr>
            <p:cNvPr id="114697" name="Text Box 80"/>
            <p:cNvSpPr txBox="1">
              <a:spLocks noChangeArrowheads="1"/>
            </p:cNvSpPr>
            <p:nvPr/>
          </p:nvSpPr>
          <p:spPr bwMode="auto">
            <a:xfrm>
              <a:off x="289" y="1954"/>
              <a:ext cx="6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2000">
                  <a:latin typeface="Times New Roman" panose="02020603050405020304" pitchFamily="18" charset="0"/>
                </a:rPr>
                <a:t>Karıklar</a:t>
              </a:r>
            </a:p>
          </p:txBody>
        </p:sp>
        <p:sp>
          <p:nvSpPr>
            <p:cNvPr id="114698" name="Text Box 81"/>
            <p:cNvSpPr txBox="1">
              <a:spLocks noChangeArrowheads="1"/>
            </p:cNvSpPr>
            <p:nvPr/>
          </p:nvSpPr>
          <p:spPr bwMode="auto">
            <a:xfrm>
              <a:off x="3802" y="1930"/>
              <a:ext cx="538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000">
                  <a:latin typeface="Times New Roman" panose="02020603050405020304" pitchFamily="18" charset="0"/>
                </a:rPr>
                <a:t>Yüzey</a:t>
              </a:r>
            </a:p>
            <a:p>
              <a:pPr algn="ctr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000">
                  <a:latin typeface="Times New Roman" panose="02020603050405020304" pitchFamily="18" charset="0"/>
                </a:rPr>
                <a:t>drenaj</a:t>
              </a:r>
            </a:p>
            <a:p>
              <a:pPr algn="ctr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000">
                  <a:latin typeface="Times New Roman" panose="02020603050405020304" pitchFamily="18" charset="0"/>
                </a:rPr>
                <a:t>kanalı</a:t>
              </a:r>
            </a:p>
          </p:txBody>
        </p:sp>
        <p:sp>
          <p:nvSpPr>
            <p:cNvPr id="114699" name="Line 83"/>
            <p:cNvSpPr>
              <a:spLocks noChangeShapeType="1"/>
            </p:cNvSpPr>
            <p:nvPr/>
          </p:nvSpPr>
          <p:spPr bwMode="auto">
            <a:xfrm flipH="1">
              <a:off x="2426" y="981"/>
              <a:ext cx="0" cy="193"/>
            </a:xfrm>
            <a:prstGeom prst="line">
              <a:avLst/>
            </a:prstGeom>
            <a:noFill/>
            <a:ln w="3175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4700" name="Line 86"/>
            <p:cNvSpPr>
              <a:spLocks noChangeShapeType="1"/>
            </p:cNvSpPr>
            <p:nvPr/>
          </p:nvSpPr>
          <p:spPr bwMode="auto">
            <a:xfrm flipH="1">
              <a:off x="729" y="1162"/>
              <a:ext cx="64" cy="239"/>
            </a:xfrm>
            <a:prstGeom prst="line">
              <a:avLst/>
            </a:prstGeom>
            <a:noFill/>
            <a:ln w="3175" cap="sq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4701" name="Line 87"/>
            <p:cNvSpPr>
              <a:spLocks noChangeShapeType="1"/>
            </p:cNvSpPr>
            <p:nvPr/>
          </p:nvSpPr>
          <p:spPr bwMode="auto">
            <a:xfrm>
              <a:off x="719" y="1403"/>
              <a:ext cx="256" cy="143"/>
            </a:xfrm>
            <a:prstGeom prst="line">
              <a:avLst/>
            </a:prstGeom>
            <a:noFill/>
            <a:ln w="3175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4702" name="Line 89"/>
            <p:cNvSpPr>
              <a:spLocks noChangeShapeType="1"/>
            </p:cNvSpPr>
            <p:nvPr/>
          </p:nvSpPr>
          <p:spPr bwMode="auto">
            <a:xfrm flipH="1">
              <a:off x="3606" y="2136"/>
              <a:ext cx="192" cy="0"/>
            </a:xfrm>
            <a:prstGeom prst="line">
              <a:avLst/>
            </a:prstGeom>
            <a:noFill/>
            <a:ln w="3175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4703" name="Rectangle 92"/>
            <p:cNvSpPr>
              <a:spLocks noChangeArrowheads="1"/>
            </p:cNvSpPr>
            <p:nvPr/>
          </p:nvSpPr>
          <p:spPr bwMode="auto">
            <a:xfrm>
              <a:off x="1015" y="1192"/>
              <a:ext cx="640" cy="1195"/>
            </a:xfrm>
            <a:prstGeom prst="rect">
              <a:avLst/>
            </a:prstGeom>
            <a:solidFill>
              <a:srgbClr val="AFF6FD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14704" name="Rectangle 93"/>
            <p:cNvSpPr>
              <a:spLocks noChangeArrowheads="1"/>
            </p:cNvSpPr>
            <p:nvPr/>
          </p:nvSpPr>
          <p:spPr bwMode="auto">
            <a:xfrm>
              <a:off x="1015" y="2371"/>
              <a:ext cx="640" cy="1195"/>
            </a:xfrm>
            <a:prstGeom prst="rect">
              <a:avLst/>
            </a:prstGeom>
            <a:solidFill>
              <a:srgbClr val="FFCC66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14705" name="Rectangle 94"/>
            <p:cNvSpPr>
              <a:spLocks noChangeArrowheads="1"/>
            </p:cNvSpPr>
            <p:nvPr/>
          </p:nvSpPr>
          <p:spPr bwMode="auto">
            <a:xfrm>
              <a:off x="1655" y="1192"/>
              <a:ext cx="640" cy="1195"/>
            </a:xfrm>
            <a:prstGeom prst="rect">
              <a:avLst/>
            </a:prstGeom>
            <a:solidFill>
              <a:srgbClr val="FFCC66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14706" name="Rectangle 95"/>
            <p:cNvSpPr>
              <a:spLocks noChangeArrowheads="1"/>
            </p:cNvSpPr>
            <p:nvPr/>
          </p:nvSpPr>
          <p:spPr bwMode="auto">
            <a:xfrm>
              <a:off x="2290" y="1192"/>
              <a:ext cx="640" cy="1195"/>
            </a:xfrm>
            <a:prstGeom prst="rect">
              <a:avLst/>
            </a:prstGeom>
            <a:solidFill>
              <a:srgbClr val="FFCC66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grpSp>
          <p:nvGrpSpPr>
            <p:cNvPr id="114707" name="Group 96"/>
            <p:cNvGrpSpPr>
              <a:grpSpLocks/>
            </p:cNvGrpSpPr>
            <p:nvPr/>
          </p:nvGrpSpPr>
          <p:grpSpPr bwMode="auto">
            <a:xfrm>
              <a:off x="1066" y="1192"/>
              <a:ext cx="512" cy="1149"/>
              <a:chOff x="2048" y="1627"/>
              <a:chExt cx="512" cy="1195"/>
            </a:xfrm>
          </p:grpSpPr>
          <p:sp>
            <p:nvSpPr>
              <p:cNvPr id="114727" name="Line 97"/>
              <p:cNvSpPr>
                <a:spLocks noChangeShapeType="1"/>
              </p:cNvSpPr>
              <p:nvPr/>
            </p:nvSpPr>
            <p:spPr bwMode="auto">
              <a:xfrm>
                <a:off x="2048" y="1627"/>
                <a:ext cx="0" cy="1195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14728" name="Line 98"/>
              <p:cNvSpPr>
                <a:spLocks noChangeShapeType="1"/>
              </p:cNvSpPr>
              <p:nvPr/>
            </p:nvSpPr>
            <p:spPr bwMode="auto">
              <a:xfrm>
                <a:off x="2112" y="1627"/>
                <a:ext cx="0" cy="1195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14729" name="Line 99"/>
              <p:cNvSpPr>
                <a:spLocks noChangeShapeType="1"/>
              </p:cNvSpPr>
              <p:nvPr/>
            </p:nvSpPr>
            <p:spPr bwMode="auto">
              <a:xfrm>
                <a:off x="2176" y="1627"/>
                <a:ext cx="0" cy="1195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14730" name="Line 100"/>
              <p:cNvSpPr>
                <a:spLocks noChangeShapeType="1"/>
              </p:cNvSpPr>
              <p:nvPr/>
            </p:nvSpPr>
            <p:spPr bwMode="auto">
              <a:xfrm>
                <a:off x="2240" y="1627"/>
                <a:ext cx="0" cy="1195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14731" name="Line 101"/>
              <p:cNvSpPr>
                <a:spLocks noChangeShapeType="1"/>
              </p:cNvSpPr>
              <p:nvPr/>
            </p:nvSpPr>
            <p:spPr bwMode="auto">
              <a:xfrm>
                <a:off x="2304" y="1627"/>
                <a:ext cx="0" cy="1195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14732" name="Line 102"/>
              <p:cNvSpPr>
                <a:spLocks noChangeShapeType="1"/>
              </p:cNvSpPr>
              <p:nvPr/>
            </p:nvSpPr>
            <p:spPr bwMode="auto">
              <a:xfrm>
                <a:off x="2368" y="1627"/>
                <a:ext cx="0" cy="1195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14733" name="Line 103"/>
              <p:cNvSpPr>
                <a:spLocks noChangeShapeType="1"/>
              </p:cNvSpPr>
              <p:nvPr/>
            </p:nvSpPr>
            <p:spPr bwMode="auto">
              <a:xfrm>
                <a:off x="2432" y="1627"/>
                <a:ext cx="0" cy="1195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14734" name="Line 104"/>
              <p:cNvSpPr>
                <a:spLocks noChangeShapeType="1"/>
              </p:cNvSpPr>
              <p:nvPr/>
            </p:nvSpPr>
            <p:spPr bwMode="auto">
              <a:xfrm>
                <a:off x="2496" y="1627"/>
                <a:ext cx="0" cy="1195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14735" name="Line 105"/>
              <p:cNvSpPr>
                <a:spLocks noChangeShapeType="1"/>
              </p:cNvSpPr>
              <p:nvPr/>
            </p:nvSpPr>
            <p:spPr bwMode="auto">
              <a:xfrm>
                <a:off x="2560" y="1627"/>
                <a:ext cx="0" cy="1195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sp>
          <p:nvSpPr>
            <p:cNvPr id="114708" name="Rectangle 106"/>
            <p:cNvSpPr>
              <a:spLocks noChangeArrowheads="1"/>
            </p:cNvSpPr>
            <p:nvPr/>
          </p:nvSpPr>
          <p:spPr bwMode="auto">
            <a:xfrm>
              <a:off x="2925" y="1192"/>
              <a:ext cx="640" cy="1195"/>
            </a:xfrm>
            <a:prstGeom prst="rect">
              <a:avLst/>
            </a:prstGeom>
            <a:solidFill>
              <a:srgbClr val="FFCC66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14709" name="Rectangle 107"/>
            <p:cNvSpPr>
              <a:spLocks noChangeArrowheads="1"/>
            </p:cNvSpPr>
            <p:nvPr/>
          </p:nvSpPr>
          <p:spPr bwMode="auto">
            <a:xfrm>
              <a:off x="1655" y="2371"/>
              <a:ext cx="640" cy="1195"/>
            </a:xfrm>
            <a:prstGeom prst="rect">
              <a:avLst/>
            </a:prstGeom>
            <a:solidFill>
              <a:srgbClr val="FFCC66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14710" name="Rectangle 108"/>
            <p:cNvSpPr>
              <a:spLocks noChangeArrowheads="1"/>
            </p:cNvSpPr>
            <p:nvPr/>
          </p:nvSpPr>
          <p:spPr bwMode="auto">
            <a:xfrm>
              <a:off x="2290" y="2371"/>
              <a:ext cx="640" cy="1195"/>
            </a:xfrm>
            <a:prstGeom prst="rect">
              <a:avLst/>
            </a:prstGeom>
            <a:solidFill>
              <a:srgbClr val="FFCC66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14711" name="Rectangle 109"/>
            <p:cNvSpPr>
              <a:spLocks noChangeArrowheads="1"/>
            </p:cNvSpPr>
            <p:nvPr/>
          </p:nvSpPr>
          <p:spPr bwMode="auto">
            <a:xfrm>
              <a:off x="2925" y="2371"/>
              <a:ext cx="640" cy="1195"/>
            </a:xfrm>
            <a:prstGeom prst="rect">
              <a:avLst/>
            </a:prstGeom>
            <a:solidFill>
              <a:srgbClr val="FFCC66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14712" name="Line 111"/>
            <p:cNvSpPr>
              <a:spLocks noChangeShapeType="1"/>
            </p:cNvSpPr>
            <p:nvPr/>
          </p:nvSpPr>
          <p:spPr bwMode="auto">
            <a:xfrm flipH="1">
              <a:off x="1020" y="1162"/>
              <a:ext cx="254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4713" name="Line 112"/>
            <p:cNvSpPr>
              <a:spLocks noChangeShapeType="1"/>
            </p:cNvSpPr>
            <p:nvPr/>
          </p:nvSpPr>
          <p:spPr bwMode="auto">
            <a:xfrm flipH="1">
              <a:off x="1020" y="2399"/>
              <a:ext cx="254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4714" name="Line 113"/>
            <p:cNvSpPr>
              <a:spLocks noChangeShapeType="1"/>
            </p:cNvSpPr>
            <p:nvPr/>
          </p:nvSpPr>
          <p:spPr bwMode="auto">
            <a:xfrm flipH="1">
              <a:off x="1020" y="1207"/>
              <a:ext cx="2540" cy="0"/>
            </a:xfrm>
            <a:prstGeom prst="line">
              <a:avLst/>
            </a:prstGeom>
            <a:noFill/>
            <a:ln w="38100" cap="sq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4715" name="Line 114"/>
            <p:cNvSpPr>
              <a:spLocks noChangeShapeType="1"/>
            </p:cNvSpPr>
            <p:nvPr/>
          </p:nvSpPr>
          <p:spPr bwMode="auto">
            <a:xfrm flipH="1">
              <a:off x="1020" y="2432"/>
              <a:ext cx="2540" cy="0"/>
            </a:xfrm>
            <a:prstGeom prst="line">
              <a:avLst/>
            </a:prstGeom>
            <a:noFill/>
            <a:ln w="38100" cap="sq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4716" name="Line 115"/>
            <p:cNvSpPr>
              <a:spLocks noChangeShapeType="1"/>
            </p:cNvSpPr>
            <p:nvPr/>
          </p:nvSpPr>
          <p:spPr bwMode="auto">
            <a:xfrm flipH="1">
              <a:off x="3606" y="1170"/>
              <a:ext cx="0" cy="2487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4717" name="Line 116"/>
            <p:cNvSpPr>
              <a:spLocks noChangeShapeType="1"/>
            </p:cNvSpPr>
            <p:nvPr/>
          </p:nvSpPr>
          <p:spPr bwMode="auto">
            <a:xfrm flipH="1">
              <a:off x="1020" y="2341"/>
              <a:ext cx="2586" cy="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4718" name="Line 117"/>
            <p:cNvSpPr>
              <a:spLocks noChangeShapeType="1"/>
            </p:cNvSpPr>
            <p:nvPr/>
          </p:nvSpPr>
          <p:spPr bwMode="auto">
            <a:xfrm flipH="1">
              <a:off x="1020" y="3612"/>
              <a:ext cx="2586" cy="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4719" name="Line 118"/>
            <p:cNvSpPr>
              <a:spLocks noChangeShapeType="1"/>
            </p:cNvSpPr>
            <p:nvPr/>
          </p:nvSpPr>
          <p:spPr bwMode="auto">
            <a:xfrm>
              <a:off x="3560" y="3612"/>
              <a:ext cx="384" cy="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4720" name="Line 119"/>
            <p:cNvSpPr>
              <a:spLocks noChangeShapeType="1"/>
            </p:cNvSpPr>
            <p:nvPr/>
          </p:nvSpPr>
          <p:spPr bwMode="auto">
            <a:xfrm>
              <a:off x="999" y="1153"/>
              <a:ext cx="0" cy="1243"/>
            </a:xfrm>
            <a:prstGeom prst="line">
              <a:avLst/>
            </a:prstGeom>
            <a:noFill/>
            <a:ln w="57150" cap="sq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4721" name="Line 120"/>
            <p:cNvSpPr>
              <a:spLocks noChangeShapeType="1"/>
            </p:cNvSpPr>
            <p:nvPr/>
          </p:nvSpPr>
          <p:spPr bwMode="auto">
            <a:xfrm flipH="1">
              <a:off x="521" y="1150"/>
              <a:ext cx="454" cy="0"/>
            </a:xfrm>
            <a:prstGeom prst="line">
              <a:avLst/>
            </a:prstGeom>
            <a:noFill/>
            <a:ln w="57150" cap="sq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4722" name="AutoShape 121"/>
            <p:cNvSpPr>
              <a:spLocks noChangeArrowheads="1"/>
            </p:cNvSpPr>
            <p:nvPr/>
          </p:nvSpPr>
          <p:spPr bwMode="auto">
            <a:xfrm>
              <a:off x="401" y="1093"/>
              <a:ext cx="120" cy="122"/>
            </a:xfrm>
            <a:prstGeom prst="flowChartSummingJunction">
              <a:avLst/>
            </a:prstGeom>
            <a:solidFill>
              <a:schemeClr val="bg2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14723" name="Line 122"/>
            <p:cNvSpPr>
              <a:spLocks noChangeShapeType="1"/>
            </p:cNvSpPr>
            <p:nvPr/>
          </p:nvSpPr>
          <p:spPr bwMode="auto">
            <a:xfrm flipV="1">
              <a:off x="690" y="1706"/>
              <a:ext cx="512" cy="287"/>
            </a:xfrm>
            <a:prstGeom prst="line">
              <a:avLst/>
            </a:prstGeom>
            <a:noFill/>
            <a:ln w="3175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4724" name="Line 123"/>
            <p:cNvSpPr>
              <a:spLocks noChangeShapeType="1"/>
            </p:cNvSpPr>
            <p:nvPr/>
          </p:nvSpPr>
          <p:spPr bwMode="auto">
            <a:xfrm>
              <a:off x="1746" y="1009"/>
              <a:ext cx="192" cy="335"/>
            </a:xfrm>
            <a:prstGeom prst="line">
              <a:avLst/>
            </a:prstGeom>
            <a:noFill/>
            <a:ln w="3175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4725" name="Line 124"/>
            <p:cNvSpPr>
              <a:spLocks noChangeShapeType="1"/>
            </p:cNvSpPr>
            <p:nvPr/>
          </p:nvSpPr>
          <p:spPr bwMode="auto">
            <a:xfrm flipH="1">
              <a:off x="2835" y="991"/>
              <a:ext cx="384" cy="192"/>
            </a:xfrm>
            <a:prstGeom prst="line">
              <a:avLst/>
            </a:prstGeom>
            <a:noFill/>
            <a:ln w="3175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4726" name="Line 125"/>
            <p:cNvSpPr>
              <a:spLocks noChangeShapeType="1"/>
            </p:cNvSpPr>
            <p:nvPr/>
          </p:nvSpPr>
          <p:spPr bwMode="auto">
            <a:xfrm flipH="1">
              <a:off x="3424" y="2149"/>
              <a:ext cx="384" cy="192"/>
            </a:xfrm>
            <a:prstGeom prst="line">
              <a:avLst/>
            </a:prstGeom>
            <a:noFill/>
            <a:ln w="3175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04691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5175"/>
            <a:ext cx="7772400" cy="10287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tr-TR" altLang="tr-TR" sz="4000" b="1">
                <a:solidFill>
                  <a:srgbClr val="006600"/>
                </a:solidFill>
              </a:rPr>
              <a:t>Karık tipleri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249489"/>
            <a:ext cx="8229600" cy="3876675"/>
          </a:xfrm>
          <a:solidFill>
            <a:srgbClr val="FBFFAD"/>
          </a:solidFill>
        </p:spPr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CC3300"/>
                </a:solidFill>
              </a:rPr>
              <a:t>Sabit debili açık karıklar</a:t>
            </a:r>
          </a:p>
          <a:p>
            <a:pPr eaLnBrk="1" hangingPunct="1"/>
            <a:r>
              <a:rPr lang="tr-TR" altLang="tr-TR" b="1" smtClean="0">
                <a:solidFill>
                  <a:schemeClr val="accent2"/>
                </a:solidFill>
              </a:rPr>
              <a:t>Değişken debili açık karıklar</a:t>
            </a:r>
          </a:p>
          <a:p>
            <a:pPr eaLnBrk="1" hangingPunct="1"/>
            <a:r>
              <a:rPr lang="tr-TR" altLang="tr-TR" b="1" smtClean="0">
                <a:solidFill>
                  <a:srgbClr val="55B2B9"/>
                </a:solidFill>
              </a:rPr>
              <a:t>Kapalı karıklar</a:t>
            </a:r>
          </a:p>
        </p:txBody>
      </p:sp>
    </p:spTree>
    <p:extLst>
      <p:ext uri="{BB962C8B-B14F-4D97-AF65-F5344CB8AC3E}">
        <p14:creationId xmlns:p14="http://schemas.microsoft.com/office/powerpoint/2010/main" val="154578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750918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6351"/>
            <a:ext cx="7086600" cy="6931025"/>
          </a:xfrm>
          <a:noFill/>
        </p:spPr>
      </p:pic>
    </p:spTree>
    <p:extLst>
      <p:ext uri="{BB962C8B-B14F-4D97-AF65-F5344CB8AC3E}">
        <p14:creationId xmlns:p14="http://schemas.microsoft.com/office/powerpoint/2010/main" val="233162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24Ege Yıldız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487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3575051" y="0"/>
            <a:ext cx="4176713" cy="476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</p:spTree>
    <p:extLst>
      <p:ext uri="{BB962C8B-B14F-4D97-AF65-F5344CB8AC3E}">
        <p14:creationId xmlns:p14="http://schemas.microsoft.com/office/powerpoint/2010/main" val="131442806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178</Words>
  <Application>Microsoft Office PowerPoint</Application>
  <PresentationFormat>Geniş ekran</PresentationFormat>
  <Paragraphs>45</Paragraphs>
  <Slides>13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Teması</vt:lpstr>
      <vt:lpstr>Bitmap Image</vt:lpstr>
      <vt:lpstr>8. BÖLÜM   KARIK SULAMA YÖNTEMİ</vt:lpstr>
      <vt:lpstr>PowerPoint Sunusu</vt:lpstr>
      <vt:lpstr>PowerPoint Sunusu</vt:lpstr>
      <vt:lpstr>Karık Sulama yönteminin  uygulanacağı koşullar</vt:lpstr>
      <vt:lpstr>Karık sulama yöntemi</vt:lpstr>
      <vt:lpstr>Karık tipleri</vt:lpstr>
      <vt:lpstr>PowerPoint Sunusu</vt:lpstr>
      <vt:lpstr>PowerPoint Sunusu</vt:lpstr>
      <vt:lpstr>PowerPoint Sunusu</vt:lpstr>
      <vt:lpstr>FASILALI SULAMA (SURGE)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BÖLÜM   KARIK SULAMA YÖNTEMİ</dc:title>
  <dc:creator>TYS</dc:creator>
  <cp:lastModifiedBy>TYS</cp:lastModifiedBy>
  <cp:revision>2</cp:revision>
  <dcterms:created xsi:type="dcterms:W3CDTF">2020-01-31T09:06:53Z</dcterms:created>
  <dcterms:modified xsi:type="dcterms:W3CDTF">2020-01-31T09:15:17Z</dcterms:modified>
</cp:coreProperties>
</file>