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87" r:id="rId4"/>
    <p:sldId id="276" r:id="rId5"/>
    <p:sldId id="277" r:id="rId6"/>
    <p:sldId id="278" r:id="rId7"/>
    <p:sldId id="288" r:id="rId8"/>
    <p:sldId id="279" r:id="rId9"/>
    <p:sldId id="280" r:id="rId10"/>
    <p:sldId id="286" r:id="rId11"/>
    <p:sldId id="281" r:id="rId12"/>
    <p:sldId id="285" r:id="rId13"/>
    <p:sldId id="282" r:id="rId14"/>
    <p:sldId id="283" r:id="rId15"/>
    <p:sldId id="284" r:id="rId16"/>
    <p:sldId id="289" r:id="rId17"/>
    <p:sldId id="290" r:id="rId18"/>
    <p:sldId id="292" r:id="rId19"/>
    <p:sldId id="293" r:id="rId20"/>
    <p:sldId id="291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/>
    <p:restoredTop sz="94674"/>
  </p:normalViewPr>
  <p:slideViewPr>
    <p:cSldViewPr snapToGrid="0" snapToObjects="1">
      <p:cViewPr>
        <p:scale>
          <a:sx n="178" d="100"/>
          <a:sy n="178" d="100"/>
        </p:scale>
        <p:origin x="-440" y="-21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355B2-B186-F34D-BD35-7CCC537F19CA}" type="datetimeFigureOut">
              <a:rPr lang="en-US" smtClean="0"/>
              <a:t>3/3/16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B17A1-A52A-8741-BD43-D4893E555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534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355B2-B186-F34D-BD35-7CCC537F19CA}" type="datetimeFigureOut">
              <a:rPr lang="en-US" smtClean="0"/>
              <a:t>3/3/16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B17A1-A52A-8741-BD43-D4893E555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820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355B2-B186-F34D-BD35-7CCC537F19CA}" type="datetimeFigureOut">
              <a:rPr lang="en-US" smtClean="0"/>
              <a:t>3/3/16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B17A1-A52A-8741-BD43-D4893E555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477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355B2-B186-F34D-BD35-7CCC537F19CA}" type="datetimeFigureOut">
              <a:rPr lang="en-US" smtClean="0"/>
              <a:t>3/3/16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B17A1-A52A-8741-BD43-D4893E555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86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355B2-B186-F34D-BD35-7CCC537F19CA}" type="datetimeFigureOut">
              <a:rPr lang="en-US" smtClean="0"/>
              <a:t>3/3/16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B17A1-A52A-8741-BD43-D4893E555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20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355B2-B186-F34D-BD35-7CCC537F19CA}" type="datetimeFigureOut">
              <a:rPr lang="en-US" smtClean="0"/>
              <a:t>3/3/16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B17A1-A52A-8741-BD43-D4893E555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238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355B2-B186-F34D-BD35-7CCC537F19CA}" type="datetimeFigureOut">
              <a:rPr lang="en-US" smtClean="0"/>
              <a:t>3/3/16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B17A1-A52A-8741-BD43-D4893E555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475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355B2-B186-F34D-BD35-7CCC537F19CA}" type="datetimeFigureOut">
              <a:rPr lang="en-US" smtClean="0"/>
              <a:t>3/3/16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B17A1-A52A-8741-BD43-D4893E555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237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355B2-B186-F34D-BD35-7CCC537F19CA}" type="datetimeFigureOut">
              <a:rPr lang="en-US" smtClean="0"/>
              <a:t>3/3/16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B17A1-A52A-8741-BD43-D4893E555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35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355B2-B186-F34D-BD35-7CCC537F19CA}" type="datetimeFigureOut">
              <a:rPr lang="en-US" smtClean="0"/>
              <a:t>3/3/16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B17A1-A52A-8741-BD43-D4893E555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191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355B2-B186-F34D-BD35-7CCC537F19CA}" type="datetimeFigureOut">
              <a:rPr lang="en-US" smtClean="0"/>
              <a:t>3/3/16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B17A1-A52A-8741-BD43-D4893E555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77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355B2-B186-F34D-BD35-7CCC537F19CA}" type="datetimeFigureOut">
              <a:rPr lang="en-US" smtClean="0"/>
              <a:t>3/3/16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B17A1-A52A-8741-BD43-D4893E555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235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HAFTA III</a:t>
            </a:r>
            <a:br>
              <a:rPr lang="en-US" dirty="0" smtClean="0"/>
            </a:br>
            <a:r>
              <a:rPr lang="en-US" dirty="0" smtClean="0"/>
              <a:t>HİPOTEZ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200" y="15240"/>
            <a:ext cx="6400800" cy="1752600"/>
          </a:xfrm>
        </p:spPr>
        <p:txBody>
          <a:bodyPr/>
          <a:lstStyle/>
          <a:p>
            <a:r>
              <a:rPr lang="en-US" dirty="0" err="1" smtClean="0"/>
              <a:t>Araştırma</a:t>
            </a:r>
            <a:r>
              <a:rPr lang="en-US" dirty="0" smtClean="0"/>
              <a:t> </a:t>
            </a:r>
            <a:r>
              <a:rPr lang="en-US" dirty="0" err="1" smtClean="0"/>
              <a:t>Metodolojisi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625600" y="46990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Prof. Dr. Hilal </a:t>
            </a:r>
            <a:r>
              <a:rPr lang="en-US" dirty="0" err="1" smtClean="0"/>
              <a:t>Özdağ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5890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Kolorektal</a:t>
            </a:r>
            <a:r>
              <a:rPr lang="en-US" dirty="0" smtClean="0"/>
              <a:t> </a:t>
            </a:r>
            <a:r>
              <a:rPr lang="en-US" dirty="0" err="1" smtClean="0"/>
              <a:t>Kanser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87680" y="1985000"/>
            <a:ext cx="8199120" cy="3679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30000"/>
              </a:lnSpc>
              <a:buFont typeface="Wingdings" charset="2"/>
              <a:buChar char="Ø"/>
            </a:pPr>
            <a:r>
              <a:rPr lang="en-US" dirty="0"/>
              <a:t>109S477 </a:t>
            </a:r>
            <a:r>
              <a:rPr lang="en-US" dirty="0" err="1"/>
              <a:t>nolu</a:t>
            </a:r>
            <a:r>
              <a:rPr lang="en-US" dirty="0"/>
              <a:t> </a:t>
            </a:r>
            <a:r>
              <a:rPr lang="en-US" dirty="0" err="1"/>
              <a:t>projede</a:t>
            </a:r>
            <a:r>
              <a:rPr lang="en-US" dirty="0"/>
              <a:t> </a:t>
            </a:r>
            <a:r>
              <a:rPr lang="en-US" dirty="0" err="1"/>
              <a:t>Kopya</a:t>
            </a:r>
            <a:r>
              <a:rPr lang="en-US" dirty="0"/>
              <a:t> </a:t>
            </a:r>
            <a:r>
              <a:rPr lang="en-US" dirty="0" err="1"/>
              <a:t>sayısı</a:t>
            </a:r>
            <a:r>
              <a:rPr lang="en-US" dirty="0"/>
              <a:t> </a:t>
            </a:r>
            <a:r>
              <a:rPr lang="en-US" dirty="0" err="1"/>
              <a:t>değişikliklerinde</a:t>
            </a:r>
            <a:r>
              <a:rPr lang="en-US" dirty="0"/>
              <a:t> </a:t>
            </a:r>
            <a:r>
              <a:rPr lang="en-US" b="1" dirty="0"/>
              <a:t>2±0.35 </a:t>
            </a:r>
            <a:r>
              <a:rPr lang="en-US" b="1" dirty="0" err="1"/>
              <a:t>değişimi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b="1" dirty="0"/>
              <a:t>20.984 segment</a:t>
            </a:r>
            <a:r>
              <a:rPr lang="en-US" dirty="0"/>
              <a:t> </a:t>
            </a:r>
            <a:r>
              <a:rPr lang="en-US" dirty="0" err="1"/>
              <a:t>tanımlanmış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 smtClean="0"/>
              <a:t>önce</a:t>
            </a:r>
            <a:r>
              <a:rPr lang="en-US" dirty="0" smtClean="0"/>
              <a:t> </a:t>
            </a:r>
            <a:r>
              <a:rPr lang="en-US" dirty="0" err="1"/>
              <a:t>tanımlanmış</a:t>
            </a:r>
            <a:r>
              <a:rPr lang="en-US" dirty="0"/>
              <a:t> </a:t>
            </a:r>
            <a:r>
              <a:rPr lang="en-US" dirty="0" err="1"/>
              <a:t>bölgeler</a:t>
            </a:r>
            <a:r>
              <a:rPr lang="en-US" dirty="0"/>
              <a:t> </a:t>
            </a:r>
            <a:r>
              <a:rPr lang="en-US" dirty="0" err="1"/>
              <a:t>tespit</a:t>
            </a:r>
            <a:r>
              <a:rPr lang="en-US" dirty="0"/>
              <a:t> </a:t>
            </a:r>
            <a:r>
              <a:rPr lang="en-US" dirty="0" err="1"/>
              <a:t>edilmiştir</a:t>
            </a:r>
            <a:r>
              <a:rPr lang="en-US" dirty="0" smtClean="0"/>
              <a:t>.</a:t>
            </a:r>
          </a:p>
          <a:p>
            <a:pPr marL="285750" indent="-285750" algn="just">
              <a:lnSpc>
                <a:spcPct val="130000"/>
              </a:lnSpc>
              <a:buFont typeface="Wingdings" charset="2"/>
              <a:buChar char="Ø"/>
            </a:pPr>
            <a:endParaRPr lang="en-US" dirty="0" smtClean="0"/>
          </a:p>
          <a:p>
            <a:pPr marL="285750" indent="-285750" algn="just">
              <a:lnSpc>
                <a:spcPct val="130000"/>
              </a:lnSpc>
              <a:buFont typeface="Wingdings" charset="2"/>
              <a:buChar char="Ø"/>
            </a:pPr>
            <a:r>
              <a:rPr lang="en-US" dirty="0" err="1" smtClean="0"/>
              <a:t>Transkriptom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array CGH </a:t>
            </a:r>
            <a:r>
              <a:rPr lang="en-US" dirty="0" err="1"/>
              <a:t>verilerinin</a:t>
            </a:r>
            <a:r>
              <a:rPr lang="en-US" dirty="0"/>
              <a:t> </a:t>
            </a:r>
            <a:r>
              <a:rPr lang="en-US" dirty="0" err="1"/>
              <a:t>entegrasyonu</a:t>
            </a:r>
            <a:r>
              <a:rPr lang="en-US" dirty="0"/>
              <a:t> </a:t>
            </a:r>
            <a:r>
              <a:rPr lang="en-US" dirty="0" err="1"/>
              <a:t>sonucunda</a:t>
            </a:r>
            <a:r>
              <a:rPr lang="en-US" dirty="0"/>
              <a:t> %20 </a:t>
            </a:r>
            <a:r>
              <a:rPr lang="en-US" dirty="0" err="1"/>
              <a:t>sıklıkla</a:t>
            </a:r>
            <a:r>
              <a:rPr lang="en-US" dirty="0"/>
              <a:t> </a:t>
            </a:r>
            <a:r>
              <a:rPr lang="en-US" dirty="0" err="1"/>
              <a:t>görülen</a:t>
            </a:r>
            <a:r>
              <a:rPr lang="en-US" dirty="0"/>
              <a:t> </a:t>
            </a:r>
            <a:r>
              <a:rPr lang="en-US" dirty="0" err="1"/>
              <a:t>kopya</a:t>
            </a:r>
            <a:r>
              <a:rPr lang="en-US" dirty="0"/>
              <a:t> </a:t>
            </a:r>
            <a:r>
              <a:rPr lang="en-US" dirty="0" err="1"/>
              <a:t>sayısı</a:t>
            </a:r>
            <a:r>
              <a:rPr lang="en-US" dirty="0"/>
              <a:t> </a:t>
            </a:r>
            <a:r>
              <a:rPr lang="en-US" dirty="0" err="1"/>
              <a:t>değişikliklerinin</a:t>
            </a:r>
            <a:r>
              <a:rPr lang="en-US" dirty="0"/>
              <a:t>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b="1" dirty="0"/>
              <a:t>69 </a:t>
            </a:r>
            <a:r>
              <a:rPr lang="en-US" b="1" dirty="0" err="1"/>
              <a:t>bölgede</a:t>
            </a:r>
            <a:r>
              <a:rPr lang="en-US" b="1" dirty="0"/>
              <a:t> 79 </a:t>
            </a:r>
            <a:r>
              <a:rPr lang="en-US" b="1" dirty="0" err="1"/>
              <a:t>genin</a:t>
            </a:r>
            <a:r>
              <a:rPr lang="en-US" dirty="0"/>
              <a:t> </a:t>
            </a:r>
            <a:r>
              <a:rPr lang="en-US" dirty="0" err="1"/>
              <a:t>ifadesini</a:t>
            </a:r>
            <a:r>
              <a:rPr lang="en-US" dirty="0"/>
              <a:t> </a:t>
            </a:r>
            <a:r>
              <a:rPr lang="en-US" dirty="0" err="1"/>
              <a:t>etkilediği</a:t>
            </a:r>
            <a:r>
              <a:rPr lang="en-US" dirty="0"/>
              <a:t> </a:t>
            </a:r>
            <a:r>
              <a:rPr lang="en-US" dirty="0" err="1"/>
              <a:t>tespit</a:t>
            </a:r>
            <a:r>
              <a:rPr lang="en-US" dirty="0"/>
              <a:t> </a:t>
            </a:r>
            <a:r>
              <a:rPr lang="en-US" dirty="0" err="1"/>
              <a:t>edilmiştir</a:t>
            </a:r>
            <a:r>
              <a:rPr lang="en-US" dirty="0"/>
              <a:t>. </a:t>
            </a:r>
            <a:endParaRPr lang="en-US" dirty="0" smtClean="0"/>
          </a:p>
          <a:p>
            <a:pPr marL="285750" indent="-285750" algn="just">
              <a:lnSpc>
                <a:spcPct val="130000"/>
              </a:lnSpc>
              <a:buFont typeface="Wingdings" charset="2"/>
              <a:buChar char="Ø"/>
            </a:pPr>
            <a:endParaRPr lang="en-US" b="1" i="1" dirty="0"/>
          </a:p>
          <a:p>
            <a:pPr marL="285750" indent="-285750" algn="just">
              <a:lnSpc>
                <a:spcPct val="130000"/>
              </a:lnSpc>
              <a:buFont typeface="Wingdings" charset="2"/>
              <a:buChar char="Ø"/>
            </a:pPr>
            <a:r>
              <a:rPr lang="en-US" b="1" i="1" dirty="0" err="1" smtClean="0"/>
              <a:t>Bununla</a:t>
            </a:r>
            <a:r>
              <a:rPr lang="en-US" b="1" i="1" dirty="0" smtClean="0"/>
              <a:t> </a:t>
            </a:r>
            <a:r>
              <a:rPr lang="en-US" b="1" i="1" dirty="0" err="1"/>
              <a:t>birlikte</a:t>
            </a:r>
            <a:r>
              <a:rPr lang="en-US" b="1" i="1" dirty="0"/>
              <a:t> </a:t>
            </a:r>
            <a:r>
              <a:rPr lang="en-US" b="1" i="1" dirty="0" err="1"/>
              <a:t>entegresyon</a:t>
            </a:r>
            <a:r>
              <a:rPr lang="en-US" b="1" i="1" dirty="0"/>
              <a:t> </a:t>
            </a:r>
            <a:r>
              <a:rPr lang="en-US" b="1" i="1" dirty="0" err="1"/>
              <a:t>sonucunda</a:t>
            </a:r>
            <a:r>
              <a:rPr lang="en-US" b="1" i="1" dirty="0"/>
              <a:t> </a:t>
            </a:r>
            <a:r>
              <a:rPr lang="en-US" b="1" i="1" dirty="0" err="1"/>
              <a:t>kopya</a:t>
            </a:r>
            <a:r>
              <a:rPr lang="en-US" b="1" i="1" dirty="0"/>
              <a:t> </a:t>
            </a:r>
            <a:r>
              <a:rPr lang="en-US" b="1" i="1" dirty="0" err="1"/>
              <a:t>sayısı</a:t>
            </a:r>
            <a:r>
              <a:rPr lang="en-US" b="1" i="1" dirty="0"/>
              <a:t> </a:t>
            </a:r>
            <a:r>
              <a:rPr lang="en-US" b="1" i="1" dirty="0" err="1"/>
              <a:t>değişikliklerinin</a:t>
            </a:r>
            <a:r>
              <a:rPr lang="en-US" b="1" i="1" dirty="0"/>
              <a:t> gen </a:t>
            </a:r>
            <a:r>
              <a:rPr lang="en-US" b="1" i="1" dirty="0" err="1"/>
              <a:t>ifade</a:t>
            </a:r>
            <a:r>
              <a:rPr lang="en-US" b="1" i="1" dirty="0"/>
              <a:t> </a:t>
            </a:r>
            <a:r>
              <a:rPr lang="en-US" b="1" i="1" dirty="0" err="1"/>
              <a:t>profilindeki</a:t>
            </a:r>
            <a:r>
              <a:rPr lang="en-US" b="1" i="1" dirty="0"/>
              <a:t> </a:t>
            </a:r>
            <a:r>
              <a:rPr lang="en-US" b="1" i="1" dirty="0" err="1"/>
              <a:t>değişiklikleri</a:t>
            </a:r>
            <a:r>
              <a:rPr lang="en-US" b="1" i="1" dirty="0"/>
              <a:t> </a:t>
            </a:r>
            <a:r>
              <a:rPr lang="en-US" b="1" i="1" dirty="0" err="1"/>
              <a:t>açıklayamadığı</a:t>
            </a:r>
            <a:r>
              <a:rPr lang="en-US" b="1" i="1" dirty="0"/>
              <a:t> </a:t>
            </a:r>
            <a:r>
              <a:rPr lang="en-US" b="1" i="1" dirty="0" err="1"/>
              <a:t>noktalar</a:t>
            </a:r>
            <a:r>
              <a:rPr lang="en-US" b="1" i="1" dirty="0"/>
              <a:t> </a:t>
            </a:r>
            <a:r>
              <a:rPr lang="en-US" b="1" i="1" dirty="0" err="1"/>
              <a:t>ortaya</a:t>
            </a:r>
            <a:r>
              <a:rPr lang="en-US" b="1" i="1" dirty="0"/>
              <a:t> </a:t>
            </a:r>
            <a:r>
              <a:rPr lang="en-US" b="1" i="1" dirty="0" err="1"/>
              <a:t>çıkmıştır</a:t>
            </a:r>
            <a:r>
              <a:rPr lang="en-US" b="1" i="1" dirty="0"/>
              <a:t>.</a:t>
            </a:r>
            <a:r>
              <a:rPr lang="en-US" dirty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719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ÖRNEK</a:t>
            </a:r>
            <a:br>
              <a:rPr lang="en-US" dirty="0" smtClean="0"/>
            </a:br>
            <a:r>
              <a:rPr lang="en-US" dirty="0" err="1" smtClean="0"/>
              <a:t>Kolorektal</a:t>
            </a:r>
            <a:r>
              <a:rPr lang="en-US" dirty="0" smtClean="0"/>
              <a:t> </a:t>
            </a:r>
            <a:r>
              <a:rPr lang="en-US" dirty="0" err="1" smtClean="0"/>
              <a:t>Kanser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" y="1696720"/>
            <a:ext cx="7193279" cy="4866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413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ÖRNEK</a:t>
            </a:r>
            <a:br>
              <a:rPr lang="en-US" dirty="0" smtClean="0"/>
            </a:br>
            <a:r>
              <a:rPr lang="en-US" dirty="0" err="1" smtClean="0"/>
              <a:t>Kolorektal</a:t>
            </a:r>
            <a:r>
              <a:rPr lang="en-US" dirty="0" smtClean="0"/>
              <a:t> </a:t>
            </a:r>
            <a:r>
              <a:rPr lang="en-US" dirty="0" err="1" smtClean="0"/>
              <a:t>Kanser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65760" y="1943804"/>
            <a:ext cx="8321040" cy="4801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charset="2"/>
              <a:buChar char="Ø"/>
            </a:pPr>
            <a:r>
              <a:rPr lang="tr-TR" dirty="0" smtClean="0"/>
              <a:t>Tabloda </a:t>
            </a:r>
            <a:r>
              <a:rPr lang="tr-TR" dirty="0"/>
              <a:t>görüleceği üzere, üç </a:t>
            </a:r>
            <a:r>
              <a:rPr lang="tr-TR" dirty="0" err="1"/>
              <a:t>omik</a:t>
            </a:r>
            <a:r>
              <a:rPr lang="tr-TR" dirty="0"/>
              <a:t> verinin entegrasyonu yaklaşımını kullanması nedeniyle çalışmamızla paralellikler arz eden ilk yayın olan </a:t>
            </a:r>
            <a:r>
              <a:rPr lang="tr-TR" dirty="0" err="1"/>
              <a:t>Lagerstedt</a:t>
            </a:r>
            <a:r>
              <a:rPr lang="tr-TR" dirty="0"/>
              <a:t> ve arkadaşlarının yayınlarında, 24 hastanın eşli dokuları kullanılmış ve çalışmamıza göre daha az sayıda olan bu hasta gruplarının örnekleri </a:t>
            </a:r>
            <a:r>
              <a:rPr lang="tr-TR" dirty="0" err="1"/>
              <a:t>havuzlanarak</a:t>
            </a:r>
            <a:r>
              <a:rPr lang="tr-TR" dirty="0"/>
              <a:t> (</a:t>
            </a:r>
            <a:r>
              <a:rPr lang="tr-TR" dirty="0" err="1"/>
              <a:t>pooled</a:t>
            </a:r>
            <a:r>
              <a:rPr lang="tr-TR" dirty="0"/>
              <a:t>) çalışılmıştır. </a:t>
            </a:r>
            <a:endParaRPr lang="tr-TR" dirty="0" smtClean="0"/>
          </a:p>
          <a:p>
            <a:pPr marL="285750" indent="-285750" algn="just">
              <a:buFont typeface="Wingdings" charset="2"/>
              <a:buChar char="Ø"/>
            </a:pPr>
            <a:endParaRPr lang="tr-TR" dirty="0"/>
          </a:p>
          <a:p>
            <a:pPr marL="742950" lvl="1" indent="-285750" algn="just">
              <a:buFont typeface="Wingdings" charset="2"/>
              <a:buChar char="Ø"/>
            </a:pPr>
            <a:r>
              <a:rPr lang="tr-TR" dirty="0" smtClean="0"/>
              <a:t>Bu </a:t>
            </a:r>
            <a:r>
              <a:rPr lang="tr-TR" dirty="0"/>
              <a:t>tip çalışmalarda elde edilecek veri, örneklerin tek tek analiz edildiği çalışmalara göre kayda değer gürültü barındırmaktadır (</a:t>
            </a:r>
            <a:r>
              <a:rPr lang="tr-TR" dirty="0" err="1"/>
              <a:t>Kenziorkski</a:t>
            </a:r>
            <a:r>
              <a:rPr lang="tr-TR" dirty="0"/>
              <a:t> ve ark, 2005, </a:t>
            </a:r>
            <a:r>
              <a:rPr lang="tr-TR" dirty="0" err="1"/>
              <a:t>Zhang</a:t>
            </a:r>
            <a:r>
              <a:rPr lang="tr-TR" dirty="0"/>
              <a:t> ve ark. 2007). </a:t>
            </a:r>
            <a:endParaRPr lang="tr-TR" dirty="0" smtClean="0"/>
          </a:p>
          <a:p>
            <a:pPr marL="285750" indent="-285750" algn="just">
              <a:buFont typeface="Wingdings" charset="2"/>
              <a:buChar char="Ø"/>
            </a:pPr>
            <a:endParaRPr lang="tr-TR" dirty="0"/>
          </a:p>
          <a:p>
            <a:pPr marL="285750" indent="-285750" algn="just">
              <a:buFont typeface="Wingdings" charset="2"/>
              <a:buChar char="Ø"/>
            </a:pPr>
            <a:r>
              <a:rPr lang="tr-TR" dirty="0" smtClean="0"/>
              <a:t>Çalışmamızla </a:t>
            </a:r>
            <a:r>
              <a:rPr lang="tr-TR" dirty="0"/>
              <a:t>benzerlik arz eden ve 2013 yılında yapılan </a:t>
            </a:r>
            <a:r>
              <a:rPr lang="tr-TR" dirty="0" err="1"/>
              <a:t>Madhavan</a:t>
            </a:r>
            <a:r>
              <a:rPr lang="tr-TR" dirty="0"/>
              <a:t> ve arkadaşlarının çalışmasında ise, çalışmanın amacı KRK-</a:t>
            </a:r>
            <a:r>
              <a:rPr lang="tr-TR" dirty="0" err="1"/>
              <a:t>nüks</a:t>
            </a:r>
            <a:r>
              <a:rPr lang="tr-TR" dirty="0"/>
              <a:t> ilişkili genleri tespit etmektir</a:t>
            </a:r>
            <a:r>
              <a:rPr lang="tr-TR" dirty="0" smtClean="0"/>
              <a:t>.</a:t>
            </a:r>
          </a:p>
          <a:p>
            <a:pPr algn="just"/>
            <a:endParaRPr lang="tr-TR" dirty="0" smtClean="0"/>
          </a:p>
          <a:p>
            <a:pPr marL="742950" lvl="1" indent="-285750" algn="just">
              <a:buFont typeface="Wingdings" charset="2"/>
              <a:buChar char="Ø"/>
            </a:pPr>
            <a:r>
              <a:rPr lang="tr-TR" dirty="0" smtClean="0"/>
              <a:t>Bu </a:t>
            </a:r>
            <a:r>
              <a:rPr lang="tr-TR" dirty="0"/>
              <a:t>amaçla </a:t>
            </a:r>
            <a:r>
              <a:rPr lang="tr-TR" dirty="0" err="1"/>
              <a:t>relaps</a:t>
            </a:r>
            <a:r>
              <a:rPr lang="tr-TR" dirty="0"/>
              <a:t> (</a:t>
            </a:r>
            <a:r>
              <a:rPr lang="tr-TR" dirty="0" err="1"/>
              <a:t>nüks</a:t>
            </a:r>
            <a:r>
              <a:rPr lang="tr-TR" dirty="0"/>
              <a:t>)</a:t>
            </a:r>
            <a:r>
              <a:rPr lang="en-US" dirty="0"/>
              <a:t> </a:t>
            </a:r>
            <a:r>
              <a:rPr lang="en-US" dirty="0" err="1"/>
              <a:t>olmuş</a:t>
            </a:r>
            <a:r>
              <a:rPr lang="en-US" dirty="0"/>
              <a:t> 20 </a:t>
            </a:r>
            <a:r>
              <a:rPr lang="en-US" dirty="0" err="1"/>
              <a:t>hastanın</a:t>
            </a:r>
            <a:r>
              <a:rPr lang="en-US" dirty="0"/>
              <a:t> </a:t>
            </a:r>
            <a:r>
              <a:rPr lang="en-US" dirty="0" err="1"/>
              <a:t>doku</a:t>
            </a:r>
            <a:r>
              <a:rPr lang="en-US" dirty="0"/>
              <a:t> </a:t>
            </a:r>
            <a:r>
              <a:rPr lang="en-US" dirty="0" err="1"/>
              <a:t>örneği</a:t>
            </a:r>
            <a:r>
              <a:rPr lang="en-US" dirty="0"/>
              <a:t>, </a:t>
            </a:r>
            <a:r>
              <a:rPr lang="en-US" dirty="0" err="1"/>
              <a:t>relaps</a:t>
            </a:r>
            <a:r>
              <a:rPr lang="en-US" dirty="0"/>
              <a:t> (</a:t>
            </a:r>
            <a:r>
              <a:rPr lang="en-US" dirty="0" err="1"/>
              <a:t>nüks</a:t>
            </a:r>
            <a:r>
              <a:rPr lang="en-US" dirty="0"/>
              <a:t>) </a:t>
            </a:r>
            <a:r>
              <a:rPr lang="en-US" dirty="0" err="1"/>
              <a:t>olmamış</a:t>
            </a:r>
            <a:r>
              <a:rPr lang="en-US" dirty="0"/>
              <a:t> 20 </a:t>
            </a:r>
            <a:r>
              <a:rPr lang="en-US" dirty="0" err="1"/>
              <a:t>hastanın</a:t>
            </a:r>
            <a:r>
              <a:rPr lang="en-US" dirty="0"/>
              <a:t> </a:t>
            </a:r>
            <a:r>
              <a:rPr lang="en-US" dirty="0" err="1"/>
              <a:t>doku</a:t>
            </a:r>
            <a:r>
              <a:rPr lang="en-US" dirty="0"/>
              <a:t> </a:t>
            </a:r>
            <a:r>
              <a:rPr lang="en-US" dirty="0" err="1"/>
              <a:t>örneği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karşılaştırılmıştır</a:t>
            </a:r>
            <a:r>
              <a:rPr lang="en-US" dirty="0"/>
              <a:t>. </a:t>
            </a:r>
            <a:endParaRPr lang="en-US" dirty="0" smtClean="0"/>
          </a:p>
          <a:p>
            <a:pPr marL="285750" indent="-285750" algn="just">
              <a:buFont typeface="Wingdings" charset="2"/>
              <a:buChar char="Ø"/>
            </a:pPr>
            <a:endParaRPr lang="en-US" b="1" dirty="0"/>
          </a:p>
          <a:p>
            <a:pPr marL="285750" indent="-285750" algn="just">
              <a:buFont typeface="Wingdings" charset="2"/>
              <a:buChar char="Ø"/>
            </a:pPr>
            <a:r>
              <a:rPr lang="en-US" b="1" dirty="0" smtClean="0"/>
              <a:t>Bu </a:t>
            </a:r>
            <a:r>
              <a:rPr lang="en-US" b="1" dirty="0" err="1"/>
              <a:t>çerçevede</a:t>
            </a:r>
            <a:r>
              <a:rPr lang="en-US" b="1" dirty="0"/>
              <a:t> </a:t>
            </a:r>
            <a:r>
              <a:rPr lang="en-US" b="1" dirty="0" err="1"/>
              <a:t>çalışmanın</a:t>
            </a:r>
            <a:r>
              <a:rPr lang="en-US" b="1" dirty="0"/>
              <a:t> </a:t>
            </a:r>
            <a:r>
              <a:rPr lang="en-US" b="1" dirty="0" err="1"/>
              <a:t>sorusu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tasarımı</a:t>
            </a:r>
            <a:r>
              <a:rPr lang="en-US" b="1" dirty="0"/>
              <a:t>, </a:t>
            </a:r>
            <a:r>
              <a:rPr lang="en-US" b="1" dirty="0" err="1"/>
              <a:t>çalışmamızla</a:t>
            </a:r>
            <a:r>
              <a:rPr lang="en-US" b="1" dirty="0"/>
              <a:t> </a:t>
            </a:r>
            <a:r>
              <a:rPr lang="en-US" b="1" dirty="0" err="1"/>
              <a:t>farklılık</a:t>
            </a:r>
            <a:r>
              <a:rPr lang="en-US" b="1" dirty="0"/>
              <a:t> </a:t>
            </a:r>
            <a:r>
              <a:rPr lang="en-US" b="1" dirty="0" err="1"/>
              <a:t>arz</a:t>
            </a:r>
            <a:r>
              <a:rPr lang="en-US" b="1" dirty="0"/>
              <a:t> </a:t>
            </a:r>
            <a:r>
              <a:rPr lang="en-US" b="1" dirty="0" err="1"/>
              <a:t>etmektedir</a:t>
            </a:r>
            <a:r>
              <a:rPr lang="en-US" b="1" dirty="0"/>
              <a:t>.</a:t>
            </a:r>
            <a:r>
              <a:rPr lang="en-US" dirty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268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ÖRNEK</a:t>
            </a:r>
            <a:br>
              <a:rPr lang="en-US" dirty="0" smtClean="0"/>
            </a:br>
            <a:r>
              <a:rPr lang="en-US" dirty="0" err="1" smtClean="0"/>
              <a:t>Kolorektal</a:t>
            </a:r>
            <a:r>
              <a:rPr lang="en-US" dirty="0" smtClean="0"/>
              <a:t> </a:t>
            </a:r>
            <a:r>
              <a:rPr lang="en-US" dirty="0" err="1" smtClean="0"/>
              <a:t>Kanser</a:t>
            </a:r>
            <a:endParaRPr lang="en-US" dirty="0"/>
          </a:p>
        </p:txBody>
      </p:sp>
      <p:pic>
        <p:nvPicPr>
          <p:cNvPr id="4" name="Resim 1" descr="Resim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2212" y="2107882"/>
            <a:ext cx="6854508" cy="375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2417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ÖRNEK</a:t>
            </a:r>
            <a:br>
              <a:rPr lang="en-US" dirty="0" smtClean="0"/>
            </a:br>
            <a:r>
              <a:rPr lang="en-US" dirty="0" err="1" smtClean="0"/>
              <a:t>Kolorektal</a:t>
            </a:r>
            <a:r>
              <a:rPr lang="en-US" dirty="0" smtClean="0"/>
              <a:t> </a:t>
            </a:r>
            <a:r>
              <a:rPr lang="en-US" dirty="0" err="1" smtClean="0"/>
              <a:t>Kanser</a:t>
            </a:r>
            <a:endParaRPr lang="en-US" dirty="0"/>
          </a:p>
        </p:txBody>
      </p:sp>
      <p:pic>
        <p:nvPicPr>
          <p:cNvPr id="5" name="Resim 39"/>
          <p:cNvPicPr/>
          <p:nvPr/>
        </p:nvPicPr>
        <p:blipFill rotWithShape="1">
          <a:blip r:embed="rId2">
            <a:extLst/>
          </a:blip>
          <a:srcRect l="2792" t="11220" b="7854"/>
          <a:stretch/>
        </p:blipFill>
        <p:spPr bwMode="auto">
          <a:xfrm>
            <a:off x="1211897" y="1488440"/>
            <a:ext cx="6712903" cy="5115560"/>
          </a:xfrm>
          <a:prstGeom prst="rect">
            <a:avLst/>
          </a:prstGeom>
          <a:ln w="88900" cap="sq" cmpd="thickThin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ffectLst>
            <a:innerShdw blurRad="76200">
              <a:srgbClr val="000000"/>
            </a:innerShdw>
          </a:effectLst>
          <a:extLst/>
        </p:spPr>
      </p:pic>
    </p:spTree>
    <p:extLst>
      <p:ext uri="{BB962C8B-B14F-4D97-AF65-F5344CB8AC3E}">
        <p14:creationId xmlns:p14="http://schemas.microsoft.com/office/powerpoint/2010/main" val="269296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ÖRNEK</a:t>
            </a:r>
            <a:br>
              <a:rPr lang="en-US" dirty="0" smtClean="0"/>
            </a:br>
            <a:r>
              <a:rPr lang="en-US" dirty="0" err="1" smtClean="0"/>
              <a:t>Kolorektal</a:t>
            </a:r>
            <a:r>
              <a:rPr lang="en-US" dirty="0" smtClean="0"/>
              <a:t> </a:t>
            </a:r>
            <a:r>
              <a:rPr lang="en-US" dirty="0" err="1" smtClean="0"/>
              <a:t>Kanser</a:t>
            </a:r>
            <a:endParaRPr lang="en-US" dirty="0"/>
          </a:p>
        </p:txBody>
      </p:sp>
      <p:pic>
        <p:nvPicPr>
          <p:cNvPr id="5" name="Resim 39"/>
          <p:cNvPicPr/>
          <p:nvPr/>
        </p:nvPicPr>
        <p:blipFill rotWithShape="1">
          <a:blip r:embed="rId2">
            <a:extLst/>
          </a:blip>
          <a:srcRect l="2792" t="11220" b="7854"/>
          <a:stretch/>
        </p:blipFill>
        <p:spPr bwMode="auto">
          <a:xfrm>
            <a:off x="1211897" y="1488440"/>
            <a:ext cx="6712903" cy="5115560"/>
          </a:xfrm>
          <a:prstGeom prst="rect">
            <a:avLst/>
          </a:prstGeom>
          <a:ln w="88900" cap="sq" cmpd="thickThin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ffectLst>
            <a:innerShdw blurRad="76200">
              <a:srgbClr val="000000"/>
            </a:innerShdw>
          </a:effectLst>
          <a:extLst/>
        </p:spPr>
      </p:pic>
    </p:spTree>
    <p:extLst>
      <p:ext uri="{BB962C8B-B14F-4D97-AF65-F5344CB8AC3E}">
        <p14:creationId xmlns:p14="http://schemas.microsoft.com/office/powerpoint/2010/main" val="286098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ÖRNEK</a:t>
            </a:r>
            <a:br>
              <a:rPr lang="en-US" dirty="0" smtClean="0"/>
            </a:br>
            <a:r>
              <a:rPr lang="en-US" dirty="0" err="1" smtClean="0"/>
              <a:t>Kolorektal</a:t>
            </a:r>
            <a:r>
              <a:rPr lang="en-US" dirty="0" smtClean="0"/>
              <a:t> </a:t>
            </a:r>
            <a:r>
              <a:rPr lang="en-US" dirty="0" err="1" smtClean="0"/>
              <a:t>Kanser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970524" y="2698973"/>
            <a:ext cx="1937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Proje</a:t>
            </a:r>
            <a:r>
              <a:rPr lang="en-US" dirty="0" smtClean="0"/>
              <a:t> panel </a:t>
            </a:r>
            <a:r>
              <a:rPr lang="en-US" dirty="0" err="1" smtClean="0"/>
              <a:t>raporu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28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6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Özgün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884355" y="940765"/>
            <a:ext cx="8073908" cy="5477801"/>
            <a:chOff x="884355" y="940765"/>
            <a:chExt cx="8073908" cy="5477801"/>
          </a:xfrm>
        </p:grpSpPr>
        <p:pic>
          <p:nvPicPr>
            <p:cNvPr id="4" name="Picture 3" descr="Screen Shot 2015-02-20 at 12.10.40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367" t="10028" r="18413" b="8530"/>
            <a:stretch/>
          </p:blipFill>
          <p:spPr>
            <a:xfrm>
              <a:off x="884355" y="940765"/>
              <a:ext cx="8073908" cy="5477801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438400" y="1270000"/>
              <a:ext cx="927100" cy="127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7929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6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Özgün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endParaRPr lang="en-US" dirty="0"/>
          </a:p>
        </p:txBody>
      </p:sp>
      <p:pic>
        <p:nvPicPr>
          <p:cNvPr id="7" name="Picture 6" descr="Screen Shot 2015-02-20 at 12.21.29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6" t="17391" r="7963" b="17062"/>
          <a:stretch/>
        </p:blipFill>
        <p:spPr>
          <a:xfrm>
            <a:off x="169331" y="1491933"/>
            <a:ext cx="8704438" cy="402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29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6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Özgün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endParaRPr lang="en-US" dirty="0"/>
          </a:p>
        </p:txBody>
      </p:sp>
      <p:pic>
        <p:nvPicPr>
          <p:cNvPr id="3" name="Picture 2" descr="Screen Shot 2015-02-20 at 12.26.10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1" t="12846" r="27407" b="10738"/>
          <a:stretch/>
        </p:blipFill>
        <p:spPr>
          <a:xfrm>
            <a:off x="1557865" y="763800"/>
            <a:ext cx="6316134" cy="579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49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Hipotez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66621"/>
            <a:ext cx="8229600" cy="4525963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buFont typeface="Wingdings" charset="2"/>
              <a:buChar char="Ø"/>
            </a:pPr>
            <a:r>
              <a:rPr lang="en-US" dirty="0" err="1" smtClean="0"/>
              <a:t>Bilimsel</a:t>
            </a:r>
            <a:r>
              <a:rPr lang="en-US" dirty="0" smtClean="0"/>
              <a:t> </a:t>
            </a:r>
            <a:r>
              <a:rPr lang="en-US" dirty="0" err="1" smtClean="0"/>
              <a:t>metodolojinin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taşıdır</a:t>
            </a:r>
            <a:r>
              <a:rPr lang="en-US" dirty="0" smtClean="0"/>
              <a:t>.</a:t>
            </a:r>
          </a:p>
          <a:p>
            <a:pPr algn="just">
              <a:lnSpc>
                <a:spcPct val="120000"/>
              </a:lnSpc>
              <a:buFont typeface="Wingdings" charset="2"/>
              <a:buChar char="Ø"/>
            </a:pPr>
            <a:r>
              <a:rPr lang="en-US" dirty="0" err="1" smtClean="0"/>
              <a:t>Önceki</a:t>
            </a:r>
            <a:r>
              <a:rPr lang="en-US" dirty="0" smtClean="0"/>
              <a:t> </a:t>
            </a:r>
            <a:r>
              <a:rPr lang="en-US" dirty="0" err="1" smtClean="0"/>
              <a:t>gözlemlere</a:t>
            </a:r>
            <a:r>
              <a:rPr lang="en-US" dirty="0" smtClean="0"/>
              <a:t>/</a:t>
            </a:r>
            <a:r>
              <a:rPr lang="en-US" dirty="0" err="1" smtClean="0"/>
              <a:t>bilgi</a:t>
            </a:r>
            <a:r>
              <a:rPr lang="en-US" dirty="0" smtClean="0"/>
              <a:t>/</a:t>
            </a:r>
            <a:r>
              <a:rPr lang="en-US" dirty="0" err="1" smtClean="0"/>
              <a:t>bulgulara</a:t>
            </a:r>
            <a:r>
              <a:rPr lang="en-US" dirty="0" smtClean="0"/>
              <a:t> </a:t>
            </a:r>
            <a:r>
              <a:rPr lang="en-US" dirty="0" err="1" smtClean="0"/>
              <a:t>dayanan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mevcut</a:t>
            </a:r>
            <a:r>
              <a:rPr lang="en-US" dirty="0" smtClean="0"/>
              <a:t> </a:t>
            </a:r>
            <a:r>
              <a:rPr lang="en-US" dirty="0" err="1" smtClean="0"/>
              <a:t>bilimsel</a:t>
            </a:r>
            <a:r>
              <a:rPr lang="en-US" dirty="0" smtClean="0"/>
              <a:t> </a:t>
            </a:r>
            <a:r>
              <a:rPr lang="en-US" dirty="0" err="1" smtClean="0"/>
              <a:t>teoriyle</a:t>
            </a:r>
            <a:r>
              <a:rPr lang="en-US" dirty="0" smtClean="0"/>
              <a:t> </a:t>
            </a:r>
            <a:r>
              <a:rPr lang="en-US" dirty="0" err="1" smtClean="0"/>
              <a:t>açıklanamayan</a:t>
            </a:r>
            <a:r>
              <a:rPr lang="en-US" dirty="0" smtClean="0"/>
              <a:t>.</a:t>
            </a:r>
          </a:p>
          <a:p>
            <a:pPr algn="just">
              <a:lnSpc>
                <a:spcPct val="120000"/>
              </a:lnSpc>
              <a:buFont typeface="Wingdings" charset="2"/>
              <a:buChar char="Ø"/>
            </a:pPr>
            <a:r>
              <a:rPr lang="en-US" dirty="0" err="1" smtClean="0"/>
              <a:t>Önceden</a:t>
            </a:r>
            <a:r>
              <a:rPr lang="en-US" dirty="0" smtClean="0"/>
              <a:t> </a:t>
            </a:r>
            <a:r>
              <a:rPr lang="en-US" dirty="0" err="1" smtClean="0"/>
              <a:t>bilinebilir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sonucu</a:t>
            </a:r>
            <a:r>
              <a:rPr lang="en-US" dirty="0" smtClean="0"/>
              <a:t> </a:t>
            </a:r>
            <a:r>
              <a:rPr lang="en-US" dirty="0" err="1" smtClean="0"/>
              <a:t>olamaz</a:t>
            </a:r>
            <a:r>
              <a:rPr lang="en-US" dirty="0" smtClean="0"/>
              <a:t>.</a:t>
            </a:r>
          </a:p>
          <a:p>
            <a:pPr algn="just">
              <a:lnSpc>
                <a:spcPct val="120000"/>
              </a:lnSpc>
              <a:buFont typeface="Wingdings" charset="2"/>
              <a:buChar char="Ø"/>
            </a:pPr>
            <a:r>
              <a:rPr lang="en-US" dirty="0" err="1" smtClean="0"/>
              <a:t>Gözlem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deney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desteklenebilir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reddedilebilir</a:t>
            </a:r>
            <a:r>
              <a:rPr lang="en-US" dirty="0"/>
              <a:t> </a:t>
            </a:r>
            <a:r>
              <a:rPr lang="en-US" dirty="0" err="1" smtClean="0"/>
              <a:t>olandır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84823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6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Özgün</a:t>
            </a:r>
            <a:r>
              <a:rPr lang="en-US" dirty="0" smtClean="0"/>
              <a:t> </a:t>
            </a:r>
            <a:r>
              <a:rPr lang="en-US" dirty="0" err="1" smtClean="0"/>
              <a:t>Değer-Yapılabilirlik</a:t>
            </a:r>
            <a:endParaRPr lang="en-US" dirty="0"/>
          </a:p>
        </p:txBody>
      </p:sp>
      <p:pic>
        <p:nvPicPr>
          <p:cNvPr id="3" name="Picture 2" descr="Screen Shot 2015-02-20 at 12.15.10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8" t="12451" r="7778" b="9157"/>
          <a:stretch/>
        </p:blipFill>
        <p:spPr>
          <a:xfrm>
            <a:off x="304800" y="1388532"/>
            <a:ext cx="8698965" cy="482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73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HİPOTEZ </a:t>
            </a:r>
            <a:r>
              <a:rPr lang="en-US" dirty="0" err="1" smtClean="0"/>
              <a:t>oluştururken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ÖRNEK ÇALIŞMA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719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Trousseau </a:t>
            </a:r>
            <a:r>
              <a:rPr lang="en-US" dirty="0" err="1" smtClean="0"/>
              <a:t>Sendromu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0880" y="1786941"/>
            <a:ext cx="8229600" cy="4525963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buFont typeface="Wingdings" charset="2"/>
              <a:buChar char="Ø"/>
            </a:pPr>
            <a:r>
              <a:rPr lang="en-US" dirty="0" smtClean="0"/>
              <a:t>İlk </a:t>
            </a:r>
            <a:r>
              <a:rPr lang="en-US" dirty="0" err="1" smtClean="0"/>
              <a:t>kez</a:t>
            </a:r>
            <a:r>
              <a:rPr lang="en-US" dirty="0" smtClean="0"/>
              <a:t> 1860’lar Armand Trousseau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tanımlandı</a:t>
            </a:r>
            <a:r>
              <a:rPr lang="en-US" dirty="0" smtClean="0"/>
              <a:t>.</a:t>
            </a:r>
          </a:p>
          <a:p>
            <a:pPr algn="just">
              <a:lnSpc>
                <a:spcPct val="120000"/>
              </a:lnSpc>
              <a:buFont typeface="Wingdings" charset="2"/>
              <a:buChar char="Ø"/>
            </a:pPr>
            <a:r>
              <a:rPr lang="en-US" dirty="0" err="1" smtClean="0"/>
              <a:t>Kanser-Venöz</a:t>
            </a:r>
            <a:r>
              <a:rPr lang="en-US" dirty="0" smtClean="0"/>
              <a:t> </a:t>
            </a:r>
            <a:r>
              <a:rPr lang="en-US" dirty="0" err="1" smtClean="0"/>
              <a:t>Tromboz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542" y="3744674"/>
            <a:ext cx="4033458" cy="311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26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Trousseau </a:t>
            </a:r>
            <a:r>
              <a:rPr lang="en-US" dirty="0" err="1" smtClean="0"/>
              <a:t>Sendromu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26762"/>
            <a:ext cx="8229600" cy="4525963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buFont typeface="Wingdings" charset="2"/>
              <a:buChar char="Ø"/>
            </a:pPr>
            <a:r>
              <a:rPr lang="en-US" dirty="0" err="1" smtClean="0"/>
              <a:t>Trombozun</a:t>
            </a:r>
            <a:r>
              <a:rPr lang="en-US" dirty="0" smtClean="0"/>
              <a:t> </a:t>
            </a:r>
            <a:r>
              <a:rPr lang="en-US" dirty="0" err="1" smtClean="0"/>
              <a:t>kanserin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ön</a:t>
            </a:r>
            <a:r>
              <a:rPr lang="en-US" dirty="0" smtClean="0"/>
              <a:t> </a:t>
            </a:r>
            <a:r>
              <a:rPr lang="en-US" dirty="0" err="1" smtClean="0"/>
              <a:t>belirteci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vakalarda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tromboz</a:t>
            </a:r>
            <a:r>
              <a:rPr lang="en-US" dirty="0" smtClean="0"/>
              <a:t> </a:t>
            </a:r>
            <a:r>
              <a:rPr lang="en-US" dirty="0" err="1" smtClean="0"/>
              <a:t>vakalarından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gen </a:t>
            </a:r>
            <a:r>
              <a:rPr lang="en-US" dirty="0" err="1" smtClean="0"/>
              <a:t>ifade</a:t>
            </a:r>
            <a:r>
              <a:rPr lang="en-US" dirty="0" smtClean="0"/>
              <a:t> </a:t>
            </a:r>
            <a:r>
              <a:rPr lang="en-US" dirty="0" err="1" smtClean="0"/>
              <a:t>profili</a:t>
            </a:r>
            <a:r>
              <a:rPr lang="en-US" dirty="0" smtClean="0"/>
              <a:t> </a:t>
            </a:r>
            <a:r>
              <a:rPr lang="en-US" dirty="0" err="1" smtClean="0"/>
              <a:t>vardır</a:t>
            </a:r>
            <a:r>
              <a:rPr lang="en-US" dirty="0" smtClean="0"/>
              <a:t> (</a:t>
            </a:r>
            <a:r>
              <a:rPr lang="en-US" dirty="0" err="1" smtClean="0"/>
              <a:t>var</a:t>
            </a:r>
            <a:r>
              <a:rPr lang="en-US" dirty="0" smtClean="0"/>
              <a:t> </a:t>
            </a:r>
            <a:r>
              <a:rPr lang="en-US" dirty="0" err="1" smtClean="0"/>
              <a:t>mıdır</a:t>
            </a:r>
            <a:r>
              <a:rPr lang="en-US" dirty="0" smtClean="0"/>
              <a:t>?)</a:t>
            </a:r>
          </a:p>
        </p:txBody>
      </p:sp>
      <p:sp>
        <p:nvSpPr>
          <p:cNvPr id="5" name="Oval 4"/>
          <p:cNvSpPr/>
          <p:nvPr/>
        </p:nvSpPr>
        <p:spPr>
          <a:xfrm>
            <a:off x="2590800" y="1920240"/>
            <a:ext cx="2245360" cy="2153920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328160" y="1920240"/>
            <a:ext cx="2367280" cy="2153920"/>
          </a:xfrm>
          <a:prstGeom prst="ellipse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90800" y="2872842"/>
            <a:ext cx="2367280" cy="2153920"/>
          </a:xfrm>
          <a:prstGeom prst="ellipse">
            <a:avLst/>
          </a:prstGeom>
          <a:noFill/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419600" y="2872842"/>
            <a:ext cx="2367280" cy="2153920"/>
          </a:xfrm>
          <a:prstGeom prst="ellipse">
            <a:avLst/>
          </a:prstGeom>
          <a:noFill/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 rot="20226947">
            <a:off x="3119120" y="2201148"/>
            <a:ext cx="822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Kanser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 rot="1102948">
            <a:off x="4970052" y="2316479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Kanser&amp;Tromboz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 rot="20394636">
            <a:off x="5323840" y="4237797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Tromboz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 rot="1837596">
            <a:off x="3079659" y="4358640"/>
            <a:ext cx="826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Sağlıklı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18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Trousseau </a:t>
            </a:r>
            <a:r>
              <a:rPr lang="en-US" dirty="0" err="1" smtClean="0"/>
              <a:t>Sendromu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06042"/>
            <a:ext cx="8229600" cy="4525963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buFont typeface="Wingdings" charset="2"/>
              <a:buChar char="Ø"/>
            </a:pPr>
            <a:r>
              <a:rPr lang="en-US" dirty="0" err="1" smtClean="0"/>
              <a:t>Gözlem</a:t>
            </a:r>
            <a:endParaRPr lang="en-US" dirty="0" smtClean="0"/>
          </a:p>
          <a:p>
            <a:pPr lvl="1" algn="just">
              <a:lnSpc>
                <a:spcPct val="120000"/>
              </a:lnSpc>
              <a:buFont typeface="Wingdings" charset="2"/>
              <a:buChar char="Ø"/>
            </a:pPr>
            <a:r>
              <a:rPr lang="en-US" dirty="0" smtClean="0"/>
              <a:t>Trousseau </a:t>
            </a:r>
            <a:r>
              <a:rPr lang="en-US" dirty="0" err="1" smtClean="0"/>
              <a:t>Sendromu</a:t>
            </a:r>
            <a:endParaRPr lang="en-US" dirty="0" smtClean="0"/>
          </a:p>
          <a:p>
            <a:pPr algn="just">
              <a:lnSpc>
                <a:spcPct val="120000"/>
              </a:lnSpc>
              <a:buFont typeface="Wingdings" charset="2"/>
              <a:buChar char="Ø"/>
            </a:pPr>
            <a:r>
              <a:rPr lang="en-US" dirty="0" err="1" smtClean="0"/>
              <a:t>Bulgular</a:t>
            </a:r>
            <a:endParaRPr lang="en-US" dirty="0" smtClean="0"/>
          </a:p>
          <a:p>
            <a:pPr lvl="1" algn="just">
              <a:lnSpc>
                <a:spcPct val="120000"/>
              </a:lnSpc>
              <a:buFont typeface="Wingdings" charset="2"/>
              <a:buChar char="Ø"/>
            </a:pPr>
            <a:r>
              <a:rPr lang="en-US" dirty="0" err="1" smtClean="0"/>
              <a:t>Moleküler</a:t>
            </a:r>
            <a:r>
              <a:rPr lang="en-US" dirty="0" smtClean="0"/>
              <a:t> </a:t>
            </a:r>
            <a:r>
              <a:rPr lang="en-US" dirty="0" err="1" smtClean="0"/>
              <a:t>tekil</a:t>
            </a:r>
            <a:r>
              <a:rPr lang="en-US" dirty="0" smtClean="0"/>
              <a:t> </a:t>
            </a:r>
            <a:r>
              <a:rPr lang="en-US" dirty="0" err="1" smtClean="0"/>
              <a:t>veriler</a:t>
            </a:r>
            <a:endParaRPr lang="en-US" dirty="0" smtClean="0"/>
          </a:p>
          <a:p>
            <a:pPr lvl="1" algn="just">
              <a:lnSpc>
                <a:spcPct val="120000"/>
              </a:lnSpc>
              <a:buFont typeface="Wingdings" charset="2"/>
              <a:buChar char="Ø"/>
            </a:pP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önce</a:t>
            </a:r>
            <a:r>
              <a:rPr lang="en-US" dirty="0" smtClean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 </a:t>
            </a:r>
            <a:r>
              <a:rPr lang="en-US" dirty="0" err="1" smtClean="0"/>
              <a:t>moleküler</a:t>
            </a:r>
            <a:r>
              <a:rPr lang="en-US" dirty="0" smtClean="0"/>
              <a:t> </a:t>
            </a:r>
            <a:r>
              <a:rPr lang="en-US" dirty="0" err="1" smtClean="0"/>
              <a:t>profilleme</a:t>
            </a:r>
            <a:r>
              <a:rPr lang="en-US" dirty="0" smtClean="0"/>
              <a:t> </a:t>
            </a:r>
            <a:r>
              <a:rPr lang="en-US" dirty="0" err="1" smtClean="0"/>
              <a:t>var</a:t>
            </a:r>
            <a:r>
              <a:rPr lang="en-US" dirty="0" smtClean="0"/>
              <a:t> </a:t>
            </a:r>
            <a:r>
              <a:rPr lang="en-US" dirty="0" err="1" smtClean="0"/>
              <a:t>mı</a:t>
            </a:r>
            <a:r>
              <a:rPr lang="en-US" dirty="0" smtClean="0"/>
              <a:t>?</a:t>
            </a:r>
          </a:p>
          <a:p>
            <a:pPr lvl="2" algn="just">
              <a:lnSpc>
                <a:spcPct val="120000"/>
              </a:lnSpc>
              <a:buFont typeface="Wingdings" charset="2"/>
              <a:buChar char="Ø"/>
            </a:pPr>
            <a:r>
              <a:rPr lang="en-US" dirty="0" smtClean="0"/>
              <a:t>YOK</a:t>
            </a:r>
          </a:p>
        </p:txBody>
      </p:sp>
    </p:spTree>
    <p:extLst>
      <p:ext uri="{BB962C8B-B14F-4D97-AF65-F5344CB8AC3E}">
        <p14:creationId xmlns:p14="http://schemas.microsoft.com/office/powerpoint/2010/main" val="52934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HİPOTEZ-ÖZGÜN DEĞER</a:t>
            </a:r>
            <a:br>
              <a:rPr lang="en-US" dirty="0" smtClean="0"/>
            </a:br>
            <a:r>
              <a:rPr lang="en-US" dirty="0" smtClean="0"/>
              <a:t>ELEŞTİRİLERE CEVAP VERMEK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678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Kolorektal</a:t>
            </a:r>
            <a:r>
              <a:rPr lang="en-US" dirty="0" smtClean="0"/>
              <a:t> </a:t>
            </a:r>
            <a:r>
              <a:rPr lang="en-US" dirty="0" err="1" smtClean="0"/>
              <a:t>Kanser</a:t>
            </a:r>
            <a:endParaRPr lang="en-US" dirty="0"/>
          </a:p>
        </p:txBody>
      </p:sp>
      <p:pic>
        <p:nvPicPr>
          <p:cNvPr id="5" name="Resim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320" y="1884998"/>
            <a:ext cx="6959600" cy="46377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8579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Kolorektal</a:t>
            </a:r>
            <a:r>
              <a:rPr lang="en-US" dirty="0" smtClean="0"/>
              <a:t> </a:t>
            </a:r>
            <a:r>
              <a:rPr lang="en-US" dirty="0" err="1" smtClean="0"/>
              <a:t>Kanser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364" y="2171064"/>
            <a:ext cx="3739515" cy="3721735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6" name="Picture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81" t="45821" r="26270"/>
          <a:stretch/>
        </p:blipFill>
        <p:spPr bwMode="auto">
          <a:xfrm>
            <a:off x="4992052" y="2304097"/>
            <a:ext cx="3694748" cy="345662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45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8672</TotalTime>
  <Words>320</Words>
  <Application>Microsoft Macintosh PowerPoint</Application>
  <PresentationFormat>On-screen Show (4:3)</PresentationFormat>
  <Paragraphs>54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Wingdings</vt:lpstr>
      <vt:lpstr>Office Theme</vt:lpstr>
      <vt:lpstr>HAFTA III HİPOTEZ</vt:lpstr>
      <vt:lpstr>Hipotez</vt:lpstr>
      <vt:lpstr>HİPOTEZ oluştururken ÖRNEK ÇALIŞMA</vt:lpstr>
      <vt:lpstr>Trousseau Sendromu</vt:lpstr>
      <vt:lpstr>Trousseau Sendromu</vt:lpstr>
      <vt:lpstr>Trousseau Sendromu</vt:lpstr>
      <vt:lpstr>HİPOTEZ-ÖZGÜN DEĞER ELEŞTİRİLERE CEVAP VERMEK</vt:lpstr>
      <vt:lpstr>Kolorektal Kanser</vt:lpstr>
      <vt:lpstr>Kolorektal Kanser</vt:lpstr>
      <vt:lpstr>Kolorektal Kanser</vt:lpstr>
      <vt:lpstr>ÖRNEK Kolorektal Kanser</vt:lpstr>
      <vt:lpstr>ÖRNEK Kolorektal Kanser</vt:lpstr>
      <vt:lpstr>ÖRNEK Kolorektal Kanser</vt:lpstr>
      <vt:lpstr>ÖRNEK Kolorektal Kanser</vt:lpstr>
      <vt:lpstr>ÖRNEK Kolorektal Kanser</vt:lpstr>
      <vt:lpstr>ÖRNEK Kolorektal Kanser</vt:lpstr>
      <vt:lpstr>Özgün Değer</vt:lpstr>
      <vt:lpstr>Özgün Değer</vt:lpstr>
      <vt:lpstr>Özgün Değer</vt:lpstr>
      <vt:lpstr>Özgün Değer-Yapılabilirlik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Hilal Ozdag</dc:creator>
  <cp:lastModifiedBy>Hilal Özdağ</cp:lastModifiedBy>
  <cp:revision>68</cp:revision>
  <dcterms:created xsi:type="dcterms:W3CDTF">2015-01-06T11:46:58Z</dcterms:created>
  <dcterms:modified xsi:type="dcterms:W3CDTF">2016-03-03T11:59:48Z</dcterms:modified>
</cp:coreProperties>
</file>