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4"/>
    <p:restoredTop sz="94665"/>
  </p:normalViewPr>
  <p:slideViewPr>
    <p:cSldViewPr snapToGrid="0" snapToObjects="1">
      <p:cViewPr varScale="1">
        <p:scale>
          <a:sx n="81" d="100"/>
          <a:sy n="81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A9D3B7-BE90-A142-B11B-804C0E8F5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9D5F2BA-DE44-B34C-9F53-E98EAA6BA1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EE347A-C8BD-C04C-8BE3-7DAA4D8BE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CBD03A-C3D4-9B4A-AD65-0AB240B8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6BD2F5-A3B3-8C4C-B619-A90E777A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2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869A6F-5764-0346-9E5B-504A2F6C5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0304B7-9A10-BB4D-9666-8A0A5F956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9AC1C8-6831-5C47-94CA-576ED2CC3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FD869C-86E9-A240-9A68-A223DD05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B5D5F3-EA20-7C49-92EB-B91BFD88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815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51CBD7D-D175-674B-AD10-DA3B64675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1C30019-F0AA-E94E-83D0-CF5B009C0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93E55F-5212-BC46-B4A1-CA03E2B4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DCF3AF-E05D-F943-BCA7-4F0B88520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D8166A-C94E-FE44-9C8D-B7BDD4F8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01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914D56-077C-5F45-8C41-1B363562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4A2D2-E980-9E40-91B7-6D6D37F9A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AB7CDC-B118-414E-81B1-E8339FC41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21803C-5238-8248-BB4D-CFEF601FE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375B39-5CC2-1545-9BFC-818F2732A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94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8C5C26-9EFF-6E48-9969-7A8824AA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9B9227F-6BD6-484F-9676-759B11E04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F514A4-DCBC-8043-8FF1-EFFF9D99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09E5E0-86F7-E049-84C1-0AA87E9B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FDCD24-F3B5-944D-94F2-89FD026BF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322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39EFAF-CDD8-AD44-9C27-C323EEF09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D35DB0-4D4B-774B-84EC-B38A46BE0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4D61CB8-4C10-8045-9DA2-6D310D1F3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C564AC-02FB-2742-9937-05F09AC53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D277FE6-C682-9A41-8347-538CD827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7902FFF-5BF1-F244-B53E-14E3B585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61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D35DEE-A493-3B41-8554-9988352A3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B664EC4-CA39-594F-AB6E-ADEF0121E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1CA311-1D65-3443-A003-3FDAD671E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B32C0F8-5601-C14A-A548-B0B062C8A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32E075B-3868-EF46-9862-6776DAC7D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6E793AD-0AF1-254D-8342-731D3D9E6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8C54911-E93B-BD4D-BF33-3992EA11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14BFDB-B9F0-BA43-BF1E-6753E0158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3714D5-753C-BC47-932F-0929DAA7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B0C7462-C1C1-C84A-B96C-64DAC9F1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E099D90-48C7-DE45-A0F2-6BA34EE1D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07D9E4F-CA0E-8E41-A348-6B56C6DB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49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A0EFC-B7B0-754A-A743-0F0F1DB6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5F5F1DC-1CA3-4A4E-9AAF-C505B9B7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C57524A-FF8F-7246-ADB9-02ED880B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86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77A78B-281B-5944-AFFA-4BC2199DA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F1B26-F0D5-2B4D-A4D7-8375D5605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93C6263-9845-F940-8F18-34B72DFD8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BB3676-511F-5E41-B9CE-930BF3943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763E4E-E199-DD42-B8F4-A47D088DF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0ED02C3-23D0-C74B-A10F-DFF80704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11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C66153-0107-C149-8E8D-03331F363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975479-9AB5-1247-9CE6-0A1FF61B4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5A50C8D-E89F-2A4F-A8E2-79D129DCC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6DA9EB7-EEC2-F04E-8EE8-8FFB6387C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BBFAC46-E799-FE47-B089-0681DB5F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6DC528E-37AE-0E46-9DE6-0BEA3BC15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3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9B0D5-8089-5341-BFEC-41BA1EEB7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F9AD7F-AEFE-D741-A8CB-981117667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13049-21A9-494F-9C4A-D17A51DC8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B2930-7023-8E4F-9469-193F686D92AA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6B7F8B-6660-1644-A13D-0402F140C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03D5F0-ECCB-FF4A-B491-00AC9EA4C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A9320-9A38-9D4F-A5A0-4D0F49A2DF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08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1E763BD4-E312-384F-BBD0-CC8DA5E60686}"/>
              </a:ext>
            </a:extLst>
          </p:cNvPr>
          <p:cNvSpPr txBox="1"/>
          <p:nvPr/>
        </p:nvSpPr>
        <p:spPr>
          <a:xfrm>
            <a:off x="1245475" y="1576550"/>
            <a:ext cx="98849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İSLAM MİRAS HUKUKU AÇISINDAN MİRASÇI OLMAYA</a:t>
            </a:r>
          </a:p>
          <a:p>
            <a:pPr algn="ctr"/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 OLAN DURUMLAR</a:t>
            </a:r>
          </a:p>
        </p:txBody>
      </p:sp>
    </p:spTree>
    <p:extLst>
      <p:ext uri="{BB962C8B-B14F-4D97-AF65-F5344CB8AC3E}">
        <p14:creationId xmlns:p14="http://schemas.microsoft.com/office/powerpoint/2010/main" val="331006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AE7CBC-E8DF-2A4C-B616-105063FF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Mirasçının, Miras Bırakanı Öldürmesi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96BDC7-7A23-F344-B980-03FFF489A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Mirasçının (vârisin) mirasına sahip olabilmek amacıyla kendisine miras bırakan kişiyi (murisini) öldürmesi, miras engeli olarak kabul edilmiştir. Bu durumun bir engel olarak kabul edilmesi, mirası elde etmek amacıyla </a:t>
            </a:r>
            <a:r>
              <a:rPr lang="tr-TR" dirty="0" err="1"/>
              <a:t>mûrisin</a:t>
            </a:r>
            <a:r>
              <a:rPr lang="tr-TR" dirty="0"/>
              <a:t> öldürmesini engellemek için öngörülmüş bir </a:t>
            </a:r>
            <a:r>
              <a:rPr lang="tr-TR" dirty="0" err="1"/>
              <a:t>hukûkî</a:t>
            </a:r>
            <a:r>
              <a:rPr lang="tr-TR" dirty="0"/>
              <a:t> tedbirdir. Mirasçının </a:t>
            </a:r>
            <a:r>
              <a:rPr lang="tr-TR" dirty="0" err="1"/>
              <a:t>mûrisini</a:t>
            </a:r>
            <a:r>
              <a:rPr lang="tr-TR" dirty="0"/>
              <a:t> kasten öldürmesi durumunda mirastan mahrum olacağı konusunda tüm İslâm hukukçuları görüş birliği içindedir. </a:t>
            </a:r>
          </a:p>
        </p:txBody>
      </p:sp>
    </p:spTree>
    <p:extLst>
      <p:ext uri="{BB962C8B-B14F-4D97-AF65-F5344CB8AC3E}">
        <p14:creationId xmlns:p14="http://schemas.microsoft.com/office/powerpoint/2010/main" val="274234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3B8206-6813-4944-9CA0-E44A03F7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Mirasçının, Miras Bırakanı Öldürmesi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7D9379-01AA-ED44-BA74-7D61508B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Maliki hukukçular, kasıt olmaksızın gerçekleşen öldürmenin bir miras engeli olmayacağını kabul etmişlerdir. Hanefîler ve diğer hukukçular ise (</a:t>
            </a:r>
            <a:r>
              <a:rPr lang="tr-TR" dirty="0" err="1"/>
              <a:t>şafiiler</a:t>
            </a:r>
            <a:r>
              <a:rPr lang="tr-TR" dirty="0"/>
              <a:t> ve </a:t>
            </a:r>
            <a:r>
              <a:rPr lang="tr-TR" dirty="0" err="1"/>
              <a:t>hanbeliler</a:t>
            </a:r>
            <a:r>
              <a:rPr lang="tr-TR" dirty="0"/>
              <a:t>) kasıtsız doğrudan gerçekleşen her türlü öldürmenin mirastan mahrumiyet sonucunu doğuracağını benimsemişlerdir. Ancak Hanefîler </a:t>
            </a:r>
            <a:r>
              <a:rPr lang="tr-TR" dirty="0" err="1"/>
              <a:t>tesebbüben</a:t>
            </a:r>
            <a:r>
              <a:rPr lang="tr-TR" dirty="0"/>
              <a:t> (dolaylı) öldürmenin bir engel teşkil etmediğini kabul ederken, </a:t>
            </a:r>
            <a:r>
              <a:rPr lang="tr-TR" dirty="0" err="1"/>
              <a:t>şafiiler</a:t>
            </a:r>
            <a:r>
              <a:rPr lang="tr-TR" dirty="0"/>
              <a:t> ve </a:t>
            </a:r>
            <a:r>
              <a:rPr lang="tr-TR" dirty="0" err="1"/>
              <a:t>hanbeliler</a:t>
            </a:r>
            <a:r>
              <a:rPr lang="tr-TR" dirty="0"/>
              <a:t> böyle bir ayrıma gitmemektedirler. </a:t>
            </a:r>
          </a:p>
        </p:txBody>
      </p:sp>
    </p:spTree>
    <p:extLst>
      <p:ext uri="{BB962C8B-B14F-4D97-AF65-F5344CB8AC3E}">
        <p14:creationId xmlns:p14="http://schemas.microsoft.com/office/powerpoint/2010/main" val="314722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C2C4E7D-63FB-5A4A-95EF-E133FD91C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Din Farklılığı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93E7B-E7F8-A944-9985-B7E5850A2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/>
              <a:t>İslam hukukçuları gayr-i </a:t>
            </a:r>
            <a:r>
              <a:rPr lang="tr-TR" sz="3600" dirty="0" err="1"/>
              <a:t>müslimlerin</a:t>
            </a:r>
            <a:r>
              <a:rPr lang="tr-TR" sz="3600" dirty="0"/>
              <a:t> </a:t>
            </a:r>
            <a:r>
              <a:rPr lang="tr-TR" sz="3600" dirty="0" err="1"/>
              <a:t>müslümana</a:t>
            </a:r>
            <a:r>
              <a:rPr lang="tr-TR" sz="3600" dirty="0"/>
              <a:t> vâris olmayacakları konusunda görüş birliği içindedirler. Cumhur-i </a:t>
            </a:r>
            <a:r>
              <a:rPr lang="tr-TR" sz="3600" dirty="0" err="1"/>
              <a:t>fukaha</a:t>
            </a:r>
            <a:r>
              <a:rPr lang="tr-TR" sz="3600" dirty="0"/>
              <a:t> aynı şekilde, </a:t>
            </a:r>
            <a:r>
              <a:rPr lang="tr-TR" sz="3600" dirty="0" err="1"/>
              <a:t>müslümanların</a:t>
            </a:r>
            <a:r>
              <a:rPr lang="tr-TR" sz="3600" dirty="0"/>
              <a:t> da gayr-i </a:t>
            </a:r>
            <a:r>
              <a:rPr lang="tr-TR" sz="3600" dirty="0" err="1"/>
              <a:t>müslim</a:t>
            </a:r>
            <a:r>
              <a:rPr lang="tr-TR" sz="3600" dirty="0"/>
              <a:t> yakınlarına mirasçı olamayacakları kanaatindedir.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56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EE92B1-2D37-2349-B1E5-6EF88BA6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Din Farklılığı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419F3A-3A93-C44B-BAA7-88768FEA3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/>
              <a:t>İmam Malik ve </a:t>
            </a:r>
            <a:r>
              <a:rPr lang="tr-TR" sz="3200" dirty="0" err="1"/>
              <a:t>Ahmed</a:t>
            </a:r>
            <a:r>
              <a:rPr lang="tr-TR" sz="3200" dirty="0"/>
              <a:t> b. </a:t>
            </a:r>
            <a:r>
              <a:rPr lang="tr-TR" sz="3200" dirty="0" err="1"/>
              <a:t>Hanbel</a:t>
            </a:r>
            <a:r>
              <a:rPr lang="tr-TR" sz="3200" dirty="0"/>
              <a:t> gibi bir kısım hukukçunun görüşü istisna edilirse, İslâm’dan başka dinlere mensup kimseler arasında din farklılığının, bir miras engeli teşkil etmediği kabul edilmiştir. </a:t>
            </a:r>
          </a:p>
          <a:p>
            <a:pPr algn="just"/>
            <a:r>
              <a:rPr lang="tr-TR" sz="3200" dirty="0"/>
              <a:t>Miras engeli olarak din farklılığının </a:t>
            </a:r>
            <a:r>
              <a:rPr lang="tr-TR" sz="3200" i="1" dirty="0"/>
              <a:t>(ihtilâf-ı din)</a:t>
            </a:r>
            <a:r>
              <a:rPr lang="tr-TR" sz="3200" dirty="0"/>
              <a:t> tespitinde </a:t>
            </a:r>
            <a:r>
              <a:rPr lang="tr-TR" sz="3200" dirty="0" err="1"/>
              <a:t>mûrisin</a:t>
            </a:r>
            <a:r>
              <a:rPr lang="tr-TR" sz="3200" dirty="0"/>
              <a:t> ölüm anındaki durumu dikkate alınmaktadır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69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B55AE7-CF04-5C4F-A86D-97FF6F99F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Ülke Farklılığı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574E13-0646-D043-8E24-7A6960A0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Müslümanların farklı devletlerin vatandaşları olmaları </a:t>
            </a:r>
            <a:r>
              <a:rPr lang="tr-TR" sz="3200" i="1" dirty="0"/>
              <a:t>(</a:t>
            </a:r>
            <a:r>
              <a:rPr lang="tr-TR" sz="3200" i="1" dirty="0" err="1"/>
              <a:t>ihtilâfu’d</a:t>
            </a:r>
            <a:r>
              <a:rPr lang="tr-TR" sz="3200" i="1" dirty="0"/>
              <a:t>-dâr), </a:t>
            </a:r>
            <a:r>
              <a:rPr lang="tr-TR" sz="3200" dirty="0"/>
              <a:t>mirasçılık bakımından bir engel oluşturmaz. Miras hukukuna ilişkin hükümlerin yer bakımından uygulanmasında Hanefî hukukçular ülke farklılığını bir mirasçılık engeli saymışlardır. Hanefî hukukçular hukukun </a:t>
            </a:r>
            <a:r>
              <a:rPr lang="tr-TR" sz="3200" dirty="0" err="1"/>
              <a:t>mahalliliğini</a:t>
            </a:r>
            <a:r>
              <a:rPr lang="tr-TR" sz="3200" dirty="0"/>
              <a:t> ve </a:t>
            </a:r>
            <a:r>
              <a:rPr lang="tr-TR" sz="3200" dirty="0" err="1"/>
              <a:t>mülkiliğini</a:t>
            </a:r>
            <a:r>
              <a:rPr lang="tr-TR" sz="3200" dirty="0"/>
              <a:t> temel alarak uygulama alanının devletin hükümranlık alanı ile sınırlamışlardır.</a:t>
            </a:r>
            <a:r>
              <a:rPr lang="tr-TR" sz="3200" dirty="0">
                <a:effectLst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48954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1997B5-06AB-1740-BB3E-F67F92180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Ülke Farklılığı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C2491E-DFF1-9B43-B0D8-4B8195215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/>
              <a:t>Buna karşılık diğer mezheplerde ise, gayr-ı </a:t>
            </a:r>
            <a:r>
              <a:rPr lang="tr-TR" sz="3200" dirty="0" err="1"/>
              <a:t>müslimlerin</a:t>
            </a:r>
            <a:r>
              <a:rPr lang="tr-TR" sz="3200" dirty="0"/>
              <a:t> vatandaşı oldukları devletler arasında </a:t>
            </a:r>
            <a:r>
              <a:rPr lang="tr-TR" sz="3200" dirty="0" err="1"/>
              <a:t>sulhâne</a:t>
            </a:r>
            <a:r>
              <a:rPr lang="tr-TR" sz="3200" dirty="0"/>
              <a:t> ilişkiler mevcutsa, ülke ayrılığı miras engeli değildir. </a:t>
            </a:r>
            <a:r>
              <a:rPr lang="tr-TR" sz="3200" dirty="0" err="1"/>
              <a:t>Hasmâne</a:t>
            </a:r>
            <a:r>
              <a:rPr lang="tr-TR" sz="3200" dirty="0"/>
              <a:t> ilişkiler </a:t>
            </a:r>
            <a:r>
              <a:rPr lang="tr-TR" sz="3200" dirty="0" err="1"/>
              <a:t>câri</a:t>
            </a:r>
            <a:r>
              <a:rPr lang="tr-TR" sz="3200" dirty="0"/>
              <a:t> ise, vatandaşlık farkı bir miras engelidir. </a:t>
            </a:r>
          </a:p>
          <a:p>
            <a:pPr algn="just"/>
            <a:r>
              <a:rPr lang="tr-TR" sz="3200" dirty="0"/>
              <a:t>Maliki, </a:t>
            </a:r>
            <a:r>
              <a:rPr lang="tr-TR" sz="3200" dirty="0" err="1"/>
              <a:t>hanbelî</a:t>
            </a:r>
            <a:r>
              <a:rPr lang="tr-TR" sz="3200" dirty="0"/>
              <a:t> ve </a:t>
            </a:r>
            <a:r>
              <a:rPr lang="tr-TR" sz="3200" dirty="0" err="1"/>
              <a:t>zâhirî</a:t>
            </a:r>
            <a:r>
              <a:rPr lang="tr-TR" sz="3200" dirty="0"/>
              <a:t> hukukçulara göre ülke farklılığı bir miras engeli sayılmamaktadır.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7959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56C64A-2932-154D-B30C-C6B69540A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Kölelik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6F746A-2F29-4D4D-9791-DD3C9CF73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/>
              <a:t>Köleler, İslâm hukukunda kimi sınırlı alanlar bakımından hukuk kişisi kabul edilmiş olmakla birlikte, miras hukukunda vâris olma ehliyetine sahip değildirler. Dolayısıyla kölelik hali, mirasçı olmak için bir engel sayılmaktadır.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45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320</Words>
  <Application>Microsoft Macintosh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PowerPoint Sunusu</vt:lpstr>
      <vt:lpstr> Mirasçının, Miras Bırakanı Öldürmesi </vt:lpstr>
      <vt:lpstr> Mirasçının, Miras Bırakanı Öldürmesi </vt:lpstr>
      <vt:lpstr> Din Farklılığı  </vt:lpstr>
      <vt:lpstr> Din Farklılığı  </vt:lpstr>
      <vt:lpstr> Ülke Farklılığı  </vt:lpstr>
      <vt:lpstr> Ülke Farklılığı  </vt:lpstr>
      <vt:lpstr> Kölelik 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alime çelik</dc:creator>
  <cp:lastModifiedBy>alime çelik</cp:lastModifiedBy>
  <cp:revision>2</cp:revision>
  <dcterms:created xsi:type="dcterms:W3CDTF">2018-02-15T18:07:13Z</dcterms:created>
  <dcterms:modified xsi:type="dcterms:W3CDTF">2018-02-15T18:19:16Z</dcterms:modified>
</cp:coreProperties>
</file>