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442" r:id="rId3"/>
    <p:sldId id="260" r:id="rId4"/>
    <p:sldId id="262" r:id="rId5"/>
    <p:sldId id="443" r:id="rId6"/>
    <p:sldId id="263" r:id="rId7"/>
    <p:sldId id="264" r:id="rId8"/>
    <p:sldId id="268" r:id="rId9"/>
    <p:sldId id="444" r:id="rId10"/>
    <p:sldId id="283" r:id="rId11"/>
    <p:sldId id="286" r:id="rId12"/>
    <p:sldId id="288" r:id="rId13"/>
    <p:sldId id="445" r:id="rId14"/>
    <p:sldId id="446" r:id="rId15"/>
    <p:sldId id="290" r:id="rId16"/>
    <p:sldId id="291" r:id="rId17"/>
    <p:sldId id="292" r:id="rId18"/>
    <p:sldId id="293" r:id="rId19"/>
    <p:sldId id="447" r:id="rId20"/>
    <p:sldId id="448" r:id="rId21"/>
    <p:sldId id="299" r:id="rId22"/>
    <p:sldId id="304" r:id="rId23"/>
    <p:sldId id="309" r:id="rId24"/>
    <p:sldId id="310" r:id="rId25"/>
    <p:sldId id="323" r:id="rId26"/>
    <p:sldId id="324" r:id="rId27"/>
    <p:sldId id="449" r:id="rId28"/>
    <p:sldId id="327" r:id="rId29"/>
    <p:sldId id="328" r:id="rId30"/>
    <p:sldId id="329" r:id="rId31"/>
    <p:sldId id="450" r:id="rId32"/>
    <p:sldId id="451" r:id="rId33"/>
    <p:sldId id="331" r:id="rId34"/>
    <p:sldId id="332" r:id="rId35"/>
    <p:sldId id="334" r:id="rId36"/>
    <p:sldId id="335" r:id="rId37"/>
    <p:sldId id="452" r:id="rId38"/>
    <p:sldId id="341" r:id="rId39"/>
    <p:sldId id="342" r:id="rId40"/>
    <p:sldId id="343" r:id="rId41"/>
    <p:sldId id="344" r:id="rId42"/>
    <p:sldId id="347" r:id="rId43"/>
    <p:sldId id="453" r:id="rId44"/>
    <p:sldId id="348" r:id="rId45"/>
    <p:sldId id="349" r:id="rId46"/>
    <p:sldId id="358" r:id="rId47"/>
    <p:sldId id="365" r:id="rId48"/>
    <p:sldId id="454" r:id="rId49"/>
    <p:sldId id="371" r:id="rId50"/>
    <p:sldId id="375" r:id="rId51"/>
    <p:sldId id="455" r:id="rId52"/>
    <p:sldId id="379" r:id="rId53"/>
    <p:sldId id="413" r:id="rId54"/>
    <p:sldId id="456" r:id="rId55"/>
    <p:sldId id="432" r:id="rId56"/>
    <p:sldId id="435" r:id="rId57"/>
    <p:sldId id="457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6A74-E7F0-4F1B-84F0-D10AE746C16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347D6-AD15-49DD-984C-0BABF0969F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42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3F549-0DB8-4105-97CA-178820AA511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BB603-EFB1-4447-99A2-D5B480059580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CF51E-3BCD-4D99-8496-3551B2A54E22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567F4-FEF0-4DCD-BA4C-9BAFD9CFE1B9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FCB0C-DBF1-45AA-8AB5-D9602681A145}" type="slidenum">
              <a:rPr lang="en-US" altLang="tr-TR"/>
              <a:pPr/>
              <a:t>18</a:t>
            </a:fld>
            <a:endParaRPr lang="en-US" altLang="tr-TR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E1E01-5D7A-4873-9405-E6731516C140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10DA6-9397-46EC-A248-9AA288E33CAD}" type="slidenum">
              <a:rPr lang="en-US" altLang="tr-TR"/>
              <a:pPr/>
              <a:t>22</a:t>
            </a:fld>
            <a:endParaRPr lang="en-US" altLang="tr-TR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E62A7-901B-4387-ADB8-3E3F78CED3E7}" type="slidenum">
              <a:rPr lang="en-US" altLang="tr-TR"/>
              <a:pPr/>
              <a:t>23</a:t>
            </a:fld>
            <a:endParaRPr lang="en-US" altLang="tr-TR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75114-3E77-4029-96CA-28EB4D888B44}" type="slidenum">
              <a:rPr lang="en-US" altLang="tr-TR"/>
              <a:pPr/>
              <a:t>24</a:t>
            </a:fld>
            <a:endParaRPr lang="en-US" altLang="tr-TR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D353A-925C-4FF2-A802-8DD23F2401FC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71367-9479-42EE-A011-8D0E4F51BCF2}" type="slidenum">
              <a:rPr lang="en-US" altLang="tr-TR"/>
              <a:pPr/>
              <a:t>26</a:t>
            </a:fld>
            <a:endParaRPr lang="en-US" altLang="tr-TR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708BE-5D11-4E6D-87D2-ABB9EC743866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74D4C-8B8A-4511-BC81-0943EAAA8C28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A7727-B200-40CA-82EE-B9FC1AD72A28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2643C-FA97-408E-87E8-F0CBDDE09AB7}" type="slidenum">
              <a:rPr lang="en-US" altLang="tr-TR"/>
              <a:pPr/>
              <a:t>30</a:t>
            </a:fld>
            <a:endParaRPr lang="en-US" altLang="tr-TR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07E9E-CD8D-4525-8EDD-F6E683916D9B}" type="slidenum">
              <a:rPr lang="en-US" altLang="tr-TR"/>
              <a:pPr/>
              <a:t>33</a:t>
            </a:fld>
            <a:endParaRPr lang="en-US" altLang="tr-TR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F6F62-12B1-4C48-9732-510D38F15CEF}" type="slidenum">
              <a:rPr lang="en-US" altLang="tr-TR"/>
              <a:pPr/>
              <a:t>34</a:t>
            </a:fld>
            <a:endParaRPr lang="en-US" altLang="tr-TR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ECCE1-2106-475E-AD91-33E2A2C7554B}" type="slidenum">
              <a:rPr lang="en-US" altLang="tr-TR"/>
              <a:pPr/>
              <a:t>35</a:t>
            </a:fld>
            <a:endParaRPr lang="en-US" altLang="tr-TR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9FB1E-EE3C-4F05-9A6E-F855CAA64C2A}" type="slidenum">
              <a:rPr lang="en-US" altLang="tr-TR"/>
              <a:pPr/>
              <a:t>36</a:t>
            </a:fld>
            <a:endParaRPr lang="en-US" altLang="tr-TR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D2FD-6053-4313-8F73-71138DA27DD2}" type="slidenum">
              <a:rPr lang="en-US" altLang="tr-TR"/>
              <a:pPr/>
              <a:t>38</a:t>
            </a:fld>
            <a:endParaRPr lang="en-US" altLang="tr-TR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7549E-9339-44E5-8C25-2BC5983A9A75}" type="slidenum">
              <a:rPr lang="en-US" altLang="tr-TR"/>
              <a:pPr/>
              <a:t>39</a:t>
            </a:fld>
            <a:endParaRPr lang="en-US" altLang="tr-TR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D58F-DB50-4331-83A8-24910047B1BB}" type="slidenum">
              <a:rPr lang="en-US" altLang="tr-TR"/>
              <a:pPr/>
              <a:t>40</a:t>
            </a:fld>
            <a:endParaRPr lang="en-US" altLang="tr-TR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5E634-53A4-438B-AE1F-C12C6B1F7305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DC003-FBE7-4BFD-A7ED-572A1B3F156B}" type="slidenum">
              <a:rPr lang="en-US" altLang="tr-TR"/>
              <a:pPr/>
              <a:t>41</a:t>
            </a:fld>
            <a:endParaRPr lang="en-US" altLang="tr-TR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6263E-590F-4F12-9155-DCAA84871FF4}" type="slidenum">
              <a:rPr lang="en-US" altLang="tr-TR"/>
              <a:pPr/>
              <a:t>42</a:t>
            </a:fld>
            <a:endParaRPr lang="en-US" altLang="tr-TR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6BCBF-83F2-4D96-A050-C68C8EB1B41F}" type="slidenum">
              <a:rPr lang="en-US" altLang="tr-TR"/>
              <a:pPr/>
              <a:t>44</a:t>
            </a:fld>
            <a:endParaRPr lang="en-US" altLang="tr-TR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BE1A4-C0E9-4623-943B-A7526C030991}" type="slidenum">
              <a:rPr lang="en-US" altLang="tr-TR"/>
              <a:pPr/>
              <a:t>45</a:t>
            </a:fld>
            <a:endParaRPr lang="en-US" altLang="tr-TR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9EACF-2789-469B-80B6-9BCAE8BF0638}" type="slidenum">
              <a:rPr lang="en-US" altLang="tr-TR"/>
              <a:pPr/>
              <a:t>46</a:t>
            </a:fld>
            <a:endParaRPr lang="en-US" altLang="tr-TR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18408-AB96-4E70-9E79-9A3883B9C055}" type="slidenum">
              <a:rPr lang="en-US" altLang="tr-TR"/>
              <a:pPr/>
              <a:t>47</a:t>
            </a:fld>
            <a:endParaRPr lang="en-US" altLang="tr-TR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A6C9D-1007-45F8-A5B5-BDE1025D3E56}" type="slidenum">
              <a:rPr lang="en-US" altLang="tr-TR"/>
              <a:pPr/>
              <a:t>49</a:t>
            </a:fld>
            <a:endParaRPr lang="en-US" altLang="tr-TR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2285E-7E8C-4604-8318-BD4E882E3720}" type="slidenum">
              <a:rPr lang="en-US" altLang="tr-TR"/>
              <a:pPr/>
              <a:t>50</a:t>
            </a:fld>
            <a:endParaRPr lang="en-US" altLang="tr-TR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53D71-8C82-4675-BD88-1F8D237E3BAC}" type="slidenum">
              <a:rPr lang="en-US" altLang="tr-TR"/>
              <a:pPr/>
              <a:t>51</a:t>
            </a:fld>
            <a:endParaRPr lang="en-US" altLang="tr-TR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53D71-8C82-4675-BD88-1F8D237E3BAC}" type="slidenum">
              <a:rPr lang="en-US" altLang="tr-TR"/>
              <a:pPr/>
              <a:t>52</a:t>
            </a:fld>
            <a:endParaRPr lang="en-US" altLang="tr-TR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DFD58-5204-4F2B-8467-20E2E2F7C0E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774A-410D-4063-82DE-515038530AF4}" type="slidenum">
              <a:rPr lang="en-US" altLang="tr-TR"/>
              <a:pPr/>
              <a:t>53</a:t>
            </a:fld>
            <a:endParaRPr lang="en-US" altLang="tr-TR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BB7B6-8504-411B-A194-5649B320D4F5}" type="slidenum">
              <a:rPr lang="en-US" altLang="tr-TR"/>
              <a:pPr/>
              <a:t>55</a:t>
            </a:fld>
            <a:endParaRPr lang="en-US" altLang="tr-TR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64947-DFD5-4588-84D2-2C7580BF81FB}" type="slidenum">
              <a:rPr lang="en-US" altLang="tr-TR"/>
              <a:pPr/>
              <a:t>56</a:t>
            </a:fld>
            <a:endParaRPr lang="en-US" altLang="tr-TR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B64C5-AC30-441F-8E2F-BB540B553E7D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04F3-0201-4D4A-9FD5-62DF277970B1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0107B-9547-48C0-9827-B51E7763DA61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A9F69-167C-43C2-A383-DCB5DDF41DDB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ED1E9-8161-43F3-A6D7-7E01970B6E97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2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47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21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52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65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37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1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23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9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87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64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5FBE-26EB-4E31-BEC8-324400E1C57F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C54F-B7C4-43E3-9F3D-0FF8ED980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6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/>
        </p:nvSpPr>
        <p:spPr bwMode="auto">
          <a:xfrm>
            <a:off x="458788" y="20574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altLang="tr-TR" sz="4800" b="1">
                <a:solidFill>
                  <a:srgbClr val="FFFFFF"/>
                </a:solidFill>
                <a:latin typeface="Verdana" charset="0"/>
              </a:rPr>
              <a:t>The Biology of Cancer</a:t>
            </a:r>
          </a:p>
          <a:p>
            <a:pPr algn="ctr">
              <a:lnSpc>
                <a:spcPct val="130000"/>
              </a:lnSpc>
            </a:pPr>
            <a:r>
              <a:rPr lang="en-US" altLang="tr-TR" sz="2800" b="1">
                <a:solidFill>
                  <a:srgbClr val="FFFFFF"/>
                </a:solidFill>
                <a:latin typeface="Verdana" charset="0"/>
              </a:rPr>
              <a:t>Second Edition</a:t>
            </a:r>
            <a:endParaRPr lang="en-US" altLang="tr-TR" sz="4800" b="1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/>
        </p:nvSpPr>
        <p:spPr bwMode="auto">
          <a:xfrm>
            <a:off x="1371600" y="4038600"/>
            <a:ext cx="640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tr-TR" b="1">
                <a:solidFill>
                  <a:srgbClr val="FFFFFF"/>
                </a:solidFill>
                <a:latin typeface="Verdana" charset="0"/>
              </a:rPr>
              <a:t>CHAPTER 14</a:t>
            </a:r>
          </a:p>
          <a:p>
            <a:pPr algn="ctr">
              <a:lnSpc>
                <a:spcPct val="120000"/>
              </a:lnSpc>
            </a:pPr>
            <a:r>
              <a:rPr lang="en-US" altLang="tr-TR">
                <a:solidFill>
                  <a:srgbClr val="FFFFFF"/>
                </a:solidFill>
                <a:latin typeface="Verdana" charset="0"/>
              </a:rPr>
              <a:t>Moving Out: Invasion and Metastasis</a:t>
            </a:r>
            <a:endParaRPr lang="en-US" altLang="tr-TR">
              <a:solidFill>
                <a:srgbClr val="FFFFFF"/>
              </a:solidFill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962400" y="6430963"/>
            <a:ext cx="502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tr-TR" sz="1200" b="1">
                <a:solidFill>
                  <a:srgbClr val="FFFFFF"/>
                </a:solidFill>
                <a:latin typeface="Verdana" charset="0"/>
              </a:rPr>
              <a:t>Copyright © Garland Science 2014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tr-TR" sz="2200">
                <a:solidFill>
                  <a:srgbClr val="FFFFFF"/>
                </a:solidFill>
                <a:latin typeface="Verdana" charset="0"/>
              </a:rPr>
              <a:t>Robert A. Weinberg</a:t>
            </a:r>
            <a:endParaRPr lang="en-US" altLang="tr-TR" sz="2200">
              <a:solidFill>
                <a:srgbClr val="FFFFFF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İNVAZYON VE METASTAZ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8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14_0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79400"/>
            <a:ext cx="3686175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14_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400"/>
            <a:ext cx="2857500" cy="63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62400" y="76200"/>
            <a:ext cx="4343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Hücreler kanda seyahat ederken doğru organı buldukları zaman damardan kurtulup organa doğru geçiş yapmak isterler, bu duruma </a:t>
            </a:r>
            <a:r>
              <a:rPr lang="tr-TR" b="1" i="1" dirty="0" err="1" smtClean="0"/>
              <a:t>extravazasyon</a:t>
            </a:r>
            <a:r>
              <a:rPr lang="tr-TR" b="1" i="1" dirty="0" smtClean="0"/>
              <a:t> (</a:t>
            </a:r>
            <a:r>
              <a:rPr lang="tr-TR" b="1" i="1" dirty="0" err="1" smtClean="0"/>
              <a:t>extravasation</a:t>
            </a:r>
            <a:r>
              <a:rPr lang="tr-TR" b="1" i="1" dirty="0" smtClean="0"/>
              <a:t>)</a:t>
            </a:r>
            <a:r>
              <a:rPr lang="tr-TR" dirty="0" smtClean="0"/>
              <a:t> denir.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Extravazasyon</a:t>
            </a:r>
            <a:r>
              <a:rPr lang="tr-TR" dirty="0" smtClean="0"/>
              <a:t> işlemini </a:t>
            </a:r>
            <a:r>
              <a:rPr lang="tr-TR" dirty="0" smtClean="0"/>
              <a:t>damarın </a:t>
            </a:r>
            <a:r>
              <a:rPr lang="tr-TR" dirty="0" err="1" smtClean="0"/>
              <a:t>lumeninde</a:t>
            </a:r>
            <a:r>
              <a:rPr lang="tr-TR" dirty="0" smtClean="0"/>
              <a:t> küçük bir tümör oluşturup o bölgeye zarar verip damardan ayrılarak gerçekleştirebilirler.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Extravazasyon</a:t>
            </a:r>
            <a:r>
              <a:rPr lang="tr-TR" dirty="0" smtClean="0"/>
              <a:t> bölgesinde </a:t>
            </a:r>
            <a:r>
              <a:rPr lang="tr-TR" dirty="0" err="1" smtClean="0"/>
              <a:t>makrofajların</a:t>
            </a:r>
            <a:r>
              <a:rPr lang="tr-TR" dirty="0" smtClean="0"/>
              <a:t> bulunması, tümör hücrelerinin </a:t>
            </a:r>
            <a:r>
              <a:rPr lang="tr-TR" dirty="0" err="1" smtClean="0"/>
              <a:t>makrofajları</a:t>
            </a:r>
            <a:r>
              <a:rPr lang="tr-TR" dirty="0" smtClean="0"/>
              <a:t> çağırıp onlardan destek aldığının bir göstergesidir.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Figürde </a:t>
            </a:r>
            <a:r>
              <a:rPr lang="tr-TR" dirty="0" err="1" smtClean="0"/>
              <a:t>invaziv</a:t>
            </a:r>
            <a:r>
              <a:rPr lang="tr-TR" dirty="0" smtClean="0"/>
              <a:t> olmayan bir meme kanseri hücresi olan 454 ile bu hücrelerde </a:t>
            </a:r>
            <a:r>
              <a:rPr lang="tr-TR" dirty="0" err="1" smtClean="0"/>
              <a:t>invazyonu</a:t>
            </a:r>
            <a:r>
              <a:rPr lang="tr-TR" dirty="0" smtClean="0"/>
              <a:t> ve </a:t>
            </a:r>
            <a:r>
              <a:rPr lang="tr-TR" dirty="0" err="1" smtClean="0"/>
              <a:t>EMT’yi</a:t>
            </a:r>
            <a:r>
              <a:rPr lang="tr-TR" dirty="0" smtClean="0"/>
              <a:t> tetikleyen </a:t>
            </a:r>
            <a:r>
              <a:rPr lang="tr-TR" dirty="0" err="1" smtClean="0"/>
              <a:t>Twist</a:t>
            </a:r>
            <a:r>
              <a:rPr lang="tr-TR" dirty="0" smtClean="0"/>
              <a:t> </a:t>
            </a:r>
            <a:r>
              <a:rPr lang="tr-TR" dirty="0" err="1" smtClean="0"/>
              <a:t>TF’i</a:t>
            </a:r>
            <a:r>
              <a:rPr lang="tr-TR" dirty="0" smtClean="0"/>
              <a:t> ile </a:t>
            </a:r>
            <a:r>
              <a:rPr lang="tr-TR" dirty="0" err="1" smtClean="0"/>
              <a:t>transfekte</a:t>
            </a:r>
            <a:r>
              <a:rPr lang="tr-TR" dirty="0" smtClean="0"/>
              <a:t> edilmiş hücrelerin davranışları gösterilmektedir. Yeşil </a:t>
            </a:r>
            <a:r>
              <a:rPr lang="tr-TR" dirty="0" err="1" smtClean="0"/>
              <a:t>florasan</a:t>
            </a:r>
            <a:r>
              <a:rPr lang="tr-TR" dirty="0" smtClean="0"/>
              <a:t> damarın iç yüzeyini oluşturan </a:t>
            </a:r>
            <a:r>
              <a:rPr lang="tr-TR" dirty="0" err="1" smtClean="0"/>
              <a:t>endotel</a:t>
            </a:r>
            <a:r>
              <a:rPr lang="tr-TR" dirty="0" smtClean="0"/>
              <a:t> hücreleri göstermektedir.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1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14_0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62000"/>
            <a:ext cx="8524875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57200" y="5257800"/>
            <a:ext cx="838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tümör hücresinin kan dolaşımına verildikten sonra nasıl </a:t>
            </a:r>
            <a:r>
              <a:rPr lang="tr-TR" dirty="0" err="1" smtClean="0"/>
              <a:t>extravazasyon</a:t>
            </a:r>
            <a:r>
              <a:rPr lang="tr-TR" dirty="0" smtClean="0"/>
              <a:t> yaptığını gösteren figür.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00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Hücre </a:t>
            </a:r>
            <a:r>
              <a:rPr lang="tr-TR" sz="3600" dirty="0" err="1" smtClean="0"/>
              <a:t>kolonizasyonu</a:t>
            </a:r>
            <a:r>
              <a:rPr lang="tr-TR" sz="3600" dirty="0" smtClean="0"/>
              <a:t> </a:t>
            </a:r>
            <a:r>
              <a:rPr lang="tr-TR" sz="3600" dirty="0" err="1" smtClean="0"/>
              <a:t>invazyon</a:t>
            </a:r>
            <a:r>
              <a:rPr lang="tr-TR" sz="3600" dirty="0" smtClean="0"/>
              <a:t>-metastazın en karmaşık süreçlerinden birisidir.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5615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Hücreler dokulara ulaştıktan sonra </a:t>
            </a:r>
            <a:r>
              <a:rPr lang="tr-TR" sz="2400" dirty="0" err="1" smtClean="0"/>
              <a:t>mikroskopik</a:t>
            </a:r>
            <a:r>
              <a:rPr lang="tr-TR" sz="2400" dirty="0" smtClean="0"/>
              <a:t> metastazlar yani </a:t>
            </a:r>
            <a:r>
              <a:rPr lang="tr-TR" sz="2400" dirty="0" err="1" smtClean="0"/>
              <a:t>mikrometastazlar</a:t>
            </a:r>
            <a:r>
              <a:rPr lang="tr-TR" sz="2400" dirty="0" smtClean="0"/>
              <a:t> oluştururlar. </a:t>
            </a:r>
            <a:r>
              <a:rPr lang="tr-TR" sz="2400" dirty="0" err="1" smtClean="0"/>
              <a:t>Mikroskopik</a:t>
            </a:r>
            <a:r>
              <a:rPr lang="tr-TR" sz="2400" dirty="0" smtClean="0"/>
              <a:t> boyuttan </a:t>
            </a:r>
            <a:r>
              <a:rPr lang="tr-TR" sz="2400" dirty="0" err="1" smtClean="0"/>
              <a:t>makroskopik</a:t>
            </a:r>
            <a:r>
              <a:rPr lang="tr-TR" sz="2400" dirty="0" smtClean="0"/>
              <a:t> boyuta geçmelerine </a:t>
            </a:r>
            <a:r>
              <a:rPr lang="tr-TR" sz="2400" dirty="0" err="1" smtClean="0"/>
              <a:t>kolonizasyon</a:t>
            </a:r>
            <a:r>
              <a:rPr lang="tr-TR" sz="2400" dirty="0" smtClean="0"/>
              <a:t> denir.</a:t>
            </a:r>
          </a:p>
          <a:p>
            <a:r>
              <a:rPr lang="tr-TR" sz="2400" dirty="0" err="1" smtClean="0"/>
              <a:t>Kolonizasyon</a:t>
            </a:r>
            <a:r>
              <a:rPr lang="tr-TR" sz="2400" dirty="0" smtClean="0"/>
              <a:t> en zor </a:t>
            </a:r>
            <a:r>
              <a:rPr lang="tr-TR" sz="2400" dirty="0" smtClean="0"/>
              <a:t>aşamalardan </a:t>
            </a:r>
            <a:r>
              <a:rPr lang="tr-TR" sz="2400" dirty="0" smtClean="0"/>
              <a:t>biridir çünkü tümör hücrelerinin yeni geldikleri ortam onları istemeyebilir ve zamanla yok olabilirler. Ya da uzun süreler boyunca </a:t>
            </a:r>
            <a:r>
              <a:rPr lang="tr-TR" sz="2400" dirty="0" err="1" smtClean="0"/>
              <a:t>mikrometastaik</a:t>
            </a:r>
            <a:r>
              <a:rPr lang="tr-TR" sz="2400" dirty="0" smtClean="0"/>
              <a:t> olarak hayatlarını sürdürebilirler.</a:t>
            </a:r>
          </a:p>
          <a:p>
            <a:r>
              <a:rPr lang="tr-TR" sz="2400" dirty="0" smtClean="0"/>
              <a:t>Meme kanseri hastalarının %30’undan fazlası kemik iliğinde yüzlerce </a:t>
            </a:r>
            <a:r>
              <a:rPr lang="tr-TR" sz="2400" dirty="0" err="1" smtClean="0"/>
              <a:t>mikrometastaz</a:t>
            </a:r>
            <a:r>
              <a:rPr lang="tr-TR" sz="2400" dirty="0" smtClean="0"/>
              <a:t> barındırabilir.</a:t>
            </a:r>
          </a:p>
          <a:p>
            <a:r>
              <a:rPr lang="tr-TR" sz="2400" dirty="0" err="1" smtClean="0"/>
              <a:t>Sitokeratinlere</a:t>
            </a:r>
            <a:r>
              <a:rPr lang="tr-TR" sz="2400" dirty="0" smtClean="0"/>
              <a:t> spesifik antikorlar kemik iliği ve kandaki </a:t>
            </a:r>
            <a:r>
              <a:rPr lang="tr-TR" sz="2400" dirty="0" err="1" smtClean="0"/>
              <a:t>mikrometastazları</a:t>
            </a:r>
            <a:r>
              <a:rPr lang="tr-TR" sz="2400" dirty="0" smtClean="0"/>
              <a:t> saptayabilirken, </a:t>
            </a:r>
            <a:r>
              <a:rPr lang="tr-TR" sz="2400" dirty="0" err="1" smtClean="0"/>
              <a:t>epitel</a:t>
            </a:r>
            <a:r>
              <a:rPr lang="tr-TR" sz="2400" dirty="0" smtClean="0"/>
              <a:t> hücre adezyon molekülüne (</a:t>
            </a:r>
            <a:r>
              <a:rPr lang="tr-TR" sz="2400" dirty="0" err="1" smtClean="0"/>
              <a:t>EpCAM</a:t>
            </a:r>
            <a:r>
              <a:rPr lang="tr-TR" sz="2400" dirty="0" smtClean="0"/>
              <a:t>) karşı </a:t>
            </a:r>
            <a:r>
              <a:rPr lang="tr-TR" sz="2400" dirty="0" err="1" smtClean="0"/>
              <a:t>geliştrilmiş</a:t>
            </a:r>
            <a:r>
              <a:rPr lang="tr-TR" sz="2400" dirty="0" smtClean="0"/>
              <a:t> antikorlar lenf düğümlerindeki </a:t>
            </a:r>
            <a:r>
              <a:rPr lang="tr-TR" sz="2400" dirty="0" err="1" smtClean="0"/>
              <a:t>mikrometastazların</a:t>
            </a:r>
            <a:r>
              <a:rPr lang="tr-TR" sz="2400" dirty="0" smtClean="0"/>
              <a:t> saptanmasında kullanılır.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4451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14_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477000" cy="438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14400" y="50292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Barsak tümöründen kemik iliğine </a:t>
            </a:r>
            <a:r>
              <a:rPr lang="tr-TR" dirty="0" err="1" smtClean="0"/>
              <a:t>mikrometastaz</a:t>
            </a:r>
            <a:r>
              <a:rPr lang="tr-TR" dirty="0" smtClean="0"/>
              <a:t> yapmış bir tümör </a:t>
            </a:r>
            <a:r>
              <a:rPr lang="tr-TR" dirty="0" err="1" smtClean="0"/>
              <a:t>kolonizasyonu</a:t>
            </a:r>
            <a:r>
              <a:rPr lang="tr-TR" dirty="0" smtClean="0"/>
              <a:t>. </a:t>
            </a:r>
            <a:r>
              <a:rPr lang="tr-TR" dirty="0" smtClean="0"/>
              <a:t>Anti-</a:t>
            </a:r>
            <a:r>
              <a:rPr lang="tr-TR" dirty="0" err="1" smtClean="0"/>
              <a:t>sitokeratin</a:t>
            </a:r>
            <a:r>
              <a:rPr lang="tr-TR" dirty="0" smtClean="0"/>
              <a:t> </a:t>
            </a:r>
            <a:r>
              <a:rPr lang="tr-TR" dirty="0" smtClean="0"/>
              <a:t>antikoru ile işaretlenmiş tümör hücreleri gözlenmektedir.</a:t>
            </a:r>
          </a:p>
          <a:p>
            <a:r>
              <a:rPr lang="tr-TR" dirty="0" smtClean="0"/>
              <a:t>Bu boyanma, ilik hücrelerinde </a:t>
            </a:r>
            <a:r>
              <a:rPr lang="tr-TR" dirty="0" err="1" smtClean="0"/>
              <a:t>mezenkimal</a:t>
            </a:r>
            <a:r>
              <a:rPr lang="tr-TR" dirty="0" smtClean="0"/>
              <a:t>/</a:t>
            </a:r>
            <a:r>
              <a:rPr lang="tr-TR" dirty="0" err="1" smtClean="0"/>
              <a:t>hematopoietik</a:t>
            </a:r>
            <a:r>
              <a:rPr lang="tr-TR" dirty="0" smtClean="0"/>
              <a:t> orijinli hücreler bulunduğu ve </a:t>
            </a:r>
            <a:r>
              <a:rPr lang="tr-TR" dirty="0" err="1" smtClean="0"/>
              <a:t>sitokeratin</a:t>
            </a:r>
            <a:r>
              <a:rPr lang="tr-TR" dirty="0" smtClean="0"/>
              <a:t> ifade etmediği için oldukça spesifik bir boyamadır.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02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14_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08" y="533400"/>
            <a:ext cx="532079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219200" y="6172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Memeden kemik iliğine </a:t>
            </a:r>
            <a:r>
              <a:rPr lang="tr-TR" dirty="0" err="1" smtClean="0"/>
              <a:t>mikrometastaz</a:t>
            </a:r>
            <a:r>
              <a:rPr lang="tr-TR" dirty="0" smtClean="0"/>
              <a:t> yapmış 8 tane tümör hücresi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0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14_1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226"/>
            <a:ext cx="6616700" cy="51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43000" y="5867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Lenf düğümlerine fare akciğer </a:t>
            </a:r>
            <a:r>
              <a:rPr lang="tr-TR" dirty="0" err="1" smtClean="0"/>
              <a:t>adenokarsinoma</a:t>
            </a:r>
            <a:r>
              <a:rPr lang="tr-TR" dirty="0" smtClean="0"/>
              <a:t> hücrelerinin yaptığı metastaz.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7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_14_1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0200"/>
            <a:ext cx="6721475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819400" y="3581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Cytoceratin</a:t>
            </a:r>
            <a:r>
              <a:rPr lang="tr-TR" dirty="0" smtClean="0"/>
              <a:t> </a:t>
            </a:r>
            <a:r>
              <a:rPr lang="tr-TR" dirty="0" err="1" smtClean="0"/>
              <a:t>positivity</a:t>
            </a:r>
            <a:r>
              <a:rPr lang="tr-TR" dirty="0" smtClean="0"/>
              <a:t> is </a:t>
            </a:r>
            <a:r>
              <a:rPr lang="tr-TR" dirty="0" err="1" smtClean="0"/>
              <a:t>tested</a:t>
            </a:r>
            <a:r>
              <a:rPr lang="tr-TR" dirty="0" smtClean="0"/>
              <a:t> in bone </a:t>
            </a:r>
            <a:r>
              <a:rPr lang="tr-TR" dirty="0" err="1" smtClean="0"/>
              <a:t>marrow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55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EMT ve buna bağımlı olarak E-kaderin kaybı hücrelerin </a:t>
            </a:r>
            <a:r>
              <a:rPr lang="tr-TR" sz="3600" dirty="0" err="1" smtClean="0"/>
              <a:t>invaziv</a:t>
            </a:r>
            <a:r>
              <a:rPr lang="tr-TR" sz="3600" dirty="0" smtClean="0"/>
              <a:t> olmalarına sebep olur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2501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Tümörün ilk başladığı yerdeki haline </a:t>
            </a:r>
            <a:r>
              <a:rPr lang="tr-TR" sz="2400" b="1" i="1" dirty="0" err="1" smtClean="0"/>
              <a:t>primer</a:t>
            </a:r>
            <a:r>
              <a:rPr lang="tr-TR" sz="2400" b="1" i="1" dirty="0" smtClean="0"/>
              <a:t> tümör</a:t>
            </a:r>
            <a:r>
              <a:rPr lang="tr-TR" sz="2400" dirty="0" smtClean="0"/>
              <a:t> denir ve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tümörün görünür hale gelebilmesi için zaman geçmesi gerekir.</a:t>
            </a:r>
          </a:p>
          <a:p>
            <a:r>
              <a:rPr lang="tr-TR" sz="2400" dirty="0" err="1" smtClean="0"/>
              <a:t>Primer</a:t>
            </a:r>
            <a:r>
              <a:rPr lang="tr-TR" sz="2400" dirty="0" smtClean="0"/>
              <a:t> tümörler, kanserden ölüm sebeplerinin %10’unu oluştururken, %90 ölüm sebebi olarak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tümörlerden uzak bölgelerdeki oluşmuş tümörler gösterilmektedir.</a:t>
            </a:r>
          </a:p>
          <a:p>
            <a:r>
              <a:rPr lang="tr-TR" sz="2400" dirty="0" smtClean="0"/>
              <a:t>Bu tümörler metastaz olarak adlandırılır ve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tümörün geliştiği yerden </a:t>
            </a:r>
            <a:r>
              <a:rPr lang="tr-TR" sz="2400" dirty="0" err="1" smtClean="0"/>
              <a:t>metastatik</a:t>
            </a:r>
            <a:r>
              <a:rPr lang="tr-TR" sz="2400" dirty="0" smtClean="0"/>
              <a:t> bölgelere kan ve lenf damarları ile taşınır.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8913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Epitel</a:t>
            </a:r>
            <a:r>
              <a:rPr lang="tr-TR" sz="2400" dirty="0" smtClean="0"/>
              <a:t> bir hücrenin </a:t>
            </a:r>
            <a:r>
              <a:rPr lang="tr-TR" sz="2400" dirty="0" err="1" smtClean="0"/>
              <a:t>invaziv</a:t>
            </a:r>
            <a:r>
              <a:rPr lang="tr-TR" sz="2400" dirty="0" smtClean="0"/>
              <a:t> karakter kazanması ve hareket kabiliyeti geliştirebilmesi için </a:t>
            </a:r>
            <a:r>
              <a:rPr lang="tr-TR" sz="2400" dirty="0" err="1" smtClean="0"/>
              <a:t>epitel</a:t>
            </a:r>
            <a:r>
              <a:rPr lang="tr-TR" sz="2400" dirty="0" smtClean="0"/>
              <a:t> özelliklerini kaybetmesi gerekir.</a:t>
            </a:r>
          </a:p>
          <a:p>
            <a:r>
              <a:rPr lang="tr-TR" sz="2400" dirty="0" smtClean="0"/>
              <a:t>Bu durum hücrenin hem morfolojisinin hem de gen ifade profillerinin değiştiği EMT programı ile olur. </a:t>
            </a:r>
            <a:r>
              <a:rPr lang="tr-TR" sz="2400" dirty="0" err="1" smtClean="0"/>
              <a:t>Epitel</a:t>
            </a:r>
            <a:r>
              <a:rPr lang="tr-TR" sz="2400" dirty="0" smtClean="0"/>
              <a:t> hücreler EMT sonrasında </a:t>
            </a:r>
            <a:r>
              <a:rPr lang="tr-TR" sz="2400" dirty="0" err="1" smtClean="0"/>
              <a:t>mezenkimal</a:t>
            </a:r>
            <a:r>
              <a:rPr lang="tr-TR" sz="2400" dirty="0" smtClean="0"/>
              <a:t> hücre karakteristiği gösterirler.</a:t>
            </a:r>
          </a:p>
          <a:p>
            <a:r>
              <a:rPr lang="tr-TR" sz="2400" dirty="0" smtClean="0"/>
              <a:t>EMT durumu özellikle </a:t>
            </a:r>
            <a:r>
              <a:rPr lang="tr-TR" sz="2400" dirty="0" err="1" smtClean="0"/>
              <a:t>embryogenezde</a:t>
            </a:r>
            <a:r>
              <a:rPr lang="tr-TR" sz="2400" dirty="0" smtClean="0"/>
              <a:t> çok karşılaşılan moleküler bir süreçtir.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35232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table_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7900"/>
            <a:ext cx="824547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4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table_14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"/>
            <a:ext cx="2363788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352800" y="1447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EMT sürecinde E-</a:t>
            </a:r>
            <a:r>
              <a:rPr lang="tr-TR" sz="1400" dirty="0" err="1" smtClean="0"/>
              <a:t>cadherin</a:t>
            </a:r>
            <a:r>
              <a:rPr lang="tr-TR" sz="1400" dirty="0" smtClean="0"/>
              <a:t> yerine N-</a:t>
            </a:r>
            <a:r>
              <a:rPr lang="tr-TR" sz="1400" dirty="0" err="1" smtClean="0"/>
              <a:t>cadherin</a:t>
            </a:r>
            <a:r>
              <a:rPr lang="tr-TR" sz="1400" dirty="0" smtClean="0"/>
              <a:t> sentezlenir. N-</a:t>
            </a:r>
            <a:r>
              <a:rPr lang="tr-TR" sz="1400" dirty="0" err="1" smtClean="0"/>
              <a:t>cadherin</a:t>
            </a:r>
            <a:r>
              <a:rPr lang="tr-TR" sz="1400" dirty="0" smtClean="0"/>
              <a:t> </a:t>
            </a:r>
            <a:r>
              <a:rPr lang="tr-TR" sz="1400" dirty="0" err="1" smtClean="0"/>
              <a:t>fibroblast</a:t>
            </a:r>
            <a:r>
              <a:rPr lang="tr-TR" sz="1400" dirty="0" smtClean="0"/>
              <a:t> gibi </a:t>
            </a:r>
            <a:r>
              <a:rPr lang="tr-TR" sz="1400" dirty="0" err="1" smtClean="0"/>
              <a:t>mezenkimal</a:t>
            </a:r>
            <a:r>
              <a:rPr lang="tr-TR" sz="1400" dirty="0" smtClean="0"/>
              <a:t> hücrelerin belirtecidir.</a:t>
            </a:r>
            <a:endParaRPr lang="tr-TR" sz="1400" dirty="0"/>
          </a:p>
        </p:txBody>
      </p:sp>
      <p:cxnSp>
        <p:nvCxnSpPr>
          <p:cNvPr id="4" name="Düz Ok Bağlayıcısı 3"/>
          <p:cNvCxnSpPr/>
          <p:nvPr/>
        </p:nvCxnSpPr>
        <p:spPr>
          <a:xfrm>
            <a:off x="2743200" y="1709410"/>
            <a:ext cx="381000" cy="2154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3733800" y="343535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E-</a:t>
            </a:r>
            <a:r>
              <a:rPr lang="tr-TR" dirty="0" err="1" smtClean="0"/>
              <a:t>cadherin</a:t>
            </a:r>
            <a:r>
              <a:rPr lang="tr-TR" dirty="0" smtClean="0"/>
              <a:t> hücrelerin </a:t>
            </a:r>
            <a:r>
              <a:rPr lang="tr-TR" dirty="0" err="1" smtClean="0"/>
              <a:t>birarada</a:t>
            </a:r>
            <a:r>
              <a:rPr lang="tr-TR" dirty="0" smtClean="0"/>
              <a:t> birbirlerine tutunarak durması için önemli bir proteindir. Mekanik strese karşı direnç sağlar.</a:t>
            </a:r>
          </a:p>
          <a:p>
            <a:r>
              <a:rPr lang="tr-TR" dirty="0" smtClean="0"/>
              <a:t>E-</a:t>
            </a:r>
            <a:r>
              <a:rPr lang="tr-TR" dirty="0" err="1" smtClean="0"/>
              <a:t>cadherinin</a:t>
            </a:r>
            <a:r>
              <a:rPr lang="tr-TR" dirty="0" smtClean="0"/>
              <a:t> baskılanması hücrelerin hareketlenmesine sebep olur.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7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figure_14_1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69900"/>
            <a:ext cx="8524875" cy="59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figure_14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79400"/>
            <a:ext cx="6672263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3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figure_14_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122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04800" y="4495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EMT geri dönüşü olan bir süreçtir ve hücreler </a:t>
            </a:r>
            <a:r>
              <a:rPr lang="tr-TR" dirty="0" err="1" smtClean="0"/>
              <a:t>invazyon</a:t>
            </a:r>
            <a:r>
              <a:rPr lang="tr-TR" dirty="0" smtClean="0"/>
              <a:t> ve metastaz süreçlerini tamamladıktan sonra tekrar </a:t>
            </a:r>
            <a:r>
              <a:rPr lang="tr-TR" dirty="0" err="1" smtClean="0"/>
              <a:t>epitel</a:t>
            </a:r>
            <a:r>
              <a:rPr lang="tr-TR" dirty="0" smtClean="0"/>
              <a:t> hücre karakteri kazanabilirler (MET).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0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igure_14_1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348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5800" y="4724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Primer</a:t>
            </a:r>
            <a:r>
              <a:rPr lang="tr-TR" dirty="0" smtClean="0"/>
              <a:t> tümörün geliştiği yerdeki </a:t>
            </a:r>
            <a:r>
              <a:rPr lang="tr-TR" dirty="0" err="1" smtClean="0"/>
              <a:t>mikroçevre</a:t>
            </a:r>
            <a:r>
              <a:rPr lang="tr-TR" dirty="0" smtClean="0"/>
              <a:t> elemanları </a:t>
            </a:r>
            <a:r>
              <a:rPr lang="tr-TR" dirty="0" err="1" smtClean="0"/>
              <a:t>EMT’den</a:t>
            </a:r>
            <a:r>
              <a:rPr lang="tr-TR" dirty="0" smtClean="0"/>
              <a:t> sorumlu olabilir.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Hücre ilk EMT sinyallerini </a:t>
            </a:r>
            <a:r>
              <a:rPr lang="tr-TR" dirty="0" err="1" smtClean="0"/>
              <a:t>primer</a:t>
            </a:r>
            <a:r>
              <a:rPr lang="tr-TR" dirty="0" smtClean="0"/>
              <a:t> tümörün oluştuğu </a:t>
            </a:r>
            <a:r>
              <a:rPr lang="tr-TR" dirty="0" err="1" smtClean="0"/>
              <a:t>stroma</a:t>
            </a:r>
            <a:r>
              <a:rPr lang="tr-TR" dirty="0" smtClean="0"/>
              <a:t> hücrelerinden alır, kanda seyahati sırasında bu sinyaller </a:t>
            </a:r>
            <a:r>
              <a:rPr lang="tr-TR" dirty="0" err="1" smtClean="0"/>
              <a:t>plateletler</a:t>
            </a:r>
            <a:r>
              <a:rPr lang="tr-TR" dirty="0" smtClean="0"/>
              <a:t> tarafından devam ettirilir ancak tümör hücresi yeni bir </a:t>
            </a:r>
            <a:r>
              <a:rPr lang="tr-TR" dirty="0" err="1" smtClean="0"/>
              <a:t>lokasyon</a:t>
            </a:r>
            <a:r>
              <a:rPr lang="tr-TR" dirty="0" smtClean="0"/>
              <a:t> bulduğunda </a:t>
            </a:r>
            <a:r>
              <a:rPr lang="tr-TR" dirty="0" err="1" smtClean="0"/>
              <a:t>EMT’yi</a:t>
            </a:r>
            <a:r>
              <a:rPr lang="tr-TR" dirty="0" smtClean="0"/>
              <a:t> sürdürebileceği bir ortam </a:t>
            </a:r>
            <a:r>
              <a:rPr lang="tr-TR" dirty="0" err="1" smtClean="0"/>
              <a:t>oladığı</a:t>
            </a:r>
            <a:r>
              <a:rPr lang="tr-TR" dirty="0" smtClean="0"/>
              <a:t> için MET süreci başlar.</a:t>
            </a:r>
          </a:p>
        </p:txBody>
      </p:sp>
    </p:spTree>
    <p:extLst>
      <p:ext uri="{BB962C8B-B14F-4D97-AF65-F5344CB8AC3E}">
        <p14:creationId xmlns:p14="http://schemas.microsoft.com/office/powerpoint/2010/main" val="18550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TGF-</a:t>
            </a:r>
            <a:r>
              <a:rPr lang="tr-TR" sz="3600" b="1" dirty="0" err="1" smtClean="0"/>
              <a:t>Beta’nın</a:t>
            </a:r>
            <a:r>
              <a:rPr lang="tr-TR" sz="3600" b="1" dirty="0" smtClean="0"/>
              <a:t> EMT üzerindeki etkisi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79234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figure_14_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858000" cy="447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62000" y="52578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err="1" smtClean="0"/>
              <a:t>Ras</a:t>
            </a:r>
            <a:r>
              <a:rPr lang="tr-TR" b="1" i="1" dirty="0" smtClean="0"/>
              <a:t> </a:t>
            </a:r>
            <a:r>
              <a:rPr lang="tr-TR" b="1" dirty="0" err="1"/>
              <a:t>onkogeni</a:t>
            </a:r>
            <a:r>
              <a:rPr lang="tr-TR" b="1" dirty="0"/>
              <a:t> ile </a:t>
            </a:r>
            <a:r>
              <a:rPr lang="tr-TR" b="1" dirty="0" err="1"/>
              <a:t>trasforme</a:t>
            </a:r>
            <a:r>
              <a:rPr lang="tr-TR" b="1" dirty="0"/>
              <a:t> edilip tümör özelliği </a:t>
            </a:r>
            <a:r>
              <a:rPr lang="tr-TR" b="1" dirty="0" smtClean="0"/>
              <a:t>kazandırılmış ölümsüzleştirilmiş fare meme </a:t>
            </a:r>
            <a:r>
              <a:rPr lang="tr-TR" b="1" dirty="0" err="1" smtClean="0"/>
              <a:t>epiteli</a:t>
            </a:r>
            <a:r>
              <a:rPr lang="tr-TR" b="1" dirty="0" smtClean="0"/>
              <a:t> hücreleri. </a:t>
            </a:r>
            <a:r>
              <a:rPr lang="tr-TR" dirty="0" smtClean="0"/>
              <a:t>Normalde E-</a:t>
            </a:r>
            <a:r>
              <a:rPr lang="tr-TR" dirty="0" err="1" smtClean="0"/>
              <a:t>cadherin</a:t>
            </a:r>
            <a:r>
              <a:rPr lang="tr-TR" dirty="0" smtClean="0"/>
              <a:t> sentezleyen hücreler TGF-beta ile muamele edildikten sonra </a:t>
            </a:r>
            <a:r>
              <a:rPr lang="tr-TR" dirty="0" err="1" smtClean="0"/>
              <a:t>vimentin</a:t>
            </a:r>
            <a:r>
              <a:rPr lang="tr-TR" dirty="0" smtClean="0"/>
              <a:t> ifade etmeye başlıyor. </a:t>
            </a:r>
            <a:r>
              <a:rPr lang="tr-TR" dirty="0" err="1" smtClean="0"/>
              <a:t>Mezenkimal</a:t>
            </a:r>
            <a:r>
              <a:rPr lang="tr-TR" dirty="0" smtClean="0"/>
              <a:t> hücre özelliği kazanan hücreler kendi TGF-Betalarını ifade etmeye başlayıp </a:t>
            </a:r>
            <a:r>
              <a:rPr lang="tr-TR" dirty="0" err="1" smtClean="0"/>
              <a:t>otokrin</a:t>
            </a:r>
            <a:r>
              <a:rPr lang="tr-TR" dirty="0" smtClean="0"/>
              <a:t> sinyalleşme ile kendi kendilerini indükleyebiliyorlar.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68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figure_14_1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7500"/>
            <a:ext cx="853122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62000" y="548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Aynı hücrelerin </a:t>
            </a:r>
            <a:r>
              <a:rPr lang="tr-TR" dirty="0" err="1" smtClean="0"/>
              <a:t>besiyerinden</a:t>
            </a:r>
            <a:r>
              <a:rPr lang="tr-TR" dirty="0" smtClean="0"/>
              <a:t> TGF-Beta uzaklaştırıldığı zaman </a:t>
            </a:r>
            <a:r>
              <a:rPr lang="tr-TR" dirty="0" err="1" smtClean="0"/>
              <a:t>fibroblast</a:t>
            </a:r>
            <a:r>
              <a:rPr lang="tr-TR" dirty="0" smtClean="0"/>
              <a:t> gibi bir </a:t>
            </a:r>
            <a:r>
              <a:rPr lang="tr-TR" dirty="0" err="1" smtClean="0"/>
              <a:t>fenotip</a:t>
            </a:r>
            <a:r>
              <a:rPr lang="tr-TR" dirty="0" smtClean="0"/>
              <a:t> gösteren hücreler </a:t>
            </a:r>
            <a:r>
              <a:rPr lang="tr-TR" dirty="0" err="1" smtClean="0"/>
              <a:t>zamala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 </a:t>
            </a:r>
            <a:r>
              <a:rPr lang="tr-TR" dirty="0" err="1" smtClean="0"/>
              <a:t>fenotipine</a:t>
            </a:r>
            <a:r>
              <a:rPr lang="tr-TR" dirty="0" smtClean="0"/>
              <a:t> geri dönüyor.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28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ure_14_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144071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66800" y="5410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Pankreas adacığı hücrelerinin lenf damarının içinde yaptığı </a:t>
            </a:r>
            <a:r>
              <a:rPr lang="tr-TR" dirty="0" err="1" smtClean="0"/>
              <a:t>metastatik</a:t>
            </a:r>
            <a:r>
              <a:rPr lang="tr-TR" dirty="0" smtClean="0"/>
              <a:t> görüntü.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52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igure_14_1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5300"/>
            <a:ext cx="8531225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57200" y="5638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Dominant negatif TGF-Beta </a:t>
            </a:r>
            <a:r>
              <a:rPr lang="tr-TR" dirty="0" err="1" smtClean="0"/>
              <a:t>mutantı</a:t>
            </a:r>
            <a:r>
              <a:rPr lang="tr-TR" dirty="0" smtClean="0"/>
              <a:t> hücreler TGF-Beta ifade edemedikleri için </a:t>
            </a:r>
            <a:r>
              <a:rPr lang="tr-TR" dirty="0" err="1" smtClean="0"/>
              <a:t>ras</a:t>
            </a:r>
            <a:r>
              <a:rPr lang="tr-TR" dirty="0" smtClean="0"/>
              <a:t> </a:t>
            </a:r>
            <a:r>
              <a:rPr lang="tr-TR" dirty="0" err="1" smtClean="0"/>
              <a:t>mutant</a:t>
            </a:r>
            <a:r>
              <a:rPr lang="tr-TR" dirty="0" smtClean="0"/>
              <a:t> hücrenin gösterdiği </a:t>
            </a:r>
            <a:r>
              <a:rPr lang="tr-TR" dirty="0" err="1" smtClean="0"/>
              <a:t>fibroblast</a:t>
            </a:r>
            <a:r>
              <a:rPr lang="tr-TR" dirty="0" smtClean="0"/>
              <a:t> özelliği gösteremiyorlar.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74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TGF-beta ile birlikte TNF-alfa da EMT programının aktif olmasında etkindir.</a:t>
            </a:r>
          </a:p>
          <a:p>
            <a:r>
              <a:rPr lang="tr-TR" dirty="0" smtClean="0"/>
              <a:t>Erken tümör gelişiminde TNF-alfa </a:t>
            </a:r>
            <a:r>
              <a:rPr lang="tr-TR" dirty="0" err="1" smtClean="0"/>
              <a:t>inflamatuar</a:t>
            </a:r>
            <a:r>
              <a:rPr lang="tr-TR" dirty="0" smtClean="0"/>
              <a:t> hücreler tarafından üretilir ve </a:t>
            </a:r>
            <a:r>
              <a:rPr lang="tr-TR" dirty="0" err="1" smtClean="0"/>
              <a:t>epitel</a:t>
            </a:r>
            <a:r>
              <a:rPr lang="tr-TR" dirty="0" smtClean="0"/>
              <a:t> hücrelerde NF-</a:t>
            </a:r>
            <a:r>
              <a:rPr lang="tr-TR" dirty="0" err="1" smtClean="0"/>
              <a:t>Kappa</a:t>
            </a:r>
            <a:r>
              <a:rPr lang="tr-TR" dirty="0" smtClean="0"/>
              <a:t> B sinyal yolağını aktive eder.</a:t>
            </a:r>
          </a:p>
          <a:p>
            <a:r>
              <a:rPr lang="tr-TR" dirty="0" smtClean="0"/>
              <a:t>TGF-beta da </a:t>
            </a:r>
            <a:r>
              <a:rPr lang="tr-TR" dirty="0"/>
              <a:t>NF-</a:t>
            </a:r>
            <a:r>
              <a:rPr lang="tr-TR" dirty="0" err="1"/>
              <a:t>Kappa</a:t>
            </a:r>
            <a:r>
              <a:rPr lang="tr-TR" dirty="0"/>
              <a:t> B sinyal yolağını aktive eder.</a:t>
            </a:r>
          </a:p>
          <a:p>
            <a:r>
              <a:rPr lang="tr-TR" dirty="0" smtClean="0"/>
              <a:t>TGF-beta ve TNF-alfa </a:t>
            </a:r>
            <a:r>
              <a:rPr lang="tr-TR" dirty="0" err="1" smtClean="0"/>
              <a:t>birikte</a:t>
            </a:r>
            <a:r>
              <a:rPr lang="tr-TR" dirty="0" smtClean="0"/>
              <a:t> uzun süreli </a:t>
            </a:r>
            <a:r>
              <a:rPr lang="tr-TR" dirty="0"/>
              <a:t>NF-</a:t>
            </a:r>
            <a:r>
              <a:rPr lang="tr-TR" dirty="0" err="1"/>
              <a:t>Kappa</a:t>
            </a:r>
            <a:r>
              <a:rPr lang="tr-TR" dirty="0"/>
              <a:t> B sinyal </a:t>
            </a:r>
            <a:r>
              <a:rPr lang="tr-TR" dirty="0" smtClean="0"/>
              <a:t>yolağı aktivasyonuna sebep olurlar.</a:t>
            </a:r>
          </a:p>
          <a:p>
            <a:r>
              <a:rPr lang="tr-TR" dirty="0" smtClean="0"/>
              <a:t>Bu sinyal yolağının EMT programının başlamasında ve sürdürülmesinde etkisinin olduğu, yolak </a:t>
            </a:r>
            <a:r>
              <a:rPr lang="tr-TR" dirty="0" err="1" smtClean="0"/>
              <a:t>inaktive</a:t>
            </a:r>
            <a:r>
              <a:rPr lang="tr-TR" dirty="0" smtClean="0"/>
              <a:t> edildiğinde </a:t>
            </a:r>
            <a:r>
              <a:rPr lang="tr-TR" dirty="0" err="1" smtClean="0"/>
              <a:t>EMT’nin</a:t>
            </a:r>
            <a:r>
              <a:rPr lang="tr-TR" dirty="0" smtClean="0"/>
              <a:t> durmasından anlaşılabilir.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8613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Ayrıca çalışmalar göstermiştir ki 3 önemli sinyal yolağı hücrelerin </a:t>
            </a:r>
            <a:r>
              <a:rPr lang="tr-TR" dirty="0" err="1" smtClean="0"/>
              <a:t>mezenkimal</a:t>
            </a:r>
            <a:r>
              <a:rPr lang="tr-TR" dirty="0" smtClean="0"/>
              <a:t> karakterlerini sürdürmesinde önem taşımaktadır; TGF-Beta, klasik ve klasik olmayan </a:t>
            </a:r>
            <a:r>
              <a:rPr lang="tr-TR" dirty="0" err="1" smtClean="0"/>
              <a:t>wnt</a:t>
            </a:r>
            <a:r>
              <a:rPr lang="tr-TR" dirty="0" smtClean="0"/>
              <a:t> sinyal yolakları.</a:t>
            </a:r>
          </a:p>
          <a:p>
            <a:r>
              <a:rPr lang="tr-TR" dirty="0" smtClean="0"/>
              <a:t>Her ne kadar normal </a:t>
            </a:r>
            <a:r>
              <a:rPr lang="tr-TR" dirty="0" err="1" smtClean="0"/>
              <a:t>epitel</a:t>
            </a:r>
            <a:r>
              <a:rPr lang="tr-TR" dirty="0" smtClean="0"/>
              <a:t> hücreler de bu sinyal yolaklarına sahip olsalar ve </a:t>
            </a:r>
            <a:r>
              <a:rPr lang="tr-TR" dirty="0" err="1" smtClean="0"/>
              <a:t>ligandları</a:t>
            </a:r>
            <a:r>
              <a:rPr lang="tr-TR" dirty="0" smtClean="0"/>
              <a:t> salgılıyor olsalar da aynı anda salgıladıkları yüksek miktardaki inhibitör proteinler EMT programının açılmasını engellemektedir.</a:t>
            </a:r>
          </a:p>
          <a:p>
            <a:pPr lvl="1"/>
            <a:r>
              <a:rPr lang="tr-TR" dirty="0" smtClean="0"/>
              <a:t>Bone </a:t>
            </a:r>
            <a:r>
              <a:rPr lang="tr-TR" dirty="0" err="1" smtClean="0"/>
              <a:t>morphogenic</a:t>
            </a:r>
            <a:r>
              <a:rPr lang="tr-TR" dirty="0" smtClean="0"/>
              <a:t> protein (BMP): TGF-Beta inhibitörü</a:t>
            </a:r>
          </a:p>
          <a:p>
            <a:pPr lvl="1"/>
            <a:r>
              <a:rPr lang="tr-TR" dirty="0" smtClean="0"/>
              <a:t>SFRP1 ve DKK1: klasik ve klasik olmayan </a:t>
            </a:r>
            <a:r>
              <a:rPr lang="tr-TR" dirty="0" err="1" smtClean="0"/>
              <a:t>wnt</a:t>
            </a:r>
            <a:r>
              <a:rPr lang="tr-TR" dirty="0" smtClean="0"/>
              <a:t> inhibitörleri</a:t>
            </a:r>
          </a:p>
          <a:p>
            <a:pPr marL="0" lvl="1" indent="0">
              <a:buNone/>
            </a:pPr>
            <a:endParaRPr lang="tr-TR" dirty="0"/>
          </a:p>
          <a:p>
            <a:pPr marL="0" lvl="1" indent="0">
              <a:buNone/>
            </a:pPr>
            <a:r>
              <a:rPr lang="tr-TR" dirty="0" smtClean="0"/>
              <a:t>Bu inhibitörler </a:t>
            </a:r>
            <a:r>
              <a:rPr lang="tr-TR" dirty="0" err="1" smtClean="0"/>
              <a:t>mezenkimal</a:t>
            </a:r>
            <a:r>
              <a:rPr lang="tr-TR" dirty="0" smtClean="0"/>
              <a:t> hücrelere uygulandığı zaman </a:t>
            </a:r>
            <a:r>
              <a:rPr lang="tr-TR" dirty="0" err="1" smtClean="0"/>
              <a:t>mezenkimal</a:t>
            </a:r>
            <a:r>
              <a:rPr lang="tr-TR" dirty="0" smtClean="0"/>
              <a:t> hücrelerin </a:t>
            </a:r>
            <a:r>
              <a:rPr lang="tr-TR" dirty="0" err="1" smtClean="0"/>
              <a:t>epitel</a:t>
            </a:r>
            <a:r>
              <a:rPr lang="tr-TR" dirty="0" smtClean="0"/>
              <a:t> hücrelere dönüşmesini MET yolu ile sağlarlar (hücreleri buna zorlarlar).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116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 descr="fig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69875"/>
            <a:ext cx="5859463" cy="6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igure_14_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92100"/>
            <a:ext cx="4381500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7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figure_14_2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79400"/>
            <a:ext cx="3460750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8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figure_14_2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1700"/>
            <a:ext cx="85312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9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Stromal</a:t>
            </a:r>
            <a:r>
              <a:rPr lang="tr-TR" dirty="0" smtClean="0"/>
              <a:t> hücre elemanlarından </a:t>
            </a:r>
            <a:r>
              <a:rPr lang="tr-TR" dirty="0" err="1" smtClean="0"/>
              <a:t>makrofajlar</a:t>
            </a:r>
            <a:r>
              <a:rPr lang="tr-TR" dirty="0" smtClean="0"/>
              <a:t> hücre </a:t>
            </a:r>
            <a:r>
              <a:rPr lang="tr-TR" dirty="0" err="1" smtClean="0"/>
              <a:t>invazyonuna</a:t>
            </a:r>
            <a:r>
              <a:rPr lang="tr-TR" dirty="0" smtClean="0"/>
              <a:t> yardım ederler.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305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figure_14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79400"/>
            <a:ext cx="7696200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5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figure_14_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4046538" cy="62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884738" y="1905000"/>
            <a:ext cx="38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Makrofajlar</a:t>
            </a:r>
            <a:r>
              <a:rPr lang="tr-TR" dirty="0" smtClean="0"/>
              <a:t> ve </a:t>
            </a:r>
            <a:r>
              <a:rPr lang="tr-TR" dirty="0" err="1" smtClean="0"/>
              <a:t>epitel</a:t>
            </a:r>
            <a:r>
              <a:rPr lang="tr-TR" dirty="0" smtClean="0"/>
              <a:t> hücreler </a:t>
            </a:r>
            <a:r>
              <a:rPr lang="tr-TR" dirty="0" err="1" smtClean="0"/>
              <a:t>parakrin</a:t>
            </a:r>
            <a:r>
              <a:rPr lang="tr-TR" dirty="0" smtClean="0"/>
              <a:t> sinyalleşme ile birbirlerini etkilerler.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5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figure_14_0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54223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43000" y="5410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Kemik iliğine metastaz yapmış </a:t>
            </a:r>
            <a:r>
              <a:rPr lang="tr-TR" dirty="0" err="1" smtClean="0"/>
              <a:t>karsinoma</a:t>
            </a:r>
            <a:r>
              <a:rPr lang="tr-TR" dirty="0" smtClean="0"/>
              <a:t> hücreleri. </a:t>
            </a:r>
            <a:r>
              <a:rPr lang="tr-TR" dirty="0" err="1" smtClean="0"/>
              <a:t>Epitel</a:t>
            </a:r>
            <a:r>
              <a:rPr lang="tr-TR" dirty="0" smtClean="0"/>
              <a:t> markörler ile maviye boyanmış </a:t>
            </a:r>
            <a:r>
              <a:rPr lang="tr-TR" dirty="0" err="1" smtClean="0"/>
              <a:t>epitel</a:t>
            </a:r>
            <a:r>
              <a:rPr lang="tr-TR" dirty="0" smtClean="0"/>
              <a:t> hücreler </a:t>
            </a:r>
            <a:r>
              <a:rPr lang="tr-TR" dirty="0" err="1" smtClean="0"/>
              <a:t>mezenkimal</a:t>
            </a:r>
            <a:r>
              <a:rPr lang="tr-TR" dirty="0" smtClean="0"/>
              <a:t> hücrelerden farklı olarak gruplar halinde yer alıyorlar.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44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figure_14_2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81100"/>
            <a:ext cx="8513763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4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figure_14_2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9400"/>
            <a:ext cx="8215313" cy="62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181600" y="5410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TAM: </a:t>
            </a:r>
            <a:r>
              <a:rPr lang="tr-TR" dirty="0" err="1" smtClean="0"/>
              <a:t>Tumor</a:t>
            </a:r>
            <a:r>
              <a:rPr lang="tr-TR" dirty="0" smtClean="0"/>
              <a:t>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macrophages</a:t>
            </a:r>
            <a:endParaRPr lang="tr-TR" dirty="0" smtClean="0"/>
          </a:p>
          <a:p>
            <a:r>
              <a:rPr lang="tr-TR" dirty="0" smtClean="0"/>
              <a:t>CSF-1: </a:t>
            </a:r>
            <a:r>
              <a:rPr lang="tr-TR" dirty="0" err="1" smtClean="0"/>
              <a:t>Colony</a:t>
            </a:r>
            <a:r>
              <a:rPr lang="tr-TR" dirty="0" smtClean="0"/>
              <a:t> </a:t>
            </a:r>
            <a:r>
              <a:rPr lang="tr-TR" dirty="0" err="1" smtClean="0"/>
              <a:t>stimulating</a:t>
            </a:r>
            <a:r>
              <a:rPr lang="tr-TR" dirty="0" smtClean="0"/>
              <a:t> </a:t>
            </a:r>
            <a:r>
              <a:rPr lang="tr-TR" dirty="0" err="1" smtClean="0"/>
              <a:t>factor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8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figure_14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00800" cy="518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371600" y="5867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EMT’yi</a:t>
            </a:r>
            <a:r>
              <a:rPr lang="tr-TR" b="1" dirty="0" smtClean="0"/>
              <a:t> tetikleyen sinyaller.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029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EMT programı pek çok TF tarafından kontrol edilir.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503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table_1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03300"/>
            <a:ext cx="852487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figure_14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2588"/>
            <a:ext cx="7226300" cy="528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81000" y="5715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Snail</a:t>
            </a:r>
            <a:r>
              <a:rPr lang="tr-TR" dirty="0" smtClean="0"/>
              <a:t>, </a:t>
            </a:r>
            <a:r>
              <a:rPr lang="tr-TR" dirty="0" err="1" smtClean="0"/>
              <a:t>Slug</a:t>
            </a:r>
            <a:r>
              <a:rPr lang="tr-TR" dirty="0" smtClean="0"/>
              <a:t> ve </a:t>
            </a:r>
            <a:r>
              <a:rPr lang="tr-TR" dirty="0" err="1" smtClean="0"/>
              <a:t>Twist</a:t>
            </a:r>
            <a:r>
              <a:rPr lang="tr-TR" dirty="0" smtClean="0"/>
              <a:t> erken </a:t>
            </a:r>
            <a:r>
              <a:rPr lang="tr-TR" dirty="0" err="1" smtClean="0"/>
              <a:t>embryogenezde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hücreleri, mezodermi oluşturan </a:t>
            </a:r>
            <a:r>
              <a:rPr lang="tr-TR" dirty="0" err="1" smtClean="0"/>
              <a:t>mezenkimal</a:t>
            </a:r>
            <a:r>
              <a:rPr lang="tr-TR" dirty="0" smtClean="0"/>
              <a:t> hücrelere dönüştürürler.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figure_14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4" y="457200"/>
            <a:ext cx="3555379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48200" y="1219200"/>
            <a:ext cx="40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Yara iyileşme deneyleri ile test edilmiş olan </a:t>
            </a:r>
            <a:r>
              <a:rPr lang="tr-TR" b="1" dirty="0" err="1" smtClean="0"/>
              <a:t>slug</a:t>
            </a:r>
            <a:r>
              <a:rPr lang="tr-TR" b="1" dirty="0" smtClean="0"/>
              <a:t> ifadesi. </a:t>
            </a:r>
            <a:r>
              <a:rPr lang="tr-TR" dirty="0" smtClean="0"/>
              <a:t>Hücreler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  <a:r>
              <a:rPr lang="tr-TR" dirty="0" err="1" smtClean="0"/>
              <a:t>healing</a:t>
            </a:r>
            <a:r>
              <a:rPr lang="tr-TR" dirty="0" smtClean="0"/>
              <a:t> </a:t>
            </a:r>
            <a:r>
              <a:rPr lang="tr-TR" dirty="0" err="1" smtClean="0"/>
              <a:t>assaye</a:t>
            </a:r>
            <a:r>
              <a:rPr lang="tr-TR" dirty="0" smtClean="0"/>
              <a:t> tabii tutulduklarında yaranın kenarında duran hücreler geçici bir EMT sürecine girerler ve </a:t>
            </a:r>
            <a:r>
              <a:rPr lang="tr-TR" dirty="0" err="1" smtClean="0"/>
              <a:t>snail</a:t>
            </a:r>
            <a:r>
              <a:rPr lang="tr-TR" dirty="0" smtClean="0"/>
              <a:t> ifadesi görülür.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 Zamanla yara iyileşmesi oldukça </a:t>
            </a:r>
            <a:r>
              <a:rPr lang="tr-TR" dirty="0" err="1" smtClean="0"/>
              <a:t>sanil</a:t>
            </a:r>
            <a:r>
              <a:rPr lang="tr-TR" dirty="0" smtClean="0"/>
              <a:t> ifadesi azalır ve hücreler </a:t>
            </a:r>
            <a:r>
              <a:rPr lang="tr-TR" dirty="0" err="1" smtClean="0"/>
              <a:t>epitel</a:t>
            </a:r>
            <a:r>
              <a:rPr lang="tr-TR" dirty="0" smtClean="0"/>
              <a:t> hücre karakterine geri döner.</a:t>
            </a:r>
          </a:p>
          <a:p>
            <a:endParaRPr lang="tr-TR" dirty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Snail</a:t>
            </a:r>
            <a:r>
              <a:rPr lang="tr-TR" dirty="0" smtClean="0"/>
              <a:t> ve </a:t>
            </a:r>
            <a:r>
              <a:rPr lang="tr-TR" dirty="0" err="1" smtClean="0"/>
              <a:t>Slug</a:t>
            </a:r>
            <a:r>
              <a:rPr lang="tr-TR" dirty="0" smtClean="0"/>
              <a:t> </a:t>
            </a:r>
            <a:r>
              <a:rPr lang="tr-TR" dirty="0" err="1" smtClean="0"/>
              <a:t>TF’leri</a:t>
            </a:r>
            <a:r>
              <a:rPr lang="tr-TR" dirty="0" smtClean="0"/>
              <a:t> E-</a:t>
            </a:r>
            <a:r>
              <a:rPr lang="tr-TR" dirty="0" err="1" smtClean="0"/>
              <a:t>caderin</a:t>
            </a:r>
            <a:r>
              <a:rPr lang="tr-TR" dirty="0" smtClean="0"/>
              <a:t> ifadesini baskılarlar.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Ayrıca </a:t>
            </a:r>
            <a:r>
              <a:rPr lang="tr-TR" dirty="0" err="1" smtClean="0"/>
              <a:t>Snail’in</a:t>
            </a:r>
            <a:r>
              <a:rPr lang="tr-TR" dirty="0" smtClean="0"/>
              <a:t> </a:t>
            </a:r>
            <a:r>
              <a:rPr lang="tr-TR" dirty="0" smtClean="0"/>
              <a:t>ifade </a:t>
            </a:r>
            <a:r>
              <a:rPr lang="tr-TR" dirty="0" smtClean="0"/>
              <a:t>düzeyi lenf </a:t>
            </a:r>
            <a:r>
              <a:rPr lang="tr-TR" dirty="0" err="1" smtClean="0"/>
              <a:t>nodu</a:t>
            </a:r>
            <a:r>
              <a:rPr lang="tr-TR" dirty="0" smtClean="0"/>
              <a:t> metastazı ile alakalı bulunmuştur.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15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figure_14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2101"/>
            <a:ext cx="6819900" cy="52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3400" y="5791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</a:t>
            </a:r>
            <a:r>
              <a:rPr lang="tr-TR" dirty="0" smtClean="0"/>
              <a:t>kanser </a:t>
            </a:r>
            <a:r>
              <a:rPr lang="tr-TR" dirty="0" smtClean="0"/>
              <a:t>hücresinin </a:t>
            </a:r>
            <a:r>
              <a:rPr lang="tr-TR" dirty="0" err="1" smtClean="0"/>
              <a:t>epitel</a:t>
            </a:r>
            <a:r>
              <a:rPr lang="tr-TR" dirty="0" smtClean="0"/>
              <a:t> özelliklerini koruyup korumayacağına yani EMT sürecine girip girmeyeceğine karar veren asıl </a:t>
            </a:r>
            <a:r>
              <a:rPr lang="tr-TR" dirty="0" err="1" smtClean="0"/>
              <a:t>TF’ler</a:t>
            </a:r>
            <a:r>
              <a:rPr lang="tr-TR" dirty="0" smtClean="0"/>
              <a:t> ZEB1 ve ZEB2’dir.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8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EMT’ye</a:t>
            </a:r>
            <a:r>
              <a:rPr lang="tr-TR" sz="3600" b="1" dirty="0" smtClean="0"/>
              <a:t> sebep olan </a:t>
            </a:r>
            <a:r>
              <a:rPr lang="tr-TR" sz="3600" b="1" dirty="0" err="1" smtClean="0"/>
              <a:t>TF’lerin</a:t>
            </a:r>
            <a:r>
              <a:rPr lang="tr-TR" sz="3600" b="1" dirty="0" smtClean="0"/>
              <a:t> metastazdaki rolleri nedir?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250879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figure_14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331648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953000" y="1605677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EMT </a:t>
            </a:r>
            <a:r>
              <a:rPr lang="tr-TR" dirty="0" err="1" smtClean="0"/>
              <a:t>TF’lerin</a:t>
            </a:r>
            <a:r>
              <a:rPr lang="tr-TR" dirty="0" smtClean="0"/>
              <a:t> ifadelerinin susturulmaları (</a:t>
            </a:r>
            <a:r>
              <a:rPr lang="tr-TR" dirty="0" err="1" smtClean="0"/>
              <a:t>siRNA</a:t>
            </a:r>
            <a:r>
              <a:rPr lang="tr-TR" dirty="0" smtClean="0"/>
              <a:t> bazlı), metastazdaki rollerinin aydınlatılması için yol gösterici olmuştur.</a:t>
            </a:r>
          </a:p>
          <a:p>
            <a:endParaRPr lang="tr-TR" dirty="0"/>
          </a:p>
          <a:p>
            <a:r>
              <a:rPr lang="tr-TR" dirty="0" err="1" smtClean="0"/>
              <a:t>Twist</a:t>
            </a:r>
            <a:r>
              <a:rPr lang="tr-TR" dirty="0" smtClean="0"/>
              <a:t>, </a:t>
            </a:r>
            <a:r>
              <a:rPr lang="tr-TR" dirty="0" err="1" smtClean="0"/>
              <a:t>Slug</a:t>
            </a:r>
            <a:r>
              <a:rPr lang="tr-TR" dirty="0" smtClean="0"/>
              <a:t> ya da Zeb1’in </a:t>
            </a:r>
            <a:r>
              <a:rPr lang="tr-TR" dirty="0" err="1" smtClean="0"/>
              <a:t>siRNA</a:t>
            </a:r>
            <a:r>
              <a:rPr lang="tr-TR" dirty="0" smtClean="0"/>
              <a:t> ile </a:t>
            </a:r>
            <a:r>
              <a:rPr lang="tr-TR" dirty="0" err="1" smtClean="0"/>
              <a:t>susuturulduğu</a:t>
            </a:r>
            <a:r>
              <a:rPr lang="tr-TR" dirty="0" smtClean="0"/>
              <a:t> deneylerde </a:t>
            </a:r>
            <a:r>
              <a:rPr lang="tr-TR" dirty="0" err="1" smtClean="0"/>
              <a:t>metastatik</a:t>
            </a:r>
            <a:r>
              <a:rPr lang="tr-TR" dirty="0" smtClean="0"/>
              <a:t> tümör bölgelerin azaldığı dikkat çekmektedir.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6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Meme kanseri hücreleri pek çok dokuya metastaz yaparlar: beyin, karaciğer, akciğer ve kemik.</a:t>
            </a:r>
          </a:p>
          <a:p>
            <a:r>
              <a:rPr lang="tr-TR" sz="2400" dirty="0" smtClean="0"/>
              <a:t>Prostat tümörleri: genellikle kemik</a:t>
            </a:r>
          </a:p>
          <a:p>
            <a:r>
              <a:rPr lang="tr-TR" sz="2400" dirty="0" smtClean="0"/>
              <a:t>Kolon tümörleri: karaciğer.</a:t>
            </a:r>
          </a:p>
          <a:p>
            <a:endParaRPr lang="tr-TR" sz="2400" dirty="0"/>
          </a:p>
          <a:p>
            <a:r>
              <a:rPr lang="tr-TR" sz="2400" dirty="0" err="1" smtClean="0"/>
              <a:t>Metastaik</a:t>
            </a:r>
            <a:r>
              <a:rPr lang="tr-TR" sz="2400" dirty="0" smtClean="0"/>
              <a:t> tümörler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tümörlerden daha tehlikelidir; meme tümörleri lokal olduğu sürece ölümcül değildir çünkü meme </a:t>
            </a:r>
            <a:r>
              <a:rPr lang="tr-TR" sz="2400" dirty="0" err="1" smtClean="0"/>
              <a:t>vital</a:t>
            </a:r>
            <a:r>
              <a:rPr lang="tr-TR" sz="2400" dirty="0" smtClean="0"/>
              <a:t> bir organ değildir. Ancak beyine metastaz yaparsa merkezi sinir sistemini etkileyebilir, kemiğe yaparsa kemik hasarından dolayı iskelet çökebilir.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74530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figure_14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680200" cy="458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38200" y="5715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Klinik veriler göz önüne alındığında EMT </a:t>
            </a:r>
            <a:r>
              <a:rPr lang="tr-TR" dirty="0" err="1" smtClean="0"/>
              <a:t>TF’lerin</a:t>
            </a:r>
            <a:r>
              <a:rPr lang="tr-TR" dirty="0" smtClean="0"/>
              <a:t> fazla ifadesinin </a:t>
            </a:r>
            <a:r>
              <a:rPr lang="tr-TR" dirty="0" err="1" smtClean="0"/>
              <a:t>poor</a:t>
            </a:r>
            <a:r>
              <a:rPr lang="tr-TR" dirty="0" smtClean="0"/>
              <a:t> </a:t>
            </a:r>
            <a:r>
              <a:rPr lang="tr-TR" dirty="0" err="1" smtClean="0"/>
              <a:t>prognosis</a:t>
            </a:r>
            <a:r>
              <a:rPr lang="tr-TR" dirty="0" smtClean="0"/>
              <a:t> ile ilgili olduğu görülmektedir.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85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figure_14_3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92900" cy="39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143000" y="5486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Kanda dolaşan </a:t>
            </a:r>
            <a:r>
              <a:rPr lang="tr-TR" dirty="0" err="1" smtClean="0"/>
              <a:t>epitel</a:t>
            </a:r>
            <a:r>
              <a:rPr lang="tr-TR" dirty="0" smtClean="0"/>
              <a:t> hücre.</a:t>
            </a:r>
          </a:p>
          <a:p>
            <a:r>
              <a:rPr lang="tr-TR" dirty="0" smtClean="0"/>
              <a:t>Bu hücrenin kan hücresi olmadığını nasıl anlarsınız???</a:t>
            </a:r>
          </a:p>
          <a:p>
            <a:r>
              <a:rPr lang="tr-TR" dirty="0" smtClean="0"/>
              <a:t>Her iki </a:t>
            </a:r>
            <a:r>
              <a:rPr lang="tr-TR" dirty="0" err="1" smtClean="0"/>
              <a:t>markır</a:t>
            </a:r>
            <a:r>
              <a:rPr lang="tr-TR" dirty="0" smtClean="0"/>
              <a:t> ile de boyanmış olması ne anlama geliyor olabilir??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27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figure_14_3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692900" cy="39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5800" y="46482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hücrenin </a:t>
            </a:r>
            <a:r>
              <a:rPr lang="tr-TR" dirty="0" err="1" smtClean="0"/>
              <a:t>hematopoietik</a:t>
            </a:r>
            <a:r>
              <a:rPr lang="tr-TR" dirty="0" smtClean="0"/>
              <a:t> hücre olmadığını anlamak için öncelikle CD45 antijeni ile </a:t>
            </a:r>
            <a:r>
              <a:rPr lang="tr-TR" dirty="0" smtClean="0"/>
              <a:t>işaretlenir </a:t>
            </a:r>
            <a:r>
              <a:rPr lang="tr-TR" dirty="0" smtClean="0"/>
              <a:t>ve bu antijeni ifade etmiyorsa </a:t>
            </a:r>
            <a:r>
              <a:rPr lang="tr-TR" dirty="0" err="1" smtClean="0"/>
              <a:t>hematopoietik</a:t>
            </a:r>
            <a:r>
              <a:rPr lang="tr-TR" dirty="0" smtClean="0"/>
              <a:t> </a:t>
            </a:r>
            <a:r>
              <a:rPr lang="tr-TR" dirty="0" smtClean="0"/>
              <a:t>hücre değildir.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Kanda dolaşan tümör hücreleri iki farklı antikor ile işaretlendiğinde hem </a:t>
            </a:r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markırı</a:t>
            </a:r>
            <a:r>
              <a:rPr lang="tr-TR" dirty="0" smtClean="0"/>
              <a:t> E-</a:t>
            </a:r>
            <a:r>
              <a:rPr lang="tr-TR" dirty="0" err="1" smtClean="0"/>
              <a:t>caderin</a:t>
            </a:r>
            <a:r>
              <a:rPr lang="tr-TR" dirty="0" smtClean="0"/>
              <a:t> hem de </a:t>
            </a:r>
            <a:r>
              <a:rPr lang="tr-TR" dirty="0" err="1" smtClean="0"/>
              <a:t>mezenkimal</a:t>
            </a:r>
            <a:r>
              <a:rPr lang="tr-TR" dirty="0" smtClean="0"/>
              <a:t> </a:t>
            </a:r>
            <a:r>
              <a:rPr lang="tr-TR" dirty="0" err="1" smtClean="0"/>
              <a:t>markırı</a:t>
            </a:r>
            <a:r>
              <a:rPr lang="tr-TR" dirty="0" smtClean="0"/>
              <a:t> N-</a:t>
            </a:r>
            <a:r>
              <a:rPr lang="tr-TR" dirty="0" err="1" smtClean="0"/>
              <a:t>caderin</a:t>
            </a:r>
            <a:r>
              <a:rPr lang="tr-TR" dirty="0" smtClean="0"/>
              <a:t> ifadesi gözlenmektedir.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sonuç aslında bu hücrenin </a:t>
            </a:r>
            <a:r>
              <a:rPr lang="tr-TR" dirty="0" err="1" smtClean="0"/>
              <a:t>primer</a:t>
            </a:r>
            <a:r>
              <a:rPr lang="tr-TR" dirty="0" smtClean="0"/>
              <a:t> tümörden köken aldığını ve EMT programı içinde bulunduğunu işaret edebilir.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15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figure_14_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9400"/>
            <a:ext cx="8318500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Mertastatik</a:t>
            </a:r>
            <a:r>
              <a:rPr lang="tr-TR" dirty="0" smtClean="0"/>
              <a:t> program pek çok kanser türünde bir gen imza profilinin değişimiyle alakalıdır.</a:t>
            </a:r>
          </a:p>
          <a:p>
            <a:r>
              <a:rPr lang="tr-TR" dirty="0" smtClean="0"/>
              <a:t>Bu değişimler (azalma ya da çoğalma) klinik gidişatı da etkiler.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2155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figure_14_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79400"/>
            <a:ext cx="7221538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8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figure_14_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934200" cy="404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62000" y="5105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hücrenin </a:t>
            </a:r>
            <a:r>
              <a:rPr lang="tr-TR" dirty="0" err="1" smtClean="0"/>
              <a:t>metastatik</a:t>
            </a:r>
            <a:r>
              <a:rPr lang="tr-TR" dirty="0" smtClean="0"/>
              <a:t> olup olmayacağı aslında çok daha öncesine, tümör gelişmeden öncesine dayanıyor olabilir.</a:t>
            </a:r>
          </a:p>
          <a:p>
            <a:r>
              <a:rPr lang="tr-TR" dirty="0" smtClean="0"/>
              <a:t>Hücrelerin maruz kaldığı farklı </a:t>
            </a:r>
            <a:r>
              <a:rPr lang="tr-TR" dirty="0" err="1" smtClean="0"/>
              <a:t>diferensiyasyon</a:t>
            </a:r>
            <a:r>
              <a:rPr lang="tr-TR" dirty="0" smtClean="0"/>
              <a:t> yolları hücrelerin kaderlerini etkileyebilir.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962400" y="4267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002060"/>
                </a:solidFill>
              </a:rPr>
              <a:t>TIC: </a:t>
            </a:r>
            <a:r>
              <a:rPr lang="tr-TR" sz="1200" dirty="0" err="1" smtClean="0">
                <a:solidFill>
                  <a:srgbClr val="002060"/>
                </a:solidFill>
              </a:rPr>
              <a:t>Tumor</a:t>
            </a:r>
            <a:r>
              <a:rPr lang="tr-TR" sz="1200" dirty="0" err="1">
                <a:solidFill>
                  <a:srgbClr val="002060"/>
                </a:solidFill>
              </a:rPr>
              <a:t>-</a:t>
            </a:r>
            <a:r>
              <a:rPr lang="tr-TR" sz="1200" dirty="0" err="1" smtClean="0">
                <a:solidFill>
                  <a:srgbClr val="002060"/>
                </a:solidFill>
              </a:rPr>
              <a:t>initiating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r>
              <a:rPr lang="tr-TR" sz="1200" dirty="0" err="1" smtClean="0">
                <a:solidFill>
                  <a:srgbClr val="002060"/>
                </a:solidFill>
              </a:rPr>
              <a:t>cells</a:t>
            </a:r>
            <a:endParaRPr lang="tr-TR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err="1" smtClean="0">
                <a:solidFill>
                  <a:srgbClr val="002060"/>
                </a:solidFill>
              </a:rPr>
              <a:t>MECs</a:t>
            </a:r>
            <a:r>
              <a:rPr lang="tr-TR" sz="1200" dirty="0" smtClean="0">
                <a:solidFill>
                  <a:srgbClr val="002060"/>
                </a:solidFill>
              </a:rPr>
              <a:t>: </a:t>
            </a:r>
            <a:r>
              <a:rPr lang="tr-TR" sz="1200" dirty="0" err="1" smtClean="0">
                <a:solidFill>
                  <a:srgbClr val="002060"/>
                </a:solidFill>
              </a:rPr>
              <a:t>Mammary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r>
              <a:rPr lang="tr-TR" sz="1200" dirty="0" err="1" smtClean="0">
                <a:solidFill>
                  <a:srgbClr val="002060"/>
                </a:solidFill>
              </a:rPr>
              <a:t>epithelial</a:t>
            </a:r>
            <a:r>
              <a:rPr lang="tr-TR" sz="1200" dirty="0" smtClean="0">
                <a:solidFill>
                  <a:srgbClr val="002060"/>
                </a:solidFill>
              </a:rPr>
              <a:t> </a:t>
            </a:r>
            <a:r>
              <a:rPr lang="tr-TR" sz="1200" dirty="0" err="1" smtClean="0">
                <a:solidFill>
                  <a:srgbClr val="002060"/>
                </a:solidFill>
              </a:rPr>
              <a:t>cells</a:t>
            </a:r>
            <a:endParaRPr lang="tr-T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hücrenin </a:t>
            </a:r>
            <a:r>
              <a:rPr lang="tr-TR" dirty="0" err="1" smtClean="0"/>
              <a:t>invazyon</a:t>
            </a:r>
            <a:r>
              <a:rPr lang="tr-TR" dirty="0" smtClean="0"/>
              <a:t>-metastaz programını nasıl başlattığı ve sürdürdüğü açıklanabilse de hala en büyük soru işareti </a:t>
            </a:r>
            <a:r>
              <a:rPr lang="tr-TR" dirty="0" err="1" smtClean="0"/>
              <a:t>kolonizasyon</a:t>
            </a:r>
            <a:r>
              <a:rPr lang="tr-TR" dirty="0" smtClean="0"/>
              <a:t> konusunda bulunmaktadır. </a:t>
            </a:r>
          </a:p>
          <a:p>
            <a:pPr marL="457200" lvl="1" indent="0">
              <a:buNone/>
            </a:pPr>
            <a:r>
              <a:rPr lang="tr-TR" dirty="0" smtClean="0"/>
              <a:t>              </a:t>
            </a:r>
            <a:r>
              <a:rPr lang="tr-TR" b="1" dirty="0" err="1" smtClean="0"/>
              <a:t>Primer</a:t>
            </a:r>
            <a:r>
              <a:rPr lang="tr-TR" b="1" dirty="0" smtClean="0"/>
              <a:t> Tümör-EMT-Metastaz-MET</a:t>
            </a:r>
          </a:p>
          <a:p>
            <a:pPr marL="457200" lvl="1" indent="0">
              <a:buNone/>
            </a:pPr>
            <a:endParaRPr lang="tr-TR" b="1" dirty="0"/>
          </a:p>
          <a:p>
            <a:pPr marL="457200" lvl="1" indent="0">
              <a:buNone/>
            </a:pPr>
            <a:r>
              <a:rPr lang="tr-TR" b="1" dirty="0" smtClean="0"/>
              <a:t>Bu model açıklayıcı gibi görünse de </a:t>
            </a:r>
            <a:r>
              <a:rPr lang="tr-TR" b="1" dirty="0" err="1" smtClean="0"/>
              <a:t>epitel</a:t>
            </a:r>
            <a:r>
              <a:rPr lang="tr-TR" b="1" dirty="0" smtClean="0"/>
              <a:t> kökenli olmayan kanserlerin nasıl </a:t>
            </a:r>
            <a:r>
              <a:rPr lang="tr-TR" b="1" dirty="0" err="1" smtClean="0"/>
              <a:t>metastatik</a:t>
            </a:r>
            <a:r>
              <a:rPr lang="tr-TR" b="1" dirty="0" smtClean="0"/>
              <a:t> programlarını sürdürdüğü henüz açıklık kazanmamıştır.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7557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figure_1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6500"/>
            <a:ext cx="736434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Primer</a:t>
            </a:r>
            <a:r>
              <a:rPr lang="tr-TR" sz="2400" b="1" dirty="0" smtClean="0"/>
              <a:t> tümörden </a:t>
            </a:r>
            <a:r>
              <a:rPr lang="tr-TR" sz="2400" b="1" dirty="0" err="1" smtClean="0"/>
              <a:t>metastaik</a:t>
            </a:r>
            <a:r>
              <a:rPr lang="tr-TR" sz="2400" b="1" dirty="0" smtClean="0"/>
              <a:t> bölgeye seyahat kompleks bir biyolojik süreçtir</a:t>
            </a:r>
            <a:endParaRPr lang="tr-TR" sz="24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609600" y="3124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İnvazyon</a:t>
            </a:r>
            <a:r>
              <a:rPr lang="tr-TR" b="1" dirty="0" smtClean="0"/>
              <a:t>-metastaz </a:t>
            </a:r>
            <a:r>
              <a:rPr lang="tr-TR" b="1" dirty="0" smtClean="0"/>
              <a:t>sürecinin 7 basamağı.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412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igure_1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09600"/>
            <a:ext cx="8524875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81000" y="4953000"/>
            <a:ext cx="846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Tümörün </a:t>
            </a:r>
            <a:r>
              <a:rPr lang="tr-TR" dirty="0" err="1" smtClean="0"/>
              <a:t>benign</a:t>
            </a:r>
            <a:r>
              <a:rPr lang="tr-TR" dirty="0" smtClean="0"/>
              <a:t> olması bazal </a:t>
            </a:r>
            <a:r>
              <a:rPr lang="tr-TR" dirty="0" err="1" smtClean="0"/>
              <a:t>membranın</a:t>
            </a:r>
            <a:r>
              <a:rPr lang="tr-TR" dirty="0" smtClean="0"/>
              <a:t> içinde kalması ve hareket etmemesi ile alakalıdır. Eğer tümör agresif değilse </a:t>
            </a:r>
            <a:r>
              <a:rPr lang="tr-TR" dirty="0" err="1" smtClean="0"/>
              <a:t>BM’i</a:t>
            </a:r>
            <a:r>
              <a:rPr lang="tr-TR" dirty="0" smtClean="0"/>
              <a:t> geçmez ancak agresif ve saldırgan ise </a:t>
            </a:r>
            <a:r>
              <a:rPr lang="tr-TR" dirty="0" err="1" smtClean="0"/>
              <a:t>BM’i</a:t>
            </a:r>
            <a:r>
              <a:rPr lang="tr-TR" dirty="0" smtClean="0"/>
              <a:t> parçalar ve diğer organlara seyahat eder.</a:t>
            </a:r>
          </a:p>
          <a:p>
            <a:endParaRPr lang="tr-TR" dirty="0"/>
          </a:p>
          <a:p>
            <a:r>
              <a:rPr lang="tr-TR" dirty="0" smtClean="0"/>
              <a:t>Yeşil ile işaretli olan hücreler; </a:t>
            </a:r>
            <a:r>
              <a:rPr lang="tr-TR" dirty="0" err="1" smtClean="0"/>
              <a:t>laminin</a:t>
            </a:r>
            <a:r>
              <a:rPr lang="tr-TR" dirty="0" smtClean="0"/>
              <a:t> (</a:t>
            </a:r>
            <a:r>
              <a:rPr lang="tr-TR" dirty="0" err="1" smtClean="0"/>
              <a:t>BM’in</a:t>
            </a:r>
            <a:r>
              <a:rPr lang="tr-TR" dirty="0" smtClean="0"/>
              <a:t> yapı taşlarından bir tanesi)</a:t>
            </a:r>
          </a:p>
          <a:p>
            <a:r>
              <a:rPr lang="tr-TR" dirty="0" smtClean="0"/>
              <a:t>Kırmızı işaretli hücreler; kanser hücreleri.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6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14_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9401"/>
            <a:ext cx="4876800" cy="377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57200" y="446627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BM’i</a:t>
            </a:r>
            <a:r>
              <a:rPr lang="tr-TR" dirty="0" smtClean="0"/>
              <a:t> geçen hücreler (bu hücrelere artık </a:t>
            </a:r>
            <a:r>
              <a:rPr lang="tr-TR" dirty="0" err="1" smtClean="0"/>
              <a:t>malignant</a:t>
            </a:r>
            <a:r>
              <a:rPr lang="tr-TR" dirty="0" smtClean="0"/>
              <a:t> hücre denir) koloni halinde bir sonraki step olan </a:t>
            </a:r>
            <a:r>
              <a:rPr lang="tr-TR" dirty="0" err="1" smtClean="0"/>
              <a:t>stromayı</a:t>
            </a:r>
            <a:r>
              <a:rPr lang="tr-TR" dirty="0" smtClean="0"/>
              <a:t> işgal ederler.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Stromayı</a:t>
            </a:r>
            <a:r>
              <a:rPr lang="tr-TR" dirty="0" smtClean="0"/>
              <a:t> işgal eden hücreler artık kan ve lenf damarlarına direkt giriş elde ederler. Kan damarlarına girişe </a:t>
            </a:r>
            <a:r>
              <a:rPr lang="tr-TR" b="1" i="1" dirty="0" err="1" smtClean="0"/>
              <a:t>intravazasyon</a:t>
            </a:r>
            <a:r>
              <a:rPr lang="tr-TR" b="1" i="1" dirty="0" smtClean="0"/>
              <a:t> (</a:t>
            </a:r>
            <a:r>
              <a:rPr lang="tr-TR" b="1" i="1" dirty="0" err="1" smtClean="0"/>
              <a:t>intravasation</a:t>
            </a:r>
            <a:r>
              <a:rPr lang="tr-TR" b="1" i="1" dirty="0" smtClean="0"/>
              <a:t>) </a:t>
            </a:r>
            <a:r>
              <a:rPr lang="tr-TR" dirty="0" smtClean="0"/>
              <a:t>denir</a:t>
            </a:r>
            <a:r>
              <a:rPr lang="tr-TR" dirty="0" smtClean="0"/>
              <a:t>.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Şekilde ILC hücreleri gösterilmektedir.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7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Kanda dolaşan kanser hücreleri (CTC)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Kanser hücreleri kana geçtikten sonra çok uzun yaşayamazlar;</a:t>
            </a:r>
          </a:p>
          <a:p>
            <a:pPr lvl="1"/>
            <a:r>
              <a:rPr lang="tr-TR" sz="2600" dirty="0" smtClean="0"/>
              <a:t>Bir yüzeye tutunmadıkları için bunun farkına varır varmaz </a:t>
            </a:r>
            <a:r>
              <a:rPr lang="tr-TR" sz="2600" dirty="0" err="1" smtClean="0"/>
              <a:t>apoptoza</a:t>
            </a:r>
            <a:r>
              <a:rPr lang="tr-TR" sz="2600" dirty="0" smtClean="0"/>
              <a:t> gidebilirler</a:t>
            </a:r>
          </a:p>
          <a:p>
            <a:pPr lvl="1"/>
            <a:r>
              <a:rPr lang="tr-TR" sz="2600" dirty="0" smtClean="0"/>
              <a:t>Kan damarlarında dolaşırken kılcallara geldiklerinde kılcallar dar gelebilir. Özellikle </a:t>
            </a:r>
            <a:r>
              <a:rPr lang="tr-TR" sz="2600" dirty="0" err="1" smtClean="0"/>
              <a:t>plateletler</a:t>
            </a:r>
            <a:r>
              <a:rPr lang="tr-TR" sz="2600" dirty="0" smtClean="0"/>
              <a:t> ile seyahat ettikleri için çapları çok daha büyük olur ve kılcallarda oluşan strese dayanamayabilirler.</a:t>
            </a:r>
          </a:p>
          <a:p>
            <a:pPr lvl="1"/>
            <a:r>
              <a:rPr lang="tr-TR" sz="2600" dirty="0" smtClean="0"/>
              <a:t>Bu </a:t>
            </a:r>
            <a:r>
              <a:rPr lang="tr-TR" sz="2600" dirty="0" smtClean="0"/>
              <a:t>yüzden metastaz yapan tümörlerin çoğu akciğer kılcallarında konaklamayı seçerler.</a:t>
            </a:r>
          </a:p>
          <a:p>
            <a:pPr lvl="1"/>
            <a:r>
              <a:rPr lang="tr-TR" sz="2600" dirty="0" smtClean="0"/>
              <a:t>Burada konakladıkları için akciğere metastaz yapmaları beklense de pek çok tümör buradan ayrılıp başka organlara seyahat ederler. 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559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1483</Words>
  <Application>Microsoft Office PowerPoint</Application>
  <PresentationFormat>Ekran Gösterisi (4:3)</PresentationFormat>
  <Paragraphs>153</Paragraphs>
  <Slides>57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Ofis Teması</vt:lpstr>
      <vt:lpstr>İNVAZYON VE METASTAZ</vt:lpstr>
      <vt:lpstr>PowerPoint Sunusu</vt:lpstr>
      <vt:lpstr>PowerPoint Sunusu</vt:lpstr>
      <vt:lpstr>PowerPoint Sunusu</vt:lpstr>
      <vt:lpstr>PowerPoint Sunusu</vt:lpstr>
      <vt:lpstr>Primer tümörden metastaik bölgeye seyahat kompleks bir biyolojik süreçtir</vt:lpstr>
      <vt:lpstr>PowerPoint Sunusu</vt:lpstr>
      <vt:lpstr>PowerPoint Sunusu</vt:lpstr>
      <vt:lpstr>Kanda dolaşan kanser hücreleri (CTC)</vt:lpstr>
      <vt:lpstr>PowerPoint Sunusu</vt:lpstr>
      <vt:lpstr>PowerPoint Sunusu</vt:lpstr>
      <vt:lpstr>PowerPoint Sunusu</vt:lpstr>
      <vt:lpstr>Hücre kolonizasyonu invazyon-metastazın en karmaşık süreçlerinden birisidir. </vt:lpstr>
      <vt:lpstr>PowerPoint Sunusu</vt:lpstr>
      <vt:lpstr>PowerPoint Sunusu</vt:lpstr>
      <vt:lpstr>PowerPoint Sunusu</vt:lpstr>
      <vt:lpstr>PowerPoint Sunusu</vt:lpstr>
      <vt:lpstr>PowerPoint Sunusu</vt:lpstr>
      <vt:lpstr>EMT ve buna bağımlı olarak E-kaderin kaybı hücrelerin invaziv olmalarına sebep olur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TGF-Beta’nın EMT üzerindeki etkisi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Stromal hücre elemanlarından makrofajlar hücre invazyonuna yardım ederler.</vt:lpstr>
      <vt:lpstr>PowerPoint Sunusu</vt:lpstr>
      <vt:lpstr>PowerPoint Sunusu</vt:lpstr>
      <vt:lpstr>PowerPoint Sunusu</vt:lpstr>
      <vt:lpstr>PowerPoint Sunusu</vt:lpstr>
      <vt:lpstr>PowerPoint Sunusu</vt:lpstr>
      <vt:lpstr>EMT programı pek çok TF tarafından kontrol edilir.</vt:lpstr>
      <vt:lpstr>PowerPoint Sunusu</vt:lpstr>
      <vt:lpstr>PowerPoint Sunusu</vt:lpstr>
      <vt:lpstr>PowerPoint Sunusu</vt:lpstr>
      <vt:lpstr>PowerPoint Sunusu</vt:lpstr>
      <vt:lpstr>EMT’ye sebep olan TF’lerin metastazdaki rolleri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METASTAZ</dc:title>
  <dc:creator>Bala Gür Dedeoğlu</dc:creator>
  <cp:lastModifiedBy>Bala Gür Dedeoğlu</cp:lastModifiedBy>
  <cp:revision>83</cp:revision>
  <dcterms:created xsi:type="dcterms:W3CDTF">2015-12-01T09:31:54Z</dcterms:created>
  <dcterms:modified xsi:type="dcterms:W3CDTF">2015-12-18T10:00:25Z</dcterms:modified>
</cp:coreProperties>
</file>