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5D28E2A-ABB5-465C-BF01-847DE88CC6E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8E7100E-3A5D-4DC3-B8C1-281F09DAEEE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dirty="0">
                <a:solidFill>
                  <a:srgbClr val="000000"/>
                </a:solidFill>
                <a:latin typeface="Arial"/>
              </a:rPr>
              <a:t/>
            </a:r>
            <a:br>
              <a:rPr lang="tr-TR" sz="1800" dirty="0">
                <a:solidFill>
                  <a:srgbClr val="000000"/>
                </a:solidFill>
                <a:latin typeface="Arial"/>
              </a:rPr>
            </a:br>
            <a:r>
              <a:rPr lang="tr-TR" sz="2400" b="1" dirty="0" err="1" smtClean="0">
                <a:latin typeface="Arial"/>
              </a:rPr>
              <a:t>ToprağIn</a:t>
            </a:r>
            <a:r>
              <a:rPr lang="tr-TR" sz="2400" b="1" dirty="0" smtClean="0">
                <a:latin typeface="Arial"/>
              </a:rPr>
              <a:t> </a:t>
            </a:r>
            <a:r>
              <a:rPr lang="tr-TR" sz="2400" b="1" dirty="0">
                <a:latin typeface="Arial"/>
              </a:rPr>
              <a:t>Organik </a:t>
            </a:r>
            <a:r>
              <a:rPr lang="tr-TR" sz="2400" b="1" dirty="0" err="1" smtClean="0">
                <a:latin typeface="Arial"/>
              </a:rPr>
              <a:t>YapI</a:t>
            </a:r>
            <a:r>
              <a:rPr lang="tr-TR" sz="2400" b="1" dirty="0" smtClean="0">
                <a:latin typeface="Arial"/>
              </a:rPr>
              <a:t> </a:t>
            </a:r>
            <a:r>
              <a:rPr lang="tr-TR" sz="2400" b="1" dirty="0" err="1" smtClean="0">
                <a:latin typeface="Arial"/>
              </a:rPr>
              <a:t>Maddelerİ</a:t>
            </a:r>
            <a:r>
              <a:rPr lang="tr-TR" sz="2400" b="1" dirty="0" smtClean="0">
                <a:latin typeface="Arial"/>
              </a:rPr>
              <a:t> </a:t>
            </a:r>
            <a:r>
              <a:rPr lang="tr-TR" sz="2400" b="1" dirty="0">
                <a:latin typeface="Arial"/>
              </a:rPr>
              <a:t>(%5) 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620688"/>
            <a:ext cx="8712968" cy="4608512"/>
          </a:xfrm>
        </p:spPr>
        <p:txBody>
          <a:bodyPr>
            <a:normAutofit fontScale="92500" lnSpcReduction="10000"/>
          </a:bodyPr>
          <a:lstStyle/>
          <a:p>
            <a:endParaRPr lang="tr-TR" sz="1100" b="0" dirty="0">
              <a:solidFill>
                <a:srgbClr val="000000"/>
              </a:solidFill>
              <a:latin typeface="Arial"/>
            </a:endParaRPr>
          </a:p>
          <a:p>
            <a:endParaRPr lang="tr-TR" sz="1100" b="0" dirty="0">
              <a:latin typeface="Arial"/>
            </a:endParaRPr>
          </a:p>
          <a:p>
            <a:pPr algn="just"/>
            <a:r>
              <a:rPr lang="tr-TR" sz="2200" b="0" dirty="0">
                <a:latin typeface="Arial"/>
              </a:rPr>
              <a:t>Toprakta organik maddenin kaynağını bitkisel artıklar oluşturur. Bitkilerin gerek toprak üstü kısımları gerekse kökleri toprakta kalarak toprağı organik madde sağlarlar. </a:t>
            </a:r>
          </a:p>
          <a:p>
            <a:pPr algn="just"/>
            <a:r>
              <a:rPr lang="tr-TR" sz="2200" b="0" dirty="0" smtClean="0">
                <a:latin typeface="Arial"/>
              </a:rPr>
              <a:t>Toprağa </a:t>
            </a:r>
            <a:r>
              <a:rPr lang="tr-TR" sz="2200" b="0" dirty="0">
                <a:latin typeface="Arial"/>
              </a:rPr>
              <a:t>düşen bitki artıkları ayrışmaya uğrar. Ayrışma mikroorganizma faaliyetiyle gerçekleşir. Ayrışma sonucu </a:t>
            </a:r>
            <a:r>
              <a:rPr lang="tr-TR" sz="2200" dirty="0">
                <a:solidFill>
                  <a:srgbClr val="FF0000"/>
                </a:solidFill>
                <a:latin typeface="Arial"/>
              </a:rPr>
              <a:t>humus </a:t>
            </a:r>
            <a:r>
              <a:rPr lang="tr-TR" sz="2200" b="0" dirty="0">
                <a:latin typeface="Arial"/>
              </a:rPr>
              <a:t>meydana gelir. Humus’ un belirli bir bileşimi yoktur. Çünkü homojen bir madde değildir. </a:t>
            </a:r>
          </a:p>
          <a:p>
            <a:pPr algn="just"/>
            <a:r>
              <a:rPr lang="tr-TR" sz="2200" dirty="0" smtClean="0">
                <a:solidFill>
                  <a:srgbClr val="FF0000"/>
                </a:solidFill>
                <a:latin typeface="Arial"/>
              </a:rPr>
              <a:t>Humus</a:t>
            </a:r>
            <a:r>
              <a:rPr lang="tr-TR" sz="2200" dirty="0">
                <a:latin typeface="Arial"/>
              </a:rPr>
              <a:t>, </a:t>
            </a:r>
            <a:r>
              <a:rPr lang="tr-TR" sz="2200" dirty="0" err="1">
                <a:latin typeface="Arial"/>
              </a:rPr>
              <a:t>humik</a:t>
            </a:r>
            <a:r>
              <a:rPr lang="tr-TR" sz="2200" dirty="0">
                <a:latin typeface="Arial"/>
              </a:rPr>
              <a:t> asitlerin ve </a:t>
            </a:r>
            <a:r>
              <a:rPr lang="tr-TR" sz="2200" dirty="0" err="1">
                <a:latin typeface="Arial"/>
              </a:rPr>
              <a:t>humatların</a:t>
            </a:r>
            <a:r>
              <a:rPr lang="tr-TR" sz="2200" dirty="0">
                <a:latin typeface="Arial"/>
              </a:rPr>
              <a:t> ileri derecede ayrışmış bitki artıklarıyla karışmasından oluşan koyu renkli ve heterojen bir karışımdır. </a:t>
            </a:r>
            <a:r>
              <a:rPr lang="tr-TR" sz="2200" b="0" dirty="0">
                <a:latin typeface="Arial"/>
              </a:rPr>
              <a:t>MİNERAL TOPRAKTA %</a:t>
            </a:r>
            <a:r>
              <a:rPr lang="tr-TR" sz="2200" b="0" dirty="0" smtClean="0">
                <a:latin typeface="Arial"/>
              </a:rPr>
              <a:t>0.5-1.0 </a:t>
            </a:r>
            <a:endParaRPr lang="tr-TR" sz="2200" b="0" dirty="0">
              <a:latin typeface="Arial"/>
            </a:endParaRPr>
          </a:p>
          <a:p>
            <a:pPr algn="just"/>
            <a:r>
              <a:rPr lang="tr-TR" sz="2200" b="0" dirty="0" smtClean="0">
                <a:latin typeface="Arial"/>
              </a:rPr>
              <a:t>Organik Maddenin </a:t>
            </a:r>
            <a:r>
              <a:rPr lang="tr-TR" sz="2200" b="0" dirty="0">
                <a:latin typeface="Arial"/>
              </a:rPr>
              <a:t>toprak kalitesi üzerine önemli etkisi vardır. </a:t>
            </a:r>
          </a:p>
          <a:p>
            <a:pPr algn="just"/>
            <a:r>
              <a:rPr lang="tr-TR" sz="2200" b="0" dirty="0" smtClean="0">
                <a:latin typeface="Arial"/>
              </a:rPr>
              <a:t>Toprağa </a:t>
            </a:r>
            <a:r>
              <a:rPr lang="tr-TR" sz="2200" b="0" dirty="0">
                <a:latin typeface="Arial"/>
              </a:rPr>
              <a:t>ahır gübresi vermek, yeşil gübreleme yapmak ve anız bırakmak toprağın organik madde kapsamını artırmaya yönelik tedbirlerdir. </a:t>
            </a:r>
          </a:p>
        </p:txBody>
      </p:sp>
    </p:spTree>
    <p:extLst>
      <p:ext uri="{BB962C8B-B14F-4D97-AF65-F5344CB8AC3E}">
        <p14:creationId xmlns:p14="http://schemas.microsoft.com/office/powerpoint/2010/main" val="201780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suyu (%25) </a:t>
            </a:r>
            <a:b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800" b="0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tr-TR" sz="2400" b="0" dirty="0" smtClean="0">
                <a:latin typeface="Arial"/>
              </a:rPr>
              <a:t>Yağışlar </a:t>
            </a:r>
            <a:endParaRPr lang="tr-TR" sz="2400" b="0" dirty="0">
              <a:latin typeface="Arial"/>
            </a:endParaRPr>
          </a:p>
          <a:p>
            <a:pPr algn="just"/>
            <a:r>
              <a:rPr lang="tr-TR" sz="2400" b="0" dirty="0">
                <a:latin typeface="Arial"/>
              </a:rPr>
              <a:t>-İdeal toprakta % </a:t>
            </a:r>
            <a:r>
              <a:rPr lang="tr-TR" sz="2400" b="0" dirty="0" smtClean="0">
                <a:latin typeface="Arial"/>
              </a:rPr>
              <a:t>25, </a:t>
            </a:r>
            <a:endParaRPr lang="tr-TR" sz="2400" b="0" dirty="0">
              <a:latin typeface="Arial"/>
            </a:endParaRPr>
          </a:p>
          <a:p>
            <a:pPr algn="just"/>
            <a:r>
              <a:rPr lang="tr-TR" sz="2400" b="0" dirty="0">
                <a:latin typeface="Arial"/>
              </a:rPr>
              <a:t>-Yerçekimi ile alt katlara </a:t>
            </a:r>
            <a:r>
              <a:rPr lang="tr-TR" sz="2400" b="0" dirty="0" smtClean="0">
                <a:latin typeface="Arial"/>
              </a:rPr>
              <a:t>sızma, </a:t>
            </a:r>
            <a:endParaRPr lang="tr-TR" sz="2400" b="0" dirty="0">
              <a:latin typeface="Arial"/>
            </a:endParaRPr>
          </a:p>
          <a:p>
            <a:pPr algn="just"/>
            <a:r>
              <a:rPr lang="tr-TR" sz="2400" b="0" dirty="0">
                <a:latin typeface="Arial"/>
              </a:rPr>
              <a:t>-</a:t>
            </a:r>
            <a:r>
              <a:rPr lang="tr-TR" sz="2400" b="0" dirty="0" smtClean="0">
                <a:latin typeface="Arial"/>
              </a:rPr>
              <a:t>Buharlaşma, </a:t>
            </a:r>
            <a:endParaRPr lang="tr-TR" sz="2400" b="0" dirty="0">
              <a:latin typeface="Arial"/>
            </a:endParaRPr>
          </a:p>
          <a:p>
            <a:pPr algn="just"/>
            <a:r>
              <a:rPr lang="tr-TR" sz="2400" b="0" dirty="0">
                <a:latin typeface="Arial"/>
              </a:rPr>
              <a:t>-Boşluklarda </a:t>
            </a:r>
            <a:r>
              <a:rPr lang="tr-TR" sz="2400" b="0" dirty="0" smtClean="0">
                <a:latin typeface="Arial"/>
              </a:rPr>
              <a:t>tutulma, </a:t>
            </a:r>
            <a:endParaRPr lang="tr-TR" sz="2400" b="0" dirty="0">
              <a:latin typeface="Arial"/>
            </a:endParaRPr>
          </a:p>
          <a:p>
            <a:pPr algn="just"/>
            <a:r>
              <a:rPr lang="tr-TR" sz="2400" b="0" dirty="0">
                <a:latin typeface="Arial"/>
              </a:rPr>
              <a:t>-Yerçekimine karşı tutulmuş </a:t>
            </a:r>
            <a:r>
              <a:rPr lang="tr-TR" sz="2400" b="0" dirty="0" smtClean="0">
                <a:latin typeface="Arial"/>
              </a:rPr>
              <a:t>su, </a:t>
            </a:r>
            <a:endParaRPr lang="tr-TR" sz="2400" b="0" dirty="0">
              <a:latin typeface="Arial"/>
            </a:endParaRPr>
          </a:p>
          <a:p>
            <a:pPr algn="just"/>
            <a:r>
              <a:rPr lang="tr-TR" sz="2400" b="0" dirty="0">
                <a:latin typeface="Arial"/>
              </a:rPr>
              <a:t>-</a:t>
            </a:r>
            <a:r>
              <a:rPr lang="tr-TR" sz="2400" b="0" dirty="0" smtClean="0">
                <a:latin typeface="Arial"/>
              </a:rPr>
              <a:t>Drenaj. </a:t>
            </a:r>
            <a:endParaRPr lang="tr-TR" sz="2400" b="0" dirty="0">
              <a:latin typeface="Arial"/>
            </a:endParaRPr>
          </a:p>
          <a:p>
            <a:pPr algn="just"/>
            <a:endParaRPr lang="tr-TR" sz="2400" b="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641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spcBef>
                <a:spcPts val="800"/>
              </a:spcBef>
            </a:pPr>
            <a:r>
              <a:rPr lang="tr-TR" sz="22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havası (% 25) </a:t>
            </a:r>
            <a:r>
              <a:rPr lang="tr-TR" sz="2200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200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620688"/>
            <a:ext cx="8568952" cy="4536504"/>
          </a:xfrm>
        </p:spPr>
        <p:txBody>
          <a:bodyPr>
            <a:normAutofit fontScale="92500" lnSpcReduction="20000"/>
          </a:bodyPr>
          <a:lstStyle/>
          <a:p>
            <a:endParaRPr lang="tr-TR" sz="1100" b="0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Toprak 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havası, atmosfer ile aynı yapıya sahip olmakla beraber CO</a:t>
            </a:r>
            <a:r>
              <a:rPr lang="tr-TR" sz="26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 oranı bakımından farklılık gösterir. </a:t>
            </a:r>
          </a:p>
          <a:p>
            <a:pPr algn="just"/>
            <a:r>
              <a:rPr 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Toprak 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havası atmosfere oranla 10 kat daha fazla CO</a:t>
            </a:r>
            <a:r>
              <a:rPr lang="tr-TR" sz="26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kapsamaktadır. </a:t>
            </a:r>
          </a:p>
          <a:p>
            <a:pPr algn="just"/>
            <a:r>
              <a:rPr 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Atmosferde 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%0.03 olan CO</a:t>
            </a:r>
            <a:r>
              <a:rPr lang="tr-TR" sz="26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 oranı, toprak havasında %0.3 civarındadır. Bunun nedeni kök faaliyeti sonucu açığa çıkan ya da toprakta cereyan eden kimyasal olaylardan oluşan CO</a:t>
            </a:r>
            <a:r>
              <a:rPr lang="tr-TR" sz="26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 gazının toprak havasında CO</a:t>
            </a:r>
            <a:r>
              <a:rPr lang="tr-TR" sz="26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 miktarını artırmasıdır. </a:t>
            </a:r>
          </a:p>
          <a:p>
            <a:pPr algn="just"/>
            <a:r>
              <a:rPr 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Toprak 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havasının CO</a:t>
            </a:r>
            <a:r>
              <a:rPr lang="tr-TR" sz="26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 içeriği mevsime göre değişir. Mikroorganizma faaliyetleri ile yazın fazla kışın düşük. </a:t>
            </a:r>
          </a:p>
          <a:p>
            <a:pPr algn="just"/>
            <a:r>
              <a:rPr 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CO</a:t>
            </a:r>
            <a:r>
              <a:rPr lang="tr-TR" sz="26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600" b="0" dirty="0">
                <a:latin typeface="Arial" panose="020B0604020202020204" pitchFamily="34" charset="0"/>
                <a:cs typeface="Arial" panose="020B0604020202020204" pitchFamily="34" charset="0"/>
              </a:rPr>
              <a:t>önemli (karbonik asit oluşumu), </a:t>
            </a:r>
          </a:p>
          <a:p>
            <a:pPr algn="just"/>
            <a:r>
              <a:rPr 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tr-TR" sz="26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62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332656"/>
            <a:ext cx="7920880" cy="4824536"/>
          </a:xfrm>
        </p:spPr>
        <p:txBody>
          <a:bodyPr>
            <a:normAutofit lnSpcReduction="10000"/>
          </a:bodyPr>
          <a:lstStyle/>
          <a:p>
            <a:endParaRPr lang="tr-TR" sz="1100" b="0" dirty="0">
              <a:latin typeface="Arial"/>
            </a:endParaRPr>
          </a:p>
          <a:p>
            <a:pPr algn="just"/>
            <a:r>
              <a:rPr 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Killi topraklarda bitkiler için yeterli havalanmanın sağlanması mümkün değildir. 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Kil </a:t>
            </a:r>
            <a:r>
              <a:rPr 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taneleri birbirleri ile sıkı bir şekilde birleştiklerinden havalanmayı sağlayan boşluklar azalır. Bunun sonucunda toprakta havalanma oranı düşer. </a:t>
            </a:r>
          </a:p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Havalanma </a:t>
            </a:r>
            <a:r>
              <a:rPr 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oranının artırılması amacıyla organik materyaller eklenmelidir. Killi toprakların hava kapasitelerinin artırılmasında bitki artıkları, ahır gübresi veya turba şeklindeki organik madde uygulamaları yapılabilir. </a:t>
            </a:r>
          </a:p>
          <a:p>
            <a:pPr algn="just"/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Organik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materyal uygulamalar sonucunda boşlukların hacmi artar. </a:t>
            </a:r>
            <a:endParaRPr 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15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332656"/>
            <a:ext cx="7776864" cy="5256584"/>
          </a:xfrm>
        </p:spPr>
        <p:txBody>
          <a:bodyPr>
            <a:noAutofit/>
          </a:bodyPr>
          <a:lstStyle/>
          <a:p>
            <a:pPr algn="just"/>
            <a:r>
              <a:rPr lang="tr-TR" sz="2400" b="0" dirty="0">
                <a:latin typeface="Arial"/>
              </a:rPr>
              <a:t>Toprak havasının değişken olması iklim koşullarına ve toprak işleme sıklığına bağlı olarak değişir. Uygun zamanda ve </a:t>
            </a:r>
            <a:r>
              <a:rPr lang="tr-TR" sz="2400" dirty="0">
                <a:latin typeface="Arial"/>
              </a:rPr>
              <a:t>sıklıkta toprak işleme genellikle sıkı yapılı toprakların hava kapasitesini artırır. Ancak çok sayıda yapılacak toprak işleme, toprağın toz haline dönüşmesine neden olur. Bu da toprakta boşlukların azalmasına yol açar. </a:t>
            </a:r>
            <a:endParaRPr lang="tr-TR" sz="2400" b="0" dirty="0">
              <a:latin typeface="Arial"/>
            </a:endParaRPr>
          </a:p>
          <a:p>
            <a:pPr algn="just"/>
            <a:r>
              <a:rPr lang="tr-TR" sz="2400" b="0" dirty="0" smtClean="0">
                <a:latin typeface="Arial"/>
              </a:rPr>
              <a:t>Ayrıca </a:t>
            </a:r>
            <a:r>
              <a:rPr lang="tr-TR" sz="2400" b="0" dirty="0">
                <a:latin typeface="Arial"/>
              </a:rPr>
              <a:t>iklim olaylarında yağmur damlalarının etkisi de önemlidir. Toprağa çarpan yağmur damlaları toprak taneciklerini küçültür. Yüzeyde sıkışmaya böylece de hava kapasitesinin azalmasına neden olur. </a:t>
            </a:r>
          </a:p>
          <a:p>
            <a:pPr algn="just"/>
            <a:r>
              <a:rPr lang="tr-TR" sz="2400" dirty="0" smtClean="0">
                <a:latin typeface="Arial"/>
              </a:rPr>
              <a:t>Toprak </a:t>
            </a:r>
            <a:r>
              <a:rPr lang="tr-TR" sz="2400" dirty="0">
                <a:latin typeface="Arial"/>
              </a:rPr>
              <a:t>havasının en önemli bileşenleri azot, oksijen ve karbondioksittir. </a:t>
            </a:r>
            <a:endParaRPr lang="tr-TR" sz="2400" b="0" dirty="0">
              <a:latin typeface="Arial"/>
            </a:endParaRPr>
          </a:p>
          <a:p>
            <a:pPr algn="just"/>
            <a:r>
              <a:rPr lang="tr-TR" sz="2400" b="0" dirty="0" smtClean="0">
                <a:latin typeface="Arial"/>
              </a:rPr>
              <a:t>Topraktaki </a:t>
            </a:r>
            <a:r>
              <a:rPr lang="tr-TR" sz="2400" b="0" dirty="0">
                <a:latin typeface="Arial"/>
              </a:rPr>
              <a:t>bileşenler sabit olmayıp mevsime, sıcaklığa, toprak nemine, toprak derinliğine, kök gelişimine, </a:t>
            </a:r>
            <a:r>
              <a:rPr lang="tr-TR" sz="2400" b="0" dirty="0" err="1">
                <a:latin typeface="Arial"/>
              </a:rPr>
              <a:t>mikrobiyal</a:t>
            </a:r>
            <a:r>
              <a:rPr lang="tr-TR" sz="2400" b="0" dirty="0">
                <a:latin typeface="Arial"/>
              </a:rPr>
              <a:t> aktiviteye ve toprak yapısına bağlıdır 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6974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" y="0"/>
            <a:ext cx="914460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442753" y="1300118"/>
            <a:ext cx="67093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kum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157373" y="4149080"/>
            <a:ext cx="97657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Kil 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kolloidleri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133952" y="5762662"/>
            <a:ext cx="91776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Organik</a:t>
            </a:r>
          </a:p>
          <a:p>
            <a:r>
              <a:rPr lang="tr-T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madde</a:t>
            </a:r>
            <a:endParaRPr lang="tr-T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661348" y="5733256"/>
            <a:ext cx="7909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Metal</a:t>
            </a:r>
          </a:p>
          <a:p>
            <a:r>
              <a:rPr lang="tr-T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kons</a:t>
            </a:r>
            <a:r>
              <a:rPr lang="tr-T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740352" y="4869160"/>
            <a:ext cx="12961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bakteri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182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40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036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</TotalTime>
  <Words>419</Words>
  <Application>Microsoft Office PowerPoint</Application>
  <PresentationFormat>Ekran Gösterisi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Açılar</vt:lpstr>
      <vt:lpstr> ToprağIn Organik YapI Maddelerİ (%5) </vt:lpstr>
      <vt:lpstr> Toprak suyu (%25)  </vt:lpstr>
      <vt:lpstr>Toprak havası (% 25) 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2019-04-28T20:23:12Z</dcterms:created>
  <dcterms:modified xsi:type="dcterms:W3CDTF">2019-04-28T20:25:29Z</dcterms:modified>
</cp:coreProperties>
</file>