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3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234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449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260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80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8936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973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463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50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81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1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01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7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833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055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226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0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Introduction to C++ Programming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 integer1, integer2, sum; is used to define variables.</a:t>
            </a:r>
          </a:p>
          <a:p>
            <a:r>
              <a:rPr lang="tr-TR" b="1" dirty="0" smtClean="0"/>
              <a:t>Variable names include letters and digits. They are case sensitive.</a:t>
            </a:r>
          </a:p>
          <a:p>
            <a:r>
              <a:rPr lang="tr-TR" b="1" dirty="0" smtClean="0"/>
              <a:t>Variable declarations are placed before executable statements.</a:t>
            </a:r>
          </a:p>
          <a:p>
            <a:r>
              <a:rPr lang="tr-TR" b="1" dirty="0" smtClean="0"/>
              <a:t>int variables hold integers. 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9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c</a:t>
            </a:r>
            <a:r>
              <a:rPr lang="tr-TR" b="1" dirty="0" smtClean="0"/>
              <a:t>in&gt;&gt;integer1; </a:t>
            </a:r>
            <a:r>
              <a:rPr lang="tr-TR" altLang="tr-TR" b="1" dirty="0" smtClean="0"/>
              <a:t>is used to get a value from user.</a:t>
            </a:r>
          </a:p>
          <a:p>
            <a:r>
              <a:rPr lang="tr-TR" b="1" dirty="0" smtClean="0"/>
              <a:t>integer1 shows the location in which the input value will be stored.</a:t>
            </a:r>
          </a:p>
          <a:p>
            <a:r>
              <a:rPr lang="tr-TR" b="1" dirty="0" smtClean="0"/>
              <a:t>= assignment operator is used to assign a value to a variable.</a:t>
            </a:r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out&lt;&lt;</a:t>
            </a:r>
            <a:r>
              <a:rPr lang="en-US" altLang="tr-TR" b="1" dirty="0" smtClean="0"/>
              <a:t>"Sum is</a:t>
            </a:r>
            <a:r>
              <a:rPr lang="tr-TR" altLang="tr-TR" b="1" dirty="0" smtClean="0"/>
              <a:t> 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&lt;&lt;</a:t>
            </a:r>
            <a:r>
              <a:rPr lang="en-US" altLang="tr-TR" b="1" dirty="0" smtClean="0"/>
              <a:t>sum;</a:t>
            </a:r>
            <a:r>
              <a:rPr lang="tr-TR" altLang="tr-TR" b="1" dirty="0" smtClean="0"/>
              <a:t> is used to print a string of characters and a value of a variable. </a:t>
            </a:r>
          </a:p>
          <a:p>
            <a:r>
              <a:rPr lang="tr-TR" altLang="tr-TR" b="1" dirty="0" smtClean="0"/>
              <a:t>sum is the variable name to be printed on the screen.</a:t>
            </a:r>
          </a:p>
          <a:p>
            <a:r>
              <a:rPr lang="tr-TR" altLang="tr-TR" b="1" dirty="0" smtClean="0"/>
              <a:t>Calculations can be performed inside printf statements.</a:t>
            </a:r>
          </a:p>
          <a:p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Memory Concepts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The variable names actually correspond to locations in the computer’s memory.</a:t>
            </a:r>
          </a:p>
          <a:p>
            <a:r>
              <a:rPr lang="tr-TR" altLang="tr-TR" b="1" dirty="0" smtClean="0"/>
              <a:t>Each variable has a name, type, size and a value.</a:t>
            </a:r>
          </a:p>
          <a:p>
            <a:r>
              <a:rPr lang="tr-TR" altLang="tr-TR" b="1" dirty="0" smtClean="0"/>
              <a:t>Reading variables does not modify their values.</a:t>
            </a:r>
          </a:p>
          <a:p>
            <a:r>
              <a:rPr lang="tr-TR" altLang="tr-TR" b="1" dirty="0" smtClean="0"/>
              <a:t>When you place a new value to a variable, it overwrites the old value.</a:t>
            </a:r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+, - addition and subtraction</a:t>
            </a:r>
          </a:p>
          <a:p>
            <a:r>
              <a:rPr lang="tr-TR" b="1" dirty="0" smtClean="0"/>
              <a:t>*, / multiplication and division</a:t>
            </a:r>
          </a:p>
          <a:p>
            <a:r>
              <a:rPr lang="tr-TR" b="1" dirty="0" smtClean="0"/>
              <a:t>İnteger division produce integer result.</a:t>
            </a:r>
          </a:p>
          <a:p>
            <a:r>
              <a:rPr lang="tr-TR" b="1" dirty="0" smtClean="0"/>
              <a:t>% operator finds the remainder</a:t>
            </a:r>
          </a:p>
          <a:p>
            <a:pPr lvl="1"/>
            <a:r>
              <a:rPr lang="tr-TR" b="1" dirty="0" smtClean="0"/>
              <a:t>9%4 returns 1</a:t>
            </a:r>
          </a:p>
          <a:p>
            <a:r>
              <a:rPr lang="tr-TR" b="1" dirty="0" smtClean="0"/>
              <a:t>Some operators have precedence over other operators</a:t>
            </a:r>
          </a:p>
          <a:p>
            <a:pPr lvl="1"/>
            <a:r>
              <a:rPr lang="tr-TR" b="1" dirty="0" smtClean="0"/>
              <a:t>Multiplication and division have higher precedence than addition and subtraction</a:t>
            </a:r>
          </a:p>
          <a:p>
            <a:r>
              <a:rPr lang="tr-TR" b="1" dirty="0" smtClean="0"/>
              <a:t>You may use parenthesis.</a:t>
            </a:r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19747375"/>
              </p:ext>
            </p:extLst>
          </p:nvPr>
        </p:nvGraphicFramePr>
        <p:xfrm>
          <a:off x="685801" y="1066800"/>
          <a:ext cx="4953000" cy="255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Document" r:id="rId4" imgW="6035975" imgH="3107962" progId="Word.Document.8">
                  <p:embed/>
                </p:oleObj>
              </mc:Choice>
              <mc:Fallback>
                <p:oleObj name="Document" r:id="rId4" imgW="6035975" imgH="310796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1066800"/>
                        <a:ext cx="4953000" cy="2550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872964365"/>
              </p:ext>
            </p:extLst>
          </p:nvPr>
        </p:nvGraphicFramePr>
        <p:xfrm>
          <a:off x="592109" y="3788705"/>
          <a:ext cx="5656291" cy="258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Document" r:id="rId6" imgW="6740465" imgH="3088871" progId="Word.Document.8">
                  <p:embed/>
                </p:oleObj>
              </mc:Choice>
              <mc:Fallback>
                <p:oleObj name="Document" r:id="rId6" imgW="6740465" imgH="3088871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9" y="3788705"/>
                        <a:ext cx="5656291" cy="2580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98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condition given in a if control statement is true, the body of if statement is executed.</a:t>
            </a:r>
          </a:p>
          <a:p>
            <a:r>
              <a:rPr lang="tr-TR" b="1" dirty="0"/>
              <a:t>If the condition given in a if control statement is </a:t>
            </a:r>
            <a:r>
              <a:rPr lang="tr-TR" b="1" dirty="0" smtClean="0"/>
              <a:t>false, </a:t>
            </a:r>
            <a:r>
              <a:rPr lang="tr-TR" b="1" dirty="0"/>
              <a:t>the body of if statement is </a:t>
            </a:r>
            <a:r>
              <a:rPr lang="tr-TR" b="1" dirty="0" smtClean="0"/>
              <a:t>not executed.</a:t>
            </a:r>
          </a:p>
          <a:p>
            <a:r>
              <a:rPr lang="tr-TR" b="1" dirty="0" smtClean="0"/>
              <a:t>0 is false, non-zero values is true.</a:t>
            </a:r>
            <a:endParaRPr lang="tr-TR" b="1" dirty="0"/>
          </a:p>
          <a:p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2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74264"/>
              </p:ext>
            </p:extLst>
          </p:nvPr>
        </p:nvGraphicFramePr>
        <p:xfrm>
          <a:off x="533400" y="1655762"/>
          <a:ext cx="7891463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Document" r:id="rId4" imgW="7887778" imgH="4078750" progId="Word.Document.8">
                  <p:embed/>
                </p:oleObj>
              </mc:Choice>
              <mc:Fallback>
                <p:oleObj name="Document" r:id="rId4" imgW="7887778" imgH="407875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55762"/>
                        <a:ext cx="7891463" cy="407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67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953000" y="6042959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35828" y="1242359"/>
            <a:ext cx="5638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1.14: fig01_14.cpp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Using if statements, relational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operators, and equality operators.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program uses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cout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program uses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program uses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endl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num1;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first number to be read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num2;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second number to be read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two integers, and I will tell you\n"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"the relationships they satisfy: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num1 &gt;&gt; num2;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two integers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== num2 )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equal to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!=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not equal to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5182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447800" y="1981200"/>
            <a:ext cx="57912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&lt;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less than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&gt;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greater than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&lt;=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is less than or equal to "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num1 &gt;= num2 )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num1 &lt;&lt;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" is greater than or equal to "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num2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1223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9"/>
          <p:cNvSpPr>
            <a:spLocks noChangeArrowheads="1"/>
          </p:cNvSpPr>
          <p:nvPr/>
        </p:nvSpPr>
        <p:spPr bwMode="auto">
          <a:xfrm>
            <a:off x="914400" y="1447800"/>
            <a:ext cx="7010400" cy="1371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/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two integers, and I will tell you 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relationships they satisfy: 22 12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 is not equal to 12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 is greater than 12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>
              <a:spcBef>
                <a:spcPct val="20000"/>
              </a:spcBef>
            </a:pPr>
            <a:r>
              <a:rPr lang="en-US" altLang="tr-TR" sz="1200" dirty="0">
                <a:latin typeface="Courier New" panose="02070309020205020404" pitchFamily="49" charset="0"/>
              </a:rPr>
              <a:t>22 is greater than or equal to 12</a:t>
            </a:r>
            <a:r>
              <a:rPr lang="en-US" altLang="tr-T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36057" y="3200400"/>
            <a:ext cx="6988743" cy="1219200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two integers, and I will tell you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the relationships they satisfy: 7 7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7 is equal to 7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7 is less than or equal to 7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cs typeface="Times New Roman" panose="02020603050405020304" pitchFamily="18" charset="0"/>
              </a:rPr>
              <a:t>7 is greater than or equal to 7</a:t>
            </a:r>
            <a:r>
              <a:rPr lang="en-US" altLang="tr-TR" smtClean="0"/>
              <a:t>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803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1295401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First C++ Program: Printing a Line of Text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Second C++ Program: Adding Two Integers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Memory Concepts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Arithmetic in C++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Decision Making: Equality and Relational Operators</a:t>
            </a:r>
            <a:endParaRPr lang="tr-TR" dirty="0"/>
          </a:p>
          <a:p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smtClean="0"/>
              <a:t>Operators Associativitiy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52353141"/>
              </p:ext>
            </p:extLst>
          </p:nvPr>
        </p:nvGraphicFramePr>
        <p:xfrm>
          <a:off x="2057400" y="2368700"/>
          <a:ext cx="55705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Document" r:id="rId4" imgW="5588479" imgH="2670658" progId="Word.Document.8">
                  <p:embed/>
                </p:oleObj>
              </mc:Choice>
              <mc:Fallback>
                <p:oleObj name="Document" r:id="rId4" imgW="5588479" imgH="267065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8700"/>
                        <a:ext cx="5570537" cy="266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9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First 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14400" y="1905000"/>
            <a:ext cx="70104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1.2: fig01_02.cpp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 first program in C++.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"Welcome to C++!\n"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95420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textual information given between /* and */ is called as comments.</a:t>
            </a:r>
          </a:p>
          <a:p>
            <a:r>
              <a:rPr lang="tr-TR" b="1" dirty="0" smtClean="0"/>
              <a:t>Comments are not executable statements.</a:t>
            </a:r>
          </a:p>
          <a:p>
            <a:r>
              <a:rPr lang="tr-TR" b="1" dirty="0" smtClean="0"/>
              <a:t>They are used to inform users of the program.</a:t>
            </a:r>
          </a:p>
          <a:p>
            <a:r>
              <a:rPr lang="tr-TR" b="1" dirty="0" smtClean="0"/>
              <a:t>#include &lt;iostream&gt;</a:t>
            </a:r>
          </a:p>
          <a:p>
            <a:pPr lvl="1"/>
            <a:r>
              <a:rPr lang="tr-TR" b="1" dirty="0" smtClean="0"/>
              <a:t>#include is a preprocessor directive and used to load a specific file.</a:t>
            </a:r>
          </a:p>
          <a:p>
            <a:pPr lvl="1"/>
            <a:r>
              <a:rPr lang="tr-TR" b="1" dirty="0" smtClean="0"/>
              <a:t>In this example, the file is iostream and it is used for standard input/output operations.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Each C++ program must have main() function.</a:t>
            </a:r>
          </a:p>
          <a:p>
            <a:r>
              <a:rPr lang="tr-TR" b="1" dirty="0"/>
              <a:t>i</a:t>
            </a:r>
            <a:r>
              <a:rPr lang="tr-TR" b="1" dirty="0" smtClean="0"/>
              <a:t>nt main() – int shows that main function returns integer value.</a:t>
            </a:r>
          </a:p>
          <a:p>
            <a:r>
              <a:rPr lang="tr-TR" b="1" dirty="0" smtClean="0"/>
              <a:t>Like in all functions, { and } braces are used to specify function body in main function.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5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c</a:t>
            </a:r>
            <a:r>
              <a:rPr lang="tr-TR" b="1" dirty="0" smtClean="0"/>
              <a:t>out&lt;&lt;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b="1" dirty="0" smtClean="0"/>
              <a:t>Welcome to C++!\n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lvl="1"/>
            <a:r>
              <a:rPr lang="tr-TR" b="1" dirty="0"/>
              <a:t>c</a:t>
            </a:r>
            <a:r>
              <a:rPr lang="tr-TR" b="1" dirty="0" smtClean="0"/>
              <a:t>out is used to print a string of characters given in quotes.</a:t>
            </a:r>
          </a:p>
          <a:p>
            <a:pPr lvl="1"/>
            <a:r>
              <a:rPr lang="tr-TR" b="1" dirty="0" smtClean="0"/>
              <a:t>All statements like cout must end with semicolon (;)</a:t>
            </a:r>
          </a:p>
          <a:p>
            <a:pPr lvl="1"/>
            <a:r>
              <a:rPr lang="tr-TR" b="1" dirty="0" smtClean="0"/>
              <a:t>\ is used to specify an escape character. In this example \n is the newline character.</a:t>
            </a:r>
          </a:p>
          <a:p>
            <a:pPr lvl="2"/>
            <a:r>
              <a:rPr lang="tr-TR" b="1" dirty="0" smtClean="0"/>
              <a:t>\n Newline</a:t>
            </a:r>
          </a:p>
          <a:p>
            <a:pPr lvl="2"/>
            <a:r>
              <a:rPr lang="tr-TR" b="1" dirty="0" smtClean="0"/>
              <a:t>\t  Horizontal tab</a:t>
            </a:r>
          </a:p>
          <a:p>
            <a:pPr lvl="2"/>
            <a:r>
              <a:rPr lang="tr-TR" b="1" dirty="0" smtClean="0"/>
              <a:t>\a Alert</a:t>
            </a:r>
          </a:p>
          <a:p>
            <a:pPr lvl="2"/>
            <a:r>
              <a:rPr lang="tr-TR" b="1" dirty="0"/>
              <a:t>\\</a:t>
            </a:r>
            <a:r>
              <a:rPr lang="tr-TR" b="1" dirty="0" smtClean="0"/>
              <a:t> Backslash</a:t>
            </a:r>
          </a:p>
          <a:p>
            <a:pPr lvl="2"/>
            <a:r>
              <a:rPr lang="tr-TR" b="1" dirty="0"/>
              <a:t>\</a:t>
            </a:r>
            <a:r>
              <a:rPr lang="en-US" altLang="tr-TR" b="1" dirty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 </a:t>
            </a:r>
            <a:r>
              <a:rPr lang="tr-TR" altLang="tr-TR" b="1" dirty="0" smtClean="0"/>
              <a:t>Double quote</a:t>
            </a:r>
            <a:endParaRPr lang="tr-TR" b="1" dirty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6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</a:t>
            </a:r>
            <a:r>
              <a:rPr lang="tr-TR" b="1" dirty="0" smtClean="0"/>
              <a:t>eturn 0;</a:t>
            </a:r>
          </a:p>
          <a:p>
            <a:pPr lvl="1"/>
            <a:r>
              <a:rPr lang="tr-TR" b="1" dirty="0" smtClean="0"/>
              <a:t>It shows that C++ program terminated succesfully without any problem.</a:t>
            </a:r>
          </a:p>
          <a:p>
            <a:r>
              <a:rPr lang="tr-TR" b="1" dirty="0" smtClean="0"/>
              <a:t>} right brace indicates main function ends.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06379" y="1236945"/>
            <a:ext cx="53340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1.4: fig01_04.cpp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Printing a line with multiple statements.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"Welcome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"to C++!\n"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06379" y="3654269"/>
            <a:ext cx="5219252" cy="2209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1.5: fig01_05.cpp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Printing multiple lines with a single statement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"Welcome\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nto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\n\</a:t>
            </a:r>
            <a:r>
              <a:rPr lang="en-US" altLang="tr-TR" dirty="0" err="1" smtClean="0">
                <a:solidFill>
                  <a:srgbClr val="0099FF"/>
                </a:solidFill>
                <a:cs typeface="Courier New" panose="02070309020205020404" pitchFamily="49" charset="0"/>
              </a:rPr>
              <a:t>nC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++!\n"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53799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04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</a:t>
            </a:r>
            <a:r>
              <a:rPr lang="en-US" sz="2400" b="1" dirty="0" smtClean="0"/>
              <a:t>C</a:t>
            </a:r>
            <a:r>
              <a:rPr lang="tr-TR" sz="2400" b="1" dirty="0" smtClean="0"/>
              <a:t>++</a:t>
            </a:r>
            <a:r>
              <a:rPr lang="en-US" sz="2400" b="1" dirty="0" smtClean="0"/>
              <a:t> </a:t>
            </a:r>
            <a:r>
              <a:rPr lang="en-US" sz="2400" b="1" dirty="0"/>
              <a:t>Program: Adding Two Integers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73928" y="990600"/>
            <a:ext cx="5562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1.6: fig01_06.cpp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Addition program.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integer1;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first number to be input by user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integer2;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second number to be input by user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sum;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variable in which sum will be stored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first integer\n"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prompt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integer1;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read an integer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second integer\n"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prompt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integer2; 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an integer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sum = integer1 + integer2;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assign result to sum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"Sum is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sum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print sum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that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295400" y="5357260"/>
            <a:ext cx="5257800" cy="814939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first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45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second integer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72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cs typeface="Times New Roman" panose="02020603050405020304" pitchFamily="18" charset="0"/>
              </a:rPr>
              <a:t>Sum is 117</a:t>
            </a:r>
            <a:r>
              <a:rPr lang="en-US" altLang="tr-TR" smtClean="0"/>
              <a:t> 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718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9139</TotalTime>
  <Words>1396</Words>
  <Application>Microsoft Office PowerPoint</Application>
  <PresentationFormat>On-screen Show (4:3)</PresentationFormat>
  <Paragraphs>231</Paragraphs>
  <Slides>20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Austin</vt:lpstr>
      <vt:lpstr>Document</vt:lpstr>
      <vt:lpstr>BME261</vt:lpstr>
      <vt:lpstr>Outline</vt:lpstr>
      <vt:lpstr>First C++ Program: Printing a Line of Text</vt:lpstr>
      <vt:lpstr>First C++ Program: Printing a Line of Text</vt:lpstr>
      <vt:lpstr>First C++ Program: Printing a Line of Text</vt:lpstr>
      <vt:lpstr>First C++ Program: Printing a Line of Text</vt:lpstr>
      <vt:lpstr>First C++ Program: Printing a Line of Text</vt:lpstr>
      <vt:lpstr>First C++ Program: Printing a Line of Text</vt:lpstr>
      <vt:lpstr>Second C++ Program: Adding Two Integers</vt:lpstr>
      <vt:lpstr>Second C++ Program: Adding Two Integers</vt:lpstr>
      <vt:lpstr>Second C++ Program: Adding Two Integers</vt:lpstr>
      <vt:lpstr>Memory Concepts</vt:lpstr>
      <vt:lpstr>Arithmetic</vt:lpstr>
      <vt:lpstr>Arithmetic</vt:lpstr>
      <vt:lpstr>Decision Making</vt:lpstr>
      <vt:lpstr>Decision Making</vt:lpstr>
      <vt:lpstr>Decision Making</vt:lpstr>
      <vt:lpstr>Decision Making</vt:lpstr>
      <vt:lpstr>Decision Making</vt:lpstr>
      <vt:lpstr>Operators Associativitiy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468</cp:revision>
  <dcterms:created xsi:type="dcterms:W3CDTF">2006-08-16T00:00:00Z</dcterms:created>
  <dcterms:modified xsi:type="dcterms:W3CDTF">2019-12-04T06:15:01Z</dcterms:modified>
</cp:coreProperties>
</file>