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56" r:id="rId2"/>
    <p:sldId id="281" r:id="rId3"/>
    <p:sldId id="283" r:id="rId4"/>
    <p:sldId id="282" r:id="rId5"/>
    <p:sldId id="284" r:id="rId6"/>
    <p:sldId id="285" r:id="rId7"/>
    <p:sldId id="286" r:id="rId8"/>
    <p:sldId id="287" r:id="rId9"/>
    <p:sldId id="288" r:id="rId10"/>
    <p:sldId id="289" r:id="rId11"/>
    <p:sldId id="290" r:id="rId12"/>
    <p:sldId id="291" r:id="rId13"/>
    <p:sldId id="292" r:id="rId14"/>
    <p:sldId id="293" r:id="rId15"/>
    <p:sldId id="294" r:id="rId16"/>
    <p:sldId id="295" r:id="rId17"/>
    <p:sldId id="296" r:id="rId18"/>
    <p:sldId id="297" r:id="rId19"/>
    <p:sldId id="298" r:id="rId20"/>
    <p:sldId id="299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79" autoAdjust="0"/>
    <p:restoredTop sz="94660"/>
  </p:normalViewPr>
  <p:slideViewPr>
    <p:cSldViewPr>
      <p:cViewPr varScale="1">
        <p:scale>
          <a:sx n="76" d="100"/>
          <a:sy n="76" d="100"/>
        </p:scale>
        <p:origin x="-108" y="-6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23C565-F6BB-4F42-8E95-4790F5B9E375}" type="datetimeFigureOut">
              <a:rPr lang="tr-TR" smtClean="0"/>
              <a:pPr/>
              <a:t>04.12.2019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9ED1EF-6818-4705-9CDF-60C5D763D88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7990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6311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123458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1344990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726031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180782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489365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797394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246318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15038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48139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32162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90195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84075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758334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630553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32264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74017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3CE3403-E2B5-4E8A-89D8-A2C3643C3380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FD9AE-622D-4D6E-B1FA-FF86DCF8EC8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E7825-6EB5-4069-AE4D-CD6FFECBD5A8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59553-24D1-43E6-A105-C5B7D4915F5D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EF120-8076-4A7A-B793-2274FBA2819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4B68B-BF11-44FC-994F-5C1FD159CE2B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CC4FA-4925-4400-B613-A21B29FA01B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1596D-A42C-4123-A2C9-1AA75A8A164E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B0925-351C-415F-AE54-F89DB471B483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71209-091D-4FEB-A8CD-380AAC3CD9EC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B83C6-5B46-4D44-83C2-F3FA9C4C41C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A77C9E0A-1FB2-4327-A4E0-FE2C9CA9BF1A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3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2.emf"/><Relationship Id="rId4" Type="http://schemas.openxmlformats.org/officeDocument/2006/relationships/oleObject" Target="../embeddings/oleObject1.bin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3.bin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.bin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mtClean="0"/>
              <a:t>BME261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522520"/>
          </a:xfrm>
        </p:spPr>
        <p:txBody>
          <a:bodyPr>
            <a:normAutofit/>
          </a:bodyPr>
          <a:lstStyle/>
          <a:p>
            <a:r>
              <a:rPr lang="tr-TR" dirty="0" smtClean="0"/>
              <a:t>Introduction to C++ Programming</a:t>
            </a:r>
            <a:endParaRPr lang="en-US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5303520" y="5638800"/>
            <a:ext cx="2831592" cy="446291"/>
          </a:xfrm>
        </p:spPr>
        <p:txBody>
          <a:bodyPr>
            <a:normAutofit lnSpcReduction="10000"/>
          </a:bodyPr>
          <a:lstStyle/>
          <a:p>
            <a:r>
              <a:rPr lang="tr-TR" b="1" dirty="0" smtClean="0">
                <a:solidFill>
                  <a:schemeClr val="tx1"/>
                </a:solidFill>
              </a:rPr>
              <a:t>C++ How to Program</a:t>
            </a:r>
          </a:p>
          <a:p>
            <a:r>
              <a:rPr lang="tr-TR" b="1" dirty="0" smtClean="0">
                <a:solidFill>
                  <a:schemeClr val="tx1"/>
                </a:solidFill>
              </a:rPr>
              <a:t>Deitel &amp; Deitel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53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Second </a:t>
            </a:r>
            <a:r>
              <a:rPr lang="en-US" sz="2400" b="1" dirty="0" smtClean="0"/>
              <a:t>C</a:t>
            </a:r>
            <a:r>
              <a:rPr lang="tr-TR" sz="2400" b="1" dirty="0" smtClean="0"/>
              <a:t>++</a:t>
            </a:r>
            <a:r>
              <a:rPr lang="en-US" sz="2400" b="1" dirty="0" smtClean="0"/>
              <a:t> </a:t>
            </a:r>
            <a:r>
              <a:rPr lang="en-US" sz="2400" b="1" dirty="0"/>
              <a:t>Program: Adding Two Integers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int integer1, integer2, sum; is used to define variables.</a:t>
            </a:r>
          </a:p>
          <a:p>
            <a:r>
              <a:rPr lang="tr-TR" b="1" dirty="0" smtClean="0"/>
              <a:t>Variable names include letters and digits. They are case sensitive.</a:t>
            </a:r>
          </a:p>
          <a:p>
            <a:r>
              <a:rPr lang="tr-TR" b="1" dirty="0" smtClean="0"/>
              <a:t>Variable declarations are placed before executable statements.</a:t>
            </a:r>
          </a:p>
          <a:p>
            <a:r>
              <a:rPr lang="tr-TR" b="1" dirty="0" smtClean="0"/>
              <a:t>int variables hold integers.  </a:t>
            </a:r>
          </a:p>
          <a:p>
            <a:pPr marL="68580" indent="0">
              <a:buNone/>
            </a:pPr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5969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Second </a:t>
            </a:r>
            <a:r>
              <a:rPr lang="en-US" sz="2400" b="1" dirty="0" smtClean="0"/>
              <a:t>C</a:t>
            </a:r>
            <a:r>
              <a:rPr lang="tr-TR" sz="2400" b="1" dirty="0" smtClean="0"/>
              <a:t>++</a:t>
            </a:r>
            <a:r>
              <a:rPr lang="en-US" sz="2400" b="1" dirty="0" smtClean="0"/>
              <a:t> </a:t>
            </a:r>
            <a:r>
              <a:rPr lang="en-US" sz="2400" b="1" dirty="0"/>
              <a:t>Program: Adding Two Integers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/>
              <a:t>c</a:t>
            </a:r>
            <a:r>
              <a:rPr lang="tr-TR" b="1" dirty="0" smtClean="0"/>
              <a:t>in&gt;&gt;integer1; </a:t>
            </a:r>
            <a:r>
              <a:rPr lang="tr-TR" altLang="tr-TR" b="1" dirty="0" smtClean="0"/>
              <a:t>is used to get a value from user.</a:t>
            </a:r>
          </a:p>
          <a:p>
            <a:r>
              <a:rPr lang="tr-TR" b="1" dirty="0" smtClean="0"/>
              <a:t>integer1 shows the location in which the input value will be stored.</a:t>
            </a:r>
          </a:p>
          <a:p>
            <a:r>
              <a:rPr lang="tr-TR" b="1" dirty="0" smtClean="0"/>
              <a:t>= assignment operator is used to assign a value to a variable.</a:t>
            </a:r>
          </a:p>
          <a:p>
            <a:r>
              <a:rPr lang="tr-TR" altLang="tr-TR" b="1" dirty="0"/>
              <a:t>c</a:t>
            </a:r>
            <a:r>
              <a:rPr lang="tr-TR" altLang="tr-TR" b="1" dirty="0" smtClean="0"/>
              <a:t>out&lt;&lt;</a:t>
            </a:r>
            <a:r>
              <a:rPr lang="en-US" altLang="tr-TR" b="1" dirty="0" smtClean="0"/>
              <a:t>"Sum is</a:t>
            </a:r>
            <a:r>
              <a:rPr lang="tr-TR" altLang="tr-TR" b="1" dirty="0" smtClean="0"/>
              <a:t> </a:t>
            </a:r>
            <a:r>
              <a:rPr lang="en-US" altLang="tr-TR" b="1" dirty="0" smtClean="0"/>
              <a:t>"</a:t>
            </a:r>
            <a:r>
              <a:rPr lang="tr-TR" altLang="tr-TR" b="1" dirty="0" smtClean="0"/>
              <a:t>&lt;&lt;</a:t>
            </a:r>
            <a:r>
              <a:rPr lang="en-US" altLang="tr-TR" b="1" dirty="0" smtClean="0"/>
              <a:t>sum;</a:t>
            </a:r>
            <a:r>
              <a:rPr lang="tr-TR" altLang="tr-TR" b="1" dirty="0" smtClean="0"/>
              <a:t> is used to print a string of characters and a value of a variable. </a:t>
            </a:r>
          </a:p>
          <a:p>
            <a:r>
              <a:rPr lang="tr-TR" altLang="tr-TR" b="1" dirty="0" smtClean="0"/>
              <a:t>sum is the variable name to be printed on the screen.</a:t>
            </a:r>
          </a:p>
          <a:p>
            <a:r>
              <a:rPr lang="tr-TR" altLang="tr-TR" b="1" dirty="0" smtClean="0"/>
              <a:t>Calculations can be performed inside printf statements.</a:t>
            </a:r>
          </a:p>
          <a:p>
            <a:endParaRPr lang="en-US" altLang="tr-TR" b="1" dirty="0"/>
          </a:p>
          <a:p>
            <a:endParaRPr lang="tr-TR" b="1" dirty="0"/>
          </a:p>
          <a:p>
            <a:pPr marL="68580" indent="0">
              <a:buNone/>
            </a:pPr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9136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Memory Concepts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altLang="tr-TR" b="1" dirty="0" smtClean="0"/>
              <a:t>The variable names actually correspond to locations in the computer’s memory.</a:t>
            </a:r>
          </a:p>
          <a:p>
            <a:r>
              <a:rPr lang="tr-TR" altLang="tr-TR" b="1" dirty="0" smtClean="0"/>
              <a:t>Each variable has a name, type, size and a value.</a:t>
            </a:r>
          </a:p>
          <a:p>
            <a:r>
              <a:rPr lang="tr-TR" altLang="tr-TR" b="1" dirty="0" smtClean="0"/>
              <a:t>Reading variables does not modify their values.</a:t>
            </a:r>
          </a:p>
          <a:p>
            <a:r>
              <a:rPr lang="tr-TR" altLang="tr-TR" b="1" dirty="0" smtClean="0"/>
              <a:t>When you place a new value to a variable, it overwrites the old value.</a:t>
            </a:r>
            <a:endParaRPr lang="en-US" altLang="tr-TR" b="1" dirty="0"/>
          </a:p>
          <a:p>
            <a:endParaRPr lang="tr-TR" b="1" dirty="0"/>
          </a:p>
          <a:p>
            <a:pPr marL="68580" indent="0">
              <a:buNone/>
            </a:pPr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6192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Arithmetic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+, - addition and subtraction</a:t>
            </a:r>
          </a:p>
          <a:p>
            <a:r>
              <a:rPr lang="tr-TR" b="1" dirty="0" smtClean="0"/>
              <a:t>*, / multiplication and division</a:t>
            </a:r>
          </a:p>
          <a:p>
            <a:r>
              <a:rPr lang="tr-TR" b="1" dirty="0" smtClean="0"/>
              <a:t>İnteger division produce integer result.</a:t>
            </a:r>
          </a:p>
          <a:p>
            <a:r>
              <a:rPr lang="tr-TR" b="1" dirty="0" smtClean="0"/>
              <a:t>% operator finds the remainder</a:t>
            </a:r>
          </a:p>
          <a:p>
            <a:pPr lvl="1"/>
            <a:r>
              <a:rPr lang="tr-TR" b="1" dirty="0" smtClean="0"/>
              <a:t>9%4 returns 1</a:t>
            </a:r>
          </a:p>
          <a:p>
            <a:r>
              <a:rPr lang="tr-TR" b="1" dirty="0" smtClean="0"/>
              <a:t>Some operators have precedence over other operators</a:t>
            </a:r>
          </a:p>
          <a:p>
            <a:pPr lvl="1"/>
            <a:r>
              <a:rPr lang="tr-TR" b="1" dirty="0" smtClean="0"/>
              <a:t>Multiplication and division have higher precedence than addition and subtraction</a:t>
            </a:r>
          </a:p>
          <a:p>
            <a:r>
              <a:rPr lang="tr-TR" b="1" dirty="0" smtClean="0"/>
              <a:t>You may use parenthesis.</a:t>
            </a:r>
            <a:endParaRPr lang="tr-TR" b="1" dirty="0"/>
          </a:p>
          <a:p>
            <a:pPr marL="68580" indent="0">
              <a:buNone/>
            </a:pPr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7011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Arithmetic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Grp="1" noChangeAspect="1"/>
          </p:cNvGraphicFramePr>
          <p:nvPr>
            <p:ph/>
            <p:extLst>
              <p:ext uri="{D42A27DB-BD31-4B8C-83A1-F6EECF244321}">
                <p14:modId xmlns:p14="http://schemas.microsoft.com/office/powerpoint/2010/main" val="2019747375"/>
              </p:ext>
            </p:extLst>
          </p:nvPr>
        </p:nvGraphicFramePr>
        <p:xfrm>
          <a:off x="685801" y="1066800"/>
          <a:ext cx="4953000" cy="25509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6" name="Document" r:id="rId4" imgW="6035975" imgH="3107962" progId="Word.Document.8">
                  <p:embed/>
                </p:oleObj>
              </mc:Choice>
              <mc:Fallback>
                <p:oleObj name="Document" r:id="rId4" imgW="6035975" imgH="3107962" progId="Word.Document.8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1" y="1066800"/>
                        <a:ext cx="4953000" cy="255099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3"/>
          <p:cNvGraphicFramePr>
            <a:graphicFrameLocks noGrp="1" noChangeAspect="1"/>
          </p:cNvGraphicFramePr>
          <p:nvPr>
            <p:ph/>
            <p:extLst>
              <p:ext uri="{D42A27DB-BD31-4B8C-83A1-F6EECF244321}">
                <p14:modId xmlns:p14="http://schemas.microsoft.com/office/powerpoint/2010/main" val="3872964365"/>
              </p:ext>
            </p:extLst>
          </p:nvPr>
        </p:nvGraphicFramePr>
        <p:xfrm>
          <a:off x="592109" y="3788705"/>
          <a:ext cx="5656291" cy="25805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7" name="Document" r:id="rId6" imgW="6740465" imgH="3088871" progId="Word.Document.8">
                  <p:embed/>
                </p:oleObj>
              </mc:Choice>
              <mc:Fallback>
                <p:oleObj name="Document" r:id="rId6" imgW="6740465" imgH="3088871" progId="Word.Document.8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2109" y="3788705"/>
                        <a:ext cx="5656291" cy="258050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29845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Decision Making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If the condition given in a if control statement is true, the body of if statement is executed.</a:t>
            </a:r>
          </a:p>
          <a:p>
            <a:r>
              <a:rPr lang="tr-TR" b="1" dirty="0"/>
              <a:t>If the condition given in a if control statement is </a:t>
            </a:r>
            <a:r>
              <a:rPr lang="tr-TR" b="1" dirty="0" smtClean="0"/>
              <a:t>false, </a:t>
            </a:r>
            <a:r>
              <a:rPr lang="tr-TR" b="1" dirty="0"/>
              <a:t>the body of if statement is </a:t>
            </a:r>
            <a:r>
              <a:rPr lang="tr-TR" b="1" dirty="0" smtClean="0"/>
              <a:t>not executed.</a:t>
            </a:r>
          </a:p>
          <a:p>
            <a:r>
              <a:rPr lang="tr-TR" b="1" dirty="0" smtClean="0"/>
              <a:t>0 is false, non-zero values is true.</a:t>
            </a:r>
            <a:endParaRPr lang="tr-TR" b="1" dirty="0"/>
          </a:p>
          <a:p>
            <a:endParaRPr lang="tr-TR" b="1" dirty="0" smtClean="0"/>
          </a:p>
          <a:p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9247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Decision Making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19874264"/>
              </p:ext>
            </p:extLst>
          </p:nvPr>
        </p:nvGraphicFramePr>
        <p:xfrm>
          <a:off x="533400" y="1655762"/>
          <a:ext cx="7891463" cy="4079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4" name="Document" r:id="rId4" imgW="7887778" imgH="4078750" progId="Word.Document.8">
                  <p:embed/>
                </p:oleObj>
              </mc:Choice>
              <mc:Fallback>
                <p:oleObj name="Document" r:id="rId4" imgW="7887778" imgH="4078750" progId="Word.Document.8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1655762"/>
                        <a:ext cx="7891463" cy="4079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76739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Decision Making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4953000" y="6042959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1135828" y="1242359"/>
            <a:ext cx="56388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   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Fig. 1.14: fig01_14.cpp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   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Using if statements, relational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   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operators, and equality operators.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4      </a:t>
            </a:r>
            <a:r>
              <a:rPr lang="en-US" altLang="tr-TR" dirty="0" smtClean="0">
                <a:solidFill>
                  <a:srgbClr val="0000FF"/>
                </a:solidFill>
                <a:cs typeface="Courier New" panose="02070309020205020404" pitchFamily="49" charset="0"/>
              </a:rPr>
              <a:t>#include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&lt;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iostream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&gt;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5  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6      </a:t>
            </a:r>
            <a:r>
              <a:rPr lang="en-US" altLang="tr-TR" dirty="0" smtClean="0">
                <a:solidFill>
                  <a:srgbClr val="0000FF"/>
                </a:solidFill>
                <a:cs typeface="Courier New" panose="02070309020205020404" pitchFamily="49" charset="0"/>
              </a:rPr>
              <a:t>using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std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::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cout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;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program uses </a:t>
            </a:r>
            <a:r>
              <a:rPr lang="en-US" altLang="tr-TR" dirty="0" err="1" smtClean="0">
                <a:solidFill>
                  <a:srgbClr val="008000"/>
                </a:solidFill>
                <a:cs typeface="Courier New" panose="02070309020205020404" pitchFamily="49" charset="0"/>
              </a:rPr>
              <a:t>cout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7      </a:t>
            </a:r>
            <a:r>
              <a:rPr lang="en-US" altLang="tr-TR" dirty="0" smtClean="0">
                <a:solidFill>
                  <a:srgbClr val="0000FF"/>
                </a:solidFill>
                <a:cs typeface="Courier New" panose="02070309020205020404" pitchFamily="49" charset="0"/>
              </a:rPr>
              <a:t>using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std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::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cin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;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program uses </a:t>
            </a:r>
            <a:r>
              <a:rPr lang="en-US" altLang="tr-TR" dirty="0" err="1" smtClean="0">
                <a:solidFill>
                  <a:srgbClr val="008000"/>
                </a:solidFill>
                <a:cs typeface="Courier New" panose="02070309020205020404" pitchFamily="49" charset="0"/>
              </a:rPr>
              <a:t>cin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8      </a:t>
            </a:r>
            <a:r>
              <a:rPr lang="en-US" altLang="tr-TR" dirty="0" smtClean="0">
                <a:solidFill>
                  <a:srgbClr val="0000FF"/>
                </a:solidFill>
                <a:cs typeface="Courier New" panose="02070309020205020404" pitchFamily="49" charset="0"/>
              </a:rPr>
              <a:t>using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std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::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endl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;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program uses </a:t>
            </a:r>
            <a:r>
              <a:rPr lang="en-US" altLang="tr-TR" dirty="0" err="1" smtClean="0">
                <a:solidFill>
                  <a:srgbClr val="008000"/>
                </a:solidFill>
                <a:cs typeface="Courier New" panose="02070309020205020404" pitchFamily="49" charset="0"/>
              </a:rPr>
              <a:t>endl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9  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10 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function main begins program execution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11    </a:t>
            </a:r>
            <a:r>
              <a:rPr lang="en-US" altLang="tr-TR" dirty="0" err="1" smtClean="0">
                <a:solidFill>
                  <a:srgbClr val="0000FF"/>
                </a:solidFill>
                <a:cs typeface="Courier New" panose="02070309020205020404" pitchFamily="49" charset="0"/>
              </a:rPr>
              <a:t>int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main()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12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{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13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dirty="0" err="1" smtClean="0">
                <a:solidFill>
                  <a:srgbClr val="0000FF"/>
                </a:solidFill>
                <a:cs typeface="Courier New" panose="02070309020205020404" pitchFamily="49" charset="0"/>
              </a:rPr>
              <a:t>int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num1;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first number to be read from user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14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dirty="0" err="1" smtClean="0">
                <a:solidFill>
                  <a:srgbClr val="0000FF"/>
                </a:solidFill>
                <a:cs typeface="Courier New" panose="02070309020205020404" pitchFamily="49" charset="0"/>
              </a:rPr>
              <a:t>int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num2;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second number to be read from user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15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16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cout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&lt;&lt; </a:t>
            </a:r>
            <a:r>
              <a:rPr lang="en-US" altLang="tr-TR" dirty="0" smtClean="0">
                <a:solidFill>
                  <a:srgbClr val="0099FF"/>
                </a:solidFill>
                <a:cs typeface="Courier New" panose="02070309020205020404" pitchFamily="49" charset="0"/>
              </a:rPr>
              <a:t>"Enter two integers, and I will tell you\n"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17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     &lt;&lt;</a:t>
            </a:r>
            <a:r>
              <a:rPr lang="en-US" altLang="tr-TR" dirty="0" smtClean="0">
                <a:solidFill>
                  <a:srgbClr val="0099FF"/>
                </a:solidFill>
                <a:cs typeface="Courier New" panose="02070309020205020404" pitchFamily="49" charset="0"/>
              </a:rPr>
              <a:t> "the relationships they satisfy: "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;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18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cin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&gt;&gt; num1 &gt;&gt; num2;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read two integers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19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20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dirty="0" smtClean="0">
                <a:solidFill>
                  <a:srgbClr val="0000FF"/>
                </a:solidFill>
                <a:cs typeface="Courier New" panose="02070309020205020404" pitchFamily="49" charset="0"/>
              </a:rPr>
              <a:t>if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( num1 == num2 )                            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21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  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cout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&lt;&lt; num1 &lt;&lt; </a:t>
            </a:r>
            <a:r>
              <a:rPr lang="en-US" altLang="tr-TR" dirty="0" smtClean="0">
                <a:solidFill>
                  <a:srgbClr val="0099FF"/>
                </a:solidFill>
                <a:cs typeface="Courier New" panose="02070309020205020404" pitchFamily="49" charset="0"/>
              </a:rPr>
              <a:t>" is equal to "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&lt;&lt; num2 &lt;&lt;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endl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;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22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23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dirty="0" smtClean="0">
                <a:solidFill>
                  <a:srgbClr val="0000FF"/>
                </a:solidFill>
                <a:cs typeface="Courier New" panose="02070309020205020404" pitchFamily="49" charset="0"/>
              </a:rPr>
              <a:t>if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( num1 != num2 )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24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  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cout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&lt;&lt; num1 &lt;&lt; </a:t>
            </a:r>
            <a:r>
              <a:rPr lang="en-US" altLang="tr-TR" dirty="0" smtClean="0">
                <a:solidFill>
                  <a:srgbClr val="0099FF"/>
                </a:solidFill>
                <a:cs typeface="Courier New" panose="02070309020205020404" pitchFamily="49" charset="0"/>
              </a:rPr>
              <a:t>" is not equal to "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&lt;&lt; num2 &lt;&lt;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endl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;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25    </a:t>
            </a:r>
            <a:endParaRPr lang="en-US" altLang="tr-TR" dirty="0"/>
          </a:p>
        </p:txBody>
      </p:sp>
    </p:spTree>
    <p:extLst>
      <p:ext uri="{BB962C8B-B14F-4D97-AF65-F5344CB8AC3E}">
        <p14:creationId xmlns:p14="http://schemas.microsoft.com/office/powerpoint/2010/main" val="1518236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Decision Making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ectangle 1027"/>
          <p:cNvSpPr txBox="1">
            <a:spLocks noChangeArrowheads="1"/>
          </p:cNvSpPr>
          <p:nvPr/>
        </p:nvSpPr>
        <p:spPr>
          <a:xfrm>
            <a:off x="1447800" y="1981200"/>
            <a:ext cx="5791200" cy="3124200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26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dirty="0" smtClean="0">
                <a:solidFill>
                  <a:srgbClr val="0000FF"/>
                </a:solidFill>
                <a:cs typeface="Courier New" panose="02070309020205020404" pitchFamily="49" charset="0"/>
              </a:rPr>
              <a:t>if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( num1 &lt; num2 )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27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  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cout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&lt;&lt; num1 &lt;&lt; </a:t>
            </a:r>
            <a:r>
              <a:rPr lang="en-US" altLang="tr-TR" dirty="0" smtClean="0">
                <a:solidFill>
                  <a:srgbClr val="0099FF"/>
                </a:solidFill>
                <a:cs typeface="Courier New" panose="02070309020205020404" pitchFamily="49" charset="0"/>
              </a:rPr>
              <a:t>" is less than "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&lt;&lt; num2 &lt;&lt;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endl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;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28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29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dirty="0" smtClean="0">
                <a:solidFill>
                  <a:srgbClr val="0000FF"/>
                </a:solidFill>
                <a:cs typeface="Courier New" panose="02070309020205020404" pitchFamily="49" charset="0"/>
              </a:rPr>
              <a:t>if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( num1 &gt; num2 )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30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  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cout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&lt;&lt; num1 &lt;&lt; </a:t>
            </a:r>
            <a:r>
              <a:rPr lang="en-US" altLang="tr-TR" dirty="0" smtClean="0">
                <a:solidFill>
                  <a:srgbClr val="0099FF"/>
                </a:solidFill>
                <a:cs typeface="Courier New" panose="02070309020205020404" pitchFamily="49" charset="0"/>
              </a:rPr>
              <a:t>" is greater than "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&lt;&lt; num2 &lt;&lt;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endl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;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31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32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dirty="0" smtClean="0">
                <a:solidFill>
                  <a:srgbClr val="0000FF"/>
                </a:solidFill>
                <a:cs typeface="Courier New" panose="02070309020205020404" pitchFamily="49" charset="0"/>
              </a:rPr>
              <a:t>if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( num1 &lt;= num2 )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33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  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cout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&lt;&lt; num1 &lt;&lt; </a:t>
            </a:r>
            <a:r>
              <a:rPr lang="en-US" altLang="tr-TR" dirty="0" smtClean="0">
                <a:solidFill>
                  <a:srgbClr val="0099FF"/>
                </a:solidFill>
                <a:cs typeface="Courier New" panose="02070309020205020404" pitchFamily="49" charset="0"/>
              </a:rPr>
              <a:t>" is less than or equal to "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34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        &lt;&lt; num2 &lt;&lt;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endl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;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35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36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dirty="0" smtClean="0">
                <a:solidFill>
                  <a:srgbClr val="0000FF"/>
                </a:solidFill>
                <a:cs typeface="Courier New" panose="02070309020205020404" pitchFamily="49" charset="0"/>
              </a:rPr>
              <a:t>if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( num1 &gt;= num2 )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37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  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cout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&lt;&lt; num1 &lt;&lt;</a:t>
            </a:r>
            <a:r>
              <a:rPr lang="en-US" altLang="tr-TR" dirty="0" smtClean="0">
                <a:solidFill>
                  <a:srgbClr val="0099FF"/>
                </a:solidFill>
                <a:cs typeface="Courier New" panose="02070309020205020404" pitchFamily="49" charset="0"/>
              </a:rPr>
              <a:t> " is greater than or equal to "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38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        &lt;&lt; num2 &lt;&lt;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endl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;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39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40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dirty="0" smtClean="0">
                <a:solidFill>
                  <a:srgbClr val="0000FF"/>
                </a:solidFill>
                <a:cs typeface="Courier New" panose="02070309020205020404" pitchFamily="49" charset="0"/>
              </a:rPr>
              <a:t>return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</a:t>
            </a:r>
            <a:r>
              <a:rPr lang="en-US" altLang="tr-TR" dirty="0" smtClean="0">
                <a:solidFill>
                  <a:srgbClr val="0099FF"/>
                </a:solidFill>
                <a:cs typeface="Courier New" panose="02070309020205020404" pitchFamily="49" charset="0"/>
              </a:rPr>
              <a:t>0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;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indicate that program ended successfully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41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42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}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end function main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endParaRPr lang="en-US" altLang="tr-TR" dirty="0"/>
          </a:p>
        </p:txBody>
      </p:sp>
    </p:spTree>
    <p:extLst>
      <p:ext uri="{BB962C8B-B14F-4D97-AF65-F5344CB8AC3E}">
        <p14:creationId xmlns:p14="http://schemas.microsoft.com/office/powerpoint/2010/main" val="2122361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Decision Making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ectangle 1029"/>
          <p:cNvSpPr>
            <a:spLocks noChangeArrowheads="1"/>
          </p:cNvSpPr>
          <p:nvPr/>
        </p:nvSpPr>
        <p:spPr bwMode="auto">
          <a:xfrm>
            <a:off x="914400" y="1447800"/>
            <a:ext cx="7010400" cy="1371600"/>
          </a:xfrm>
          <a:prstGeom prst="rect">
            <a:avLst/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tIns="182880" bIns="182880"/>
          <a:lstStyle/>
          <a:p>
            <a:pPr algn="l">
              <a:spcBef>
                <a:spcPct val="20000"/>
              </a:spcBef>
            </a:pPr>
            <a:r>
              <a:rPr lang="en-US" altLang="tr-TR" sz="12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Enter two integers, and I will tell you </a:t>
            </a:r>
            <a:endParaRPr lang="en-US" altLang="tr-TR" sz="1200" dirty="0">
              <a:solidFill>
                <a:srgbClr val="000000"/>
              </a:solidFill>
              <a:latin typeface="Courier" pitchFamily="49" charset="0"/>
            </a:endParaRPr>
          </a:p>
          <a:p>
            <a:pPr algn="l">
              <a:spcBef>
                <a:spcPct val="20000"/>
              </a:spcBef>
            </a:pPr>
            <a:r>
              <a:rPr lang="en-US" altLang="tr-TR" sz="12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the relationships they satisfy: 22 12</a:t>
            </a:r>
            <a:endParaRPr lang="en-US" altLang="tr-TR" sz="1200" dirty="0">
              <a:solidFill>
                <a:srgbClr val="000000"/>
              </a:solidFill>
              <a:latin typeface="Courier" pitchFamily="49" charset="0"/>
            </a:endParaRPr>
          </a:p>
          <a:p>
            <a:pPr algn="l">
              <a:spcBef>
                <a:spcPct val="20000"/>
              </a:spcBef>
            </a:pPr>
            <a:r>
              <a:rPr lang="en-US" altLang="tr-TR" sz="12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22 is not equal to 12</a:t>
            </a:r>
            <a:endParaRPr lang="en-US" altLang="tr-TR" sz="1200" dirty="0">
              <a:solidFill>
                <a:srgbClr val="000000"/>
              </a:solidFill>
              <a:latin typeface="Courier" pitchFamily="49" charset="0"/>
            </a:endParaRPr>
          </a:p>
          <a:p>
            <a:pPr algn="l">
              <a:spcBef>
                <a:spcPct val="20000"/>
              </a:spcBef>
            </a:pPr>
            <a:r>
              <a:rPr lang="en-US" altLang="tr-TR" sz="12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22 is greater than 12</a:t>
            </a:r>
            <a:endParaRPr lang="en-US" altLang="tr-TR" sz="1200" dirty="0">
              <a:solidFill>
                <a:srgbClr val="000000"/>
              </a:solidFill>
              <a:latin typeface="Courier" pitchFamily="49" charset="0"/>
            </a:endParaRPr>
          </a:p>
          <a:p>
            <a:pPr algn="l">
              <a:spcBef>
                <a:spcPct val="20000"/>
              </a:spcBef>
            </a:pPr>
            <a:r>
              <a:rPr lang="en-US" altLang="tr-TR" sz="1200" dirty="0">
                <a:latin typeface="Courier New" panose="02070309020205020404" pitchFamily="49" charset="0"/>
              </a:rPr>
              <a:t>22 is greater than or equal to 12</a:t>
            </a:r>
            <a:r>
              <a:rPr lang="en-US" altLang="tr-TR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936057" y="3200400"/>
            <a:ext cx="6988743" cy="1219200"/>
          </a:xfrm>
          <a:prstGeom prst="rect">
            <a:avLst/>
          </a:prstGeom>
          <a:solidFill>
            <a:schemeClr val="hlink"/>
          </a:solidFill>
        </p:spPr>
        <p:txBody>
          <a:bodyPr vert="horz" lIns="91440" tIns="45720" rIns="91440" bIns="45720" rtlCol="0">
            <a:normAutofit fontScale="62500" lnSpcReduction="20000"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Enter two integers, and I will tell you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the relationships they satisfy: 7 7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7 is equal to 7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7 is less than or equal to 7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cs typeface="Times New Roman" panose="02020603050405020304" pitchFamily="18" charset="0"/>
              </a:rPr>
              <a:t>7 is greater than or equal to 7</a:t>
            </a:r>
            <a:r>
              <a:rPr lang="en-US" altLang="tr-TR" smtClean="0"/>
              <a:t> </a:t>
            </a:r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4180390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043492" y="1295401"/>
            <a:ext cx="7186108" cy="5105399"/>
          </a:xfrm>
        </p:spPr>
        <p:txBody>
          <a:bodyPr/>
          <a:lstStyle/>
          <a:p>
            <a:r>
              <a:rPr lang="tr-TR" sz="1900" b="1" dirty="0" smtClean="0">
                <a:solidFill>
                  <a:srgbClr val="3E3D2D"/>
                </a:solidFill>
              </a:rPr>
              <a:t>First C++ Program: Printing a Line of Text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Second C++ Program: Adding Two Integers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Memory Concepts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Arithmetic in C++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Decision Making: Equality and Relational Operators</a:t>
            </a:r>
            <a:endParaRPr lang="tr-TR" dirty="0"/>
          </a:p>
          <a:p>
            <a:endParaRPr lang="en-US" sz="20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641448" y="5715000"/>
            <a:ext cx="3502152" cy="50228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Outline</a:t>
            </a:r>
            <a:endParaRPr lang="en-US" sz="2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smtClean="0"/>
              <a:t>Operators Associativitiy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9" name="Object 2"/>
          <p:cNvGraphicFramePr>
            <a:graphicFrameLocks noGrp="1" noChangeAspect="1"/>
          </p:cNvGraphicFramePr>
          <p:nvPr>
            <p:ph/>
            <p:extLst>
              <p:ext uri="{D42A27DB-BD31-4B8C-83A1-F6EECF244321}">
                <p14:modId xmlns:p14="http://schemas.microsoft.com/office/powerpoint/2010/main" val="3052353141"/>
              </p:ext>
            </p:extLst>
          </p:nvPr>
        </p:nvGraphicFramePr>
        <p:xfrm>
          <a:off x="2057400" y="2368700"/>
          <a:ext cx="5570537" cy="2662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0" name="Document" r:id="rId4" imgW="5588479" imgH="2670658" progId="Word.Document.8">
                  <p:embed/>
                </p:oleObj>
              </mc:Choice>
              <mc:Fallback>
                <p:oleObj name="Document" r:id="rId4" imgW="5588479" imgH="2670658" progId="Word.Document.8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7400" y="2368700"/>
                        <a:ext cx="5570537" cy="26622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83959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 smtClean="0"/>
              <a:t>First C</a:t>
            </a:r>
            <a:r>
              <a:rPr lang="tr-TR" sz="2400" b="1" dirty="0" smtClean="0"/>
              <a:t>++</a:t>
            </a:r>
            <a:r>
              <a:rPr lang="en-US" sz="2400" b="1" dirty="0" smtClean="0"/>
              <a:t> </a:t>
            </a:r>
            <a:r>
              <a:rPr lang="en-US" sz="2400" b="1" dirty="0"/>
              <a:t>Program: Printing a Line of </a:t>
            </a:r>
            <a:r>
              <a:rPr lang="en-US" sz="2400" b="1" dirty="0" smtClean="0"/>
              <a:t>Text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914400" y="1905000"/>
            <a:ext cx="7010400" cy="2895600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   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Fig. 1.2: fig01_02.cpp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   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A first program in C++.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      </a:t>
            </a:r>
            <a:r>
              <a:rPr lang="en-US" altLang="tr-TR" dirty="0" smtClean="0">
                <a:solidFill>
                  <a:srgbClr val="0000FF"/>
                </a:solidFill>
                <a:cs typeface="Courier New" panose="02070309020205020404" pitchFamily="49" charset="0"/>
              </a:rPr>
              <a:t>#include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&lt;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iostream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&gt;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4  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5   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function main begins program execution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6      </a:t>
            </a:r>
            <a:r>
              <a:rPr lang="en-US" altLang="tr-TR" dirty="0" err="1" smtClean="0">
                <a:solidFill>
                  <a:srgbClr val="0000FF"/>
                </a:solidFill>
                <a:cs typeface="Courier New" panose="02070309020205020404" pitchFamily="49" charset="0"/>
              </a:rPr>
              <a:t>int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main()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7  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{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8  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std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::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cout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&lt;&lt; </a:t>
            </a:r>
            <a:r>
              <a:rPr lang="en-US" altLang="tr-TR" dirty="0" smtClean="0">
                <a:solidFill>
                  <a:srgbClr val="0099FF"/>
                </a:solidFill>
                <a:cs typeface="Courier New" panose="02070309020205020404" pitchFamily="49" charset="0"/>
              </a:rPr>
              <a:t>"Welcome to C++!\n"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;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9  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10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dirty="0" smtClean="0">
                <a:solidFill>
                  <a:srgbClr val="0000FF"/>
                </a:solidFill>
                <a:cs typeface="Courier New" panose="02070309020205020404" pitchFamily="49" charset="0"/>
              </a:rPr>
              <a:t>return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</a:t>
            </a:r>
            <a:r>
              <a:rPr lang="en-US" altLang="tr-TR" dirty="0" smtClean="0">
                <a:solidFill>
                  <a:srgbClr val="0099FF"/>
                </a:solidFill>
                <a:cs typeface="Courier New" panose="02070309020205020404" pitchFamily="49" charset="0"/>
              </a:rPr>
              <a:t>0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;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indicate that program ended successfully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11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12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}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end function main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endParaRPr lang="en-US" altLang="tr-TR" dirty="0"/>
          </a:p>
        </p:txBody>
      </p:sp>
    </p:spTree>
    <p:extLst>
      <p:ext uri="{BB962C8B-B14F-4D97-AF65-F5344CB8AC3E}">
        <p14:creationId xmlns:p14="http://schemas.microsoft.com/office/powerpoint/2010/main" val="1954200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First </a:t>
            </a:r>
            <a:r>
              <a:rPr lang="en-US" sz="2400" b="1" dirty="0" smtClean="0"/>
              <a:t>C</a:t>
            </a:r>
            <a:r>
              <a:rPr lang="tr-TR" sz="2400" b="1" dirty="0" smtClean="0"/>
              <a:t>++</a:t>
            </a:r>
            <a:r>
              <a:rPr lang="en-US" sz="2400" b="1" dirty="0" smtClean="0"/>
              <a:t> </a:t>
            </a:r>
            <a:r>
              <a:rPr lang="en-US" sz="2400" b="1" dirty="0"/>
              <a:t>Program: Printing a Line of </a:t>
            </a:r>
            <a:r>
              <a:rPr lang="en-US" sz="2400" b="1" dirty="0" smtClean="0"/>
              <a:t>Text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The textual information given between /* and */ is called as comments.</a:t>
            </a:r>
          </a:p>
          <a:p>
            <a:r>
              <a:rPr lang="tr-TR" b="1" dirty="0" smtClean="0"/>
              <a:t>Comments are not executable statements.</a:t>
            </a:r>
          </a:p>
          <a:p>
            <a:r>
              <a:rPr lang="tr-TR" b="1" dirty="0" smtClean="0"/>
              <a:t>They are used to inform users of the program.</a:t>
            </a:r>
          </a:p>
          <a:p>
            <a:r>
              <a:rPr lang="tr-TR" b="1" dirty="0" smtClean="0"/>
              <a:t>#include &lt;iostream&gt;</a:t>
            </a:r>
          </a:p>
          <a:p>
            <a:pPr lvl="1"/>
            <a:r>
              <a:rPr lang="tr-TR" b="1" dirty="0" smtClean="0"/>
              <a:t>#include is a preprocessor directive and used to load a specific file.</a:t>
            </a:r>
          </a:p>
          <a:p>
            <a:pPr lvl="1"/>
            <a:r>
              <a:rPr lang="tr-TR" b="1" dirty="0" smtClean="0"/>
              <a:t>In this example, the file is iostream and it is used for standard input/output operations.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First </a:t>
            </a:r>
            <a:r>
              <a:rPr lang="en-US" sz="2400" b="1" dirty="0" smtClean="0"/>
              <a:t>C</a:t>
            </a:r>
            <a:r>
              <a:rPr lang="tr-TR" sz="2400" b="1" dirty="0" smtClean="0"/>
              <a:t>++</a:t>
            </a:r>
            <a:r>
              <a:rPr lang="en-US" sz="2400" b="1" dirty="0" smtClean="0"/>
              <a:t> </a:t>
            </a:r>
            <a:r>
              <a:rPr lang="en-US" sz="2400" b="1" dirty="0"/>
              <a:t>Program: Printing a Line of </a:t>
            </a:r>
            <a:r>
              <a:rPr lang="en-US" sz="2400" b="1" dirty="0" smtClean="0"/>
              <a:t>Text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Each C++ program must have main() function.</a:t>
            </a:r>
          </a:p>
          <a:p>
            <a:r>
              <a:rPr lang="tr-TR" b="1" dirty="0"/>
              <a:t>i</a:t>
            </a:r>
            <a:r>
              <a:rPr lang="tr-TR" b="1" dirty="0" smtClean="0"/>
              <a:t>nt main() – int shows that main function returns integer value.</a:t>
            </a:r>
          </a:p>
          <a:p>
            <a:r>
              <a:rPr lang="tr-TR" b="1" dirty="0" smtClean="0"/>
              <a:t>Like in all functions, { and } braces are used to specify function body in main function.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4752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First </a:t>
            </a:r>
            <a:r>
              <a:rPr lang="en-US" sz="2400" b="1" dirty="0" smtClean="0"/>
              <a:t>C</a:t>
            </a:r>
            <a:r>
              <a:rPr lang="tr-TR" sz="2400" b="1" dirty="0" smtClean="0"/>
              <a:t>++</a:t>
            </a:r>
            <a:r>
              <a:rPr lang="en-US" sz="2400" b="1" dirty="0" smtClean="0"/>
              <a:t> </a:t>
            </a:r>
            <a:r>
              <a:rPr lang="en-US" sz="2400" b="1" dirty="0"/>
              <a:t>Program: Printing a Line of </a:t>
            </a:r>
            <a:r>
              <a:rPr lang="en-US" sz="2400" b="1" dirty="0" smtClean="0"/>
              <a:t>Text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/>
              <a:t>c</a:t>
            </a:r>
            <a:r>
              <a:rPr lang="tr-TR" b="1" dirty="0" smtClean="0"/>
              <a:t>out&lt;&lt;</a:t>
            </a:r>
            <a:r>
              <a:rPr lang="en-US" altLang="tr-TR" dirty="0" smtClean="0">
                <a:latin typeface="Lucida Console" panose="020B0609040504020204" pitchFamily="49" charset="0"/>
              </a:rPr>
              <a:t>"</a:t>
            </a:r>
            <a:r>
              <a:rPr lang="tr-TR" b="1" dirty="0" smtClean="0"/>
              <a:t>Welcome to C++!\n</a:t>
            </a:r>
            <a:r>
              <a:rPr lang="en-US" altLang="tr-TR" dirty="0" smtClean="0">
                <a:latin typeface="Lucida Console" panose="020B0609040504020204" pitchFamily="49" charset="0"/>
              </a:rPr>
              <a:t>"</a:t>
            </a:r>
            <a:r>
              <a:rPr lang="tr-TR" altLang="tr-TR" dirty="0" smtClean="0">
                <a:latin typeface="Lucida Console" panose="020B0609040504020204" pitchFamily="49" charset="0"/>
              </a:rPr>
              <a:t>;</a:t>
            </a:r>
          </a:p>
          <a:p>
            <a:pPr lvl="1"/>
            <a:r>
              <a:rPr lang="tr-TR" b="1" dirty="0"/>
              <a:t>c</a:t>
            </a:r>
            <a:r>
              <a:rPr lang="tr-TR" b="1" dirty="0" smtClean="0"/>
              <a:t>out is used to print a string of characters given in quotes.</a:t>
            </a:r>
          </a:p>
          <a:p>
            <a:pPr lvl="1"/>
            <a:r>
              <a:rPr lang="tr-TR" b="1" dirty="0" smtClean="0"/>
              <a:t>All statements like cout must end with semicolon (;)</a:t>
            </a:r>
          </a:p>
          <a:p>
            <a:pPr lvl="1"/>
            <a:r>
              <a:rPr lang="tr-TR" b="1" dirty="0" smtClean="0"/>
              <a:t>\ is used to specify an escape character. In this example \n is the newline character.</a:t>
            </a:r>
          </a:p>
          <a:p>
            <a:pPr lvl="2"/>
            <a:r>
              <a:rPr lang="tr-TR" b="1" dirty="0" smtClean="0"/>
              <a:t>\n Newline</a:t>
            </a:r>
          </a:p>
          <a:p>
            <a:pPr lvl="2"/>
            <a:r>
              <a:rPr lang="tr-TR" b="1" dirty="0" smtClean="0"/>
              <a:t>\t  Horizontal tab</a:t>
            </a:r>
          </a:p>
          <a:p>
            <a:pPr lvl="2"/>
            <a:r>
              <a:rPr lang="tr-TR" b="1" dirty="0" smtClean="0"/>
              <a:t>\a Alert</a:t>
            </a:r>
          </a:p>
          <a:p>
            <a:pPr lvl="2"/>
            <a:r>
              <a:rPr lang="tr-TR" b="1" dirty="0"/>
              <a:t>\\</a:t>
            </a:r>
            <a:r>
              <a:rPr lang="tr-TR" b="1" dirty="0" smtClean="0"/>
              <a:t> Backslash</a:t>
            </a:r>
          </a:p>
          <a:p>
            <a:pPr lvl="2"/>
            <a:r>
              <a:rPr lang="tr-TR" b="1" dirty="0"/>
              <a:t>\</a:t>
            </a:r>
            <a:r>
              <a:rPr lang="en-US" altLang="tr-TR" b="1" dirty="0"/>
              <a:t>"</a:t>
            </a:r>
            <a:r>
              <a:rPr lang="tr-TR" altLang="tr-TR" dirty="0" smtClean="0">
                <a:latin typeface="Lucida Console" panose="020B0609040504020204" pitchFamily="49" charset="0"/>
              </a:rPr>
              <a:t> </a:t>
            </a:r>
            <a:r>
              <a:rPr lang="tr-TR" altLang="tr-TR" b="1" dirty="0" smtClean="0"/>
              <a:t>Double quote</a:t>
            </a:r>
            <a:endParaRPr lang="tr-TR" b="1" dirty="0"/>
          </a:p>
          <a:p>
            <a:pPr lvl="1"/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7686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First </a:t>
            </a:r>
            <a:r>
              <a:rPr lang="en-US" sz="2400" b="1" dirty="0" smtClean="0"/>
              <a:t>C</a:t>
            </a:r>
            <a:r>
              <a:rPr lang="tr-TR" sz="2400" b="1" dirty="0" smtClean="0"/>
              <a:t>++</a:t>
            </a:r>
            <a:r>
              <a:rPr lang="en-US" sz="2400" b="1" dirty="0" smtClean="0"/>
              <a:t> </a:t>
            </a:r>
            <a:r>
              <a:rPr lang="en-US" sz="2400" b="1" dirty="0"/>
              <a:t>Program: Printing a Line of </a:t>
            </a:r>
            <a:r>
              <a:rPr lang="en-US" sz="2400" b="1" dirty="0" smtClean="0"/>
              <a:t>Text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/>
              <a:t>r</a:t>
            </a:r>
            <a:r>
              <a:rPr lang="tr-TR" b="1" dirty="0" smtClean="0"/>
              <a:t>eturn 0;</a:t>
            </a:r>
          </a:p>
          <a:p>
            <a:pPr lvl="1"/>
            <a:r>
              <a:rPr lang="tr-TR" b="1" dirty="0" smtClean="0"/>
              <a:t>It shows that C++ program terminated succesfully without any problem.</a:t>
            </a:r>
          </a:p>
          <a:p>
            <a:r>
              <a:rPr lang="tr-TR" b="1" dirty="0" smtClean="0"/>
              <a:t>} right brace indicates main function ends.</a:t>
            </a:r>
          </a:p>
          <a:p>
            <a:pPr marL="68580" indent="0">
              <a:buNone/>
            </a:pPr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8745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First </a:t>
            </a:r>
            <a:r>
              <a:rPr lang="en-US" sz="2400" b="1" dirty="0" smtClean="0"/>
              <a:t>C</a:t>
            </a:r>
            <a:r>
              <a:rPr lang="tr-TR" sz="2400" b="1" dirty="0" smtClean="0"/>
              <a:t>++</a:t>
            </a:r>
            <a:r>
              <a:rPr lang="en-US" sz="2400" b="1" dirty="0" smtClean="0"/>
              <a:t> </a:t>
            </a:r>
            <a:r>
              <a:rPr lang="en-US" sz="2400" b="1" dirty="0"/>
              <a:t>Program: Printing a Line of </a:t>
            </a:r>
            <a:r>
              <a:rPr lang="en-US" sz="2400" b="1" dirty="0" smtClean="0"/>
              <a:t>Text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>
          <a:xfrm>
            <a:off x="906379" y="1236945"/>
            <a:ext cx="5334000" cy="2133600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   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Fig. 1.4: fig01_04.cpp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   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Printing a line with multiple statements.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      </a:t>
            </a:r>
            <a:r>
              <a:rPr lang="en-US" altLang="tr-TR" dirty="0" smtClean="0">
                <a:solidFill>
                  <a:srgbClr val="0000FF"/>
                </a:solidFill>
                <a:cs typeface="Courier New" panose="02070309020205020404" pitchFamily="49" charset="0"/>
              </a:rPr>
              <a:t>#include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&lt;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iostream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&gt;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4  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5   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function main begins program execution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6      </a:t>
            </a:r>
            <a:r>
              <a:rPr lang="en-US" altLang="tr-TR" dirty="0" err="1" smtClean="0">
                <a:solidFill>
                  <a:srgbClr val="0000FF"/>
                </a:solidFill>
                <a:cs typeface="Courier New" panose="02070309020205020404" pitchFamily="49" charset="0"/>
              </a:rPr>
              <a:t>int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main()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7  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{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8  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std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::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cout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&lt;&lt; </a:t>
            </a:r>
            <a:r>
              <a:rPr lang="en-US" altLang="tr-TR" dirty="0" smtClean="0">
                <a:solidFill>
                  <a:srgbClr val="0099FF"/>
                </a:solidFill>
                <a:cs typeface="Courier New" panose="02070309020205020404" pitchFamily="49" charset="0"/>
              </a:rPr>
              <a:t>"Welcome "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;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9  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std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::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cout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&lt;&lt; </a:t>
            </a:r>
            <a:r>
              <a:rPr lang="en-US" altLang="tr-TR" dirty="0" smtClean="0">
                <a:solidFill>
                  <a:srgbClr val="0099FF"/>
                </a:solidFill>
                <a:cs typeface="Courier New" panose="02070309020205020404" pitchFamily="49" charset="0"/>
              </a:rPr>
              <a:t>"to C++!\n"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;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10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11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dirty="0" smtClean="0">
                <a:solidFill>
                  <a:srgbClr val="0000FF"/>
                </a:solidFill>
                <a:cs typeface="Courier New" panose="02070309020205020404" pitchFamily="49" charset="0"/>
              </a:rPr>
              <a:t>return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</a:t>
            </a:r>
            <a:r>
              <a:rPr lang="en-US" altLang="tr-TR" dirty="0" smtClean="0">
                <a:solidFill>
                  <a:srgbClr val="0099FF"/>
                </a:solidFill>
                <a:cs typeface="Courier New" panose="02070309020205020404" pitchFamily="49" charset="0"/>
              </a:rPr>
              <a:t>0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;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indicate that program ended successfully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12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13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}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 // end function main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endParaRPr lang="en-US" altLang="tr-TR" dirty="0"/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>
          <a:xfrm>
            <a:off x="906379" y="3654269"/>
            <a:ext cx="5219252" cy="2209800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   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Fig. 1.5: fig01_05.cpp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   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Printing multiple lines with a single statement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      </a:t>
            </a:r>
            <a:r>
              <a:rPr lang="en-US" altLang="tr-TR" dirty="0" smtClean="0">
                <a:solidFill>
                  <a:srgbClr val="0000FF"/>
                </a:solidFill>
                <a:cs typeface="Courier New" panose="02070309020205020404" pitchFamily="49" charset="0"/>
              </a:rPr>
              <a:t>#include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&lt;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iostream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&gt;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4  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5   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function main begins program execution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6      </a:t>
            </a:r>
            <a:r>
              <a:rPr lang="en-US" altLang="tr-TR" dirty="0" err="1" smtClean="0">
                <a:solidFill>
                  <a:srgbClr val="0000FF"/>
                </a:solidFill>
                <a:cs typeface="Courier New" panose="02070309020205020404" pitchFamily="49" charset="0"/>
              </a:rPr>
              <a:t>int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main()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7  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{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8  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std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::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cout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&lt;&lt; </a:t>
            </a:r>
            <a:r>
              <a:rPr lang="en-US" altLang="tr-TR" dirty="0" smtClean="0">
                <a:solidFill>
                  <a:srgbClr val="0099FF"/>
                </a:solidFill>
                <a:cs typeface="Courier New" panose="02070309020205020404" pitchFamily="49" charset="0"/>
              </a:rPr>
              <a:t>"Welcome\</a:t>
            </a:r>
            <a:r>
              <a:rPr lang="en-US" altLang="tr-TR" dirty="0" err="1" smtClean="0">
                <a:solidFill>
                  <a:srgbClr val="0099FF"/>
                </a:solidFill>
                <a:cs typeface="Courier New" panose="02070309020205020404" pitchFamily="49" charset="0"/>
              </a:rPr>
              <a:t>nto</a:t>
            </a:r>
            <a:r>
              <a:rPr lang="en-US" altLang="tr-TR" dirty="0" smtClean="0">
                <a:solidFill>
                  <a:srgbClr val="0099FF"/>
                </a:solidFill>
                <a:cs typeface="Courier New" panose="02070309020205020404" pitchFamily="49" charset="0"/>
              </a:rPr>
              <a:t>\n\</a:t>
            </a:r>
            <a:r>
              <a:rPr lang="en-US" altLang="tr-TR" dirty="0" err="1" smtClean="0">
                <a:solidFill>
                  <a:srgbClr val="0099FF"/>
                </a:solidFill>
                <a:cs typeface="Courier New" panose="02070309020205020404" pitchFamily="49" charset="0"/>
              </a:rPr>
              <a:t>nC</a:t>
            </a:r>
            <a:r>
              <a:rPr lang="en-US" altLang="tr-TR" dirty="0" smtClean="0">
                <a:solidFill>
                  <a:srgbClr val="0099FF"/>
                </a:solidFill>
                <a:cs typeface="Courier New" panose="02070309020205020404" pitchFamily="49" charset="0"/>
              </a:rPr>
              <a:t>++!\n"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;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9  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10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dirty="0" smtClean="0">
                <a:solidFill>
                  <a:srgbClr val="0000FF"/>
                </a:solidFill>
                <a:cs typeface="Courier New" panose="02070309020205020404" pitchFamily="49" charset="0"/>
              </a:rPr>
              <a:t>return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</a:t>
            </a:r>
            <a:r>
              <a:rPr lang="en-US" altLang="tr-TR" dirty="0" smtClean="0">
                <a:solidFill>
                  <a:srgbClr val="0099FF"/>
                </a:solidFill>
                <a:cs typeface="Courier New" panose="02070309020205020404" pitchFamily="49" charset="0"/>
              </a:rPr>
              <a:t>0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;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indicate that program ended successfully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11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12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}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 // end function main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endParaRPr lang="en-US" altLang="tr-TR" dirty="0"/>
          </a:p>
        </p:txBody>
      </p:sp>
    </p:spTree>
    <p:extLst>
      <p:ext uri="{BB962C8B-B14F-4D97-AF65-F5344CB8AC3E}">
        <p14:creationId xmlns:p14="http://schemas.microsoft.com/office/powerpoint/2010/main" val="2537996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048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Second </a:t>
            </a:r>
            <a:r>
              <a:rPr lang="en-US" sz="2400" b="1" dirty="0" smtClean="0"/>
              <a:t>C</a:t>
            </a:r>
            <a:r>
              <a:rPr lang="tr-TR" sz="2400" b="1" dirty="0" smtClean="0"/>
              <a:t>++</a:t>
            </a:r>
            <a:r>
              <a:rPr lang="en-US" sz="2400" b="1" dirty="0" smtClean="0"/>
              <a:t> </a:t>
            </a:r>
            <a:r>
              <a:rPr lang="en-US" sz="2400" b="1" dirty="0"/>
              <a:t>Program: Adding Two Integers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1173928" y="990600"/>
            <a:ext cx="5562600" cy="4343400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   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Fig. 1.6: fig01_06.cpp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   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Addition program.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      </a:t>
            </a:r>
            <a:r>
              <a:rPr lang="en-US" altLang="tr-TR" dirty="0" smtClean="0">
                <a:solidFill>
                  <a:srgbClr val="0000FF"/>
                </a:solidFill>
                <a:cs typeface="Courier New" panose="02070309020205020404" pitchFamily="49" charset="0"/>
              </a:rPr>
              <a:t>#include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&lt;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iostream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&gt;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4  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5   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function main begins program execution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6      </a:t>
            </a:r>
            <a:r>
              <a:rPr lang="en-US" altLang="tr-TR" dirty="0" err="1" smtClean="0">
                <a:solidFill>
                  <a:srgbClr val="0000FF"/>
                </a:solidFill>
                <a:cs typeface="Courier New" panose="02070309020205020404" pitchFamily="49" charset="0"/>
              </a:rPr>
              <a:t>int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main()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7  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{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8  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dirty="0" err="1" smtClean="0">
                <a:solidFill>
                  <a:srgbClr val="0000FF"/>
                </a:solidFill>
                <a:cs typeface="Courier New" panose="02070309020205020404" pitchFamily="49" charset="0"/>
              </a:rPr>
              <a:t>int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integer1;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first number to be input by user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9  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dirty="0" err="1" smtClean="0">
                <a:solidFill>
                  <a:srgbClr val="0000FF"/>
                </a:solidFill>
                <a:cs typeface="Courier New" panose="02070309020205020404" pitchFamily="49" charset="0"/>
              </a:rPr>
              <a:t>int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integer2;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second number to be input by user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10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dirty="0" err="1" smtClean="0">
                <a:solidFill>
                  <a:srgbClr val="0000FF"/>
                </a:solidFill>
                <a:cs typeface="Courier New" panose="02070309020205020404" pitchFamily="49" charset="0"/>
              </a:rPr>
              <a:t>int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sum;   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 // variable in which sum will be stored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11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12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std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::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cout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&lt;&lt; </a:t>
            </a:r>
            <a:r>
              <a:rPr lang="en-US" altLang="tr-TR" dirty="0" smtClean="0">
                <a:solidFill>
                  <a:srgbClr val="0099FF"/>
                </a:solidFill>
                <a:cs typeface="Courier New" panose="02070309020205020404" pitchFamily="49" charset="0"/>
              </a:rPr>
              <a:t>"Enter first integer\n"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;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 // prompt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13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std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::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cin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&gt;&gt; integer1;              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 // read an integer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14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15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std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::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cout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&lt;&lt; </a:t>
            </a:r>
            <a:r>
              <a:rPr lang="en-US" altLang="tr-TR" dirty="0" smtClean="0">
                <a:solidFill>
                  <a:srgbClr val="0099FF"/>
                </a:solidFill>
                <a:cs typeface="Courier New" panose="02070309020205020404" pitchFamily="49" charset="0"/>
              </a:rPr>
              <a:t>"Enter second integer\n"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;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prompt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16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std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::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cin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&gt;&gt; integer2;               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read an integer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17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18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sum = integer1 + integer2;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assign result to sum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19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20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std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::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cout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&lt;&lt; </a:t>
            </a:r>
            <a:r>
              <a:rPr lang="en-US" altLang="tr-TR" dirty="0" smtClean="0">
                <a:solidFill>
                  <a:srgbClr val="0099FF"/>
                </a:solidFill>
                <a:cs typeface="Courier New" panose="02070309020205020404" pitchFamily="49" charset="0"/>
              </a:rPr>
              <a:t>"Sum is "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&lt;&lt; sum &lt;&lt;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std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::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endl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;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print sum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21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22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dirty="0" smtClean="0">
                <a:solidFill>
                  <a:srgbClr val="0000FF"/>
                </a:solidFill>
                <a:cs typeface="Courier New" panose="02070309020205020404" pitchFamily="49" charset="0"/>
              </a:rPr>
              <a:t>return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</a:t>
            </a:r>
            <a:r>
              <a:rPr lang="en-US" altLang="tr-TR" dirty="0" smtClean="0">
                <a:solidFill>
                  <a:srgbClr val="0099FF"/>
                </a:solidFill>
                <a:cs typeface="Courier New" panose="02070309020205020404" pitchFamily="49" charset="0"/>
              </a:rPr>
              <a:t>0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;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indicate that program ended successfully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23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24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}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end function main</a:t>
            </a:r>
            <a:endParaRPr lang="en-US" altLang="tr-TR" dirty="0"/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1295400" y="5357260"/>
            <a:ext cx="5257800" cy="814939"/>
          </a:xfrm>
          <a:prstGeom prst="rect">
            <a:avLst/>
          </a:prstGeom>
          <a:solidFill>
            <a:schemeClr val="hlink"/>
          </a:solidFill>
        </p:spPr>
        <p:txBody>
          <a:bodyPr vert="horz" lIns="91440" tIns="45720" rIns="91440" bIns="45720" rtlCol="0">
            <a:normAutofit fontScale="32500" lnSpcReduction="20000"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Enter first integer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45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Enter second integer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72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cs typeface="Times New Roman" panose="02020603050405020304" pitchFamily="18" charset="0"/>
              </a:rPr>
              <a:t>Sum is 117</a:t>
            </a:r>
            <a:r>
              <a:rPr lang="en-US" altLang="tr-TR" smtClean="0"/>
              <a:t> </a:t>
            </a:r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071802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9139</TotalTime>
  <Words>1396</Words>
  <Application>Microsoft Office PowerPoint</Application>
  <PresentationFormat>On-screen Show (4:3)</PresentationFormat>
  <Paragraphs>231</Paragraphs>
  <Slides>20</Slides>
  <Notes>18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2" baseType="lpstr">
      <vt:lpstr>Austin</vt:lpstr>
      <vt:lpstr>Document</vt:lpstr>
      <vt:lpstr>BME261</vt:lpstr>
      <vt:lpstr>Outline</vt:lpstr>
      <vt:lpstr>First C++ Program: Printing a Line of Text</vt:lpstr>
      <vt:lpstr>First C++ Program: Printing a Line of Text</vt:lpstr>
      <vt:lpstr>First C++ Program: Printing a Line of Text</vt:lpstr>
      <vt:lpstr>First C++ Program: Printing a Line of Text</vt:lpstr>
      <vt:lpstr>First C++ Program: Printing a Line of Text</vt:lpstr>
      <vt:lpstr>First C++ Program: Printing a Line of Text</vt:lpstr>
      <vt:lpstr>Second C++ Program: Adding Two Integers</vt:lpstr>
      <vt:lpstr>Second C++ Program: Adding Two Integers</vt:lpstr>
      <vt:lpstr>Second C++ Program: Adding Two Integers</vt:lpstr>
      <vt:lpstr>Memory Concepts</vt:lpstr>
      <vt:lpstr>Arithmetic</vt:lpstr>
      <vt:lpstr>Arithmetic</vt:lpstr>
      <vt:lpstr>Decision Making</vt:lpstr>
      <vt:lpstr>Decision Making</vt:lpstr>
      <vt:lpstr>Decision Making</vt:lpstr>
      <vt:lpstr>Decision Making</vt:lpstr>
      <vt:lpstr>Decision Making</vt:lpstr>
      <vt:lpstr>Operators Associativitiy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COM267</dc:title>
  <dc:creator>AR</dc:creator>
  <cp:lastModifiedBy>AR</cp:lastModifiedBy>
  <cp:revision>468</cp:revision>
  <dcterms:created xsi:type="dcterms:W3CDTF">2006-08-16T00:00:00Z</dcterms:created>
  <dcterms:modified xsi:type="dcterms:W3CDTF">2019-12-04T06:15:01Z</dcterms:modified>
</cp:coreProperties>
</file>