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4796-5478-4EF7-B618-F5F1FAB1D9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8BDCD5-21EC-48D3-9DE6-13D5C7DE7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D95C4-A623-4BD8-83C7-77BF330FD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9AD7E-34E1-4A1F-A843-61DFE672B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23C6D-7363-4CD7-8BFC-4E14F3D2E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1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069A4-E45A-4158-8167-9C631611B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AD14E-6794-4999-93BF-0A7795756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C63E6-27E0-4C34-984D-C3EEEC592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09EAC-C082-4175-A469-F8B8C3F3C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9D1AC-544B-45D1-B0FB-CD87F4B5B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3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BFAC88-F6FF-4B5C-8409-5014E29852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DC7D3B-A9D8-4E35-9959-5969F03FF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B6227-DAA6-47F8-A49A-ECE9A6C7F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86921-EE6D-43D0-9929-42F3AC50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1049A-FEAC-4994-8B78-CC24A2A5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9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17884-E700-401C-8CB4-455C9A862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5F9A7-006D-4FD5-A84A-6FC4DDB58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0B122-2818-4563-AAE4-0B5CFFA01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403141-7155-44BC-A455-2CBA3030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8515E-E9FD-446D-AA4C-DE834325B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D2FF1-1895-41E9-95F2-EE6811554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1CB8D-1437-469A-B048-8B5669508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569E1-F82D-4471-B56E-D335A817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F2975-B733-4CBC-BF96-909F612B9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B1E02-824F-411C-8694-7DA9D4C8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73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D4608-4582-45AD-9143-64118A321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054B3-671C-47DB-9026-23740FD21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8078DF-83CD-4EC2-B72D-73ECA0B6C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11A473-394E-421A-B6F4-F1BBC7250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04A01-9050-44C0-B243-C1169F6EA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F1CB16-69BE-4DDC-9D9B-4B748B99D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6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F146-AF54-4F74-9E1C-A4161C963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13C69-9A5C-4832-B9EC-0C2470059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27C6B1-9AAB-4190-938C-4DBC235DD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A01D0-969C-4307-8314-D521744AF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103720-49CE-4BD5-8730-73351AD7A2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BD1DAF-340F-434A-84C2-D1A3C9FB4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572E95-C2D8-4F32-A0CE-1CEAD55E3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F6B303-51EE-4779-AF1C-8F02C73FE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B2CA3-96E2-4F9B-B942-FC971A399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A25941-91AB-4674-836B-96C1F8E8C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F09A87-C10D-4DB1-9585-5BE85764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C976B6-7AA3-447D-8CA2-8784DFA69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8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A52EAD-A908-4B41-9F29-DC239E91D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4A7612-B4DA-4EC1-86C4-EBC4B456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FCFAE5-846E-4854-A83E-987EFBE2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23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0ECC8-97EE-48C7-9FC6-E0F0697F3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1E746-3260-444B-AF73-07800C3EE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829F0-6109-4A33-AE47-9C620390A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E77F6-DEB7-4DA2-8138-8DB8CA1E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33810-2953-4353-8848-CC75B62C3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4A989-279C-4564-A544-779EC798D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9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CF4FF-36BD-4D7E-908E-BA3F247C1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B74DDA-C936-4982-A4CD-2DDD4AB160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00ECB-F47F-488D-99BD-702EA88DA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2C347-A802-4053-8927-66FE616F3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4ED8F-D1E4-483B-BE4F-258734ED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853EF-71BA-4429-B8DD-D04DDDA0A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1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DDEF20-F4B5-4349-BDC2-E1C8484E8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C7852-021D-4F89-BEC2-B3A0363D5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FC1A4-0AC8-4581-90C2-6C1B928213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958CE-40E4-44A7-B28B-B4029AF1929B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8D882-F63D-481A-86F5-91CB3F6D0A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B0F41-0730-4F40-A8F4-71BFA84D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F3592-7209-4A81-9177-E3477F583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966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23A71-08B3-40AE-A17B-56A7BDBC9D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14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40E085-9AC8-4A1A-8BB9-17FB9D7FEE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Doç.Dr.Emel</a:t>
            </a:r>
            <a:r>
              <a:rPr lang="tr-TR" dirty="0"/>
              <a:t> </a:t>
            </a:r>
            <a:r>
              <a:rPr lang="tr-TR"/>
              <a:t>Memis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972FFF-1145-F745-977E-0623DE52B191}"/>
              </a:ext>
            </a:extLst>
          </p:cNvPr>
          <p:cNvSpPr txBox="1"/>
          <p:nvPr/>
        </p:nvSpPr>
        <p:spPr>
          <a:xfrm>
            <a:off x="356260" y="6234545"/>
            <a:ext cx="3372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Slaytlari</a:t>
            </a:r>
            <a:r>
              <a:rPr lang="tr-TR" dirty="0"/>
              <a:t> </a:t>
            </a:r>
            <a:r>
              <a:rPr lang="tr-TR" dirty="0" err="1"/>
              <a:t>hazirlayan</a:t>
            </a:r>
            <a:r>
              <a:rPr lang="tr-TR" dirty="0"/>
              <a:t>: Umut </a:t>
            </a:r>
            <a:r>
              <a:rPr lang="tr-TR" dirty="0" err="1"/>
              <a:t>Ones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5603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AD492C79-1F8E-46CB-A0A9-22656D6DC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dirty="0"/>
              <a:t>BÖLÜM 12/MONOPOLDE ÜRETİM VE FİYATLANDIRMA</a:t>
            </a:r>
          </a:p>
        </p:txBody>
      </p:sp>
      <p:sp>
        <p:nvSpPr>
          <p:cNvPr id="69635" name="2 İçerik Yer Tutucusu">
            <a:extLst>
              <a:ext uri="{FF2B5EF4-FFF2-40B4-BE49-F238E27FC236}">
                <a16:creationId xmlns:a16="http://schemas.microsoft.com/office/drawing/2014/main" id="{8C8E2FA0-1AD0-48BD-A41C-C9CE0B972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MONOPOLÜN TANIMI: Tek bir firmanın yakın ikamesi bulunmayan bir mal ürettiği-sattığı piyasa türüne, </a:t>
            </a:r>
            <a:r>
              <a:rPr lang="tr-TR" altLang="en-US" b="1"/>
              <a:t>saf monopol</a:t>
            </a:r>
            <a:r>
              <a:rPr lang="tr-TR" altLang="en-US"/>
              <a:t> veya kısaca </a:t>
            </a:r>
            <a:r>
              <a:rPr lang="tr-TR" altLang="en-US" b="1"/>
              <a:t>monopol </a:t>
            </a:r>
            <a:r>
              <a:rPr lang="tr-TR" altLang="en-US"/>
              <a:t>denir. Monopol piyasasını tanımlayan iki özellik vardır; tek bir firmanın varlığı ve yakın ikamesi bulunmayan bir malın üretilmesi. </a:t>
            </a:r>
          </a:p>
        </p:txBody>
      </p:sp>
    </p:spTree>
    <p:extLst>
      <p:ext uri="{BB962C8B-B14F-4D97-AF65-F5344CB8AC3E}">
        <p14:creationId xmlns:p14="http://schemas.microsoft.com/office/powerpoint/2010/main" val="332640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2 İçerik Yer Tutucusu">
            <a:extLst>
              <a:ext uri="{FF2B5EF4-FFF2-40B4-BE49-F238E27FC236}">
                <a16:creationId xmlns:a16="http://schemas.microsoft.com/office/drawing/2014/main" id="{E3F7CE71-EEA6-4A04-B796-F15780BE1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857251"/>
            <a:ext cx="8229600" cy="4525963"/>
          </a:xfrm>
        </p:spPr>
        <p:txBody>
          <a:bodyPr/>
          <a:lstStyle/>
          <a:p>
            <a:pPr eaLnBrk="1" hangingPunct="1"/>
            <a:r>
              <a:rPr lang="tr-TR" altLang="en-US" sz="2400"/>
              <a:t>MONOPOLÜN KAYNAKLARI: GİRİŞ ENGELLERİ</a:t>
            </a:r>
          </a:p>
          <a:p>
            <a:pPr eaLnBrk="1" hangingPunct="1"/>
            <a:r>
              <a:rPr lang="tr-TR" altLang="en-US" sz="2400"/>
              <a:t>Diğer firmaların piyasaya girişlerini engellemek suretiyle monopolün varlığına yol açan unsurlara </a:t>
            </a:r>
            <a:r>
              <a:rPr lang="tr-TR" altLang="en-US" sz="2400" b="1"/>
              <a:t>giriş engelleri </a:t>
            </a:r>
            <a:r>
              <a:rPr lang="tr-TR" altLang="en-US" sz="2400"/>
              <a:t>denir ve bunlar ; yakın ikamesi olmayan hammaddelerin kontrolü, bir malın piyasa talebinin bir büyük üretici tarafından çok sayıda küçük üreticiye kıyasla daha ucuza karşılanması, yeni buluşların kullanım hakkının belli bir süre için sadece o buluşu gerçekleştiren firmaya vermesi (patentler) ve bir malın üretim izninin, hükümet tarafından tek bir firmaya verilmessi (hükümet lisansları ve imtiyazları) olmak üzere dört grupta incelenirler. </a:t>
            </a:r>
          </a:p>
          <a:p>
            <a:pPr eaLnBrk="1" hangingPunct="1"/>
            <a:endParaRPr lang="tr-TR" altLang="en-US" sz="2400"/>
          </a:p>
        </p:txBody>
      </p:sp>
    </p:spTree>
    <p:extLst>
      <p:ext uri="{BB962C8B-B14F-4D97-AF65-F5344CB8AC3E}">
        <p14:creationId xmlns:p14="http://schemas.microsoft.com/office/powerpoint/2010/main" val="315036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2 İçerik Yer Tutucusu">
            <a:extLst>
              <a:ext uri="{FF2B5EF4-FFF2-40B4-BE49-F238E27FC236}">
                <a16:creationId xmlns:a16="http://schemas.microsoft.com/office/drawing/2014/main" id="{6A2A7040-D5FD-4632-8CE6-B71EDAABF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571500"/>
            <a:ext cx="8229600" cy="4071938"/>
          </a:xfrm>
        </p:spPr>
        <p:txBody>
          <a:bodyPr/>
          <a:lstStyle/>
          <a:p>
            <a:pPr eaLnBrk="1" hangingPunct="1"/>
            <a:r>
              <a:rPr lang="tr-TR" altLang="en-US" sz="2400"/>
              <a:t>MONOPOLDE TALEP VE ORTALAMA HASILAT: Monopolcü; ya üretim düzeyini belirler ve ürettiği malları piyasa talebinin mümkün kıldığı en yüksek fiyattan satar; ya da piyasa fiyatını belirler ve bu fiyatın piyasada geçerli olmasını sağlayacak kadar mal üretir. AR=TR/Q=(PxQ)/Q=P</a:t>
            </a:r>
          </a:p>
          <a:p>
            <a:pPr eaLnBrk="1" hangingPunct="1"/>
            <a:r>
              <a:rPr lang="tr-TR" altLang="en-US" sz="2400"/>
              <a:t>TOPLAM HASILAT: Piyasa talep eğrisi boyunca toplam harcama (TE), piyasa fiyatı ile tüm tüketiciler tarafından talep edilen mal miktarının veya kısaca piyasa talebinin çarpımına eşittir: (TE=PxQ). </a:t>
            </a:r>
          </a:p>
          <a:p>
            <a:pPr eaLnBrk="1" hangingPunct="1"/>
            <a:r>
              <a:rPr lang="tr-TR" altLang="en-US" sz="2400"/>
              <a:t>MARJİNAL HASILAT EĞRİSİ</a:t>
            </a:r>
          </a:p>
          <a:p>
            <a:pPr eaLnBrk="1" hangingPunct="1"/>
            <a:endParaRPr lang="tr-TR" altLang="en-US" sz="2400"/>
          </a:p>
        </p:txBody>
      </p:sp>
      <p:pic>
        <p:nvPicPr>
          <p:cNvPr id="71683" name="Picture 2">
            <a:extLst>
              <a:ext uri="{FF2B5EF4-FFF2-40B4-BE49-F238E27FC236}">
                <a16:creationId xmlns:a16="http://schemas.microsoft.com/office/drawing/2014/main" id="{513AF5FC-F843-4EE6-8423-1AF7DA9B1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37050"/>
            <a:ext cx="2357438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1520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2 İçerik Yer Tutucusu">
            <a:extLst>
              <a:ext uri="{FF2B5EF4-FFF2-40B4-BE49-F238E27FC236}">
                <a16:creationId xmlns:a16="http://schemas.microsoft.com/office/drawing/2014/main" id="{796EBEF0-5D31-494F-8D3D-5429C423F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500063"/>
            <a:ext cx="8229600" cy="1543050"/>
          </a:xfrm>
        </p:spPr>
        <p:txBody>
          <a:bodyPr/>
          <a:lstStyle/>
          <a:p>
            <a:pPr eaLnBrk="1" hangingPunct="1"/>
            <a:r>
              <a:rPr lang="tr-TR" altLang="en-US"/>
              <a:t>MONOPOLDE KISA DÖNEM DENGE: AŞIRI KAR DURUMU EĞRİSİ </a:t>
            </a:r>
          </a:p>
          <a:p>
            <a:pPr eaLnBrk="1" hangingPunct="1"/>
            <a:endParaRPr lang="tr-TR" altLang="en-US"/>
          </a:p>
        </p:txBody>
      </p:sp>
      <p:pic>
        <p:nvPicPr>
          <p:cNvPr id="72707" name="Picture 2">
            <a:extLst>
              <a:ext uri="{FF2B5EF4-FFF2-40B4-BE49-F238E27FC236}">
                <a16:creationId xmlns:a16="http://schemas.microsoft.com/office/drawing/2014/main" id="{AE28364E-6AA4-4031-A5C8-4D1656ED69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2000251"/>
            <a:ext cx="6076950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011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2 İçerik Yer Tutucusu">
            <a:extLst>
              <a:ext uri="{FF2B5EF4-FFF2-40B4-BE49-F238E27FC236}">
                <a16:creationId xmlns:a16="http://schemas.microsoft.com/office/drawing/2014/main" id="{5F223F2D-C987-400D-963C-2EB9CB6E2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214313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en-US" sz="2400"/>
              <a:t>MONOPOLDE ARZ EĞRİSİNİN OLMAMASI: Monopolde marjinal hasılat, malın piyasa fiyatına eşit değildir. Monopolde marjinal hasılatı belirleyen iki unsur vardır: fiyat ve talep esnekliği. </a:t>
            </a:r>
          </a:p>
          <a:p>
            <a:pPr eaLnBrk="1" hangingPunct="1"/>
            <a:r>
              <a:rPr lang="tr-TR" altLang="en-US" sz="2400"/>
              <a:t>UZUN DÖNEMDE DENGE: Kısa dönemde MR=SRMC koşulunun içerdiği üretim düzeyinde dengeye gelen monopolcü, uzun dönemde de MR=LRMC koşulunun içerdiği üretim düzeyinde dengeye gelir. Bunun nedeni, monopolcünün kısa dönemde olduğu gibi uzun dönemde de MR&gt;MC ve MR&lt;MC iken üretim düzeyini sırasıyla artırmak ve azaltmak suretiyle ek kar elde etmesidir. </a:t>
            </a:r>
          </a:p>
          <a:p>
            <a:pPr eaLnBrk="1" hangingPunct="1"/>
            <a:r>
              <a:rPr lang="tr-TR" altLang="en-US" sz="2400"/>
              <a:t>MONOPOLÜN SOSYAL MALİYETİ: Monopol tam rekabete kıyasla, kaynak dağılımını bozan-etkinsizliğe yol açan bir piyasa türüdür. Bunun nedeni monopolde daha az mal üretilmesidir. Monopolün üretim düzeyinde sebep olduğu azalma, monopolün kaynak dağılımı üzerindeki olumsuz etkisini gösterir ve bu hususa kısaca </a:t>
            </a:r>
            <a:r>
              <a:rPr lang="tr-TR" altLang="en-US" sz="2400" b="1"/>
              <a:t>monopolün etkinsizliği </a:t>
            </a:r>
            <a:r>
              <a:rPr lang="tr-TR" altLang="en-US" sz="2400"/>
              <a:t>denir. </a:t>
            </a:r>
          </a:p>
          <a:p>
            <a:pPr eaLnBrk="1" hangingPunct="1"/>
            <a:endParaRPr lang="tr-TR" altLang="en-US" sz="2400"/>
          </a:p>
        </p:txBody>
      </p:sp>
    </p:spTree>
    <p:extLst>
      <p:ext uri="{BB962C8B-B14F-4D97-AF65-F5344CB8AC3E}">
        <p14:creationId xmlns:p14="http://schemas.microsoft.com/office/powerpoint/2010/main" val="2368664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2 İçerik Yer Tutucusu">
            <a:extLst>
              <a:ext uri="{FF2B5EF4-FFF2-40B4-BE49-F238E27FC236}">
                <a16:creationId xmlns:a16="http://schemas.microsoft.com/office/drawing/2014/main" id="{7F7FAC4D-73E3-4A0C-B961-82E760680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428626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tr-TR" altLang="en-US" sz="2400"/>
          </a:p>
          <a:p>
            <a:pPr eaLnBrk="1" hangingPunct="1"/>
            <a:r>
              <a:rPr lang="tr-TR" altLang="en-US" sz="2400"/>
              <a:t>FİYAT FARKLILAŞTIRMASI: Monopolcünün ürettiği malın farklı birimlerini farklı fiyatlardan satmasına denir. Monopolcünün fiyat farklılaştırmasına başvurmasının nedeni, tek fiyat uygulamasına kıyasla daha fazla kar elde etmek imkanına sahip olmasıdır. </a:t>
            </a:r>
          </a:p>
          <a:p>
            <a:pPr eaLnBrk="1" hangingPunct="1"/>
            <a:r>
              <a:rPr lang="tr-TR" altLang="en-US" sz="2400"/>
              <a:t>Monopolcünün her tüketiciye farklı fiyat uygulamasına, </a:t>
            </a:r>
            <a:r>
              <a:rPr lang="tr-TR" altLang="en-US" sz="2400" b="1"/>
              <a:t>birinci derece fiyat farklılaştırması</a:t>
            </a:r>
            <a:r>
              <a:rPr lang="tr-TR" altLang="en-US" sz="2400"/>
              <a:t> denir. </a:t>
            </a:r>
          </a:p>
          <a:p>
            <a:pPr eaLnBrk="1" hangingPunct="1"/>
            <a:r>
              <a:rPr lang="tr-TR" altLang="en-US" sz="2400"/>
              <a:t>Monopolcünün satın alınan mal miktarı değiştikçe farklı fiyat uygulamasına </a:t>
            </a:r>
            <a:r>
              <a:rPr lang="tr-TR" altLang="en-US" sz="2400" b="1"/>
              <a:t>ikinci derece fiyat farklılaştırması</a:t>
            </a:r>
            <a:r>
              <a:rPr lang="tr-TR" altLang="en-US" sz="2400"/>
              <a:t> denir.</a:t>
            </a:r>
          </a:p>
          <a:p>
            <a:pPr eaLnBrk="1" hangingPunct="1"/>
            <a:r>
              <a:rPr lang="tr-TR" altLang="en-US" sz="2400"/>
              <a:t>Monopolcünün her alt piyasadaki tüketici grubuna farklı fiyat uygulamasına, </a:t>
            </a:r>
            <a:r>
              <a:rPr lang="tr-TR" altLang="en-US" sz="2400" b="1"/>
              <a:t>üçüncü derece fiyat farklılaştırması </a:t>
            </a:r>
            <a:r>
              <a:rPr lang="tr-TR" altLang="en-US" sz="2400"/>
              <a:t>denir.</a:t>
            </a:r>
          </a:p>
        </p:txBody>
      </p:sp>
    </p:spTree>
    <p:extLst>
      <p:ext uri="{BB962C8B-B14F-4D97-AF65-F5344CB8AC3E}">
        <p14:creationId xmlns:p14="http://schemas.microsoft.com/office/powerpoint/2010/main" val="2221545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460</Words>
  <Application>Microsoft Macintosh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İKTİSADA GİRİŞ I DERS 14</vt:lpstr>
      <vt:lpstr>BÖLÜM 12/MONOPOLDE ÜRETİM VE FİYATLANDIRMA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14</dc:title>
  <dc:creator>Umut Öneş</dc:creator>
  <cp:lastModifiedBy>Microsoft Office User</cp:lastModifiedBy>
  <cp:revision>2</cp:revision>
  <dcterms:created xsi:type="dcterms:W3CDTF">2017-12-20T12:00:59Z</dcterms:created>
  <dcterms:modified xsi:type="dcterms:W3CDTF">2018-09-13T19:28:23Z</dcterms:modified>
</cp:coreProperties>
</file>