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7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58" r:id="rId15"/>
    <p:sldId id="274" r:id="rId16"/>
    <p:sldId id="275" r:id="rId17"/>
    <p:sldId id="276" r:id="rId18"/>
    <p:sldId id="27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3EE66D-323D-4544-9EE5-4060EFF58D0E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8F24783-3EF3-4EB6-9026-8B53643972C8}">
      <dgm:prSet phldrT="[Metin]"/>
      <dgm:spPr/>
      <dgm:t>
        <a:bodyPr/>
        <a:lstStyle/>
        <a:p>
          <a:r>
            <a:rPr lang="tr-TR" dirty="0" smtClean="0"/>
            <a:t>EMBRONIC </a:t>
          </a:r>
          <a:r>
            <a:rPr lang="tr-TR" dirty="0" err="1" smtClean="0"/>
            <a:t>Death</a:t>
          </a:r>
          <a:endParaRPr lang="tr-TR" dirty="0"/>
        </a:p>
      </dgm:t>
    </dgm:pt>
    <dgm:pt modelId="{79271460-8DEB-49DC-A96C-5FA4C222E23F}" type="parTrans" cxnId="{F6FD5F73-5233-4873-8726-C1EC0976E2A1}">
      <dgm:prSet/>
      <dgm:spPr/>
      <dgm:t>
        <a:bodyPr/>
        <a:lstStyle/>
        <a:p>
          <a:endParaRPr lang="tr-TR"/>
        </a:p>
      </dgm:t>
    </dgm:pt>
    <dgm:pt modelId="{991CE3D3-93BA-4B84-B688-34DB49AD51F0}" type="sibTrans" cxnId="{F6FD5F73-5233-4873-8726-C1EC0976E2A1}">
      <dgm:prSet/>
      <dgm:spPr/>
      <dgm:t>
        <a:bodyPr/>
        <a:lstStyle/>
        <a:p>
          <a:endParaRPr lang="tr-TR"/>
        </a:p>
      </dgm:t>
    </dgm:pt>
    <dgm:pt modelId="{99A3B736-E1B5-46D4-91BB-EF12235ED213}">
      <dgm:prSet phldrT="[Metin]"/>
      <dgm:spPr/>
      <dgm:t>
        <a:bodyPr/>
        <a:lstStyle/>
        <a:p>
          <a:r>
            <a:rPr lang="tr-TR" dirty="0" err="1" smtClean="0"/>
            <a:t>Early</a:t>
          </a:r>
          <a:endParaRPr lang="tr-TR" dirty="0" smtClean="0"/>
        </a:p>
        <a:p>
          <a:r>
            <a:rPr lang="tr-TR" dirty="0" smtClean="0"/>
            <a:t>EMBRONIC </a:t>
          </a:r>
          <a:r>
            <a:rPr lang="tr-TR" dirty="0" err="1" smtClean="0"/>
            <a:t>Death</a:t>
          </a:r>
          <a:endParaRPr lang="tr-TR" dirty="0"/>
        </a:p>
      </dgm:t>
    </dgm:pt>
    <dgm:pt modelId="{C1914FA3-2A68-4906-BA96-2B07D0879D10}" type="parTrans" cxnId="{E6749C06-1D4B-4B31-A066-CCE02C18772F}">
      <dgm:prSet/>
      <dgm:spPr/>
      <dgm:t>
        <a:bodyPr/>
        <a:lstStyle/>
        <a:p>
          <a:endParaRPr lang="tr-TR"/>
        </a:p>
      </dgm:t>
    </dgm:pt>
    <dgm:pt modelId="{0D67EF66-3E47-4EFA-B8F6-8654AE8B9042}" type="sibTrans" cxnId="{E6749C06-1D4B-4B31-A066-CCE02C18772F}">
      <dgm:prSet/>
      <dgm:spPr/>
      <dgm:t>
        <a:bodyPr/>
        <a:lstStyle/>
        <a:p>
          <a:endParaRPr lang="tr-TR"/>
        </a:p>
      </dgm:t>
    </dgm:pt>
    <dgm:pt modelId="{3F68D902-5948-4CBE-A36B-EC51865CF5E5}">
      <dgm:prSet phldrT="[Metin]"/>
      <dgm:spPr/>
      <dgm:t>
        <a:bodyPr/>
        <a:lstStyle/>
        <a:p>
          <a:r>
            <a:rPr lang="tr-TR" dirty="0" err="1" smtClean="0"/>
            <a:t>Late</a:t>
          </a:r>
          <a:endParaRPr lang="tr-TR" dirty="0" smtClean="0"/>
        </a:p>
        <a:p>
          <a:r>
            <a:rPr lang="tr-TR" dirty="0" smtClean="0"/>
            <a:t>EMBRONIC </a:t>
          </a:r>
          <a:r>
            <a:rPr lang="tr-TR" dirty="0" err="1" smtClean="0"/>
            <a:t>Death</a:t>
          </a:r>
          <a:endParaRPr lang="tr-TR" dirty="0"/>
        </a:p>
      </dgm:t>
    </dgm:pt>
    <dgm:pt modelId="{B6981EB8-53B5-4405-8CDB-0429E7869257}" type="sibTrans" cxnId="{62AAF8C5-D26E-4307-A13C-DB84E1AF9CF8}">
      <dgm:prSet/>
      <dgm:spPr/>
      <dgm:t>
        <a:bodyPr/>
        <a:lstStyle/>
        <a:p>
          <a:endParaRPr lang="tr-TR"/>
        </a:p>
      </dgm:t>
    </dgm:pt>
    <dgm:pt modelId="{F56B1618-6BF8-4CC9-B660-2727942E8DE7}" type="parTrans" cxnId="{62AAF8C5-D26E-4307-A13C-DB84E1AF9CF8}">
      <dgm:prSet/>
      <dgm:spPr/>
      <dgm:t>
        <a:bodyPr/>
        <a:lstStyle/>
        <a:p>
          <a:endParaRPr lang="tr-TR"/>
        </a:p>
      </dgm:t>
    </dgm:pt>
    <dgm:pt modelId="{1C6899AB-AABB-4F7A-9E13-FAD08CC5CDFE}" type="pres">
      <dgm:prSet presAssocID="{BF3EE66D-323D-4544-9EE5-4060EFF58D0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6CB31D2-D0BA-476F-93C6-90CBE844CCA3}" type="pres">
      <dgm:prSet presAssocID="{28F24783-3EF3-4EB6-9026-8B53643972C8}" presName="root1" presStyleCnt="0"/>
      <dgm:spPr/>
    </dgm:pt>
    <dgm:pt modelId="{2484782D-16B9-4A2E-92A7-6C719A1E4DEF}" type="pres">
      <dgm:prSet presAssocID="{28F24783-3EF3-4EB6-9026-8B53643972C8}" presName="LevelOneTextNode" presStyleLbl="node0" presStyleIdx="0" presStyleCnt="1" custLinFactNeighborX="-53" custLinFactNeighborY="-57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C197ECC-AD9E-4CC2-BC2F-F1889B7E25D7}" type="pres">
      <dgm:prSet presAssocID="{28F24783-3EF3-4EB6-9026-8B53643972C8}" presName="level2hierChild" presStyleCnt="0"/>
      <dgm:spPr/>
    </dgm:pt>
    <dgm:pt modelId="{A97A87C4-559F-4171-9FB9-07D5EAAB03D4}" type="pres">
      <dgm:prSet presAssocID="{C1914FA3-2A68-4906-BA96-2B07D0879D10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FA3E79A3-6DB1-4F6C-ADA7-7EB9D08D1CEF}" type="pres">
      <dgm:prSet presAssocID="{C1914FA3-2A68-4906-BA96-2B07D0879D10}" presName="connTx" presStyleLbl="parChTrans1D2" presStyleIdx="0" presStyleCnt="2"/>
      <dgm:spPr/>
      <dgm:t>
        <a:bodyPr/>
        <a:lstStyle/>
        <a:p>
          <a:endParaRPr lang="tr-TR"/>
        </a:p>
      </dgm:t>
    </dgm:pt>
    <dgm:pt modelId="{3DCFE1E9-891A-48C3-A042-5C7F28F617C0}" type="pres">
      <dgm:prSet presAssocID="{99A3B736-E1B5-46D4-91BB-EF12235ED213}" presName="root2" presStyleCnt="0"/>
      <dgm:spPr/>
    </dgm:pt>
    <dgm:pt modelId="{B3A1B04F-5E03-4112-8BDA-EA46BEF39F13}" type="pres">
      <dgm:prSet presAssocID="{99A3B736-E1B5-46D4-91BB-EF12235ED213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2A1785E-397A-45E5-8F4A-82ED787A2DDA}" type="pres">
      <dgm:prSet presAssocID="{99A3B736-E1B5-46D4-91BB-EF12235ED213}" presName="level3hierChild" presStyleCnt="0"/>
      <dgm:spPr/>
    </dgm:pt>
    <dgm:pt modelId="{F9D79881-79B9-44C3-921B-C403DA7E2F90}" type="pres">
      <dgm:prSet presAssocID="{F56B1618-6BF8-4CC9-B660-2727942E8DE7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A4BC23BF-2631-4B58-98E0-1C47B30D2EBB}" type="pres">
      <dgm:prSet presAssocID="{F56B1618-6BF8-4CC9-B660-2727942E8DE7}" presName="connTx" presStyleLbl="parChTrans1D2" presStyleIdx="1" presStyleCnt="2"/>
      <dgm:spPr/>
      <dgm:t>
        <a:bodyPr/>
        <a:lstStyle/>
        <a:p>
          <a:endParaRPr lang="tr-TR"/>
        </a:p>
      </dgm:t>
    </dgm:pt>
    <dgm:pt modelId="{DB96C1DB-3376-45B8-8D0C-F77F7AF3A0CE}" type="pres">
      <dgm:prSet presAssocID="{3F68D902-5948-4CBE-A36B-EC51865CF5E5}" presName="root2" presStyleCnt="0"/>
      <dgm:spPr/>
    </dgm:pt>
    <dgm:pt modelId="{34C80CA3-F482-4A87-8097-A7DB675D3B07}" type="pres">
      <dgm:prSet presAssocID="{3F68D902-5948-4CBE-A36B-EC51865CF5E5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5ACDDB-EF47-44D9-AEFE-776F6D7AE8CC}" type="pres">
      <dgm:prSet presAssocID="{3F68D902-5948-4CBE-A36B-EC51865CF5E5}" presName="level3hierChild" presStyleCnt="0"/>
      <dgm:spPr/>
    </dgm:pt>
  </dgm:ptLst>
  <dgm:cxnLst>
    <dgm:cxn modelId="{F6FD5F73-5233-4873-8726-C1EC0976E2A1}" srcId="{BF3EE66D-323D-4544-9EE5-4060EFF58D0E}" destId="{28F24783-3EF3-4EB6-9026-8B53643972C8}" srcOrd="0" destOrd="0" parTransId="{79271460-8DEB-49DC-A96C-5FA4C222E23F}" sibTransId="{991CE3D3-93BA-4B84-B688-34DB49AD51F0}"/>
    <dgm:cxn modelId="{1D372026-067E-854F-A2D3-679612366AAD}" type="presOf" srcId="{C1914FA3-2A68-4906-BA96-2B07D0879D10}" destId="{A97A87C4-559F-4171-9FB9-07D5EAAB03D4}" srcOrd="0" destOrd="0" presId="urn:microsoft.com/office/officeart/2005/8/layout/hierarchy2"/>
    <dgm:cxn modelId="{BDBF76B9-5726-084D-9EE1-857AE526E3DE}" type="presOf" srcId="{3F68D902-5948-4CBE-A36B-EC51865CF5E5}" destId="{34C80CA3-F482-4A87-8097-A7DB675D3B07}" srcOrd="0" destOrd="0" presId="urn:microsoft.com/office/officeart/2005/8/layout/hierarchy2"/>
    <dgm:cxn modelId="{11BB85E8-999E-7A48-98A9-5388BB7E6965}" type="presOf" srcId="{F56B1618-6BF8-4CC9-B660-2727942E8DE7}" destId="{F9D79881-79B9-44C3-921B-C403DA7E2F90}" srcOrd="0" destOrd="0" presId="urn:microsoft.com/office/officeart/2005/8/layout/hierarchy2"/>
    <dgm:cxn modelId="{62AAF8C5-D26E-4307-A13C-DB84E1AF9CF8}" srcId="{28F24783-3EF3-4EB6-9026-8B53643972C8}" destId="{3F68D902-5948-4CBE-A36B-EC51865CF5E5}" srcOrd="1" destOrd="0" parTransId="{F56B1618-6BF8-4CC9-B660-2727942E8DE7}" sibTransId="{B6981EB8-53B5-4405-8CDB-0429E7869257}"/>
    <dgm:cxn modelId="{314483C6-5495-0C4C-B3C8-691BC7B22A95}" type="presOf" srcId="{28F24783-3EF3-4EB6-9026-8B53643972C8}" destId="{2484782D-16B9-4A2E-92A7-6C719A1E4DEF}" srcOrd="0" destOrd="0" presId="urn:microsoft.com/office/officeart/2005/8/layout/hierarchy2"/>
    <dgm:cxn modelId="{27542857-BA7C-614F-8FDF-6216EAEC5C31}" type="presOf" srcId="{BF3EE66D-323D-4544-9EE5-4060EFF58D0E}" destId="{1C6899AB-AABB-4F7A-9E13-FAD08CC5CDFE}" srcOrd="0" destOrd="0" presId="urn:microsoft.com/office/officeart/2005/8/layout/hierarchy2"/>
    <dgm:cxn modelId="{FCFE60EC-6269-9948-8553-1678BA99B807}" type="presOf" srcId="{F56B1618-6BF8-4CC9-B660-2727942E8DE7}" destId="{A4BC23BF-2631-4B58-98E0-1C47B30D2EBB}" srcOrd="1" destOrd="0" presId="urn:microsoft.com/office/officeart/2005/8/layout/hierarchy2"/>
    <dgm:cxn modelId="{D5936598-7AE7-CB48-986D-B628AEC15D04}" type="presOf" srcId="{99A3B736-E1B5-46D4-91BB-EF12235ED213}" destId="{B3A1B04F-5E03-4112-8BDA-EA46BEF39F13}" srcOrd="0" destOrd="0" presId="urn:microsoft.com/office/officeart/2005/8/layout/hierarchy2"/>
    <dgm:cxn modelId="{E6749C06-1D4B-4B31-A066-CCE02C18772F}" srcId="{28F24783-3EF3-4EB6-9026-8B53643972C8}" destId="{99A3B736-E1B5-46D4-91BB-EF12235ED213}" srcOrd="0" destOrd="0" parTransId="{C1914FA3-2A68-4906-BA96-2B07D0879D10}" sibTransId="{0D67EF66-3E47-4EFA-B8F6-8654AE8B9042}"/>
    <dgm:cxn modelId="{DBA138E5-0836-294C-B882-9B7A7DA6DB1A}" type="presOf" srcId="{C1914FA3-2A68-4906-BA96-2B07D0879D10}" destId="{FA3E79A3-6DB1-4F6C-ADA7-7EB9D08D1CEF}" srcOrd="1" destOrd="0" presId="urn:microsoft.com/office/officeart/2005/8/layout/hierarchy2"/>
    <dgm:cxn modelId="{A7AB8C11-C5BC-CC49-AC44-87F41C0A13EB}" type="presParOf" srcId="{1C6899AB-AABB-4F7A-9E13-FAD08CC5CDFE}" destId="{E6CB31D2-D0BA-476F-93C6-90CBE844CCA3}" srcOrd="0" destOrd="0" presId="urn:microsoft.com/office/officeart/2005/8/layout/hierarchy2"/>
    <dgm:cxn modelId="{65F0749F-E1C4-434E-9BF8-1891549B811F}" type="presParOf" srcId="{E6CB31D2-D0BA-476F-93C6-90CBE844CCA3}" destId="{2484782D-16B9-4A2E-92A7-6C719A1E4DEF}" srcOrd="0" destOrd="0" presId="urn:microsoft.com/office/officeart/2005/8/layout/hierarchy2"/>
    <dgm:cxn modelId="{DBF42BF4-88D3-3041-872F-6F7AF80A12E3}" type="presParOf" srcId="{E6CB31D2-D0BA-476F-93C6-90CBE844CCA3}" destId="{AC197ECC-AD9E-4CC2-BC2F-F1889B7E25D7}" srcOrd="1" destOrd="0" presId="urn:microsoft.com/office/officeart/2005/8/layout/hierarchy2"/>
    <dgm:cxn modelId="{A7D70301-8DD7-C84E-90F4-D665CF26902D}" type="presParOf" srcId="{AC197ECC-AD9E-4CC2-BC2F-F1889B7E25D7}" destId="{A97A87C4-559F-4171-9FB9-07D5EAAB03D4}" srcOrd="0" destOrd="0" presId="urn:microsoft.com/office/officeart/2005/8/layout/hierarchy2"/>
    <dgm:cxn modelId="{5DDC37A8-D189-8D4E-BA95-A1FDCA7098B5}" type="presParOf" srcId="{A97A87C4-559F-4171-9FB9-07D5EAAB03D4}" destId="{FA3E79A3-6DB1-4F6C-ADA7-7EB9D08D1CEF}" srcOrd="0" destOrd="0" presId="urn:microsoft.com/office/officeart/2005/8/layout/hierarchy2"/>
    <dgm:cxn modelId="{FD2E317B-4749-A54B-AEF6-5BB506B738A8}" type="presParOf" srcId="{AC197ECC-AD9E-4CC2-BC2F-F1889B7E25D7}" destId="{3DCFE1E9-891A-48C3-A042-5C7F28F617C0}" srcOrd="1" destOrd="0" presId="urn:microsoft.com/office/officeart/2005/8/layout/hierarchy2"/>
    <dgm:cxn modelId="{F92DF2E8-E011-B24B-9ACC-E1AAEFCA8452}" type="presParOf" srcId="{3DCFE1E9-891A-48C3-A042-5C7F28F617C0}" destId="{B3A1B04F-5E03-4112-8BDA-EA46BEF39F13}" srcOrd="0" destOrd="0" presId="urn:microsoft.com/office/officeart/2005/8/layout/hierarchy2"/>
    <dgm:cxn modelId="{CEA6685C-ED52-FF47-9A84-AD0405D154C3}" type="presParOf" srcId="{3DCFE1E9-891A-48C3-A042-5C7F28F617C0}" destId="{42A1785E-397A-45E5-8F4A-82ED787A2DDA}" srcOrd="1" destOrd="0" presId="urn:microsoft.com/office/officeart/2005/8/layout/hierarchy2"/>
    <dgm:cxn modelId="{0D893F56-8096-3F4E-8722-BB7E7108847A}" type="presParOf" srcId="{AC197ECC-AD9E-4CC2-BC2F-F1889B7E25D7}" destId="{F9D79881-79B9-44C3-921B-C403DA7E2F90}" srcOrd="2" destOrd="0" presId="urn:microsoft.com/office/officeart/2005/8/layout/hierarchy2"/>
    <dgm:cxn modelId="{EAA41199-0396-3849-ADC0-0F50E64E4A8E}" type="presParOf" srcId="{F9D79881-79B9-44C3-921B-C403DA7E2F90}" destId="{A4BC23BF-2631-4B58-98E0-1C47B30D2EBB}" srcOrd="0" destOrd="0" presId="urn:microsoft.com/office/officeart/2005/8/layout/hierarchy2"/>
    <dgm:cxn modelId="{408BDB6E-90DD-9448-AD86-893BB30D4C35}" type="presParOf" srcId="{AC197ECC-AD9E-4CC2-BC2F-F1889B7E25D7}" destId="{DB96C1DB-3376-45B8-8D0C-F77F7AF3A0CE}" srcOrd="3" destOrd="0" presId="urn:microsoft.com/office/officeart/2005/8/layout/hierarchy2"/>
    <dgm:cxn modelId="{AAF3E8ED-948A-5044-8A2F-25B4413843ED}" type="presParOf" srcId="{DB96C1DB-3376-45B8-8D0C-F77F7AF3A0CE}" destId="{34C80CA3-F482-4A87-8097-A7DB675D3B07}" srcOrd="0" destOrd="0" presId="urn:microsoft.com/office/officeart/2005/8/layout/hierarchy2"/>
    <dgm:cxn modelId="{053836DF-2779-2841-B205-A3B72D4562BC}" type="presParOf" srcId="{DB96C1DB-3376-45B8-8D0C-F77F7AF3A0CE}" destId="{1E5ACDDB-EF47-44D9-AEFE-776F6D7AE8C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84782D-16B9-4A2E-92A7-6C719A1E4DEF}">
      <dsp:nvSpPr>
        <dsp:cNvPr id="0" name=""/>
        <dsp:cNvSpPr/>
      </dsp:nvSpPr>
      <dsp:spPr>
        <a:xfrm>
          <a:off x="6" y="1597946"/>
          <a:ext cx="3427481" cy="1713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dirty="0" smtClean="0"/>
            <a:t>EMBRONIC </a:t>
          </a:r>
          <a:r>
            <a:rPr lang="tr-TR" sz="3500" kern="1200" dirty="0" err="1" smtClean="0"/>
            <a:t>Death</a:t>
          </a:r>
          <a:endParaRPr lang="tr-TR" sz="3500" kern="1200" dirty="0"/>
        </a:p>
      </dsp:txBody>
      <dsp:txXfrm>
        <a:off x="50200" y="1648140"/>
        <a:ext cx="3327093" cy="1613352"/>
      </dsp:txXfrm>
    </dsp:sp>
    <dsp:sp modelId="{A97A87C4-559F-4171-9FB9-07D5EAAB03D4}">
      <dsp:nvSpPr>
        <dsp:cNvPr id="0" name=""/>
        <dsp:cNvSpPr/>
      </dsp:nvSpPr>
      <dsp:spPr>
        <a:xfrm rot="19476153">
          <a:off x="3271836" y="1935771"/>
          <a:ext cx="1684110" cy="62578"/>
        </a:xfrm>
        <a:custGeom>
          <a:avLst/>
          <a:gdLst/>
          <a:ahLst/>
          <a:cxnLst/>
          <a:rect l="0" t="0" r="0" b="0"/>
          <a:pathLst>
            <a:path>
              <a:moveTo>
                <a:pt x="0" y="31289"/>
              </a:moveTo>
              <a:lnTo>
                <a:pt x="1684110" y="312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4071788" y="1924958"/>
        <a:ext cx="84205" cy="84205"/>
      </dsp:txXfrm>
    </dsp:sp>
    <dsp:sp modelId="{B3A1B04F-5E03-4112-8BDA-EA46BEF39F13}">
      <dsp:nvSpPr>
        <dsp:cNvPr id="0" name=""/>
        <dsp:cNvSpPr/>
      </dsp:nvSpPr>
      <dsp:spPr>
        <a:xfrm>
          <a:off x="4800296" y="622434"/>
          <a:ext cx="3427481" cy="1713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dirty="0" err="1" smtClean="0"/>
            <a:t>Early</a:t>
          </a:r>
          <a:endParaRPr lang="tr-TR" sz="3500" kern="1200" dirty="0" smtClean="0"/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dirty="0" smtClean="0"/>
            <a:t>EMBRONIC </a:t>
          </a:r>
          <a:r>
            <a:rPr lang="tr-TR" sz="3500" kern="1200" dirty="0" err="1" smtClean="0"/>
            <a:t>Death</a:t>
          </a:r>
          <a:endParaRPr lang="tr-TR" sz="3500" kern="1200" dirty="0"/>
        </a:p>
      </dsp:txBody>
      <dsp:txXfrm>
        <a:off x="4850490" y="672628"/>
        <a:ext cx="3327093" cy="1613352"/>
      </dsp:txXfrm>
    </dsp:sp>
    <dsp:sp modelId="{F9D79881-79B9-44C3-921B-C403DA7E2F90}">
      <dsp:nvSpPr>
        <dsp:cNvPr id="0" name=""/>
        <dsp:cNvSpPr/>
      </dsp:nvSpPr>
      <dsp:spPr>
        <a:xfrm rot="2156531">
          <a:off x="3266070" y="2921172"/>
          <a:ext cx="1695642" cy="62578"/>
        </a:xfrm>
        <a:custGeom>
          <a:avLst/>
          <a:gdLst/>
          <a:ahLst/>
          <a:cxnLst/>
          <a:rect l="0" t="0" r="0" b="0"/>
          <a:pathLst>
            <a:path>
              <a:moveTo>
                <a:pt x="0" y="31289"/>
              </a:moveTo>
              <a:lnTo>
                <a:pt x="1695642" y="312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4071500" y="2910070"/>
        <a:ext cx="84782" cy="84782"/>
      </dsp:txXfrm>
    </dsp:sp>
    <dsp:sp modelId="{34C80CA3-F482-4A87-8097-A7DB675D3B07}">
      <dsp:nvSpPr>
        <dsp:cNvPr id="0" name=""/>
        <dsp:cNvSpPr/>
      </dsp:nvSpPr>
      <dsp:spPr>
        <a:xfrm>
          <a:off x="4800296" y="2593236"/>
          <a:ext cx="3427481" cy="17137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dirty="0" err="1" smtClean="0"/>
            <a:t>Late</a:t>
          </a:r>
          <a:endParaRPr lang="tr-TR" sz="3500" kern="1200" dirty="0" smtClean="0"/>
        </a:p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dirty="0" smtClean="0"/>
            <a:t>EMBRONIC </a:t>
          </a:r>
          <a:r>
            <a:rPr lang="tr-TR" sz="3500" kern="1200" dirty="0" err="1" smtClean="0"/>
            <a:t>Death</a:t>
          </a:r>
          <a:endParaRPr lang="tr-TR" sz="3500" kern="1200" dirty="0"/>
        </a:p>
      </dsp:txBody>
      <dsp:txXfrm>
        <a:off x="4850490" y="2643430"/>
        <a:ext cx="3327093" cy="1613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10017-1D28-D54E-8278-1AE4CD9C45FC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4866C-0403-254C-8370-D05A03170B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036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C82D98-E706-4ABB-9E26-AA509FDCE930}" type="slidenum">
              <a:rPr lang="en-US"/>
              <a:pPr/>
              <a:t>18</a:t>
            </a:fld>
            <a:endParaRPr lang="en-US"/>
          </a:p>
        </p:txBody>
      </p:sp>
      <p:sp>
        <p:nvSpPr>
          <p:cNvPr id="14131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577850" y="795338"/>
            <a:ext cx="5705475" cy="3209925"/>
          </a:xfrm>
          <a:prstGeom prst="rect">
            <a:avLst/>
          </a:prstGeom>
          <a:noFill/>
          <a:ln w="12700"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075"/>
            <a:ext cx="5029200" cy="3852609"/>
          </a:xfrm>
          <a:prstGeom prst="rect">
            <a:avLst/>
          </a:prstGeom>
          <a:noFill/>
          <a:ln w="12700">
            <a:miter lim="800000"/>
            <a:headEnd/>
            <a:tailEnd/>
          </a:ln>
        </p:spPr>
        <p:txBody>
          <a:bodyPr lIns="85725" tIns="41275" rIns="85725" bIns="41275"/>
          <a:lstStyle/>
          <a:p>
            <a:pPr defTabSz="858838"/>
            <a:r>
              <a:rPr lang="en-US"/>
              <a:t>Reducing the severity and duration of negative energy balance is crucial in the prevention of fatty liver and ketosis.  </a:t>
            </a:r>
          </a:p>
        </p:txBody>
      </p:sp>
    </p:spTree>
    <p:extLst>
      <p:ext uri="{BB962C8B-B14F-4D97-AF65-F5344CB8AC3E}">
        <p14:creationId xmlns:p14="http://schemas.microsoft.com/office/powerpoint/2010/main" val="235982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7247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1475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3265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271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435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929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85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18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511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77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16A9D-8CC6-8D4B-B28E-AD4610C5D43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00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16A9D-8CC6-8D4B-B28E-AD4610C5D43B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32387-F55F-E840-88DA-8278903843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1012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hyperlink" Target="http://www.dairyfarmingtoday.org/Caring-For-The-Environment/MakingTheGrade/Pages/MakingTheGrade.aspx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577730" y="2355934"/>
            <a:ext cx="495892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 dirty="0"/>
              <a:t>REPRODUCTIVE HERD HEALTH</a:t>
            </a:r>
            <a:endParaRPr lang="tr-TR" sz="3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684761" y="4008852"/>
            <a:ext cx="255698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100" dirty="0" err="1"/>
              <a:t>Prof.Dr</a:t>
            </a:r>
            <a:r>
              <a:rPr lang="tr-TR" sz="2100" dirty="0"/>
              <a:t>. Şükrü </a:t>
            </a:r>
            <a:r>
              <a:rPr lang="tr-TR" sz="2100" dirty="0" err="1"/>
              <a:t>Küplülü</a:t>
            </a:r>
            <a:endParaRPr lang="tr-TR" sz="21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872" y="977792"/>
            <a:ext cx="1322765" cy="1326702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9680" y="994205"/>
            <a:ext cx="1307592" cy="129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01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From Insemination to </a:t>
            </a:r>
            <a:r>
              <a:rPr lang="tr-TR" dirty="0" err="1" smtClean="0">
                <a:solidFill>
                  <a:schemeClr val="bg1"/>
                </a:solidFill>
              </a:rPr>
              <a:t>Calving</a:t>
            </a:r>
            <a:r>
              <a:rPr lang="en-US" dirty="0" smtClean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Losses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17065"/>
            <a:ext cx="10515600" cy="4351338"/>
          </a:xfrm>
          <a:solidFill>
            <a:srgbClr val="0070C0"/>
          </a:solidFill>
        </p:spPr>
        <p:txBody>
          <a:bodyPr>
            <a:normAutofit fontScale="92500" lnSpcReduction="20000"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Lack of fertilization (0) 10%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Early embryonic deaths (0-15 days)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Late embryonic deaths (15-45 days)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Early fetal death (45-90 days)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 smtClean="0">
                <a:solidFill>
                  <a:schemeClr val="bg1"/>
                </a:solidFill>
              </a:rPr>
              <a:t>Abortions</a:t>
            </a:r>
            <a:r>
              <a:rPr lang="tr-TR" sz="3600" dirty="0" smtClean="0">
                <a:solidFill>
                  <a:schemeClr val="bg1"/>
                </a:solidFill>
              </a:rPr>
              <a:t> </a:t>
            </a:r>
            <a:r>
              <a:rPr lang="tr-TR" sz="3600" dirty="0" smtClean="0">
                <a:solidFill>
                  <a:schemeClr val="bg1"/>
                </a:solidFill>
              </a:rPr>
              <a:t>(90-270 </a:t>
            </a:r>
            <a:r>
              <a:rPr lang="tr-TR" sz="3600" dirty="0" err="1" smtClean="0">
                <a:solidFill>
                  <a:schemeClr val="bg1"/>
                </a:solidFill>
              </a:rPr>
              <a:t>days</a:t>
            </a:r>
            <a:r>
              <a:rPr lang="tr-TR" sz="3600" dirty="0" smtClean="0">
                <a:solidFill>
                  <a:schemeClr val="bg1"/>
                </a:solidFill>
              </a:rPr>
              <a:t>)</a:t>
            </a:r>
            <a:endParaRPr lang="tr-TR" sz="3600" dirty="0" smtClean="0">
              <a:solidFill>
                <a:schemeClr val="bg1"/>
              </a:solidFill>
            </a:endParaRPr>
          </a:p>
          <a:p>
            <a:endParaRPr lang="tr-TR" sz="36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tr-TR" sz="3600" dirty="0">
              <a:solidFill>
                <a:schemeClr val="bg1"/>
              </a:solidFill>
            </a:endParaRPr>
          </a:p>
        </p:txBody>
      </p:sp>
      <p:sp>
        <p:nvSpPr>
          <p:cNvPr id="6" name="Sağ Ayraç 5"/>
          <p:cNvSpPr/>
          <p:nvPr/>
        </p:nvSpPr>
        <p:spPr>
          <a:xfrm>
            <a:off x="8439912" y="2807208"/>
            <a:ext cx="1289304" cy="3461195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9904266" y="4245417"/>
            <a:ext cx="894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rgbClr val="FFC000"/>
                </a:solidFill>
              </a:rPr>
              <a:t>%90</a:t>
            </a:r>
            <a:endParaRPr lang="tr-TR" sz="3200" dirty="0">
              <a:solidFill>
                <a:srgbClr val="FFC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8963298" y="2807208"/>
            <a:ext cx="22976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 smtClean="0"/>
              <a:t>More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Losses</a:t>
            </a:r>
            <a:endParaRPr lang="tr-TR" sz="3200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9377839" y="5256910"/>
            <a:ext cx="2004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 smtClean="0"/>
              <a:t>Less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losess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40592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Etiopathogenesis</a:t>
            </a:r>
            <a:r>
              <a:rPr lang="en-US" dirty="0">
                <a:solidFill>
                  <a:schemeClr val="bg1"/>
                </a:solidFill>
              </a:rPr>
              <a:t> of embryonic deaths is a multifactorial syndrome</a:t>
            </a:r>
            <a:r>
              <a:rPr lang="tr-TR" dirty="0" smtClean="0">
                <a:solidFill>
                  <a:srgbClr val="FFC000"/>
                </a:solidFill>
              </a:rPr>
              <a:t>.</a:t>
            </a:r>
            <a:endParaRPr lang="tr-TR" dirty="0">
              <a:solidFill>
                <a:srgbClr val="FFC00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306824" y="2907246"/>
            <a:ext cx="2935223" cy="19834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smtClean="0"/>
              <a:t>EMBRIYONICDEATH</a:t>
            </a:r>
            <a:endParaRPr lang="tr-TR" sz="40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7" y="1751869"/>
            <a:ext cx="3963631" cy="208592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18" y="4336018"/>
            <a:ext cx="3963631" cy="2256806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9373354" y="6592824"/>
            <a:ext cx="2220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>
                <a:solidFill>
                  <a:schemeClr val="bg1"/>
                </a:solidFill>
                <a:hlinkClick r:id="rId4"/>
              </a:rPr>
              <a:t>www.dairyfarmingtoday.org</a:t>
            </a:r>
            <a:endParaRPr lang="tr-TR" sz="1400" dirty="0">
              <a:solidFill>
                <a:schemeClr val="bg1"/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24" y="4464892"/>
            <a:ext cx="3223088" cy="2127932"/>
          </a:xfrm>
          <a:prstGeom prst="rect">
            <a:avLst/>
          </a:prstGeom>
        </p:spPr>
      </p:pic>
      <p:cxnSp>
        <p:nvCxnSpPr>
          <p:cNvPr id="21" name="Düz Bağlayıcı 20"/>
          <p:cNvCxnSpPr>
            <a:stCxn id="3" idx="3"/>
            <a:endCxn id="7" idx="1"/>
          </p:cNvCxnSpPr>
          <p:nvPr/>
        </p:nvCxnSpPr>
        <p:spPr>
          <a:xfrm flipV="1">
            <a:off x="7242047" y="2794830"/>
            <a:ext cx="804670" cy="11041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>
            <a:stCxn id="3" idx="3"/>
            <a:endCxn id="8" idx="1"/>
          </p:cNvCxnSpPr>
          <p:nvPr/>
        </p:nvCxnSpPr>
        <p:spPr>
          <a:xfrm>
            <a:off x="7242047" y="3898973"/>
            <a:ext cx="804671" cy="1565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10" idx="3"/>
            <a:endCxn id="3" idx="1"/>
          </p:cNvCxnSpPr>
          <p:nvPr/>
        </p:nvCxnSpPr>
        <p:spPr>
          <a:xfrm flipV="1">
            <a:off x="3410712" y="3898973"/>
            <a:ext cx="896112" cy="16298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5" descr="C:\Documents and Settings\Teknik\Desktop\intervet resimler\Resize of DSC035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5909" y="1854987"/>
            <a:ext cx="3260573" cy="1720317"/>
          </a:xfrm>
          <a:prstGeom prst="rect">
            <a:avLst/>
          </a:prstGeom>
          <a:noFill/>
        </p:spPr>
      </p:pic>
      <p:cxnSp>
        <p:nvCxnSpPr>
          <p:cNvPr id="6" name="Düz Bağlayıcı 5"/>
          <p:cNvCxnSpPr>
            <a:stCxn id="3" idx="1"/>
            <a:endCxn id="14" idx="3"/>
          </p:cNvCxnSpPr>
          <p:nvPr/>
        </p:nvCxnSpPr>
        <p:spPr>
          <a:xfrm flipH="1" flipV="1">
            <a:off x="3416482" y="2715146"/>
            <a:ext cx="890342" cy="11838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74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26236" y="164591"/>
            <a:ext cx="9841992" cy="1188721"/>
          </a:xfrm>
          <a:noFill/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Major Factors in Embryonic Deaths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427988" y="1490472"/>
            <a:ext cx="9041892" cy="4800600"/>
          </a:xfrm>
          <a:noFill/>
        </p:spPr>
        <p:txBody>
          <a:bodyPr>
            <a:noAutofit/>
          </a:bodyPr>
          <a:lstStyle/>
          <a:p>
            <a:pPr lvl="1"/>
            <a:r>
              <a:rPr lang="en-US" sz="3200" b="1" dirty="0"/>
              <a:t>Genetic factors</a:t>
            </a:r>
          </a:p>
          <a:p>
            <a:pPr lvl="1"/>
            <a:r>
              <a:rPr lang="en-US" sz="3200" b="1" dirty="0"/>
              <a:t>Infections (local or systemic)</a:t>
            </a:r>
          </a:p>
          <a:p>
            <a:pPr lvl="1"/>
            <a:r>
              <a:rPr lang="en-US" sz="3200" b="1" dirty="0"/>
              <a:t>Viral (BVD, IBR)</a:t>
            </a:r>
          </a:p>
          <a:p>
            <a:pPr lvl="1"/>
            <a:r>
              <a:rPr lang="en-US" sz="3200" b="1" dirty="0"/>
              <a:t>Bacterial</a:t>
            </a:r>
          </a:p>
          <a:p>
            <a:pPr lvl="1"/>
            <a:r>
              <a:rPr lang="en-US" sz="3200" b="1" dirty="0"/>
              <a:t>Protozoal (</a:t>
            </a:r>
            <a:r>
              <a:rPr lang="en-US" sz="3200" b="1" dirty="0" err="1"/>
              <a:t>N.caninum</a:t>
            </a:r>
            <a:r>
              <a:rPr lang="en-US" sz="3200" b="1" dirty="0"/>
              <a:t>)</a:t>
            </a:r>
          </a:p>
          <a:p>
            <a:pPr lvl="1"/>
            <a:r>
              <a:rPr lang="en-US" sz="3200" b="1" dirty="0"/>
              <a:t>Environmental Factors</a:t>
            </a:r>
          </a:p>
          <a:p>
            <a:pPr lvl="1"/>
            <a:r>
              <a:rPr lang="en-US" sz="3200" b="1" dirty="0"/>
              <a:t>Heat Stress</a:t>
            </a:r>
          </a:p>
          <a:p>
            <a:pPr lvl="1"/>
            <a:r>
              <a:rPr lang="en-US" sz="3200" b="1" dirty="0"/>
              <a:t>Housing conditions and Grouping Stress</a:t>
            </a:r>
          </a:p>
          <a:p>
            <a:pPr lvl="1"/>
            <a:r>
              <a:rPr lang="en-US" sz="3200" b="1" dirty="0"/>
              <a:t>Seasonal effect</a:t>
            </a:r>
          </a:p>
          <a:p>
            <a:pPr lvl="1"/>
            <a:r>
              <a:rPr lang="en-US" sz="3200" b="1" dirty="0"/>
              <a:t>Nutrition (Deficiency or excess of some substances)</a:t>
            </a:r>
            <a:endParaRPr lang="tr-TR" sz="3200" dirty="0" smtClean="0">
              <a:solidFill>
                <a:srgbClr val="FFC000"/>
              </a:solidFill>
            </a:endParaRPr>
          </a:p>
          <a:p>
            <a:endParaRPr lang="tr-T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76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Major Factors in Embryonic Deaths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457200" lvl="1" indent="0">
              <a:buNone/>
            </a:pPr>
            <a:endParaRPr lang="tr-TR" sz="2000" dirty="0"/>
          </a:p>
          <a:p>
            <a:pPr lvl="1"/>
            <a:r>
              <a:rPr lang="tr-TR" sz="3600" dirty="0" err="1"/>
              <a:t>toxins</a:t>
            </a:r>
            <a:endParaRPr lang="tr-TR" sz="3600" dirty="0"/>
          </a:p>
          <a:p>
            <a:pPr lvl="1"/>
            <a:r>
              <a:rPr lang="tr-TR" sz="3600" dirty="0" err="1"/>
              <a:t>Local</a:t>
            </a:r>
            <a:r>
              <a:rPr lang="tr-TR" sz="3600" dirty="0"/>
              <a:t> </a:t>
            </a:r>
            <a:r>
              <a:rPr lang="tr-TR" sz="3600" dirty="0" err="1"/>
              <a:t>toxins</a:t>
            </a:r>
            <a:r>
              <a:rPr lang="tr-TR" sz="3600" dirty="0"/>
              <a:t> (</a:t>
            </a:r>
            <a:r>
              <a:rPr lang="tr-TR" sz="3600" dirty="0" err="1"/>
              <a:t>Metritis</a:t>
            </a:r>
            <a:r>
              <a:rPr lang="tr-TR" sz="3600" dirty="0"/>
              <a:t>, </a:t>
            </a:r>
            <a:r>
              <a:rPr lang="tr-TR" sz="3600" dirty="0" err="1"/>
              <a:t>Mastitis</a:t>
            </a:r>
            <a:r>
              <a:rPr lang="tr-TR" sz="3600" dirty="0"/>
              <a:t> </a:t>
            </a:r>
            <a:r>
              <a:rPr lang="tr-TR" sz="3600" dirty="0" err="1"/>
              <a:t>Toxins</a:t>
            </a:r>
            <a:r>
              <a:rPr lang="tr-TR" sz="3600" dirty="0"/>
              <a:t>)</a:t>
            </a:r>
          </a:p>
          <a:p>
            <a:pPr lvl="1"/>
            <a:r>
              <a:rPr lang="tr-TR" sz="3600" dirty="0" err="1"/>
              <a:t>Toxins</a:t>
            </a:r>
            <a:r>
              <a:rPr lang="tr-TR" sz="3600" dirty="0"/>
              <a:t> </a:t>
            </a:r>
            <a:r>
              <a:rPr lang="tr-TR" sz="3600" dirty="0" err="1"/>
              <a:t>from</a:t>
            </a:r>
            <a:r>
              <a:rPr lang="tr-TR" sz="3600" dirty="0"/>
              <a:t> </a:t>
            </a:r>
            <a:r>
              <a:rPr lang="tr-TR" sz="3600" dirty="0" err="1"/>
              <a:t>feed</a:t>
            </a:r>
            <a:r>
              <a:rPr lang="tr-TR" sz="3600" dirty="0"/>
              <a:t> (</a:t>
            </a:r>
            <a:r>
              <a:rPr lang="tr-TR" sz="3600" dirty="0" err="1"/>
              <a:t>Mycotoxins</a:t>
            </a:r>
            <a:r>
              <a:rPr lang="tr-TR" sz="3600" dirty="0"/>
              <a:t>)</a:t>
            </a:r>
          </a:p>
          <a:p>
            <a:pPr lvl="1"/>
            <a:r>
              <a:rPr lang="tr-TR" sz="3600" dirty="0" err="1"/>
              <a:t>Toxic</a:t>
            </a:r>
            <a:r>
              <a:rPr lang="tr-TR" sz="3600" dirty="0"/>
              <a:t> </a:t>
            </a:r>
            <a:r>
              <a:rPr lang="tr-TR" sz="3600" dirty="0" err="1"/>
              <a:t>plants</a:t>
            </a:r>
            <a:endParaRPr lang="tr-TR" sz="3600" dirty="0"/>
          </a:p>
          <a:p>
            <a:pPr lvl="1"/>
            <a:endParaRPr lang="tr-TR" sz="3600" dirty="0"/>
          </a:p>
          <a:p>
            <a:pPr lvl="1"/>
            <a:r>
              <a:rPr lang="tr-TR" sz="3600" dirty="0" err="1"/>
              <a:t>Immunological</a:t>
            </a:r>
            <a:r>
              <a:rPr lang="tr-TR" sz="3600" dirty="0"/>
              <a:t> </a:t>
            </a:r>
            <a:r>
              <a:rPr lang="tr-TR" sz="3600" dirty="0" err="1"/>
              <a:t>Factors</a:t>
            </a:r>
            <a:endParaRPr lang="tr-TR" sz="32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792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0" y="314794"/>
            <a:ext cx="92776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mportant</a:t>
            </a:r>
            <a:r>
              <a:rPr lang="en-US" sz="3200" b="1" dirty="0">
                <a:solidFill>
                  <a:srgbClr val="FF0000"/>
                </a:solidFill>
              </a:rPr>
              <a:t> predisposition factors to embryonic deaths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419723" y="1678583"/>
            <a:ext cx="5011757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b="1" dirty="0" err="1"/>
              <a:t>Nutrition</a:t>
            </a:r>
            <a:endParaRPr lang="tr-TR" sz="3200" b="1" dirty="0"/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b="1" dirty="0"/>
              <a:t>VKS</a:t>
            </a:r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b="1" dirty="0" err="1"/>
              <a:t>Heat</a:t>
            </a:r>
            <a:r>
              <a:rPr lang="tr-TR" sz="3200" b="1" dirty="0"/>
              <a:t> </a:t>
            </a:r>
            <a:r>
              <a:rPr lang="tr-TR" sz="3200" b="1" dirty="0" err="1"/>
              <a:t>stress</a:t>
            </a:r>
            <a:endParaRPr lang="tr-TR" sz="3200" b="1" dirty="0"/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b="1" dirty="0" err="1"/>
              <a:t>Oxidative</a:t>
            </a:r>
            <a:r>
              <a:rPr lang="tr-TR" sz="3200" b="1" dirty="0"/>
              <a:t> </a:t>
            </a:r>
            <a:r>
              <a:rPr lang="tr-TR" sz="3200" b="1" dirty="0" err="1"/>
              <a:t>stress</a:t>
            </a:r>
            <a:endParaRPr lang="tr-TR" sz="3200" b="1" dirty="0"/>
          </a:p>
          <a:p>
            <a:pPr marL="457200" indent="-457200">
              <a:lnSpc>
                <a:spcPct val="150000"/>
              </a:lnSpc>
              <a:buFont typeface="Arial" charset="0"/>
              <a:buChar char="•"/>
            </a:pPr>
            <a:r>
              <a:rPr lang="tr-TR" sz="3200" b="1" dirty="0" err="1"/>
              <a:t>Insufficient</a:t>
            </a:r>
            <a:r>
              <a:rPr lang="tr-TR" sz="3200" b="1" dirty="0"/>
              <a:t> P4 </a:t>
            </a:r>
            <a:r>
              <a:rPr lang="tr-TR" sz="3200" b="1" dirty="0" err="1"/>
              <a:t>oscillationı</a:t>
            </a:r>
            <a:endParaRPr lang="tr-TR" sz="3200" b="1" dirty="0" smtClean="0"/>
          </a:p>
          <a:p>
            <a:endParaRPr lang="tr-TR" dirty="0"/>
          </a:p>
        </p:txBody>
      </p:sp>
      <p:pic>
        <p:nvPicPr>
          <p:cNvPr id="6" name="Picture 1027" descr="eggtrav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482059" y="1301883"/>
            <a:ext cx="6580682" cy="4604242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7" name="Metin kutusu 6"/>
          <p:cNvSpPr txBox="1"/>
          <p:nvPr/>
        </p:nvSpPr>
        <p:spPr>
          <a:xfrm>
            <a:off x="9803567" y="6340840"/>
            <a:ext cx="1640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(Anonim, 2017)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015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37502"/>
            <a:ext cx="10515600" cy="1325563"/>
          </a:xfrm>
          <a:noFill/>
        </p:spPr>
        <p:txBody>
          <a:bodyPr>
            <a:normAutofit/>
          </a:bodyPr>
          <a:lstStyle/>
          <a:p>
            <a:pPr algn="ctr"/>
            <a:r>
              <a:rPr lang="en-US" b="1" dirty="0"/>
              <a:t>Importance of P4 Levels After Ovulation Low P4 = Embryonic Death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38016"/>
          </a:xfrm>
          <a:noFill/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Basic Effects of P4;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Protein synthesis from uterus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Growth rate of embryo</a:t>
            </a:r>
          </a:p>
          <a:p>
            <a:r>
              <a:rPr lang="en-US" sz="3600" b="1" dirty="0" err="1">
                <a:solidFill>
                  <a:srgbClr val="FF0000"/>
                </a:solidFill>
              </a:rPr>
              <a:t>Antiluteolytic</a:t>
            </a:r>
            <a:r>
              <a:rPr lang="en-US" sz="3600" b="1" dirty="0">
                <a:solidFill>
                  <a:srgbClr val="FF0000"/>
                </a:solidFill>
              </a:rPr>
              <a:t> signal strength increases.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Goal: To ensure rapid development of Cl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Direct (Nutrition)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Induce indirect P4 synthesis (</a:t>
            </a:r>
            <a:r>
              <a:rPr lang="en-US" sz="3600" b="1" dirty="0" err="1">
                <a:solidFill>
                  <a:srgbClr val="FF0000"/>
                </a:solidFill>
              </a:rPr>
              <a:t>GnRH</a:t>
            </a:r>
            <a:r>
              <a:rPr lang="en-US" sz="3600" b="1" dirty="0">
                <a:solidFill>
                  <a:srgbClr val="FF0000"/>
                </a:solidFill>
              </a:rPr>
              <a:t>, </a:t>
            </a:r>
            <a:r>
              <a:rPr lang="en-US" sz="3600" b="1" dirty="0" err="1">
                <a:solidFill>
                  <a:srgbClr val="FF0000"/>
                </a:solidFill>
              </a:rPr>
              <a:t>hCG</a:t>
            </a:r>
            <a:r>
              <a:rPr lang="en-US" sz="3600" b="1" dirty="0">
                <a:solidFill>
                  <a:srgbClr val="FF0000"/>
                </a:solidFill>
              </a:rPr>
              <a:t>, PMSG)</a:t>
            </a:r>
            <a:endParaRPr lang="tr-TR" sz="36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7494671" y="6488668"/>
            <a:ext cx="4393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Vasconcelos</a:t>
            </a:r>
            <a:r>
              <a:rPr lang="tr-TR" dirty="0" smtClean="0"/>
              <a:t> ve ark.,2001 </a:t>
            </a:r>
            <a:r>
              <a:rPr lang="tr-TR" dirty="0" err="1" smtClean="0"/>
              <a:t>Binelli</a:t>
            </a:r>
            <a:r>
              <a:rPr lang="tr-TR" dirty="0" smtClean="0"/>
              <a:t> ve ark., 2009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525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Başlık"/>
          <p:cNvSpPr>
            <a:spLocks noGrp="1"/>
          </p:cNvSpPr>
          <p:nvPr>
            <p:ph type="title"/>
          </p:nvPr>
        </p:nvSpPr>
        <p:spPr>
          <a:xfrm>
            <a:off x="2127730" y="0"/>
            <a:ext cx="8229600" cy="1143000"/>
          </a:xfrm>
          <a:noFill/>
        </p:spPr>
        <p:txBody>
          <a:bodyPr>
            <a:normAutofit/>
          </a:bodyPr>
          <a:lstStyle/>
          <a:p>
            <a:pPr algn="ctr"/>
            <a:r>
              <a:rPr lang="tr-TR" b="1" dirty="0" err="1"/>
              <a:t>Embryonic</a:t>
            </a:r>
            <a:r>
              <a:rPr lang="tr-TR" b="1" dirty="0"/>
              <a:t> </a:t>
            </a:r>
            <a:r>
              <a:rPr lang="tr-TR" b="1" dirty="0" err="1"/>
              <a:t>death</a:t>
            </a:r>
            <a:r>
              <a:rPr lang="tr-TR" b="1" dirty="0"/>
              <a:t> - </a:t>
            </a:r>
            <a:r>
              <a:rPr lang="tr-TR" b="1" dirty="0" smtClean="0"/>
              <a:t>BCS-NEB</a:t>
            </a:r>
            <a:endParaRPr lang="tr-TR" sz="3100" dirty="0"/>
          </a:p>
        </p:txBody>
      </p:sp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810500"/>
              </p:ext>
            </p:extLst>
          </p:nvPr>
        </p:nvGraphicFramePr>
        <p:xfrm>
          <a:off x="2127730" y="1764303"/>
          <a:ext cx="8752061" cy="45720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75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620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Embryonic Death in </a:t>
                      </a:r>
                      <a:r>
                        <a:rPr lang="tr-TR" sz="3200" b="1" dirty="0" smtClean="0">
                          <a:solidFill>
                            <a:schemeClr val="tx1"/>
                          </a:solidFill>
                        </a:rPr>
                        <a:t>BCS</a:t>
                      </a:r>
                      <a:r>
                        <a:rPr lang="tr-TR" sz="32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protectors: 4%</a:t>
                      </a:r>
                      <a:endParaRPr lang="tr-TR" sz="32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/>
                        <a:t>Embryonic Death in </a:t>
                      </a:r>
                      <a:r>
                        <a:rPr lang="tr-TR" sz="3200" b="1" dirty="0" smtClean="0"/>
                        <a:t>BCS</a:t>
                      </a:r>
                      <a:r>
                        <a:rPr lang="en-US" sz="3200" b="1" dirty="0" smtClean="0"/>
                        <a:t> Losers: 11%</a:t>
                      </a:r>
                      <a:endParaRPr lang="tr-TR" sz="32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5"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5"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005"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2005"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48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173482"/>
            <a:ext cx="10515600" cy="1325563"/>
          </a:xfrm>
          <a:solidFill>
            <a:srgbClr val="C00000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Relationship Between Nutrition and Embryonic Deaths: NED (All Nutritional Components)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71613"/>
            <a:ext cx="10515600" cy="4884052"/>
          </a:xfrm>
          <a:solidFill>
            <a:srgbClr val="0070C0"/>
          </a:solidFill>
        </p:spPr>
        <p:txBody>
          <a:bodyPr/>
          <a:lstStyle/>
          <a:p>
            <a:endParaRPr lang="tr-TR" dirty="0"/>
          </a:p>
        </p:txBody>
      </p:sp>
      <p:cxnSp>
        <p:nvCxnSpPr>
          <p:cNvPr id="5" name="4 Düz Bağlayıcı"/>
          <p:cNvCxnSpPr/>
          <p:nvPr/>
        </p:nvCxnSpPr>
        <p:spPr>
          <a:xfrm>
            <a:off x="2452662" y="3500438"/>
            <a:ext cx="742955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 rot="5400000">
            <a:off x="4845835" y="3107529"/>
            <a:ext cx="2071702" cy="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5388602" y="1571613"/>
            <a:ext cx="1824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CALVINGDOĞUM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6096000" y="2786057"/>
            <a:ext cx="1571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solidFill>
                  <a:schemeClr val="bg1"/>
                </a:solidFill>
              </a:rPr>
              <a:t>MİLK PROD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6096000" y="2285992"/>
            <a:ext cx="41862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BIOLOGICAL ACTIVITIES AND GROWTH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2028363" y="2243073"/>
            <a:ext cx="2858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INTRAUTER'S </a:t>
            </a:r>
            <a:r>
              <a:rPr lang="tr-TR" dirty="0"/>
              <a:t>CALF GROWTH</a:t>
            </a:r>
          </a:p>
        </p:txBody>
      </p:sp>
      <p:sp>
        <p:nvSpPr>
          <p:cNvPr id="17" name="16 Metin kutusu"/>
          <p:cNvSpPr txBox="1"/>
          <p:nvPr/>
        </p:nvSpPr>
        <p:spPr>
          <a:xfrm>
            <a:off x="2524100" y="2786058"/>
            <a:ext cx="15263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C</a:t>
            </a:r>
            <a:r>
              <a:rPr lang="tr-TR" sz="2000" dirty="0" smtClean="0">
                <a:solidFill>
                  <a:schemeClr val="bg1"/>
                </a:solidFill>
              </a:rPr>
              <a:t>OLOSTRUM</a:t>
            </a:r>
            <a:endParaRPr lang="tr-TR" dirty="0">
              <a:solidFill>
                <a:schemeClr val="bg1"/>
              </a:solidFill>
            </a:endParaRPr>
          </a:p>
        </p:txBody>
      </p:sp>
      <p:cxnSp>
        <p:nvCxnSpPr>
          <p:cNvPr id="19" name="18 Düz Bağlayıcı"/>
          <p:cNvCxnSpPr/>
          <p:nvPr/>
        </p:nvCxnSpPr>
        <p:spPr>
          <a:xfrm>
            <a:off x="2452662" y="3429000"/>
            <a:ext cx="74295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22 Düz Bağlayıcı"/>
          <p:cNvCxnSpPr/>
          <p:nvPr/>
        </p:nvCxnSpPr>
        <p:spPr>
          <a:xfrm rot="5400000">
            <a:off x="3988579" y="3464719"/>
            <a:ext cx="21431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23 Düz Bağlayıcı"/>
          <p:cNvCxnSpPr/>
          <p:nvPr/>
        </p:nvCxnSpPr>
        <p:spPr>
          <a:xfrm rot="5400000">
            <a:off x="8417735" y="3464719"/>
            <a:ext cx="21431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24 Metin kutusu"/>
          <p:cNvSpPr txBox="1"/>
          <p:nvPr/>
        </p:nvSpPr>
        <p:spPr>
          <a:xfrm>
            <a:off x="3881422" y="3643314"/>
            <a:ext cx="940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2 </a:t>
            </a:r>
            <a:r>
              <a:rPr lang="tr-TR" dirty="0" err="1" smtClean="0">
                <a:solidFill>
                  <a:schemeClr val="bg1"/>
                </a:solidFill>
              </a:rPr>
              <a:t>weeks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26" name="25 Metin kutusu"/>
          <p:cNvSpPr txBox="1"/>
          <p:nvPr/>
        </p:nvSpPr>
        <p:spPr>
          <a:xfrm>
            <a:off x="8024826" y="3643314"/>
            <a:ext cx="940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7 </a:t>
            </a:r>
            <a:r>
              <a:rPr lang="tr-TR" dirty="0" err="1" smtClean="0">
                <a:solidFill>
                  <a:schemeClr val="bg1"/>
                </a:solidFill>
              </a:rPr>
              <a:t>weeks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81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24" y="4052889"/>
            <a:ext cx="2786082" cy="232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5" descr="http://philip.greenspun.com/photo/pcd4554/cow-udder-38.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2880" y="4202677"/>
            <a:ext cx="3761690" cy="21798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848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Line 2"/>
          <p:cNvSpPr>
            <a:spLocks noChangeShapeType="1"/>
          </p:cNvSpPr>
          <p:nvPr/>
        </p:nvSpPr>
        <p:spPr bwMode="auto">
          <a:xfrm flipH="1">
            <a:off x="3330315" y="2462214"/>
            <a:ext cx="6564489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1" name="Line 3"/>
          <p:cNvSpPr>
            <a:spLocks noChangeShapeType="1"/>
          </p:cNvSpPr>
          <p:nvPr/>
        </p:nvSpPr>
        <p:spPr bwMode="auto">
          <a:xfrm flipH="1">
            <a:off x="3323168" y="3913188"/>
            <a:ext cx="6564489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2" name="Line 4"/>
          <p:cNvSpPr>
            <a:spLocks noChangeShapeType="1"/>
          </p:cNvSpPr>
          <p:nvPr/>
        </p:nvSpPr>
        <p:spPr bwMode="auto">
          <a:xfrm flipH="1">
            <a:off x="3323168" y="4638675"/>
            <a:ext cx="6564489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title"/>
          </p:nvPr>
        </p:nvSpPr>
        <p:spPr>
          <a:xfrm>
            <a:off x="2424674" y="133629"/>
            <a:ext cx="7424498" cy="929083"/>
          </a:xfrm>
          <a:noFill/>
          <a:ln/>
        </p:spPr>
        <p:txBody>
          <a:bodyPr vert="horz" lIns="79375" tIns="39687" rIns="79375" bIns="39687" rtlCol="0" anchor="ctr">
            <a:normAutofit/>
          </a:bodyPr>
          <a:lstStyle/>
          <a:p>
            <a:pPr defTabSz="808038"/>
            <a:r>
              <a:rPr lang="tr-TR" b="1" dirty="0" err="1" smtClean="0"/>
              <a:t>Pre</a:t>
            </a:r>
            <a:r>
              <a:rPr lang="tr-TR" b="1" dirty="0" smtClean="0"/>
              <a:t>-post </a:t>
            </a:r>
            <a:r>
              <a:rPr lang="tr-TR" b="1" dirty="0" err="1" smtClean="0"/>
              <a:t>Partum</a:t>
            </a:r>
            <a:r>
              <a:rPr lang="tr-TR" b="1" dirty="0" smtClean="0"/>
              <a:t> </a:t>
            </a:r>
            <a:r>
              <a:rPr lang="tr-TR" b="1" dirty="0" smtClean="0"/>
              <a:t>NEB- RESULTS</a:t>
            </a:r>
            <a:endParaRPr lang="en-US" b="1" dirty="0"/>
          </a:p>
        </p:txBody>
      </p:sp>
      <p:sp>
        <p:nvSpPr>
          <p:cNvPr id="140294" name="Rectangle 6"/>
          <p:cNvSpPr>
            <a:spLocks noChangeArrowheads="1"/>
          </p:cNvSpPr>
          <p:nvPr/>
        </p:nvSpPr>
        <p:spPr bwMode="auto">
          <a:xfrm>
            <a:off x="3186289" y="4384675"/>
            <a:ext cx="18062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5" name="Rectangle 7"/>
          <p:cNvSpPr>
            <a:spLocks noChangeArrowheads="1"/>
          </p:cNvSpPr>
          <p:nvPr/>
        </p:nvSpPr>
        <p:spPr bwMode="auto">
          <a:xfrm>
            <a:off x="3186289" y="3241675"/>
            <a:ext cx="18062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6" name="Line 8"/>
          <p:cNvSpPr>
            <a:spLocks noChangeShapeType="1"/>
          </p:cNvSpPr>
          <p:nvPr/>
        </p:nvSpPr>
        <p:spPr bwMode="auto">
          <a:xfrm>
            <a:off x="3328813" y="3194050"/>
            <a:ext cx="6491111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7" name="Line 9"/>
          <p:cNvSpPr>
            <a:spLocks noChangeShapeType="1"/>
          </p:cNvSpPr>
          <p:nvPr/>
        </p:nvSpPr>
        <p:spPr bwMode="auto">
          <a:xfrm flipV="1">
            <a:off x="3469923" y="3148015"/>
            <a:ext cx="0" cy="920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8" name="Line 10"/>
          <p:cNvSpPr>
            <a:spLocks noChangeShapeType="1"/>
          </p:cNvSpPr>
          <p:nvPr/>
        </p:nvSpPr>
        <p:spPr bwMode="auto">
          <a:xfrm flipV="1">
            <a:off x="3763434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299" name="Line 11"/>
          <p:cNvSpPr>
            <a:spLocks noChangeShapeType="1"/>
          </p:cNvSpPr>
          <p:nvPr/>
        </p:nvSpPr>
        <p:spPr bwMode="auto">
          <a:xfrm flipV="1">
            <a:off x="4065412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0" name="Line 12"/>
          <p:cNvSpPr>
            <a:spLocks noChangeShapeType="1"/>
          </p:cNvSpPr>
          <p:nvPr/>
        </p:nvSpPr>
        <p:spPr bwMode="auto">
          <a:xfrm flipV="1">
            <a:off x="4358923" y="3148015"/>
            <a:ext cx="0" cy="920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1" name="Line 13"/>
          <p:cNvSpPr>
            <a:spLocks noChangeShapeType="1"/>
          </p:cNvSpPr>
          <p:nvPr/>
        </p:nvSpPr>
        <p:spPr bwMode="auto">
          <a:xfrm flipV="1">
            <a:off x="4652434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2" name="Line 14"/>
          <p:cNvSpPr>
            <a:spLocks noChangeShapeType="1"/>
          </p:cNvSpPr>
          <p:nvPr/>
        </p:nvSpPr>
        <p:spPr bwMode="auto">
          <a:xfrm flipV="1">
            <a:off x="4953000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3" name="Line 15"/>
          <p:cNvSpPr>
            <a:spLocks noChangeShapeType="1"/>
          </p:cNvSpPr>
          <p:nvPr/>
        </p:nvSpPr>
        <p:spPr bwMode="auto">
          <a:xfrm flipV="1">
            <a:off x="5246511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4" name="Line 16"/>
          <p:cNvSpPr>
            <a:spLocks noChangeShapeType="1"/>
          </p:cNvSpPr>
          <p:nvPr/>
        </p:nvSpPr>
        <p:spPr bwMode="auto">
          <a:xfrm flipV="1">
            <a:off x="5541434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5" name="Line 17"/>
          <p:cNvSpPr>
            <a:spLocks noChangeShapeType="1"/>
          </p:cNvSpPr>
          <p:nvPr/>
        </p:nvSpPr>
        <p:spPr bwMode="auto">
          <a:xfrm flipV="1">
            <a:off x="5834945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6" name="Line 18"/>
          <p:cNvSpPr>
            <a:spLocks noChangeShapeType="1"/>
          </p:cNvSpPr>
          <p:nvPr/>
        </p:nvSpPr>
        <p:spPr bwMode="auto">
          <a:xfrm flipV="1">
            <a:off x="6136923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7" name="Line 19"/>
          <p:cNvSpPr>
            <a:spLocks noChangeShapeType="1"/>
          </p:cNvSpPr>
          <p:nvPr/>
        </p:nvSpPr>
        <p:spPr bwMode="auto">
          <a:xfrm flipV="1">
            <a:off x="6430434" y="3148015"/>
            <a:ext cx="0" cy="920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8" name="Line 20"/>
          <p:cNvSpPr>
            <a:spLocks noChangeShapeType="1"/>
          </p:cNvSpPr>
          <p:nvPr/>
        </p:nvSpPr>
        <p:spPr bwMode="auto">
          <a:xfrm flipV="1">
            <a:off x="6723945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09" name="Line 21"/>
          <p:cNvSpPr>
            <a:spLocks noChangeShapeType="1"/>
          </p:cNvSpPr>
          <p:nvPr/>
        </p:nvSpPr>
        <p:spPr bwMode="auto">
          <a:xfrm flipV="1">
            <a:off x="7017456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0" name="Line 22"/>
          <p:cNvSpPr>
            <a:spLocks noChangeShapeType="1"/>
          </p:cNvSpPr>
          <p:nvPr/>
        </p:nvSpPr>
        <p:spPr bwMode="auto">
          <a:xfrm flipV="1">
            <a:off x="7318022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1" name="Line 23"/>
          <p:cNvSpPr>
            <a:spLocks noChangeShapeType="1"/>
          </p:cNvSpPr>
          <p:nvPr/>
        </p:nvSpPr>
        <p:spPr bwMode="auto">
          <a:xfrm flipV="1">
            <a:off x="7611533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2" name="Line 24"/>
          <p:cNvSpPr>
            <a:spLocks noChangeShapeType="1"/>
          </p:cNvSpPr>
          <p:nvPr/>
        </p:nvSpPr>
        <p:spPr bwMode="auto">
          <a:xfrm flipV="1">
            <a:off x="7905044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3" name="Line 25"/>
          <p:cNvSpPr>
            <a:spLocks noChangeShapeType="1"/>
          </p:cNvSpPr>
          <p:nvPr/>
        </p:nvSpPr>
        <p:spPr bwMode="auto">
          <a:xfrm flipV="1">
            <a:off x="8207022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4" name="Line 26"/>
          <p:cNvSpPr>
            <a:spLocks noChangeShapeType="1"/>
          </p:cNvSpPr>
          <p:nvPr/>
        </p:nvSpPr>
        <p:spPr bwMode="auto">
          <a:xfrm flipV="1">
            <a:off x="8500533" y="3148015"/>
            <a:ext cx="0" cy="92075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5" name="Line 27"/>
          <p:cNvSpPr>
            <a:spLocks noChangeShapeType="1"/>
          </p:cNvSpPr>
          <p:nvPr/>
        </p:nvSpPr>
        <p:spPr bwMode="auto">
          <a:xfrm flipV="1">
            <a:off x="8794044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6" name="Line 28"/>
          <p:cNvSpPr>
            <a:spLocks noChangeShapeType="1"/>
          </p:cNvSpPr>
          <p:nvPr/>
        </p:nvSpPr>
        <p:spPr bwMode="auto">
          <a:xfrm flipV="1">
            <a:off x="9088967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7" name="Line 29"/>
          <p:cNvSpPr>
            <a:spLocks noChangeShapeType="1"/>
          </p:cNvSpPr>
          <p:nvPr/>
        </p:nvSpPr>
        <p:spPr bwMode="auto">
          <a:xfrm flipV="1">
            <a:off x="9388123" y="3148015"/>
            <a:ext cx="0" cy="9207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8" name="Line 30"/>
          <p:cNvSpPr>
            <a:spLocks noChangeShapeType="1"/>
          </p:cNvSpPr>
          <p:nvPr/>
        </p:nvSpPr>
        <p:spPr bwMode="auto">
          <a:xfrm flipV="1">
            <a:off x="3323167" y="3194050"/>
            <a:ext cx="0" cy="6508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19" name="Line 31"/>
          <p:cNvSpPr>
            <a:spLocks noChangeShapeType="1"/>
          </p:cNvSpPr>
          <p:nvPr/>
        </p:nvSpPr>
        <p:spPr bwMode="auto">
          <a:xfrm flipV="1">
            <a:off x="3616678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0" name="Line 32"/>
          <p:cNvSpPr>
            <a:spLocks noChangeShapeType="1"/>
          </p:cNvSpPr>
          <p:nvPr/>
        </p:nvSpPr>
        <p:spPr bwMode="auto">
          <a:xfrm flipV="1">
            <a:off x="3918656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1" name="Line 33"/>
          <p:cNvSpPr>
            <a:spLocks noChangeShapeType="1"/>
          </p:cNvSpPr>
          <p:nvPr/>
        </p:nvSpPr>
        <p:spPr bwMode="auto">
          <a:xfrm flipV="1">
            <a:off x="4212167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2" name="Line 34"/>
          <p:cNvSpPr>
            <a:spLocks noChangeShapeType="1"/>
          </p:cNvSpPr>
          <p:nvPr/>
        </p:nvSpPr>
        <p:spPr bwMode="auto">
          <a:xfrm flipV="1">
            <a:off x="4505678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3" name="Line 35"/>
          <p:cNvSpPr>
            <a:spLocks noChangeShapeType="1"/>
          </p:cNvSpPr>
          <p:nvPr/>
        </p:nvSpPr>
        <p:spPr bwMode="auto">
          <a:xfrm flipV="1">
            <a:off x="4800600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4" name="Line 36"/>
          <p:cNvSpPr>
            <a:spLocks noChangeShapeType="1"/>
          </p:cNvSpPr>
          <p:nvPr/>
        </p:nvSpPr>
        <p:spPr bwMode="auto">
          <a:xfrm flipV="1">
            <a:off x="5099756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5" name="Line 37"/>
          <p:cNvSpPr>
            <a:spLocks noChangeShapeType="1"/>
          </p:cNvSpPr>
          <p:nvPr/>
        </p:nvSpPr>
        <p:spPr bwMode="auto">
          <a:xfrm flipV="1">
            <a:off x="5394678" y="3194050"/>
            <a:ext cx="0" cy="6508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6" name="Line 38"/>
          <p:cNvSpPr>
            <a:spLocks noChangeShapeType="1"/>
          </p:cNvSpPr>
          <p:nvPr/>
        </p:nvSpPr>
        <p:spPr bwMode="auto">
          <a:xfrm flipV="1">
            <a:off x="5688189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7" name="Line 39"/>
          <p:cNvSpPr>
            <a:spLocks noChangeShapeType="1"/>
          </p:cNvSpPr>
          <p:nvPr/>
        </p:nvSpPr>
        <p:spPr bwMode="auto">
          <a:xfrm flipV="1">
            <a:off x="5981700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8" name="Line 40"/>
          <p:cNvSpPr>
            <a:spLocks noChangeShapeType="1"/>
          </p:cNvSpPr>
          <p:nvPr/>
        </p:nvSpPr>
        <p:spPr bwMode="auto">
          <a:xfrm flipV="1">
            <a:off x="6283678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29" name="Line 41"/>
          <p:cNvSpPr>
            <a:spLocks noChangeShapeType="1"/>
          </p:cNvSpPr>
          <p:nvPr/>
        </p:nvSpPr>
        <p:spPr bwMode="auto">
          <a:xfrm flipV="1">
            <a:off x="6577189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0" name="Line 42"/>
          <p:cNvSpPr>
            <a:spLocks noChangeShapeType="1"/>
          </p:cNvSpPr>
          <p:nvPr/>
        </p:nvSpPr>
        <p:spPr bwMode="auto">
          <a:xfrm flipV="1">
            <a:off x="6870700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1" name="Line 43"/>
          <p:cNvSpPr>
            <a:spLocks noChangeShapeType="1"/>
          </p:cNvSpPr>
          <p:nvPr/>
        </p:nvSpPr>
        <p:spPr bwMode="auto">
          <a:xfrm flipV="1">
            <a:off x="7171267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2" name="Line 44"/>
          <p:cNvSpPr>
            <a:spLocks noChangeShapeType="1"/>
          </p:cNvSpPr>
          <p:nvPr/>
        </p:nvSpPr>
        <p:spPr bwMode="auto">
          <a:xfrm flipV="1">
            <a:off x="7464778" y="3194050"/>
            <a:ext cx="0" cy="6508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3" name="Line 45"/>
          <p:cNvSpPr>
            <a:spLocks noChangeShapeType="1"/>
          </p:cNvSpPr>
          <p:nvPr/>
        </p:nvSpPr>
        <p:spPr bwMode="auto">
          <a:xfrm flipV="1">
            <a:off x="7758289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4" name="Line 46"/>
          <p:cNvSpPr>
            <a:spLocks noChangeShapeType="1"/>
          </p:cNvSpPr>
          <p:nvPr/>
        </p:nvSpPr>
        <p:spPr bwMode="auto">
          <a:xfrm flipV="1">
            <a:off x="8051800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5" name="Line 47"/>
          <p:cNvSpPr>
            <a:spLocks noChangeShapeType="1"/>
          </p:cNvSpPr>
          <p:nvPr/>
        </p:nvSpPr>
        <p:spPr bwMode="auto">
          <a:xfrm flipV="1">
            <a:off x="8353778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6" name="Line 48"/>
          <p:cNvSpPr>
            <a:spLocks noChangeShapeType="1"/>
          </p:cNvSpPr>
          <p:nvPr/>
        </p:nvSpPr>
        <p:spPr bwMode="auto">
          <a:xfrm flipV="1">
            <a:off x="8647289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7" name="Line 49"/>
          <p:cNvSpPr>
            <a:spLocks noChangeShapeType="1"/>
          </p:cNvSpPr>
          <p:nvPr/>
        </p:nvSpPr>
        <p:spPr bwMode="auto">
          <a:xfrm flipV="1">
            <a:off x="8940800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8" name="Line 50"/>
          <p:cNvSpPr>
            <a:spLocks noChangeShapeType="1"/>
          </p:cNvSpPr>
          <p:nvPr/>
        </p:nvSpPr>
        <p:spPr bwMode="auto">
          <a:xfrm flipV="1">
            <a:off x="9235723" y="3194050"/>
            <a:ext cx="0" cy="65088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39" name="Line 51"/>
          <p:cNvSpPr>
            <a:spLocks noChangeShapeType="1"/>
          </p:cNvSpPr>
          <p:nvPr/>
        </p:nvSpPr>
        <p:spPr bwMode="auto">
          <a:xfrm flipV="1">
            <a:off x="9536289" y="3194050"/>
            <a:ext cx="0" cy="65088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140340" name="Rectangle 52"/>
          <p:cNvSpPr>
            <a:spLocks noChangeArrowheads="1"/>
          </p:cNvSpPr>
          <p:nvPr/>
        </p:nvSpPr>
        <p:spPr bwMode="auto">
          <a:xfrm>
            <a:off x="6024562" y="5857893"/>
            <a:ext cx="1060227" cy="46871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8425" tIns="49212" rIns="98425" bIns="49212">
            <a:spAutoFit/>
          </a:bodyPr>
          <a:lstStyle/>
          <a:p>
            <a:pPr defTabSz="977900"/>
            <a:r>
              <a:rPr lang="tr-TR" sz="2400" dirty="0" err="1" smtClean="0"/>
              <a:t>calving</a:t>
            </a:r>
            <a:endParaRPr lang="en-US" sz="2400" dirty="0"/>
          </a:p>
        </p:txBody>
      </p:sp>
      <p:sp>
        <p:nvSpPr>
          <p:cNvPr id="140341" name="Rectangle 53"/>
          <p:cNvSpPr>
            <a:spLocks noChangeArrowheads="1"/>
          </p:cNvSpPr>
          <p:nvPr/>
        </p:nvSpPr>
        <p:spPr bwMode="auto">
          <a:xfrm rot="21600000">
            <a:off x="2452662" y="1428737"/>
            <a:ext cx="1457322" cy="46871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8425" tIns="49212" rIns="98425" bIns="49212">
            <a:spAutoFit/>
          </a:bodyPr>
          <a:lstStyle/>
          <a:p>
            <a:pPr defTabSz="977900"/>
            <a:r>
              <a:rPr lang="en-US" sz="2400" dirty="0"/>
              <a:t> </a:t>
            </a:r>
            <a:r>
              <a:rPr lang="en-US" sz="2400" dirty="0" err="1"/>
              <a:t>Mcal</a:t>
            </a:r>
            <a:r>
              <a:rPr lang="en-US" sz="2400" dirty="0"/>
              <a:t>/</a:t>
            </a:r>
            <a:r>
              <a:rPr lang="tr-TR" sz="2400" dirty="0"/>
              <a:t>gün</a:t>
            </a:r>
            <a:endParaRPr lang="en-US" sz="2400" dirty="0"/>
          </a:p>
        </p:txBody>
      </p:sp>
      <p:sp>
        <p:nvSpPr>
          <p:cNvPr id="140343" name="Freeform 55"/>
          <p:cNvSpPr>
            <a:spLocks/>
          </p:cNvSpPr>
          <p:nvPr/>
        </p:nvSpPr>
        <p:spPr bwMode="auto">
          <a:xfrm>
            <a:off x="3330222" y="2552700"/>
            <a:ext cx="6299200" cy="2986088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720" y="32"/>
              </a:cxn>
              <a:cxn ang="0">
                <a:pos x="1448" y="56"/>
              </a:cxn>
              <a:cxn ang="0">
                <a:pos x="1776" y="368"/>
              </a:cxn>
              <a:cxn ang="0">
                <a:pos x="2016" y="512"/>
              </a:cxn>
              <a:cxn ang="0">
                <a:pos x="2224" y="552"/>
              </a:cxn>
              <a:cxn ang="0">
                <a:pos x="2352" y="1760"/>
              </a:cxn>
              <a:cxn ang="0">
                <a:pos x="2976" y="1280"/>
              </a:cxn>
              <a:cxn ang="0">
                <a:pos x="3744" y="848"/>
              </a:cxn>
              <a:cxn ang="0">
                <a:pos x="4464" y="320"/>
              </a:cxn>
            </a:cxnLst>
            <a:rect l="0" t="0" r="r" b="b"/>
            <a:pathLst>
              <a:path w="4464" h="1881">
                <a:moveTo>
                  <a:pt x="0" y="32"/>
                </a:moveTo>
                <a:cubicBezTo>
                  <a:pt x="240" y="32"/>
                  <a:pt x="479" y="28"/>
                  <a:pt x="720" y="32"/>
                </a:cubicBezTo>
                <a:cubicBezTo>
                  <a:pt x="961" y="36"/>
                  <a:pt x="1272" y="0"/>
                  <a:pt x="1448" y="56"/>
                </a:cubicBezTo>
                <a:cubicBezTo>
                  <a:pt x="1624" y="112"/>
                  <a:pt x="1681" y="292"/>
                  <a:pt x="1776" y="368"/>
                </a:cubicBezTo>
                <a:cubicBezTo>
                  <a:pt x="1871" y="444"/>
                  <a:pt x="1941" y="481"/>
                  <a:pt x="2016" y="512"/>
                </a:cubicBezTo>
                <a:cubicBezTo>
                  <a:pt x="2091" y="543"/>
                  <a:pt x="2168" y="344"/>
                  <a:pt x="2224" y="552"/>
                </a:cubicBezTo>
                <a:cubicBezTo>
                  <a:pt x="2280" y="760"/>
                  <a:pt x="2227" y="1639"/>
                  <a:pt x="2352" y="1760"/>
                </a:cubicBezTo>
                <a:cubicBezTo>
                  <a:pt x="2477" y="1881"/>
                  <a:pt x="2744" y="1432"/>
                  <a:pt x="2976" y="1280"/>
                </a:cubicBezTo>
                <a:cubicBezTo>
                  <a:pt x="3208" y="1128"/>
                  <a:pt x="3496" y="1008"/>
                  <a:pt x="3744" y="848"/>
                </a:cubicBezTo>
                <a:cubicBezTo>
                  <a:pt x="3992" y="688"/>
                  <a:pt x="4228" y="504"/>
                  <a:pt x="4464" y="320"/>
                </a:cubicBezTo>
              </a:path>
            </a:pathLst>
          </a:custGeom>
          <a:solidFill>
            <a:srgbClr val="002060"/>
          </a:solidFill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/>
          </a:p>
        </p:txBody>
      </p:sp>
      <p:grpSp>
        <p:nvGrpSpPr>
          <p:cNvPr id="2" name="Group 56"/>
          <p:cNvGrpSpPr>
            <a:grpSpLocks/>
          </p:cNvGrpSpPr>
          <p:nvPr/>
        </p:nvGrpSpPr>
        <p:grpSpPr bwMode="auto">
          <a:xfrm>
            <a:off x="5125854" y="1928800"/>
            <a:ext cx="1442155" cy="998538"/>
            <a:chOff x="2655" y="1231"/>
            <a:chExt cx="1022" cy="629"/>
          </a:xfrm>
        </p:grpSpPr>
        <p:sp>
          <p:nvSpPr>
            <p:cNvPr id="140345" name="Line 57"/>
            <p:cNvSpPr>
              <a:spLocks noChangeShapeType="1"/>
            </p:cNvSpPr>
            <p:nvPr/>
          </p:nvSpPr>
          <p:spPr bwMode="auto">
            <a:xfrm flipV="1">
              <a:off x="3159" y="1524"/>
              <a:ext cx="0" cy="33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46" name="Text Box 58"/>
            <p:cNvSpPr txBox="1">
              <a:spLocks noChangeArrowheads="1"/>
            </p:cNvSpPr>
            <p:nvPr/>
          </p:nvSpPr>
          <p:spPr bwMode="auto">
            <a:xfrm>
              <a:off x="2655" y="1231"/>
              <a:ext cx="102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tr-TR" dirty="0" smtClean="0">
                  <a:solidFill>
                    <a:schemeClr val="accent1"/>
                  </a:solidFill>
                </a:rPr>
                <a:t>DM </a:t>
              </a:r>
              <a:r>
                <a:rPr lang="tr-TR" dirty="0" err="1" smtClean="0">
                  <a:solidFill>
                    <a:schemeClr val="accent1"/>
                  </a:solidFill>
                </a:rPr>
                <a:t>Decrease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3024166" y="5286389"/>
            <a:ext cx="7000924" cy="558801"/>
            <a:chOff x="425" y="3399"/>
            <a:chExt cx="4805" cy="352"/>
          </a:xfrm>
          <a:noFill/>
        </p:grpSpPr>
        <p:sp>
          <p:nvSpPr>
            <p:cNvPr id="140348" name="Line 60"/>
            <p:cNvSpPr>
              <a:spLocks noChangeShapeType="1"/>
            </p:cNvSpPr>
            <p:nvPr/>
          </p:nvSpPr>
          <p:spPr bwMode="auto">
            <a:xfrm>
              <a:off x="623" y="3428"/>
              <a:ext cx="4600" cy="0"/>
            </a:xfrm>
            <a:prstGeom prst="line">
              <a:avLst/>
            </a:prstGeom>
            <a:grpFill/>
            <a:ln w="28575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49" name="Line 61"/>
            <p:cNvSpPr>
              <a:spLocks noChangeShapeType="1"/>
            </p:cNvSpPr>
            <p:nvPr/>
          </p:nvSpPr>
          <p:spPr bwMode="auto">
            <a:xfrm flipV="1">
              <a:off x="723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0" name="Line 62"/>
            <p:cNvSpPr>
              <a:spLocks noChangeShapeType="1"/>
            </p:cNvSpPr>
            <p:nvPr/>
          </p:nvSpPr>
          <p:spPr bwMode="auto">
            <a:xfrm flipV="1">
              <a:off x="931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1" name="Line 63"/>
            <p:cNvSpPr>
              <a:spLocks noChangeShapeType="1"/>
            </p:cNvSpPr>
            <p:nvPr/>
          </p:nvSpPr>
          <p:spPr bwMode="auto">
            <a:xfrm flipV="1">
              <a:off x="1145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2" name="Line 64"/>
            <p:cNvSpPr>
              <a:spLocks noChangeShapeType="1"/>
            </p:cNvSpPr>
            <p:nvPr/>
          </p:nvSpPr>
          <p:spPr bwMode="auto">
            <a:xfrm flipV="1">
              <a:off x="1353" y="3399"/>
              <a:ext cx="0" cy="58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3" name="Line 65"/>
            <p:cNvSpPr>
              <a:spLocks noChangeShapeType="1"/>
            </p:cNvSpPr>
            <p:nvPr/>
          </p:nvSpPr>
          <p:spPr bwMode="auto">
            <a:xfrm flipV="1">
              <a:off x="1561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4" name="Line 66"/>
            <p:cNvSpPr>
              <a:spLocks noChangeShapeType="1"/>
            </p:cNvSpPr>
            <p:nvPr/>
          </p:nvSpPr>
          <p:spPr bwMode="auto">
            <a:xfrm flipV="1">
              <a:off x="1774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5" name="Line 67"/>
            <p:cNvSpPr>
              <a:spLocks noChangeShapeType="1"/>
            </p:cNvSpPr>
            <p:nvPr/>
          </p:nvSpPr>
          <p:spPr bwMode="auto">
            <a:xfrm flipV="1">
              <a:off x="1982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6" name="Line 68"/>
            <p:cNvSpPr>
              <a:spLocks noChangeShapeType="1"/>
            </p:cNvSpPr>
            <p:nvPr/>
          </p:nvSpPr>
          <p:spPr bwMode="auto">
            <a:xfrm flipV="1">
              <a:off x="2191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7" name="Line 69"/>
            <p:cNvSpPr>
              <a:spLocks noChangeShapeType="1"/>
            </p:cNvSpPr>
            <p:nvPr/>
          </p:nvSpPr>
          <p:spPr bwMode="auto">
            <a:xfrm flipV="1">
              <a:off x="2399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8" name="Line 70"/>
            <p:cNvSpPr>
              <a:spLocks noChangeShapeType="1"/>
            </p:cNvSpPr>
            <p:nvPr/>
          </p:nvSpPr>
          <p:spPr bwMode="auto">
            <a:xfrm flipV="1">
              <a:off x="2613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59" name="Line 71"/>
            <p:cNvSpPr>
              <a:spLocks noChangeShapeType="1"/>
            </p:cNvSpPr>
            <p:nvPr/>
          </p:nvSpPr>
          <p:spPr bwMode="auto">
            <a:xfrm flipV="1">
              <a:off x="2821" y="3399"/>
              <a:ext cx="0" cy="58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0" name="Line 72"/>
            <p:cNvSpPr>
              <a:spLocks noChangeShapeType="1"/>
            </p:cNvSpPr>
            <p:nvPr/>
          </p:nvSpPr>
          <p:spPr bwMode="auto">
            <a:xfrm flipV="1">
              <a:off x="3029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1" name="Line 73"/>
            <p:cNvSpPr>
              <a:spLocks noChangeShapeType="1"/>
            </p:cNvSpPr>
            <p:nvPr/>
          </p:nvSpPr>
          <p:spPr bwMode="auto">
            <a:xfrm flipV="1">
              <a:off x="3237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2" name="Line 74"/>
            <p:cNvSpPr>
              <a:spLocks noChangeShapeType="1"/>
            </p:cNvSpPr>
            <p:nvPr/>
          </p:nvSpPr>
          <p:spPr bwMode="auto">
            <a:xfrm flipV="1">
              <a:off x="3450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3" name="Line 75"/>
            <p:cNvSpPr>
              <a:spLocks noChangeShapeType="1"/>
            </p:cNvSpPr>
            <p:nvPr/>
          </p:nvSpPr>
          <p:spPr bwMode="auto">
            <a:xfrm flipV="1">
              <a:off x="3658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4" name="Line 76"/>
            <p:cNvSpPr>
              <a:spLocks noChangeShapeType="1"/>
            </p:cNvSpPr>
            <p:nvPr/>
          </p:nvSpPr>
          <p:spPr bwMode="auto">
            <a:xfrm flipV="1">
              <a:off x="3866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5" name="Line 77"/>
            <p:cNvSpPr>
              <a:spLocks noChangeShapeType="1"/>
            </p:cNvSpPr>
            <p:nvPr/>
          </p:nvSpPr>
          <p:spPr bwMode="auto">
            <a:xfrm flipV="1">
              <a:off x="4080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6" name="Line 78"/>
            <p:cNvSpPr>
              <a:spLocks noChangeShapeType="1"/>
            </p:cNvSpPr>
            <p:nvPr/>
          </p:nvSpPr>
          <p:spPr bwMode="auto">
            <a:xfrm flipV="1">
              <a:off x="4288" y="3399"/>
              <a:ext cx="0" cy="58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7" name="Line 79"/>
            <p:cNvSpPr>
              <a:spLocks noChangeShapeType="1"/>
            </p:cNvSpPr>
            <p:nvPr/>
          </p:nvSpPr>
          <p:spPr bwMode="auto">
            <a:xfrm flipV="1">
              <a:off x="4496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8" name="Line 80"/>
            <p:cNvSpPr>
              <a:spLocks noChangeShapeType="1"/>
            </p:cNvSpPr>
            <p:nvPr/>
          </p:nvSpPr>
          <p:spPr bwMode="auto">
            <a:xfrm flipV="1">
              <a:off x="4705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69" name="Line 81"/>
            <p:cNvSpPr>
              <a:spLocks noChangeShapeType="1"/>
            </p:cNvSpPr>
            <p:nvPr/>
          </p:nvSpPr>
          <p:spPr bwMode="auto">
            <a:xfrm flipV="1">
              <a:off x="4917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0" name="Line 82"/>
            <p:cNvSpPr>
              <a:spLocks noChangeShapeType="1"/>
            </p:cNvSpPr>
            <p:nvPr/>
          </p:nvSpPr>
          <p:spPr bwMode="auto">
            <a:xfrm flipV="1">
              <a:off x="5126" y="3399"/>
              <a:ext cx="0" cy="58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1" name="Line 83"/>
            <p:cNvSpPr>
              <a:spLocks noChangeShapeType="1"/>
            </p:cNvSpPr>
            <p:nvPr/>
          </p:nvSpPr>
          <p:spPr bwMode="auto">
            <a:xfrm flipV="1">
              <a:off x="619" y="3428"/>
              <a:ext cx="0" cy="41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2" name="Line 84"/>
            <p:cNvSpPr>
              <a:spLocks noChangeShapeType="1"/>
            </p:cNvSpPr>
            <p:nvPr/>
          </p:nvSpPr>
          <p:spPr bwMode="auto">
            <a:xfrm flipV="1">
              <a:off x="827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3" name="Line 85"/>
            <p:cNvSpPr>
              <a:spLocks noChangeShapeType="1"/>
            </p:cNvSpPr>
            <p:nvPr/>
          </p:nvSpPr>
          <p:spPr bwMode="auto">
            <a:xfrm flipV="1">
              <a:off x="1041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4" name="Line 86"/>
            <p:cNvSpPr>
              <a:spLocks noChangeShapeType="1"/>
            </p:cNvSpPr>
            <p:nvPr/>
          </p:nvSpPr>
          <p:spPr bwMode="auto">
            <a:xfrm flipV="1">
              <a:off x="1249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5" name="Line 87"/>
            <p:cNvSpPr>
              <a:spLocks noChangeShapeType="1"/>
            </p:cNvSpPr>
            <p:nvPr/>
          </p:nvSpPr>
          <p:spPr bwMode="auto">
            <a:xfrm flipV="1">
              <a:off x="1457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6" name="Line 88"/>
            <p:cNvSpPr>
              <a:spLocks noChangeShapeType="1"/>
            </p:cNvSpPr>
            <p:nvPr/>
          </p:nvSpPr>
          <p:spPr bwMode="auto">
            <a:xfrm flipV="1">
              <a:off x="1666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7" name="Line 89"/>
            <p:cNvSpPr>
              <a:spLocks noChangeShapeType="1"/>
            </p:cNvSpPr>
            <p:nvPr/>
          </p:nvSpPr>
          <p:spPr bwMode="auto">
            <a:xfrm flipV="1">
              <a:off x="1878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8" name="Line 90"/>
            <p:cNvSpPr>
              <a:spLocks noChangeShapeType="1"/>
            </p:cNvSpPr>
            <p:nvPr/>
          </p:nvSpPr>
          <p:spPr bwMode="auto">
            <a:xfrm flipV="1">
              <a:off x="2087" y="3428"/>
              <a:ext cx="0" cy="41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79" name="Line 91"/>
            <p:cNvSpPr>
              <a:spLocks noChangeShapeType="1"/>
            </p:cNvSpPr>
            <p:nvPr/>
          </p:nvSpPr>
          <p:spPr bwMode="auto">
            <a:xfrm flipV="1">
              <a:off x="2295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0" name="Line 92"/>
            <p:cNvSpPr>
              <a:spLocks noChangeShapeType="1"/>
            </p:cNvSpPr>
            <p:nvPr/>
          </p:nvSpPr>
          <p:spPr bwMode="auto">
            <a:xfrm flipV="1">
              <a:off x="2503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1" name="Line 93"/>
            <p:cNvSpPr>
              <a:spLocks noChangeShapeType="1"/>
            </p:cNvSpPr>
            <p:nvPr/>
          </p:nvSpPr>
          <p:spPr bwMode="auto">
            <a:xfrm flipV="1">
              <a:off x="2717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2" name="Line 94"/>
            <p:cNvSpPr>
              <a:spLocks noChangeShapeType="1"/>
            </p:cNvSpPr>
            <p:nvPr/>
          </p:nvSpPr>
          <p:spPr bwMode="auto">
            <a:xfrm flipV="1">
              <a:off x="2925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3" name="Line 95"/>
            <p:cNvSpPr>
              <a:spLocks noChangeShapeType="1"/>
            </p:cNvSpPr>
            <p:nvPr/>
          </p:nvSpPr>
          <p:spPr bwMode="auto">
            <a:xfrm flipV="1">
              <a:off x="3133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4" name="Line 96"/>
            <p:cNvSpPr>
              <a:spLocks noChangeShapeType="1"/>
            </p:cNvSpPr>
            <p:nvPr/>
          </p:nvSpPr>
          <p:spPr bwMode="auto">
            <a:xfrm flipV="1">
              <a:off x="3346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5" name="Line 97"/>
            <p:cNvSpPr>
              <a:spLocks noChangeShapeType="1"/>
            </p:cNvSpPr>
            <p:nvPr/>
          </p:nvSpPr>
          <p:spPr bwMode="auto">
            <a:xfrm flipV="1">
              <a:off x="3554" y="3428"/>
              <a:ext cx="0" cy="41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6" name="Line 98"/>
            <p:cNvSpPr>
              <a:spLocks noChangeShapeType="1"/>
            </p:cNvSpPr>
            <p:nvPr/>
          </p:nvSpPr>
          <p:spPr bwMode="auto">
            <a:xfrm flipV="1">
              <a:off x="3762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7" name="Line 99"/>
            <p:cNvSpPr>
              <a:spLocks noChangeShapeType="1"/>
            </p:cNvSpPr>
            <p:nvPr/>
          </p:nvSpPr>
          <p:spPr bwMode="auto">
            <a:xfrm flipV="1">
              <a:off x="3970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8" name="Line 100"/>
            <p:cNvSpPr>
              <a:spLocks noChangeShapeType="1"/>
            </p:cNvSpPr>
            <p:nvPr/>
          </p:nvSpPr>
          <p:spPr bwMode="auto">
            <a:xfrm flipV="1">
              <a:off x="4184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89" name="Line 101"/>
            <p:cNvSpPr>
              <a:spLocks noChangeShapeType="1"/>
            </p:cNvSpPr>
            <p:nvPr/>
          </p:nvSpPr>
          <p:spPr bwMode="auto">
            <a:xfrm flipV="1">
              <a:off x="4392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90" name="Line 102"/>
            <p:cNvSpPr>
              <a:spLocks noChangeShapeType="1"/>
            </p:cNvSpPr>
            <p:nvPr/>
          </p:nvSpPr>
          <p:spPr bwMode="auto">
            <a:xfrm flipV="1">
              <a:off x="4600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91" name="Line 103"/>
            <p:cNvSpPr>
              <a:spLocks noChangeShapeType="1"/>
            </p:cNvSpPr>
            <p:nvPr/>
          </p:nvSpPr>
          <p:spPr bwMode="auto">
            <a:xfrm flipV="1">
              <a:off x="4809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92" name="Line 104"/>
            <p:cNvSpPr>
              <a:spLocks noChangeShapeType="1"/>
            </p:cNvSpPr>
            <p:nvPr/>
          </p:nvSpPr>
          <p:spPr bwMode="auto">
            <a:xfrm flipV="1">
              <a:off x="5022" y="3428"/>
              <a:ext cx="0" cy="41"/>
            </a:xfrm>
            <a:prstGeom prst="line">
              <a:avLst/>
            </a:prstGeom>
            <a:grpFill/>
            <a:ln w="381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93" name="Line 105"/>
            <p:cNvSpPr>
              <a:spLocks noChangeShapeType="1"/>
            </p:cNvSpPr>
            <p:nvPr/>
          </p:nvSpPr>
          <p:spPr bwMode="auto">
            <a:xfrm flipV="1">
              <a:off x="5230" y="3428"/>
              <a:ext cx="0" cy="41"/>
            </a:xfrm>
            <a:prstGeom prst="line">
              <a:avLst/>
            </a:prstGeom>
            <a:grpFill/>
            <a:ln w="12700">
              <a:solidFill>
                <a:srgbClr val="00206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394" name="Rectangle 106"/>
            <p:cNvSpPr>
              <a:spLocks noChangeArrowheads="1"/>
            </p:cNvSpPr>
            <p:nvPr/>
          </p:nvSpPr>
          <p:spPr bwMode="auto">
            <a:xfrm>
              <a:off x="425" y="3456"/>
              <a:ext cx="428" cy="2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-21</a:t>
              </a:r>
            </a:p>
          </p:txBody>
        </p:sp>
        <p:sp>
          <p:nvSpPr>
            <p:cNvPr id="140395" name="Rectangle 107"/>
            <p:cNvSpPr>
              <a:spLocks noChangeArrowheads="1"/>
            </p:cNvSpPr>
            <p:nvPr/>
          </p:nvSpPr>
          <p:spPr bwMode="auto">
            <a:xfrm>
              <a:off x="1145" y="3456"/>
              <a:ext cx="428" cy="29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-14</a:t>
              </a:r>
            </a:p>
          </p:txBody>
        </p:sp>
        <p:sp>
          <p:nvSpPr>
            <p:cNvPr id="140396" name="Rectangle 108"/>
            <p:cNvSpPr>
              <a:spLocks noChangeArrowheads="1"/>
            </p:cNvSpPr>
            <p:nvPr/>
          </p:nvSpPr>
          <p:spPr bwMode="auto">
            <a:xfrm>
              <a:off x="2000" y="3456"/>
              <a:ext cx="318" cy="29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-7</a:t>
              </a:r>
            </a:p>
          </p:txBody>
        </p:sp>
        <p:sp>
          <p:nvSpPr>
            <p:cNvPr id="140397" name="Rectangle 109"/>
            <p:cNvSpPr>
              <a:spLocks noChangeArrowheads="1"/>
            </p:cNvSpPr>
            <p:nvPr/>
          </p:nvSpPr>
          <p:spPr bwMode="auto">
            <a:xfrm>
              <a:off x="2725" y="3456"/>
              <a:ext cx="251" cy="29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0</a:t>
              </a:r>
            </a:p>
          </p:txBody>
        </p:sp>
        <p:sp>
          <p:nvSpPr>
            <p:cNvPr id="140398" name="Rectangle 110"/>
            <p:cNvSpPr>
              <a:spLocks noChangeArrowheads="1"/>
            </p:cNvSpPr>
            <p:nvPr/>
          </p:nvSpPr>
          <p:spPr bwMode="auto">
            <a:xfrm>
              <a:off x="3427" y="3456"/>
              <a:ext cx="251" cy="29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7</a:t>
              </a:r>
            </a:p>
          </p:txBody>
        </p:sp>
        <p:sp>
          <p:nvSpPr>
            <p:cNvPr id="140399" name="Rectangle 111"/>
            <p:cNvSpPr>
              <a:spLocks noChangeArrowheads="1"/>
            </p:cNvSpPr>
            <p:nvPr/>
          </p:nvSpPr>
          <p:spPr bwMode="auto">
            <a:xfrm>
              <a:off x="4080" y="3456"/>
              <a:ext cx="361" cy="29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14</a:t>
              </a:r>
            </a:p>
          </p:txBody>
        </p:sp>
        <p:sp>
          <p:nvSpPr>
            <p:cNvPr id="140400" name="Rectangle 112"/>
            <p:cNvSpPr>
              <a:spLocks noChangeArrowheads="1"/>
            </p:cNvSpPr>
            <p:nvPr/>
          </p:nvSpPr>
          <p:spPr bwMode="auto">
            <a:xfrm>
              <a:off x="4801" y="3456"/>
              <a:ext cx="361" cy="295"/>
            </a:xfrm>
            <a:prstGeom prst="rect">
              <a:avLst/>
            </a:prstGeom>
            <a:grp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21</a:t>
              </a:r>
            </a:p>
          </p:txBody>
        </p:sp>
      </p:grpSp>
      <p:sp>
        <p:nvSpPr>
          <p:cNvPr id="140401" name="Line 113"/>
          <p:cNvSpPr>
            <a:spLocks noChangeShapeType="1"/>
          </p:cNvSpPr>
          <p:nvPr/>
        </p:nvSpPr>
        <p:spPr bwMode="auto">
          <a:xfrm>
            <a:off x="6430434" y="2054225"/>
            <a:ext cx="0" cy="3303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grpSp>
        <p:nvGrpSpPr>
          <p:cNvPr id="4" name="Group 114"/>
          <p:cNvGrpSpPr>
            <a:grpSpLocks/>
          </p:cNvGrpSpPr>
          <p:nvPr/>
        </p:nvGrpSpPr>
        <p:grpSpPr bwMode="auto">
          <a:xfrm>
            <a:off x="6524094" y="2000239"/>
            <a:ext cx="1505654" cy="2887663"/>
            <a:chOff x="3561" y="1231"/>
            <a:chExt cx="1067" cy="1819"/>
          </a:xfrm>
        </p:grpSpPr>
        <p:sp>
          <p:nvSpPr>
            <p:cNvPr id="140403" name="Text Box 115"/>
            <p:cNvSpPr txBox="1">
              <a:spLocks noChangeArrowheads="1"/>
            </p:cNvSpPr>
            <p:nvPr/>
          </p:nvSpPr>
          <p:spPr bwMode="auto">
            <a:xfrm>
              <a:off x="3561" y="1231"/>
              <a:ext cx="1067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1600" dirty="0" err="1" smtClean="0">
                  <a:solidFill>
                    <a:schemeClr val="accent1"/>
                  </a:solidFill>
                </a:rPr>
                <a:t>c</a:t>
              </a:r>
              <a:r>
                <a:rPr lang="tr-TR" sz="1600" dirty="0" err="1" smtClean="0">
                  <a:solidFill>
                    <a:schemeClr val="accent1"/>
                  </a:solidFill>
                </a:rPr>
                <a:t>olostrum</a:t>
              </a:r>
              <a:r>
                <a:rPr lang="tr-TR" sz="1600" dirty="0" smtClean="0">
                  <a:solidFill>
                    <a:schemeClr val="accent1"/>
                  </a:solidFill>
                </a:rPr>
                <a:t>-MILK</a:t>
              </a:r>
              <a:endParaRPr lang="en-US" sz="1600" dirty="0">
                <a:solidFill>
                  <a:schemeClr val="accent1"/>
                </a:solidFill>
              </a:endParaRPr>
            </a:p>
          </p:txBody>
        </p:sp>
        <p:sp>
          <p:nvSpPr>
            <p:cNvPr id="140404" name="Line 116"/>
            <p:cNvSpPr>
              <a:spLocks noChangeShapeType="1"/>
            </p:cNvSpPr>
            <p:nvPr/>
          </p:nvSpPr>
          <p:spPr bwMode="auto">
            <a:xfrm flipV="1">
              <a:off x="3685" y="1524"/>
              <a:ext cx="0" cy="152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grpSp>
        <p:nvGrpSpPr>
          <p:cNvPr id="5" name="Group 117"/>
          <p:cNvGrpSpPr>
            <a:grpSpLocks/>
          </p:cNvGrpSpPr>
          <p:nvPr/>
        </p:nvGrpSpPr>
        <p:grpSpPr bwMode="auto">
          <a:xfrm>
            <a:off x="2654302" y="2054226"/>
            <a:ext cx="712611" cy="3562351"/>
            <a:chOff x="606" y="1294"/>
            <a:chExt cx="505" cy="2244"/>
          </a:xfrm>
        </p:grpSpPr>
        <p:sp>
          <p:nvSpPr>
            <p:cNvPr id="140406" name="Line 118"/>
            <p:cNvSpPr>
              <a:spLocks noChangeShapeType="1"/>
            </p:cNvSpPr>
            <p:nvPr/>
          </p:nvSpPr>
          <p:spPr bwMode="auto">
            <a:xfrm>
              <a:off x="1008" y="2465"/>
              <a:ext cx="103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407" name="Rectangle 119"/>
            <p:cNvSpPr>
              <a:spLocks noChangeArrowheads="1"/>
            </p:cNvSpPr>
            <p:nvPr/>
          </p:nvSpPr>
          <p:spPr bwMode="auto">
            <a:xfrm>
              <a:off x="606" y="3243"/>
              <a:ext cx="428" cy="2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-15</a:t>
              </a:r>
            </a:p>
          </p:txBody>
        </p:sp>
        <p:sp>
          <p:nvSpPr>
            <p:cNvPr id="140408" name="Rectangle 120"/>
            <p:cNvSpPr>
              <a:spLocks noChangeArrowheads="1"/>
            </p:cNvSpPr>
            <p:nvPr/>
          </p:nvSpPr>
          <p:spPr bwMode="auto">
            <a:xfrm>
              <a:off x="606" y="2788"/>
              <a:ext cx="428" cy="2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-10</a:t>
              </a:r>
            </a:p>
          </p:txBody>
        </p:sp>
        <p:sp>
          <p:nvSpPr>
            <p:cNvPr id="140409" name="Rectangle 121"/>
            <p:cNvSpPr>
              <a:spLocks noChangeArrowheads="1"/>
            </p:cNvSpPr>
            <p:nvPr/>
          </p:nvSpPr>
          <p:spPr bwMode="auto">
            <a:xfrm>
              <a:off x="713" y="2331"/>
              <a:ext cx="318" cy="2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-5</a:t>
              </a:r>
            </a:p>
          </p:txBody>
        </p:sp>
        <p:sp>
          <p:nvSpPr>
            <p:cNvPr id="140410" name="Rectangle 122"/>
            <p:cNvSpPr>
              <a:spLocks noChangeArrowheads="1"/>
            </p:cNvSpPr>
            <p:nvPr/>
          </p:nvSpPr>
          <p:spPr bwMode="auto">
            <a:xfrm>
              <a:off x="777" y="1874"/>
              <a:ext cx="251" cy="2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0</a:t>
              </a:r>
            </a:p>
          </p:txBody>
        </p:sp>
        <p:sp>
          <p:nvSpPr>
            <p:cNvPr id="140411" name="Rectangle 123"/>
            <p:cNvSpPr>
              <a:spLocks noChangeArrowheads="1"/>
            </p:cNvSpPr>
            <p:nvPr/>
          </p:nvSpPr>
          <p:spPr bwMode="auto">
            <a:xfrm>
              <a:off x="777" y="1419"/>
              <a:ext cx="251" cy="295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8425" tIns="49212" rIns="98425" bIns="49212">
              <a:spAutoFit/>
            </a:bodyPr>
            <a:lstStyle/>
            <a:p>
              <a:pPr defTabSz="977900"/>
              <a:r>
                <a:rPr lang="en-US" sz="2400" b="1"/>
                <a:t>5</a:t>
              </a:r>
            </a:p>
          </p:txBody>
        </p:sp>
        <p:sp>
          <p:nvSpPr>
            <p:cNvPr id="140412" name="Line 124"/>
            <p:cNvSpPr>
              <a:spLocks noChangeShapeType="1"/>
            </p:cNvSpPr>
            <p:nvPr/>
          </p:nvSpPr>
          <p:spPr bwMode="auto">
            <a:xfrm flipV="1">
              <a:off x="1077" y="2012"/>
              <a:ext cx="0" cy="41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413" name="Line 125"/>
            <p:cNvSpPr>
              <a:spLocks noChangeShapeType="1"/>
            </p:cNvSpPr>
            <p:nvPr/>
          </p:nvSpPr>
          <p:spPr bwMode="auto">
            <a:xfrm>
              <a:off x="1081" y="1294"/>
              <a:ext cx="0" cy="208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414" name="Line 126"/>
            <p:cNvSpPr>
              <a:spLocks noChangeShapeType="1"/>
            </p:cNvSpPr>
            <p:nvPr/>
          </p:nvSpPr>
          <p:spPr bwMode="auto">
            <a:xfrm>
              <a:off x="1008" y="2922"/>
              <a:ext cx="103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415" name="Line 127"/>
            <p:cNvSpPr>
              <a:spLocks noChangeShapeType="1"/>
            </p:cNvSpPr>
            <p:nvPr/>
          </p:nvSpPr>
          <p:spPr bwMode="auto">
            <a:xfrm>
              <a:off x="1008" y="2008"/>
              <a:ext cx="103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40416" name="Line 128"/>
            <p:cNvSpPr>
              <a:spLocks noChangeShapeType="1"/>
            </p:cNvSpPr>
            <p:nvPr/>
          </p:nvSpPr>
          <p:spPr bwMode="auto">
            <a:xfrm>
              <a:off x="1008" y="1551"/>
              <a:ext cx="103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129" name="Line 8"/>
          <p:cNvSpPr>
            <a:spLocks noChangeShapeType="1"/>
          </p:cNvSpPr>
          <p:nvPr/>
        </p:nvSpPr>
        <p:spPr bwMode="auto">
          <a:xfrm>
            <a:off x="3554414" y="3194050"/>
            <a:ext cx="6327801" cy="20637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tr-TR" dirty="0"/>
          </a:p>
        </p:txBody>
      </p:sp>
      <p:sp>
        <p:nvSpPr>
          <p:cNvPr id="131" name="130 Metin kutusu"/>
          <p:cNvSpPr txBox="1"/>
          <p:nvPr/>
        </p:nvSpPr>
        <p:spPr>
          <a:xfrm>
            <a:off x="3907326" y="3396394"/>
            <a:ext cx="2226059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Non-fibrous </a:t>
            </a:r>
            <a:r>
              <a:rPr lang="tr-TR" dirty="0" err="1" smtClean="0"/>
              <a:t>c</a:t>
            </a:r>
            <a:r>
              <a:rPr lang="en-US" dirty="0" smtClean="0"/>
              <a:t>.hydrate</a:t>
            </a:r>
            <a:endParaRPr lang="en-US" dirty="0"/>
          </a:p>
          <a:p>
            <a:r>
              <a:rPr lang="en-US" dirty="0"/>
              <a:t>Propylene glycol</a:t>
            </a:r>
          </a:p>
          <a:p>
            <a:r>
              <a:rPr lang="en-US" dirty="0"/>
              <a:t>Mineral substances</a:t>
            </a:r>
          </a:p>
          <a:p>
            <a:r>
              <a:rPr lang="en-US" dirty="0"/>
              <a:t>Add oil to the diet.</a:t>
            </a:r>
          </a:p>
          <a:p>
            <a:r>
              <a:rPr lang="en-US" dirty="0"/>
              <a:t>antioxidants</a:t>
            </a:r>
          </a:p>
          <a:p>
            <a:r>
              <a:rPr lang="en-US" dirty="0"/>
              <a:t>Trace elements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8471921" y="3470275"/>
            <a:ext cx="3727754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/>
              <a:t>Anoestrus</a:t>
            </a:r>
            <a:endParaRPr lang="en-US" sz="2400" dirty="0"/>
          </a:p>
          <a:p>
            <a:r>
              <a:rPr lang="en-US" sz="2400" dirty="0"/>
              <a:t>Ovarian cyst</a:t>
            </a:r>
          </a:p>
          <a:p>
            <a:r>
              <a:rPr lang="en-US" sz="2400" dirty="0"/>
              <a:t>Uterine infections</a:t>
            </a:r>
          </a:p>
          <a:p>
            <a:r>
              <a:rPr lang="en-US" sz="2400" dirty="0"/>
              <a:t>Infertility (Embryonic Death)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7762845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0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343" grpId="0" animBg="1"/>
      <p:bldP spid="131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825343" y="1244183"/>
            <a:ext cx="905094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/>
              <a:t>EMBRYONIC IN MILK COW</a:t>
            </a:r>
          </a:p>
          <a:p>
            <a:pPr algn="ctr"/>
            <a:r>
              <a:rPr lang="en-US" sz="4000" b="1" dirty="0"/>
              <a:t>DEATH WITH BACTERIAL AND</a:t>
            </a:r>
          </a:p>
          <a:p>
            <a:pPr algn="ctr"/>
            <a:r>
              <a:rPr lang="en-US" sz="4000" b="1" dirty="0"/>
              <a:t>  CLINICAL APPROACH TO VIRAL ABORTUS</a:t>
            </a:r>
            <a:endParaRPr lang="tr-TR" sz="4000" b="1" dirty="0"/>
          </a:p>
        </p:txBody>
      </p:sp>
      <p:pic>
        <p:nvPicPr>
          <p:cNvPr id="5" name="Picture 1027" descr="eggtrav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790662" y="3608260"/>
            <a:ext cx="4370832" cy="1925157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199912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Continuity of Dairy Cattle Depends on Economic Balance</a:t>
            </a:r>
            <a:endParaRPr lang="tr-TR" sz="4800" b="1" dirty="0">
              <a:solidFill>
                <a:srgbClr val="FF00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367" y="2298161"/>
            <a:ext cx="4007145" cy="3005359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8741664" y="3446897"/>
            <a:ext cx="2920287" cy="707886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4000" dirty="0" err="1">
                <a:solidFill>
                  <a:schemeClr val="bg1"/>
                </a:solidFill>
              </a:rPr>
              <a:t>Calf</a:t>
            </a:r>
            <a:r>
              <a:rPr lang="tr-TR" sz="4000" dirty="0">
                <a:solidFill>
                  <a:schemeClr val="bg1"/>
                </a:solidFill>
              </a:rPr>
              <a:t> </a:t>
            </a:r>
            <a:r>
              <a:rPr lang="tr-TR" sz="4000" dirty="0" err="1">
                <a:solidFill>
                  <a:schemeClr val="bg1"/>
                </a:solidFill>
              </a:rPr>
              <a:t>and</a:t>
            </a:r>
            <a:r>
              <a:rPr lang="tr-TR" sz="4000" dirty="0">
                <a:solidFill>
                  <a:schemeClr val="bg1"/>
                </a:solidFill>
              </a:rPr>
              <a:t> </a:t>
            </a:r>
            <a:r>
              <a:rPr lang="tr-TR" sz="4000" dirty="0" err="1">
                <a:solidFill>
                  <a:schemeClr val="bg1"/>
                </a:solidFill>
              </a:rPr>
              <a:t>Milk</a:t>
            </a:r>
            <a:endParaRPr lang="tr-TR" sz="4000" dirty="0">
              <a:solidFill>
                <a:schemeClr val="bg1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110785" y="2735836"/>
            <a:ext cx="4550582" cy="310854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Depreciation of plant and equipment</a:t>
            </a:r>
          </a:p>
          <a:p>
            <a:r>
              <a:rPr lang="en-US" sz="2800" dirty="0">
                <a:solidFill>
                  <a:schemeClr val="bg1"/>
                </a:solidFill>
              </a:rPr>
              <a:t>Provision of animal existence</a:t>
            </a:r>
          </a:p>
          <a:p>
            <a:r>
              <a:rPr lang="en-US" sz="2800" dirty="0">
                <a:solidFill>
                  <a:schemeClr val="bg1"/>
                </a:solidFill>
              </a:rPr>
              <a:t>Personnel expense</a:t>
            </a:r>
          </a:p>
          <a:p>
            <a:r>
              <a:rPr lang="en-US" sz="2800" dirty="0">
                <a:solidFill>
                  <a:schemeClr val="bg1"/>
                </a:solidFill>
              </a:rPr>
              <a:t>Health Service</a:t>
            </a:r>
          </a:p>
          <a:p>
            <a:r>
              <a:rPr lang="en-US" sz="2800" dirty="0">
                <a:solidFill>
                  <a:schemeClr val="bg1"/>
                </a:solidFill>
              </a:rPr>
              <a:t>ROUGH AND CONCENTRATED FEED</a:t>
            </a:r>
            <a:endParaRPr lang="tr-TR" sz="32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91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 order to create economic value, farm components must work in harmony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710" y="2762441"/>
            <a:ext cx="3146976" cy="2357196"/>
          </a:xfrm>
        </p:spPr>
      </p:pic>
      <p:sp>
        <p:nvSpPr>
          <p:cNvPr id="6" name="Metin kutusu 5"/>
          <p:cNvSpPr txBox="1"/>
          <p:nvPr/>
        </p:nvSpPr>
        <p:spPr>
          <a:xfrm>
            <a:off x="8287661" y="2578608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sz="1600" dirty="0" smtClean="0"/>
          </a:p>
        </p:txBody>
      </p:sp>
      <p:sp>
        <p:nvSpPr>
          <p:cNvPr id="8" name="Metin kutusu 7"/>
          <p:cNvSpPr txBox="1"/>
          <p:nvPr/>
        </p:nvSpPr>
        <p:spPr>
          <a:xfrm>
            <a:off x="4651418" y="1812860"/>
            <a:ext cx="1699504" cy="584775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3200" dirty="0" smtClean="0">
                <a:solidFill>
                  <a:schemeClr val="bg1"/>
                </a:solidFill>
              </a:rPr>
              <a:t>PLANING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786439" y="2712882"/>
            <a:ext cx="899605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CALF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7928433" y="3470762"/>
            <a:ext cx="1208985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HEIFER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1504168" y="2766399"/>
            <a:ext cx="1705467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</a:rPr>
              <a:t>DRY TERM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341085" y="4365330"/>
            <a:ext cx="3530134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chemeClr val="bg1"/>
                </a:solidFill>
              </a:rPr>
              <a:t>TRANSITIONAL PERIOD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565895" y="3521580"/>
            <a:ext cx="2207977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FRESH </a:t>
            </a:r>
            <a:r>
              <a:rPr lang="tr-TR" sz="2800" dirty="0" err="1" smtClean="0">
                <a:solidFill>
                  <a:schemeClr val="bg1"/>
                </a:solidFill>
              </a:rPr>
              <a:t>GRoUP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7325994" y="4206589"/>
            <a:ext cx="2848537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BREEDİNG </a:t>
            </a:r>
            <a:r>
              <a:rPr lang="tr-TR" sz="2800" dirty="0" smtClean="0">
                <a:solidFill>
                  <a:schemeClr val="bg1"/>
                </a:solidFill>
              </a:rPr>
              <a:t>GROUP</a:t>
            </a:r>
            <a:endParaRPr lang="tr-TR" sz="2800" dirty="0">
              <a:solidFill>
                <a:schemeClr val="bg1"/>
              </a:solidFill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2468254" y="5668170"/>
            <a:ext cx="7888185" cy="523220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tr-TR" sz="2800" dirty="0"/>
              <a:t>HOUSING-NUTRITION-VACCINATION AND BIOSAFETY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8835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Importance of Measurement and Evaluation System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52599"/>
          </a:xfrm>
          <a:noFill/>
        </p:spPr>
        <p:txBody>
          <a:bodyPr/>
          <a:lstStyle/>
          <a:p>
            <a:r>
              <a:rPr lang="en-US" b="1" dirty="0"/>
              <a:t>FERTILITY PARAMETERS AND APPLICATIONS</a:t>
            </a:r>
          </a:p>
          <a:p>
            <a:r>
              <a:rPr lang="en-US" b="1" dirty="0"/>
              <a:t>MILK PRODUCTION</a:t>
            </a:r>
          </a:p>
          <a:p>
            <a:r>
              <a:rPr lang="en-US" b="1" dirty="0"/>
              <a:t>DISEASES</a:t>
            </a:r>
          </a:p>
          <a:p>
            <a:r>
              <a:rPr lang="en-US" b="1" dirty="0"/>
              <a:t>SUCCESS OF APPLICANTS</a:t>
            </a:r>
            <a:endParaRPr lang="tr-TR" sz="3600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1470010" y="5038344"/>
            <a:ext cx="9577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You can't measure and control, you can't manage</a:t>
            </a:r>
            <a:endParaRPr lang="tr-TR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5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985962" y="785813"/>
            <a:ext cx="1976320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graphicFrame>
        <p:nvGraphicFramePr>
          <p:cNvPr id="3" name="Nesne 2"/>
          <p:cNvGraphicFramePr>
            <a:graphicFrameLocks/>
          </p:cNvGraphicFramePr>
          <p:nvPr>
            <p:extLst/>
          </p:nvPr>
        </p:nvGraphicFramePr>
        <p:xfrm>
          <a:off x="3787775" y="1001713"/>
          <a:ext cx="8113713" cy="5289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Çalışma Sayfası" r:id="rId3" imgW="5150694" imgH="3236708" progId="Excel.Sheet.8">
                  <p:embed/>
                </p:oleObj>
              </mc:Choice>
              <mc:Fallback>
                <p:oleObj name="Çalışma Sayfası" r:id="rId3" imgW="5150694" imgH="3236708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7775" y="1001713"/>
                        <a:ext cx="8113713" cy="52895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146489" y="88057"/>
            <a:ext cx="8778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P.P PROBLEMS / INCIDENCE AND DEFINITION RATE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7411194" y="6339733"/>
            <a:ext cx="44246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effectLst/>
                <a:latin typeface="Times New Roman" charset="0"/>
                <a:ea typeface="Times New Roman" charset="0"/>
              </a:rPr>
              <a:t>(</a:t>
            </a:r>
            <a:r>
              <a:rPr lang="tr-TR" sz="2000" dirty="0" err="1" smtClean="0">
                <a:effectLst/>
                <a:latin typeface="Times New Roman" charset="0"/>
                <a:ea typeface="Times New Roman" charset="0"/>
              </a:rPr>
              <a:t>Stevenson</a:t>
            </a:r>
            <a:r>
              <a:rPr lang="tr-TR" sz="2000" dirty="0" smtClean="0">
                <a:effectLst/>
                <a:latin typeface="Times New Roman" charset="0"/>
                <a:ea typeface="Times New Roman" charset="0"/>
              </a:rPr>
              <a:t>, 2009; Roberts ve ark., 2012</a:t>
            </a:r>
            <a:r>
              <a:rPr lang="tr-TR" dirty="0" smtClean="0">
                <a:effectLst/>
                <a:latin typeface="Times New Roman" charset="0"/>
                <a:ea typeface="Times New Roman" charset="0"/>
              </a:rPr>
              <a:t>).</a:t>
            </a:r>
            <a:endParaRPr lang="tr-TR" dirty="0"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 flipH="1">
            <a:off x="1414462" y="2171700"/>
            <a:ext cx="1671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Güç doğum</a:t>
            </a:r>
          </a:p>
          <a:p>
            <a:r>
              <a:rPr lang="tr-TR" dirty="0" smtClean="0"/>
              <a:t>Hipokalsemi</a:t>
            </a:r>
          </a:p>
          <a:p>
            <a:endParaRPr lang="tr-TR" dirty="0" smtClean="0"/>
          </a:p>
          <a:p>
            <a:endParaRPr lang="tr-TR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4660632"/>
              </p:ext>
            </p:extLst>
          </p:nvPr>
        </p:nvGraphicFramePr>
        <p:xfrm>
          <a:off x="130782" y="1489020"/>
          <a:ext cx="3075556" cy="43655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1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37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4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err="1" smtClean="0">
                          <a:effectLst/>
                        </a:rPr>
                        <a:t>Dystocia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</a:rPr>
                        <a:t>7</a:t>
                      </a:r>
                      <a:endParaRPr lang="tr-TR" sz="2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433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err="1" smtClean="0">
                          <a:effectLst/>
                        </a:rPr>
                        <a:t>Hipocal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>
                          <a:effectLst/>
                        </a:rPr>
                        <a:t>6,5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4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err="1">
                          <a:effectLst/>
                        </a:rPr>
                        <a:t>Retensiyo</a:t>
                      </a:r>
                      <a:r>
                        <a:rPr lang="tr-TR" sz="2800" dirty="0">
                          <a:effectLst/>
                        </a:rPr>
                        <a:t> </a:t>
                      </a:r>
                      <a:r>
                        <a:rPr lang="tr-TR" sz="2800" dirty="0" err="1" smtClean="0">
                          <a:effectLst/>
                        </a:rPr>
                        <a:t>sec</a:t>
                      </a:r>
                      <a:r>
                        <a:rPr lang="tr-TR" sz="2800" dirty="0" smtClean="0">
                          <a:effectLst/>
                        </a:rPr>
                        <a:t>.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>
                          <a:effectLst/>
                        </a:rPr>
                        <a:t>8,6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52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err="1" smtClean="0">
                          <a:effectLst/>
                          <a:latin typeface="+mn-lt"/>
                          <a:ea typeface="+mn-ea"/>
                        </a:rPr>
                        <a:t>Udder</a:t>
                      </a:r>
                      <a:r>
                        <a:rPr lang="tr-TR" sz="2800" baseline="0" dirty="0" smtClean="0">
                          <a:effectLst/>
                          <a:latin typeface="+mn-lt"/>
                          <a:ea typeface="+mn-ea"/>
                        </a:rPr>
                        <a:t> </a:t>
                      </a:r>
                      <a:r>
                        <a:rPr lang="tr-TR" sz="2800" baseline="0" dirty="0" err="1" smtClean="0">
                          <a:effectLst/>
                          <a:latin typeface="+mn-lt"/>
                          <a:ea typeface="+mn-ea"/>
                        </a:rPr>
                        <a:t>edema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effectLst/>
                        </a:rPr>
                        <a:t>97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4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err="1" smtClean="0">
                          <a:effectLst/>
                        </a:rPr>
                        <a:t>Metritis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>
                          <a:effectLst/>
                        </a:rPr>
                        <a:t>10,1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85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err="1" smtClean="0">
                          <a:effectLst/>
                        </a:rPr>
                        <a:t>Mastitis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>
                          <a:effectLst/>
                        </a:rPr>
                        <a:t>14,2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3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err="1" smtClean="0">
                          <a:effectLst/>
                        </a:rPr>
                        <a:t>Ketozis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>
                          <a:effectLst/>
                        </a:rPr>
                        <a:t>4,8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0445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 err="1" smtClean="0">
                          <a:effectLst/>
                        </a:rPr>
                        <a:t>Abomasum</a:t>
                      </a:r>
                      <a:r>
                        <a:rPr lang="tr-TR" sz="2800" dirty="0" smtClean="0">
                          <a:effectLst/>
                        </a:rPr>
                        <a:t> </a:t>
                      </a:r>
                      <a:r>
                        <a:rPr lang="tr-TR" sz="2800" dirty="0" err="1" smtClean="0">
                          <a:effectLst/>
                        </a:rPr>
                        <a:t>Disp</a:t>
                      </a:r>
                      <a:r>
                        <a:rPr lang="tr-TR" sz="2800" dirty="0" smtClean="0">
                          <a:effectLst/>
                        </a:rPr>
                        <a:t>.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effectLst/>
                        </a:rPr>
                        <a:t>2 -</a:t>
                      </a:r>
                      <a:r>
                        <a:rPr lang="tr-TR" sz="2800" b="1" dirty="0">
                          <a:effectLst/>
                        </a:rPr>
                        <a:t> </a:t>
                      </a:r>
                      <a:r>
                        <a:rPr lang="tr-TR" sz="2800" b="1" dirty="0" smtClean="0">
                          <a:effectLst/>
                        </a:rPr>
                        <a:t>5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03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Laminitis</a:t>
                      </a:r>
                      <a:endParaRPr lang="tr-TR" sz="28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2800" b="1" dirty="0">
                          <a:effectLst/>
                        </a:rPr>
                        <a:t>7</a:t>
                      </a:r>
                      <a:endParaRPr lang="tr-TR" sz="2800" b="1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2252123" y="1001713"/>
            <a:ext cx="1311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err="1" smtClean="0"/>
              <a:t>Mean</a:t>
            </a:r>
            <a:r>
              <a:rPr lang="tr-TR" sz="2800" b="1" dirty="0" smtClean="0"/>
              <a:t>%</a:t>
            </a:r>
            <a:endParaRPr lang="tr-TR" sz="2800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9357756" y="5688280"/>
            <a:ext cx="682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Diğer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40" t="54199" r="32071" b="23637"/>
          <a:stretch/>
        </p:blipFill>
        <p:spPr>
          <a:xfrm>
            <a:off x="8858611" y="3942614"/>
            <a:ext cx="2524381" cy="2030674"/>
          </a:xfrm>
          <a:prstGeom prst="rect">
            <a:avLst/>
          </a:prstGeom>
        </p:spPr>
      </p:pic>
      <p:cxnSp>
        <p:nvCxnSpPr>
          <p:cNvPr id="12" name="Düz Bağlayıcı 11"/>
          <p:cNvCxnSpPr/>
          <p:nvPr/>
        </p:nvCxnSpPr>
        <p:spPr>
          <a:xfrm flipH="1">
            <a:off x="10118181" y="1680202"/>
            <a:ext cx="160203" cy="109166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Bağlayıcı 13"/>
          <p:cNvCxnSpPr/>
          <p:nvPr/>
        </p:nvCxnSpPr>
        <p:spPr>
          <a:xfrm flipH="1">
            <a:off x="10052576" y="2195450"/>
            <a:ext cx="1122104" cy="600164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Metin kutusu 22"/>
          <p:cNvSpPr txBox="1"/>
          <p:nvPr/>
        </p:nvSpPr>
        <p:spPr>
          <a:xfrm>
            <a:off x="9173293" y="3893968"/>
            <a:ext cx="2528321" cy="224676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800" dirty="0" smtClean="0"/>
              <a:t>Reproduktif s.</a:t>
            </a:r>
          </a:p>
          <a:p>
            <a:r>
              <a:rPr lang="tr-TR" sz="2800" dirty="0" smtClean="0"/>
              <a:t>Meme s.</a:t>
            </a:r>
          </a:p>
          <a:p>
            <a:r>
              <a:rPr lang="tr-TR" sz="2800" dirty="0" smtClean="0"/>
              <a:t>Üretim s.</a:t>
            </a:r>
          </a:p>
          <a:p>
            <a:r>
              <a:rPr lang="tr-TR" sz="2800" dirty="0" smtClean="0"/>
              <a:t>Topallıklar</a:t>
            </a:r>
          </a:p>
          <a:p>
            <a:r>
              <a:rPr lang="tr-TR" sz="2800" dirty="0" smtClean="0"/>
              <a:t>Diğer hastalıklar</a:t>
            </a:r>
            <a:endParaRPr lang="tr-TR" sz="28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130782" y="5887059"/>
            <a:ext cx="315753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Lifetime: 90%</a:t>
            </a:r>
          </a:p>
          <a:p>
            <a:r>
              <a:rPr lang="en-US" sz="2800" b="1" dirty="0">
                <a:solidFill>
                  <a:srgbClr val="FF0000"/>
                </a:solidFill>
              </a:rPr>
              <a:t>Lifetime </a:t>
            </a:r>
            <a:r>
              <a:rPr lang="tr-TR" sz="2800" b="1" dirty="0" err="1" smtClean="0">
                <a:solidFill>
                  <a:srgbClr val="FF0000"/>
                </a:solidFill>
              </a:rPr>
              <a:t>culling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>
                <a:solidFill>
                  <a:srgbClr val="FF0000"/>
                </a:solidFill>
              </a:rPr>
              <a:t>60%</a:t>
            </a: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29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/>
          <p:nvPr/>
        </p:nvSpPr>
        <p:spPr>
          <a:xfrm rot="5400000">
            <a:off x="-2487625" y="3009805"/>
            <a:ext cx="6400800" cy="67379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Metin kutusu 11"/>
          <p:cNvSpPr txBox="1"/>
          <p:nvPr/>
        </p:nvSpPr>
        <p:spPr>
          <a:xfrm>
            <a:off x="497592" y="224067"/>
            <a:ext cx="54053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0 </a:t>
            </a:r>
            <a:r>
              <a:rPr lang="tr-TR" dirty="0" smtClean="0">
                <a:solidFill>
                  <a:schemeClr val="bg1"/>
                </a:solidFill>
              </a:rPr>
              <a:t>h</a:t>
            </a:r>
            <a:endParaRPr lang="tr-TR" dirty="0" smtClean="0">
              <a:solidFill>
                <a:schemeClr val="bg1"/>
              </a:solidFill>
            </a:endParaRPr>
          </a:p>
          <a:p>
            <a:endParaRPr lang="tr-TR" dirty="0" smtClean="0"/>
          </a:p>
          <a:p>
            <a:r>
              <a:rPr lang="tr-TR" dirty="0" smtClean="0">
                <a:solidFill>
                  <a:schemeClr val="bg1"/>
                </a:solidFill>
              </a:rPr>
              <a:t>4h</a:t>
            </a:r>
            <a:endParaRPr lang="tr-TR" dirty="0" smtClean="0">
              <a:solidFill>
                <a:schemeClr val="bg1"/>
              </a:solidFill>
            </a:endParaRPr>
          </a:p>
          <a:p>
            <a:endParaRPr lang="tr-TR" dirty="0"/>
          </a:p>
          <a:p>
            <a:r>
              <a:rPr lang="tr-TR" dirty="0" smtClean="0">
                <a:solidFill>
                  <a:schemeClr val="bg1"/>
                </a:solidFill>
              </a:rPr>
              <a:t>16h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1115546" y="348372"/>
            <a:ext cx="26508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/>
              <a:t>Onset</a:t>
            </a:r>
            <a:r>
              <a:rPr lang="tr-TR" sz="2800" dirty="0"/>
              <a:t> of </a:t>
            </a:r>
            <a:r>
              <a:rPr lang="tr-TR" sz="2800" dirty="0" err="1"/>
              <a:t>oestrus</a:t>
            </a:r>
            <a:endParaRPr lang="tr-TR" sz="2800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1066933" y="1800135"/>
            <a:ext cx="16031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Ovulation</a:t>
            </a:r>
            <a:endParaRPr lang="tr-TR" sz="2800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351939" y="1872306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28±4h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7825745" y="809840"/>
            <a:ext cx="4366255" cy="138499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Sperm viability 24-34 hours</a:t>
            </a:r>
          </a:p>
          <a:p>
            <a:pPr algn="ctr"/>
            <a:r>
              <a:rPr lang="en-US" sz="2800" dirty="0"/>
              <a:t>Oocyte viability 6-12 hours</a:t>
            </a:r>
          </a:p>
          <a:p>
            <a:pPr algn="ctr"/>
            <a:r>
              <a:rPr lang="en-US" sz="2800" dirty="0"/>
              <a:t>Old </a:t>
            </a:r>
            <a:r>
              <a:rPr lang="en-US" sz="2800" dirty="0" err="1"/>
              <a:t>Gamet</a:t>
            </a:r>
            <a:endParaRPr lang="tr-TR" sz="2800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1049675" y="2277974"/>
            <a:ext cx="19025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Fertilisation</a:t>
            </a:r>
            <a:endParaRPr lang="tr-TR" sz="2800" dirty="0"/>
          </a:p>
        </p:txBody>
      </p:sp>
      <p:sp>
        <p:nvSpPr>
          <p:cNvPr id="26" name="Metin kutusu 25"/>
          <p:cNvSpPr txBox="1"/>
          <p:nvPr/>
        </p:nvSpPr>
        <p:spPr>
          <a:xfrm>
            <a:off x="1030918" y="2734684"/>
            <a:ext cx="5396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Oviduct migration - arrival to uterus</a:t>
            </a:r>
            <a:endParaRPr lang="tr-TR" sz="2800" dirty="0"/>
          </a:p>
        </p:txBody>
      </p:sp>
      <p:sp>
        <p:nvSpPr>
          <p:cNvPr id="27" name="Metin kutusu 26"/>
          <p:cNvSpPr txBox="1"/>
          <p:nvPr/>
        </p:nvSpPr>
        <p:spPr>
          <a:xfrm>
            <a:off x="1030918" y="3192074"/>
            <a:ext cx="147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Hatching</a:t>
            </a:r>
            <a:endParaRPr lang="tr-TR" sz="2800" dirty="0"/>
          </a:p>
        </p:txBody>
      </p:sp>
      <p:sp>
        <p:nvSpPr>
          <p:cNvPr id="28" name="Metin kutusu 27"/>
          <p:cNvSpPr txBox="1"/>
          <p:nvPr/>
        </p:nvSpPr>
        <p:spPr>
          <a:xfrm>
            <a:off x="1049675" y="3616450"/>
            <a:ext cx="2979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Antiluteolitik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signal</a:t>
            </a:r>
            <a:endParaRPr lang="tr-TR" sz="2800" dirty="0" smtClean="0">
              <a:solidFill>
                <a:srgbClr val="FF0000"/>
              </a:solidFill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022774" y="4044531"/>
            <a:ext cx="2718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/>
              <a:t>Contact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uterus</a:t>
            </a:r>
            <a:endParaRPr lang="tr-TR" sz="2800" dirty="0"/>
          </a:p>
        </p:txBody>
      </p:sp>
      <p:sp>
        <p:nvSpPr>
          <p:cNvPr id="30" name="Metin kutusu 29"/>
          <p:cNvSpPr txBox="1"/>
          <p:nvPr/>
        </p:nvSpPr>
        <p:spPr>
          <a:xfrm>
            <a:off x="1022774" y="4515165"/>
            <a:ext cx="2074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Plasentation</a:t>
            </a:r>
            <a:r>
              <a:rPr lang="tr-TR" sz="2800" dirty="0" smtClean="0"/>
              <a:t> </a:t>
            </a:r>
            <a:endParaRPr lang="tr-TR" sz="2800" dirty="0"/>
          </a:p>
        </p:txBody>
      </p:sp>
      <p:sp>
        <p:nvSpPr>
          <p:cNvPr id="31" name="Metin kutusu 30"/>
          <p:cNvSpPr txBox="1"/>
          <p:nvPr/>
        </p:nvSpPr>
        <p:spPr>
          <a:xfrm>
            <a:off x="1066933" y="5037346"/>
            <a:ext cx="2324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Organogenezis</a:t>
            </a:r>
            <a:endParaRPr lang="tr-TR" dirty="0"/>
          </a:p>
        </p:txBody>
      </p:sp>
      <p:sp>
        <p:nvSpPr>
          <p:cNvPr id="33" name="Metin kutusu 32"/>
          <p:cNvSpPr txBox="1"/>
          <p:nvPr/>
        </p:nvSpPr>
        <p:spPr>
          <a:xfrm>
            <a:off x="1153762" y="6017784"/>
            <a:ext cx="17559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Parturition</a:t>
            </a:r>
            <a:endParaRPr lang="tr-TR" sz="2800" dirty="0"/>
          </a:p>
        </p:txBody>
      </p:sp>
      <p:sp>
        <p:nvSpPr>
          <p:cNvPr id="2" name="Metin kutusu 1"/>
          <p:cNvSpPr txBox="1"/>
          <p:nvPr/>
        </p:nvSpPr>
        <p:spPr>
          <a:xfrm>
            <a:off x="2228718" y="1075944"/>
            <a:ext cx="43635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>
                <a:solidFill>
                  <a:srgbClr val="FF0000"/>
                </a:solidFill>
              </a:rPr>
              <a:t>Optimum </a:t>
            </a:r>
            <a:r>
              <a:rPr lang="tr-TR" sz="2800" dirty="0" err="1" smtClean="0">
                <a:solidFill>
                  <a:srgbClr val="FF0000"/>
                </a:solidFill>
              </a:rPr>
              <a:t>Insemination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Time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Sağ Ayraç 4"/>
          <p:cNvSpPr/>
          <p:nvPr/>
        </p:nvSpPr>
        <p:spPr>
          <a:xfrm>
            <a:off x="1171391" y="1005306"/>
            <a:ext cx="807879" cy="52659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351939" y="2814533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7. </a:t>
            </a:r>
            <a:r>
              <a:rPr lang="tr-TR" dirty="0" smtClean="0">
                <a:solidFill>
                  <a:schemeClr val="bg1"/>
                </a:solidFill>
              </a:rPr>
              <a:t>d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81496" y="3257456"/>
            <a:ext cx="740664" cy="374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9.d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14247" y="3700693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16.d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89047" y="5139539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45.d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301247" y="4133257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19.d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271789" y="4586853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30. </a:t>
            </a:r>
            <a:r>
              <a:rPr lang="tr-TR" dirty="0" smtClean="0">
                <a:solidFill>
                  <a:schemeClr val="bg1"/>
                </a:solidFill>
              </a:rPr>
              <a:t>d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3766400" y="-21920"/>
            <a:ext cx="5866798" cy="5847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tr-TR" sz="3200" dirty="0" err="1">
                <a:solidFill>
                  <a:schemeClr val="bg1"/>
                </a:solidFill>
              </a:rPr>
              <a:t>Stages</a:t>
            </a:r>
            <a:r>
              <a:rPr lang="tr-TR" sz="3200" dirty="0">
                <a:solidFill>
                  <a:schemeClr val="bg1"/>
                </a:solidFill>
              </a:rPr>
              <a:t> of </a:t>
            </a:r>
            <a:r>
              <a:rPr lang="tr-TR" sz="3200" dirty="0" err="1">
                <a:solidFill>
                  <a:schemeClr val="bg1"/>
                </a:solidFill>
              </a:rPr>
              <a:t>Reproductive</a:t>
            </a:r>
            <a:r>
              <a:rPr lang="tr-TR" sz="3200" dirty="0">
                <a:solidFill>
                  <a:schemeClr val="bg1"/>
                </a:solidFill>
              </a:rPr>
              <a:t> </a:t>
            </a:r>
            <a:r>
              <a:rPr lang="tr-TR" sz="3200" dirty="0" err="1">
                <a:solidFill>
                  <a:schemeClr val="bg1"/>
                </a:solidFill>
              </a:rPr>
              <a:t>Physiology</a:t>
            </a:r>
            <a:endParaRPr lang="tr-TR" sz="3200" dirty="0">
              <a:solidFill>
                <a:schemeClr val="bg1"/>
              </a:solidFill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8330184" y="41396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15" name="Sağ Ok 14"/>
          <p:cNvSpPr/>
          <p:nvPr/>
        </p:nvSpPr>
        <p:spPr>
          <a:xfrm>
            <a:off x="6743095" y="1075944"/>
            <a:ext cx="992729" cy="6571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265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b="1" dirty="0"/>
              <a:t>From Insemination to </a:t>
            </a:r>
            <a:r>
              <a:rPr lang="tr-TR" b="1" dirty="0" err="1" smtClean="0"/>
              <a:t>Calving</a:t>
            </a:r>
            <a:r>
              <a:rPr lang="en-US" b="1" dirty="0" smtClean="0"/>
              <a:t>: </a:t>
            </a:r>
            <a:r>
              <a:rPr lang="en-US" b="1" dirty="0"/>
              <a:t>A Hypothesis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09415"/>
          </a:xfrm>
          <a:noFill/>
        </p:spPr>
        <p:txBody>
          <a:bodyPr>
            <a:normAutofit fontScale="92500" lnSpcReduction="10000"/>
          </a:bodyPr>
          <a:lstStyle/>
          <a:p>
            <a:pPr lvl="1"/>
            <a:r>
              <a:rPr lang="en-US" sz="3600" dirty="0"/>
              <a:t>Number of inseminated cows: 100</a:t>
            </a:r>
          </a:p>
          <a:p>
            <a:pPr lvl="1"/>
            <a:endParaRPr lang="en-US" sz="3600" dirty="0"/>
          </a:p>
          <a:p>
            <a:pPr lvl="1"/>
            <a:r>
              <a:rPr lang="en-US" sz="3600" dirty="0"/>
              <a:t>Number of cows giving birth: 45</a:t>
            </a:r>
          </a:p>
          <a:p>
            <a:pPr lvl="1"/>
            <a:endParaRPr lang="en-US" sz="3600" dirty="0"/>
          </a:p>
          <a:p>
            <a:pPr lvl="1"/>
            <a:r>
              <a:rPr lang="en-US" sz="3600" dirty="0"/>
              <a:t>Where does 55% loss occur?</a:t>
            </a:r>
          </a:p>
          <a:p>
            <a:pPr lvl="1"/>
            <a:r>
              <a:rPr lang="en-US" sz="3600" dirty="0"/>
              <a:t>Since 1980, the success of artificial insemination is reduced by 1% / year.</a:t>
            </a:r>
          </a:p>
          <a:p>
            <a:pPr lvl="1"/>
            <a:r>
              <a:rPr lang="en-US" sz="3600" dirty="0"/>
              <a:t>Milk yield increases / </a:t>
            </a:r>
            <a:r>
              <a:rPr lang="en-US" sz="3600" dirty="0" err="1"/>
              <a:t>Fertilte</a:t>
            </a:r>
            <a:r>
              <a:rPr lang="en-US" sz="3600" dirty="0"/>
              <a:t> decreases. ENERGY - NUTRITION</a:t>
            </a:r>
            <a:endParaRPr lang="tr-TR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13495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İçerik Yer Tutucusu 1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5025518"/>
              </p:ext>
            </p:extLst>
          </p:nvPr>
        </p:nvGraphicFramePr>
        <p:xfrm>
          <a:off x="1981200" y="1196754"/>
          <a:ext cx="8229600" cy="49294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832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607</Words>
  <Application>Microsoft Office PowerPoint</Application>
  <PresentationFormat>Geniş ekran</PresentationFormat>
  <Paragraphs>189</Paragraphs>
  <Slides>18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Teması</vt:lpstr>
      <vt:lpstr>Çalışma Sayfası</vt:lpstr>
      <vt:lpstr>PowerPoint Sunusu</vt:lpstr>
      <vt:lpstr>PowerPoint Sunusu</vt:lpstr>
      <vt:lpstr>Continuity of Dairy Cattle Depends on Economic Balance</vt:lpstr>
      <vt:lpstr>In order to create economic value, farm components must work in harmony</vt:lpstr>
      <vt:lpstr>Importance of Measurement and Evaluation System</vt:lpstr>
      <vt:lpstr>PowerPoint Sunusu</vt:lpstr>
      <vt:lpstr>PowerPoint Sunusu</vt:lpstr>
      <vt:lpstr>From Insemination to Calving: A Hypothesis</vt:lpstr>
      <vt:lpstr>PowerPoint Sunusu</vt:lpstr>
      <vt:lpstr>From Insemination to Calving: Losses</vt:lpstr>
      <vt:lpstr>Etiopathogenesis of embryonic deaths is a multifactorial syndrome.</vt:lpstr>
      <vt:lpstr>Major Factors in Embryonic Deaths</vt:lpstr>
      <vt:lpstr>Major Factors in Embryonic Deaths</vt:lpstr>
      <vt:lpstr>PowerPoint Sunusu</vt:lpstr>
      <vt:lpstr>Importance of P4 Levels After Ovulation Low P4 = Embryonic Death</vt:lpstr>
      <vt:lpstr>Embryonic death - BCS-NEB</vt:lpstr>
      <vt:lpstr>Relationship Between Nutrition and Embryonic Deaths: NED (All Nutritional Components)</vt:lpstr>
      <vt:lpstr>Pre-post Partum NEB- RESULTS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MOY</cp:lastModifiedBy>
  <cp:revision>13</cp:revision>
  <dcterms:created xsi:type="dcterms:W3CDTF">2018-01-17T19:26:36Z</dcterms:created>
  <dcterms:modified xsi:type="dcterms:W3CDTF">2020-01-03T14:38:17Z</dcterms:modified>
</cp:coreProperties>
</file>