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62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78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53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8402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89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220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668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4783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481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20BE0-56BC-4C2D-9244-933734330A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82034-875E-4914-A06E-12FBE54EC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853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KETON </a:t>
            </a:r>
            <a:r>
              <a:rPr lang="tr-TR" b="1" dirty="0" smtClean="0"/>
              <a:t>CİSİMLERİ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tr-TR" dirty="0"/>
              <a:t>Karaciğer mitokondrisinde yağ asitlerinin yıkımı sonucunda oluşan </a:t>
            </a:r>
            <a:r>
              <a:rPr lang="tr-TR" dirty="0" err="1"/>
              <a:t>asetil-CoA’lar</a:t>
            </a:r>
            <a:r>
              <a:rPr lang="tr-TR" dirty="0"/>
              <a:t>, sitrik asit döngüsüne girip enerji temini için </a:t>
            </a:r>
            <a:r>
              <a:rPr lang="tr-TR" dirty="0" err="1"/>
              <a:t>metabolize</a:t>
            </a:r>
            <a:r>
              <a:rPr lang="tr-TR" dirty="0"/>
              <a:t> edilebilecekleri gibi, keton cisimlerinin (</a:t>
            </a:r>
            <a:r>
              <a:rPr lang="tr-TR" dirty="0" err="1"/>
              <a:t>asetoasetat</a:t>
            </a:r>
            <a:r>
              <a:rPr lang="tr-TR" dirty="0"/>
              <a:t>, β-</a:t>
            </a:r>
            <a:r>
              <a:rPr lang="tr-TR" dirty="0" err="1"/>
              <a:t>hidroksibütirat</a:t>
            </a:r>
            <a:r>
              <a:rPr lang="tr-TR" dirty="0"/>
              <a:t>, aseton) sentezinde de kullanılabilirler.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579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Karaciğerde </a:t>
            </a:r>
            <a:r>
              <a:rPr lang="tr-TR" dirty="0" err="1"/>
              <a:t>tiyoforaz</a:t>
            </a:r>
            <a:r>
              <a:rPr lang="tr-TR" dirty="0"/>
              <a:t> enzimi bulunmaz, bu nedenle karaciğer keton cisimlerini </a:t>
            </a:r>
            <a:r>
              <a:rPr lang="tr-TR" dirty="0" err="1"/>
              <a:t>metabolize</a:t>
            </a:r>
            <a:r>
              <a:rPr lang="tr-TR" dirty="0"/>
              <a:t> edemez.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Mitokondrileri </a:t>
            </a:r>
            <a:r>
              <a:rPr lang="tr-TR" dirty="0"/>
              <a:t>olmadığı için eritrositler de keton cisimlerini kullanamazlar.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Açlıkta </a:t>
            </a:r>
            <a:r>
              <a:rPr lang="tr-TR" dirty="0"/>
              <a:t>beyin ve yağ dokusu enerji temini için yağ asitlerini kullanamazlar, fakat keton cisimlerini kullanabilirler. </a:t>
            </a:r>
          </a:p>
          <a:p>
            <a:pPr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42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Açlıkta dokuların enerji ihtiyacının karşılanabilmesi için yağ dokusundan </a:t>
            </a:r>
            <a:r>
              <a:rPr lang="tr-TR" dirty="0" err="1"/>
              <a:t>triaçilgliserollerin</a:t>
            </a:r>
            <a:r>
              <a:rPr lang="tr-TR" dirty="0"/>
              <a:t> yıkımı sonucunda kana verilen yağ asitleri dokular tarafından kandan alınarak kullanılır.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Bunun </a:t>
            </a:r>
            <a:r>
              <a:rPr lang="tr-TR" dirty="0"/>
              <a:t>için mitokondride önce beta </a:t>
            </a:r>
            <a:r>
              <a:rPr lang="tr-TR" dirty="0" err="1"/>
              <a:t>oksidasyonla</a:t>
            </a:r>
            <a:r>
              <a:rPr lang="tr-TR" dirty="0"/>
              <a:t> </a:t>
            </a:r>
            <a:r>
              <a:rPr lang="tr-TR" dirty="0" err="1"/>
              <a:t>asetil-CoA’lara</a:t>
            </a:r>
            <a:r>
              <a:rPr lang="tr-TR" dirty="0"/>
              <a:t> parçalanırlar, sonra da sitrik asit döngüsünde CO</a:t>
            </a:r>
            <a:r>
              <a:rPr lang="tr-TR" baseline="-25000" dirty="0"/>
              <a:t>2</a:t>
            </a:r>
            <a:r>
              <a:rPr lang="tr-TR" dirty="0"/>
              <a:t> ve suya yıkılırlar.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483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dirty="0"/>
              <a:t>Açlıkta ya da tedavi edilmeyen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mellitus’taki</a:t>
            </a:r>
            <a:r>
              <a:rPr lang="tr-TR" dirty="0"/>
              <a:t> azalmış insülin/</a:t>
            </a:r>
            <a:r>
              <a:rPr lang="tr-TR" dirty="0" err="1"/>
              <a:t>glukagon</a:t>
            </a:r>
            <a:r>
              <a:rPr lang="tr-TR" dirty="0"/>
              <a:t> oranı </a:t>
            </a:r>
            <a:r>
              <a:rPr lang="tr-TR" dirty="0" err="1"/>
              <a:t>asetil-CoA</a:t>
            </a:r>
            <a:r>
              <a:rPr lang="tr-TR" dirty="0"/>
              <a:t> </a:t>
            </a:r>
            <a:r>
              <a:rPr lang="tr-TR" dirty="0" err="1"/>
              <a:t>karboksilaz</a:t>
            </a:r>
            <a:r>
              <a:rPr lang="tr-TR" dirty="0"/>
              <a:t> </a:t>
            </a:r>
            <a:r>
              <a:rPr lang="tr-TR" dirty="0" err="1"/>
              <a:t>enziminini</a:t>
            </a:r>
            <a:r>
              <a:rPr lang="tr-TR" dirty="0"/>
              <a:t> </a:t>
            </a:r>
            <a:r>
              <a:rPr lang="tr-TR" dirty="0" err="1"/>
              <a:t>inhibe</a:t>
            </a:r>
            <a:r>
              <a:rPr lang="tr-TR" dirty="0"/>
              <a:t> eder. </a:t>
            </a:r>
            <a:endParaRPr lang="tr-TR" dirty="0" smtClean="0"/>
          </a:p>
          <a:p>
            <a:r>
              <a:rPr lang="tr-TR" dirty="0" smtClean="0"/>
              <a:t>Böylece </a:t>
            </a:r>
            <a:r>
              <a:rPr lang="tr-TR" dirty="0" err="1"/>
              <a:t>malonil-CoA</a:t>
            </a:r>
            <a:r>
              <a:rPr lang="tr-TR" dirty="0"/>
              <a:t> (yağ asidi </a:t>
            </a:r>
            <a:r>
              <a:rPr lang="tr-TR" dirty="0" err="1"/>
              <a:t>biyosentezindeki</a:t>
            </a:r>
            <a:r>
              <a:rPr lang="tr-TR" dirty="0"/>
              <a:t> ilk ürün) seviyesi azalır ve bu bileşiğin </a:t>
            </a:r>
            <a:r>
              <a:rPr lang="tr-TR" dirty="0" err="1"/>
              <a:t>karnitin</a:t>
            </a:r>
            <a:r>
              <a:rPr lang="tr-TR" dirty="0"/>
              <a:t> 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 I enzimi üzerindeki </a:t>
            </a:r>
            <a:r>
              <a:rPr lang="tr-TR" dirty="0" err="1"/>
              <a:t>inhibe</a:t>
            </a:r>
            <a:r>
              <a:rPr lang="tr-TR" dirty="0"/>
              <a:t> edici etkisi ortadan kalkar.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durumda yağ asitlerinin mitokondriye girerek </a:t>
            </a:r>
            <a:r>
              <a:rPr lang="tr-TR" dirty="0" err="1"/>
              <a:t>asetil-CoA’ya</a:t>
            </a:r>
            <a:r>
              <a:rPr lang="tr-TR" dirty="0"/>
              <a:t> okside olmaları kolaylaşır.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1010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80520"/>
          </a:xfrm>
        </p:spPr>
        <p:txBody>
          <a:bodyPr>
            <a:normAutofit/>
          </a:bodyPr>
          <a:lstStyle/>
          <a:p>
            <a:r>
              <a:rPr lang="tr-TR" dirty="0"/>
              <a:t>Karaciğerde durum farklıdır, </a:t>
            </a:r>
            <a:r>
              <a:rPr lang="tr-TR" dirty="0" err="1"/>
              <a:t>adipoz</a:t>
            </a:r>
            <a:r>
              <a:rPr lang="tr-TR" dirty="0"/>
              <a:t> dokudan gelen bol miktardaki yağ asidinin </a:t>
            </a:r>
            <a:r>
              <a:rPr lang="tr-TR" dirty="0" err="1"/>
              <a:t>oksidasyonu</a:t>
            </a:r>
            <a:r>
              <a:rPr lang="tr-TR" dirty="0"/>
              <a:t> sonucunda oluşan </a:t>
            </a:r>
            <a:r>
              <a:rPr lang="tr-TR" dirty="0" err="1"/>
              <a:t>asetil-CoA’ların</a:t>
            </a:r>
            <a:r>
              <a:rPr lang="tr-TR" dirty="0"/>
              <a:t> hepsi sitrik asit döngüsüne giremez. </a:t>
            </a:r>
            <a:endParaRPr lang="tr-TR" dirty="0" smtClean="0"/>
          </a:p>
          <a:p>
            <a:r>
              <a:rPr lang="tr-TR" dirty="0" smtClean="0"/>
              <a:t>Çünkü </a:t>
            </a:r>
            <a:r>
              <a:rPr lang="tr-TR" dirty="0" err="1"/>
              <a:t>asetil-CoA</a:t>
            </a:r>
            <a:r>
              <a:rPr lang="tr-TR" dirty="0"/>
              <a:t> miktarının artmasıyla </a:t>
            </a:r>
            <a:r>
              <a:rPr lang="tr-TR" dirty="0" err="1"/>
              <a:t>pirüvat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 enzimi </a:t>
            </a:r>
            <a:r>
              <a:rPr lang="tr-TR" dirty="0" err="1"/>
              <a:t>inhibe</a:t>
            </a:r>
            <a:r>
              <a:rPr lang="tr-TR" dirty="0"/>
              <a:t> olur ve </a:t>
            </a:r>
            <a:r>
              <a:rPr lang="tr-TR" dirty="0" err="1"/>
              <a:t>pirüvat</a:t>
            </a:r>
            <a:r>
              <a:rPr lang="tr-TR" dirty="0"/>
              <a:t> </a:t>
            </a:r>
            <a:r>
              <a:rPr lang="tr-TR" dirty="0" err="1"/>
              <a:t>karboksilaz</a:t>
            </a:r>
            <a:r>
              <a:rPr lang="tr-TR" dirty="0"/>
              <a:t> enzimi aktive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455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Böylece </a:t>
            </a:r>
            <a:r>
              <a:rPr lang="tr-TR" dirty="0" err="1"/>
              <a:t>pirüvattan</a:t>
            </a:r>
            <a:r>
              <a:rPr lang="tr-TR" dirty="0"/>
              <a:t> oluşan </a:t>
            </a:r>
            <a:r>
              <a:rPr lang="tr-TR" dirty="0" err="1"/>
              <a:t>oksaloasetat’lar</a:t>
            </a:r>
            <a:r>
              <a:rPr lang="tr-TR" dirty="0"/>
              <a:t>, sitrik asit döngüsünden çok </a:t>
            </a:r>
            <a:r>
              <a:rPr lang="tr-TR" dirty="0" err="1"/>
              <a:t>glukoneogenez’de</a:t>
            </a:r>
            <a:r>
              <a:rPr lang="tr-TR" dirty="0"/>
              <a:t> kullanılırlar.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durumda sitrik asit döngüsü (ara ürünlerinin </a:t>
            </a:r>
            <a:r>
              <a:rPr lang="tr-TR" dirty="0" err="1"/>
              <a:t>glukoneogenezde</a:t>
            </a:r>
            <a:r>
              <a:rPr lang="tr-TR" dirty="0"/>
              <a:t> kullanılması nedeniyle) yavaşlayacağından, </a:t>
            </a:r>
            <a:r>
              <a:rPr lang="tr-TR" dirty="0" err="1"/>
              <a:t>asetil-CoA’lar</a:t>
            </a:r>
            <a:r>
              <a:rPr lang="tr-TR" dirty="0"/>
              <a:t> birikir ve bunlar da keton cisimleri sentezine yönlenirler. </a:t>
            </a:r>
            <a:endParaRPr lang="tr-TR" dirty="0" smtClean="0"/>
          </a:p>
          <a:p>
            <a:r>
              <a:rPr lang="tr-TR" dirty="0" smtClean="0"/>
              <a:t>Sonuçta </a:t>
            </a:r>
            <a:r>
              <a:rPr lang="tr-TR" dirty="0"/>
              <a:t>sentezlenen keton cisimlerinin miktarı, karaciğer dışı dokuların tüketebileceği miktarın üzerine çıkar.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01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tr-TR" dirty="0"/>
              <a:t>Sitrik asit döngüsünün yavaşlaması ve </a:t>
            </a:r>
            <a:r>
              <a:rPr lang="tr-TR" dirty="0" err="1"/>
              <a:t>glukoneogenezin</a:t>
            </a:r>
            <a:r>
              <a:rPr lang="tr-TR" dirty="0"/>
              <a:t> indüklenmesinde yağ asitlerinin </a:t>
            </a:r>
            <a:r>
              <a:rPr lang="tr-TR" dirty="0" err="1"/>
              <a:t>oksidasyonu</a:t>
            </a:r>
            <a:r>
              <a:rPr lang="tr-TR" dirty="0"/>
              <a:t> sonucunda artan NADH/NAD</a:t>
            </a:r>
            <a:r>
              <a:rPr lang="tr-TR" baseline="30000" dirty="0"/>
              <a:t>+ </a:t>
            </a:r>
            <a:r>
              <a:rPr lang="tr-TR" dirty="0"/>
              <a:t>oranı düzenleyici rol oynar. </a:t>
            </a:r>
            <a:endParaRPr lang="tr-TR" dirty="0" smtClean="0"/>
          </a:p>
          <a:p>
            <a:r>
              <a:rPr lang="tr-TR" dirty="0" err="1" smtClean="0"/>
              <a:t>Asetil-CoA’ların</a:t>
            </a:r>
            <a:r>
              <a:rPr lang="tr-TR" dirty="0" smtClean="0"/>
              <a:t> </a:t>
            </a:r>
            <a:r>
              <a:rPr lang="tr-TR" dirty="0"/>
              <a:t>keton cisimlerinin sentezinde kullanılması aynı zamanda </a:t>
            </a:r>
            <a:r>
              <a:rPr lang="tr-TR" dirty="0" err="1"/>
              <a:t>CoA’ların</a:t>
            </a:r>
            <a:r>
              <a:rPr lang="tr-TR" dirty="0"/>
              <a:t> serbest kalmasını sağlar. </a:t>
            </a:r>
            <a:endParaRPr lang="tr-TR" dirty="0" smtClean="0"/>
          </a:p>
          <a:p>
            <a:r>
              <a:rPr lang="tr-TR" dirty="0" smtClean="0"/>
              <a:t>Böylece </a:t>
            </a:r>
            <a:r>
              <a:rPr lang="tr-TR" dirty="0"/>
              <a:t>serbest kalan </a:t>
            </a:r>
            <a:r>
              <a:rPr lang="tr-TR" dirty="0" err="1"/>
              <a:t>CoA’lar</a:t>
            </a:r>
            <a:r>
              <a:rPr lang="tr-TR" dirty="0"/>
              <a:t>, artmış yağ asidi </a:t>
            </a:r>
            <a:r>
              <a:rPr lang="tr-TR" dirty="0" err="1"/>
              <a:t>oksidasyonundaki</a:t>
            </a:r>
            <a:r>
              <a:rPr lang="tr-TR" dirty="0"/>
              <a:t> ihtiyaç için kullanılırlar.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188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592"/>
          </a:xfrm>
        </p:spPr>
        <p:txBody>
          <a:bodyPr>
            <a:normAutofit/>
          </a:bodyPr>
          <a:lstStyle/>
          <a:p>
            <a:r>
              <a:rPr lang="tr-TR" dirty="0"/>
              <a:t>Tedavi edilmeyen tip I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 smtClean="0"/>
              <a:t>mellitusta</a:t>
            </a:r>
            <a:r>
              <a:rPr lang="tr-TR" dirty="0" smtClean="0"/>
              <a:t> </a:t>
            </a:r>
            <a:r>
              <a:rPr lang="tr-TR" dirty="0"/>
              <a:t>karaciğerde üretilen, kana ve oradan da idrara verilen keton cisimlerinin miktarı çok yüksek seviyelere çıkabilir. </a:t>
            </a:r>
            <a:endParaRPr lang="tr-TR" dirty="0" smtClean="0"/>
          </a:p>
          <a:p>
            <a:r>
              <a:rPr lang="tr-TR" dirty="0" smtClean="0"/>
              <a:t>Keton </a:t>
            </a:r>
            <a:r>
              <a:rPr lang="tr-TR" dirty="0"/>
              <a:t>cisimlerinin kanda görülmesine </a:t>
            </a:r>
            <a:r>
              <a:rPr lang="tr-TR" dirty="0" err="1"/>
              <a:t>ketonemi</a:t>
            </a:r>
            <a:r>
              <a:rPr lang="tr-TR" dirty="0"/>
              <a:t>, idrarda görülmesine </a:t>
            </a:r>
            <a:r>
              <a:rPr lang="tr-TR" dirty="0" err="1"/>
              <a:t>ketonüri</a:t>
            </a:r>
            <a:r>
              <a:rPr lang="tr-TR" dirty="0"/>
              <a:t> ve bu tabloya </a:t>
            </a:r>
            <a:r>
              <a:rPr lang="tr-TR" dirty="0" err="1"/>
              <a:t>ketozis</a:t>
            </a:r>
            <a:r>
              <a:rPr lang="tr-TR" dirty="0"/>
              <a:t> adı verilir. </a:t>
            </a:r>
            <a:endParaRPr lang="tr-TR" dirty="0" smtClean="0"/>
          </a:p>
          <a:p>
            <a:r>
              <a:rPr lang="tr-TR" dirty="0" smtClean="0"/>
              <a:t>Keton </a:t>
            </a:r>
            <a:r>
              <a:rPr lang="tr-TR" dirty="0"/>
              <a:t>cisimleri asidik yapılardır ve kanda seviyeleri yükseldiği zaman </a:t>
            </a:r>
            <a:r>
              <a:rPr lang="tr-TR" dirty="0" err="1"/>
              <a:t>asidoza</a:t>
            </a:r>
            <a:r>
              <a:rPr lang="tr-TR" dirty="0"/>
              <a:t> (</a:t>
            </a:r>
            <a:r>
              <a:rPr lang="tr-TR" dirty="0" err="1"/>
              <a:t>ketoasidoz</a:t>
            </a:r>
            <a:r>
              <a:rPr lang="tr-TR" dirty="0"/>
              <a:t>) neden olurlar.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89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Ketoasidozdaki</a:t>
            </a:r>
            <a:r>
              <a:rPr lang="tr-TR" dirty="0"/>
              <a:t> hastalar keton cisimlerinden uçucu özellikteki asetonu solunum yoluyla çıkardıkları için nefeslerinde karakteristik bir koku vardır.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Keton </a:t>
            </a:r>
            <a:r>
              <a:rPr lang="tr-TR" dirty="0"/>
              <a:t>cisimlerinin kandaki normal seviyesi &lt;3mg/</a:t>
            </a:r>
            <a:r>
              <a:rPr lang="tr-TR" dirty="0" err="1"/>
              <a:t>dL</a:t>
            </a:r>
            <a:r>
              <a:rPr lang="tr-TR" dirty="0"/>
              <a:t> ve idrarla normal atılma hızı ≤125 mg/24 saattir.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201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tr-TR" dirty="0"/>
              <a:t>Diyabetik </a:t>
            </a:r>
            <a:r>
              <a:rPr lang="tr-TR" dirty="0" err="1"/>
              <a:t>ketoasidozlu</a:t>
            </a:r>
            <a:r>
              <a:rPr lang="tr-TR" dirty="0"/>
              <a:t> kimi hastalarda keton cisimlerinin kandaki seviyelerinin normalin 30 katına, idrardaki seviyelerinin normalin 40 katına kadar çıkması mümkündür. </a:t>
            </a:r>
            <a:endParaRPr lang="tr-TR" dirty="0" smtClean="0"/>
          </a:p>
          <a:p>
            <a:r>
              <a:rPr lang="tr-TR" dirty="0" smtClean="0"/>
              <a:t>Keton </a:t>
            </a:r>
            <a:r>
              <a:rPr lang="tr-TR" dirty="0"/>
              <a:t>cisimlerinin kanda çok yüksek seviyelere çıkması koma ve ölüm nedeni olabilir.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0783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r>
              <a:rPr lang="tr-TR" dirty="0"/>
              <a:t>Sentezlenen keton cisimleri kan yoluyla karaciğer dışındaki dokulara gönderilirler, burada (aseton hariç) </a:t>
            </a:r>
            <a:r>
              <a:rPr lang="tr-TR" dirty="0" err="1"/>
              <a:t>asetil-CoA’ya</a:t>
            </a:r>
            <a:r>
              <a:rPr lang="tr-TR" dirty="0"/>
              <a:t> çevrilirler ve sitrik asit döngüsünde okside edilerek, dokuların enerji ihtiyacının karşılanmasında görev alırlar. </a:t>
            </a:r>
            <a:endParaRPr lang="tr-TR" dirty="0" smtClean="0"/>
          </a:p>
          <a:p>
            <a:r>
              <a:rPr lang="tr-TR" dirty="0" smtClean="0"/>
              <a:t>Keton </a:t>
            </a:r>
            <a:r>
              <a:rPr lang="tr-TR" dirty="0"/>
              <a:t>cisimleri suda çözünür oldukları için dolaşıma verildiklerinde herhangi bir taşıyıcıya ihtiyaç duymazlar.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092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Keton cisimlerinin sentezindeki ilk basamakta 2 </a:t>
            </a:r>
            <a:r>
              <a:rPr lang="tr-TR" dirty="0" err="1"/>
              <a:t>asetil-CoA</a:t>
            </a:r>
            <a:r>
              <a:rPr lang="tr-TR" dirty="0"/>
              <a:t> molekülü </a:t>
            </a:r>
            <a:r>
              <a:rPr lang="tr-TR" dirty="0" err="1"/>
              <a:t>tiyolaz</a:t>
            </a:r>
            <a:r>
              <a:rPr lang="tr-TR" dirty="0"/>
              <a:t> enziminin </a:t>
            </a:r>
            <a:r>
              <a:rPr lang="tr-TR" dirty="0" err="1"/>
              <a:t>katalizlediği</a:t>
            </a:r>
            <a:r>
              <a:rPr lang="tr-TR" dirty="0"/>
              <a:t> reaksiyonla birleşerek </a:t>
            </a:r>
            <a:r>
              <a:rPr lang="tr-TR" dirty="0" err="1"/>
              <a:t>asetoasetil-CoA’yı</a:t>
            </a:r>
            <a:r>
              <a:rPr lang="tr-TR" dirty="0"/>
              <a:t> oluşturur.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reaksiyon aynı zamanda beta-</a:t>
            </a:r>
            <a:r>
              <a:rPr lang="tr-TR" dirty="0" err="1"/>
              <a:t>oksidasyonun</a:t>
            </a:r>
            <a:r>
              <a:rPr lang="tr-TR" dirty="0"/>
              <a:t> son reaksiyonunun ters yönde gerçekleşmesidir.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528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dirty="0"/>
              <a:t>Bundan sonra, üçüncü bir </a:t>
            </a:r>
            <a:r>
              <a:rPr lang="tr-TR" dirty="0" err="1"/>
              <a:t>asetil-CoA</a:t>
            </a:r>
            <a:r>
              <a:rPr lang="tr-TR" dirty="0"/>
              <a:t>, </a:t>
            </a:r>
            <a:r>
              <a:rPr lang="tr-TR" dirty="0" err="1"/>
              <a:t>asetoasetil-CoA</a:t>
            </a:r>
            <a:r>
              <a:rPr lang="tr-TR" dirty="0"/>
              <a:t> ile reaksiyona girer ve β-</a:t>
            </a:r>
            <a:r>
              <a:rPr lang="tr-TR" dirty="0" err="1"/>
              <a:t>hidroksi</a:t>
            </a:r>
            <a:r>
              <a:rPr lang="tr-TR" dirty="0"/>
              <a:t>-β-</a:t>
            </a:r>
            <a:r>
              <a:rPr lang="tr-TR" dirty="0" err="1"/>
              <a:t>metilglutaril-CoA</a:t>
            </a:r>
            <a:r>
              <a:rPr lang="tr-TR" dirty="0"/>
              <a:t> (HMG-</a:t>
            </a:r>
            <a:r>
              <a:rPr lang="tr-TR" dirty="0" err="1"/>
              <a:t>CoA</a:t>
            </a:r>
            <a:r>
              <a:rPr lang="tr-TR" dirty="0"/>
              <a:t>) meydana gelir. </a:t>
            </a:r>
            <a:endParaRPr lang="tr-TR" dirty="0" smtClean="0"/>
          </a:p>
          <a:p>
            <a:r>
              <a:rPr lang="tr-TR" dirty="0" smtClean="0"/>
              <a:t>Reaksiyonu </a:t>
            </a:r>
            <a:r>
              <a:rPr lang="tr-TR" dirty="0" err="1" smtClean="0"/>
              <a:t>katalizleyen</a:t>
            </a:r>
            <a:r>
              <a:rPr lang="tr-TR" dirty="0" smtClean="0"/>
              <a:t> </a:t>
            </a:r>
            <a:r>
              <a:rPr lang="tr-TR" dirty="0"/>
              <a:t>enzim HMG-</a:t>
            </a:r>
            <a:r>
              <a:rPr lang="tr-TR" dirty="0" err="1"/>
              <a:t>CoA</a:t>
            </a:r>
            <a:r>
              <a:rPr lang="tr-TR" dirty="0"/>
              <a:t> </a:t>
            </a:r>
            <a:r>
              <a:rPr lang="tr-TR" dirty="0" err="1"/>
              <a:t>sentaz’dır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Sonraki </a:t>
            </a:r>
            <a:r>
              <a:rPr lang="tr-TR" dirty="0"/>
              <a:t>reaksiyonda HMG-</a:t>
            </a:r>
            <a:r>
              <a:rPr lang="tr-TR" dirty="0" err="1"/>
              <a:t>CoA’dan</a:t>
            </a:r>
            <a:r>
              <a:rPr lang="tr-TR" dirty="0"/>
              <a:t> </a:t>
            </a:r>
            <a:r>
              <a:rPr lang="tr-TR" dirty="0" err="1"/>
              <a:t>asetil-CoA</a:t>
            </a:r>
            <a:r>
              <a:rPr lang="tr-TR" dirty="0"/>
              <a:t> ayrılır ve </a:t>
            </a:r>
            <a:r>
              <a:rPr lang="tr-TR" dirty="0" err="1"/>
              <a:t>asetoasetat</a:t>
            </a:r>
            <a:r>
              <a:rPr lang="tr-TR" dirty="0"/>
              <a:t> oluşur.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474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tr-TR" dirty="0"/>
              <a:t>Reaksiyon dizisinde ilk oluşan keton cismi olan </a:t>
            </a:r>
            <a:r>
              <a:rPr lang="tr-TR" dirty="0" err="1"/>
              <a:t>asetoasetat</a:t>
            </a:r>
            <a:r>
              <a:rPr lang="tr-TR" dirty="0"/>
              <a:t> direkt olarak kana verilebilir, ya da β-</a:t>
            </a:r>
            <a:r>
              <a:rPr lang="tr-TR" dirty="0" err="1"/>
              <a:t>hidroksibütirat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 enziminin yardımıyla diğer bir keton cismi olan β-</a:t>
            </a:r>
            <a:r>
              <a:rPr lang="tr-TR" dirty="0" err="1"/>
              <a:t>hidroksibütirat’a</a:t>
            </a:r>
            <a:r>
              <a:rPr lang="tr-TR" dirty="0"/>
              <a:t> indirgenir. </a:t>
            </a:r>
            <a:endParaRPr lang="tr-TR" dirty="0" smtClean="0"/>
          </a:p>
          <a:p>
            <a:r>
              <a:rPr lang="tr-TR" dirty="0" smtClean="0"/>
              <a:t>Geri </a:t>
            </a:r>
            <a:r>
              <a:rPr lang="tr-TR" dirty="0"/>
              <a:t>dönüşümlü olan bu indirgenme reaksiyonunda NADH kullanılır ve reaksiyonun hangi yönde ilerleyeceği mitokondrideki NADH/NAD</a:t>
            </a:r>
            <a:r>
              <a:rPr lang="tr-TR" baseline="30000" dirty="0"/>
              <a:t>+</a:t>
            </a:r>
            <a:r>
              <a:rPr lang="tr-TR" dirty="0"/>
              <a:t> oranı tarafından belirlenir.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0333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32048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dirty="0" err="1"/>
              <a:t>Asetoasetat’dan</a:t>
            </a:r>
            <a:r>
              <a:rPr lang="tr-TR" dirty="0"/>
              <a:t> oluşabilecek diğer bir ürün de üçüncü keton cismi olan uçucu (buharlaşabilir) özellikteki </a:t>
            </a:r>
            <a:r>
              <a:rPr lang="tr-TR" dirty="0" err="1"/>
              <a:t>aseton’dur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Spontan</a:t>
            </a:r>
            <a:r>
              <a:rPr lang="tr-TR" dirty="0" smtClean="0"/>
              <a:t> </a:t>
            </a:r>
            <a:r>
              <a:rPr lang="tr-TR" dirty="0"/>
              <a:t>olarak gerçekleşebilen bu reaksiyonda </a:t>
            </a:r>
            <a:r>
              <a:rPr lang="tr-TR" dirty="0" err="1"/>
              <a:t>asetoasetat</a:t>
            </a:r>
            <a:r>
              <a:rPr lang="tr-TR" dirty="0"/>
              <a:t> </a:t>
            </a:r>
            <a:r>
              <a:rPr lang="tr-TR" dirty="0" err="1"/>
              <a:t>dekarboksilasyona</a:t>
            </a:r>
            <a:r>
              <a:rPr lang="tr-TR" dirty="0"/>
              <a:t> uğrar.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Aseton</a:t>
            </a:r>
            <a:r>
              <a:rPr lang="tr-TR" dirty="0"/>
              <a:t>, normalde çok az miktarda oluşur ve uçucu olduğu için </a:t>
            </a:r>
            <a:r>
              <a:rPr lang="tr-TR" dirty="0" err="1"/>
              <a:t>ekspirasyon</a:t>
            </a:r>
            <a:r>
              <a:rPr lang="tr-TR" dirty="0"/>
              <a:t> havasının içinde vücuttan atılır, </a:t>
            </a:r>
            <a:r>
              <a:rPr lang="tr-TR" dirty="0" err="1"/>
              <a:t>toksiktir</a:t>
            </a:r>
            <a:r>
              <a:rPr lang="tr-TR" dirty="0"/>
              <a:t> ve enerji ihtiyacı için </a:t>
            </a:r>
            <a:r>
              <a:rPr lang="tr-TR" dirty="0" smtClean="0"/>
              <a:t>kullanılamaz.</a:t>
            </a:r>
            <a:endParaRPr lang="tr-TR" dirty="0"/>
          </a:p>
          <a:p>
            <a:pPr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362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Karaciğerde sentezlenen keton cisimleri kana verilir ve karaciğer dışındaki dokular tarafından kandan alınarak (aseton hariç) yakıt olarak </a:t>
            </a:r>
            <a:r>
              <a:rPr lang="tr-TR" dirty="0" err="1"/>
              <a:t>kulanılırlar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Kandan </a:t>
            </a:r>
            <a:r>
              <a:rPr lang="tr-TR" dirty="0"/>
              <a:t>alınarak mitokondriye iletilen  β-</a:t>
            </a:r>
            <a:r>
              <a:rPr lang="tr-TR" dirty="0" err="1"/>
              <a:t>hidroksibütirat</a:t>
            </a:r>
            <a:r>
              <a:rPr lang="tr-TR" dirty="0"/>
              <a:t>, β-</a:t>
            </a:r>
            <a:r>
              <a:rPr lang="tr-TR" dirty="0" err="1"/>
              <a:t>hidroksibütirat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 enziminin yardımıyla </a:t>
            </a:r>
            <a:r>
              <a:rPr lang="tr-TR" dirty="0" err="1"/>
              <a:t>asetoasetat’a</a:t>
            </a:r>
            <a:r>
              <a:rPr lang="tr-TR" dirty="0"/>
              <a:t> çevrilir. </a:t>
            </a:r>
            <a:endParaRPr lang="tr-TR" dirty="0">
              <a:cs typeface="Arial" charset="0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1520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tr-TR" dirty="0"/>
              <a:t>Reaksiyon sonucunda oluşan veya kandan direkt olarak gelen </a:t>
            </a:r>
            <a:r>
              <a:rPr lang="tr-TR" dirty="0" err="1"/>
              <a:t>asetoasetat’lara</a:t>
            </a:r>
            <a:r>
              <a:rPr lang="tr-TR" dirty="0"/>
              <a:t>, bir sitrik asit döngüsü ara ürünü olan </a:t>
            </a:r>
            <a:r>
              <a:rPr lang="tr-TR" dirty="0" err="1"/>
              <a:t>süksinil-CoA’dan</a:t>
            </a:r>
            <a:r>
              <a:rPr lang="tr-TR" dirty="0"/>
              <a:t> </a:t>
            </a:r>
            <a:r>
              <a:rPr lang="tr-TR" dirty="0" err="1"/>
              <a:t>CoA</a:t>
            </a:r>
            <a:r>
              <a:rPr lang="tr-TR" dirty="0"/>
              <a:t> transfer edilerek </a:t>
            </a:r>
            <a:r>
              <a:rPr lang="tr-TR" dirty="0" err="1"/>
              <a:t>asetoasetil-CoA’lar</a:t>
            </a:r>
            <a:r>
              <a:rPr lang="tr-TR" dirty="0"/>
              <a:t> sentezlenir. </a:t>
            </a:r>
            <a:endParaRPr lang="tr-TR" dirty="0" smtClean="0"/>
          </a:p>
          <a:p>
            <a:r>
              <a:rPr lang="tr-TR" dirty="0" smtClean="0"/>
              <a:t>Reaksiyon </a:t>
            </a:r>
            <a:r>
              <a:rPr lang="tr-TR" dirty="0" err="1"/>
              <a:t>süksinil-CoA</a:t>
            </a:r>
            <a:r>
              <a:rPr lang="tr-TR" dirty="0"/>
              <a:t>: </a:t>
            </a:r>
            <a:r>
              <a:rPr lang="tr-TR" dirty="0" err="1"/>
              <a:t>asetoasetat</a:t>
            </a:r>
            <a:r>
              <a:rPr lang="tr-TR" dirty="0"/>
              <a:t> </a:t>
            </a:r>
            <a:r>
              <a:rPr lang="tr-TR" dirty="0" err="1"/>
              <a:t>CoA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 veya diğer adıyla </a:t>
            </a:r>
            <a:r>
              <a:rPr lang="tr-TR" dirty="0" err="1"/>
              <a:t>tiyoforaz</a:t>
            </a:r>
            <a:r>
              <a:rPr lang="tr-TR" dirty="0"/>
              <a:t> enzimi tarafından </a:t>
            </a:r>
            <a:r>
              <a:rPr lang="tr-TR" dirty="0" err="1"/>
              <a:t>katalizlenir</a:t>
            </a:r>
            <a:r>
              <a:rPr lang="tr-TR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4231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Sentezlenen </a:t>
            </a:r>
            <a:r>
              <a:rPr lang="tr-TR" dirty="0" err="1"/>
              <a:t>asetoasetil-CoA’lar</a:t>
            </a:r>
            <a:r>
              <a:rPr lang="tr-TR" dirty="0"/>
              <a:t>, </a:t>
            </a:r>
            <a:r>
              <a:rPr lang="tr-TR" dirty="0" err="1"/>
              <a:t>tiyolaz</a:t>
            </a:r>
            <a:r>
              <a:rPr lang="tr-TR" dirty="0"/>
              <a:t> enziminin yardımıyla iki molekül </a:t>
            </a:r>
            <a:r>
              <a:rPr lang="tr-TR" dirty="0" err="1"/>
              <a:t>asetil-CoA’ya</a:t>
            </a:r>
            <a:r>
              <a:rPr lang="tr-TR" dirty="0"/>
              <a:t> parçalanır ve oluşan bu </a:t>
            </a:r>
            <a:r>
              <a:rPr lang="tr-TR" dirty="0" err="1"/>
              <a:t>asetil-CoA</a:t>
            </a:r>
            <a:r>
              <a:rPr lang="tr-TR" dirty="0"/>
              <a:t> molekülleri de sitrik asit döngüsüne girerek enerji temininde </a:t>
            </a:r>
            <a:r>
              <a:rPr lang="tr-TR" dirty="0" smtClean="0"/>
              <a:t>kullanılır.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720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720</Words>
  <Application>Microsoft Office PowerPoint</Application>
  <PresentationFormat>Ekran Gösterisi (4:3)</PresentationFormat>
  <Paragraphs>42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KETON CİSİMLERİ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KETON CİSİMLERİ</dc:title>
  <dc:creator>user</dc:creator>
  <cp:lastModifiedBy>user</cp:lastModifiedBy>
  <cp:revision>1</cp:revision>
  <dcterms:created xsi:type="dcterms:W3CDTF">2017-11-29T10:21:48Z</dcterms:created>
  <dcterms:modified xsi:type="dcterms:W3CDTF">2017-11-29T10:23:01Z</dcterms:modified>
</cp:coreProperties>
</file>