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8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30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682" y="859282"/>
            <a:ext cx="154940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4682" y="1590802"/>
            <a:ext cx="7913370" cy="302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823036"/>
            <a:ext cx="5610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A40D82"/>
                </a:solidFill>
                <a:latin typeface="TeXGyreAdventor"/>
                <a:cs typeface="TeXGyreAdventor"/>
              </a:rPr>
              <a:t>METEOROLOJİ</a:t>
            </a:r>
            <a:endParaRPr sz="60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8158" y="2846070"/>
            <a:ext cx="257124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12 – 13. </a:t>
            </a:r>
            <a:r>
              <a:rPr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HAFTA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0" y="4770247"/>
            <a:ext cx="62403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A40D82"/>
                </a:solidFill>
                <a:latin typeface="TeXGyreAdventor"/>
                <a:cs typeface="TeXGyreAdventor"/>
              </a:rPr>
              <a:t>Doç. Dr. </a:t>
            </a:r>
            <a:r>
              <a:rPr lang="tr-TR" sz="3400" spc="-5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Havva Eylem POLAT</a:t>
            </a:r>
            <a:endParaRPr sz="3400" dirty="0">
              <a:latin typeface="TeXGyreAdventor"/>
              <a:cs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333790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11328"/>
            <a:ext cx="8629650" cy="595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Radiosonde sistemi: </a:t>
            </a:r>
            <a:r>
              <a:rPr sz="2400" spc="-5" dirty="0">
                <a:latin typeface="Times New Roman"/>
                <a:cs typeface="Times New Roman"/>
              </a:rPr>
              <a:t>Esası, havadan </a:t>
            </a:r>
            <a:r>
              <a:rPr sz="2400" dirty="0">
                <a:latin typeface="Times New Roman"/>
                <a:cs typeface="Times New Roman"/>
              </a:rPr>
              <a:t>hafif bir </a:t>
            </a:r>
            <a:r>
              <a:rPr sz="2400" spc="-5" dirty="0">
                <a:latin typeface="Times New Roman"/>
                <a:cs typeface="Times New Roman"/>
              </a:rPr>
              <a:t>balona </a:t>
            </a:r>
            <a:r>
              <a:rPr sz="2400" dirty="0">
                <a:latin typeface="Times New Roman"/>
                <a:cs typeface="Times New Roman"/>
              </a:rPr>
              <a:t>(helyum </a:t>
            </a:r>
            <a:r>
              <a:rPr sz="2400" spc="-5" dirty="0">
                <a:latin typeface="Times New Roman"/>
                <a:cs typeface="Times New Roman"/>
              </a:rPr>
              <a:t>gazı </a:t>
            </a:r>
            <a:r>
              <a:rPr sz="2400" dirty="0">
                <a:latin typeface="Times New Roman"/>
                <a:cs typeface="Times New Roman"/>
              </a:rPr>
              <a:t>ile  dolu </a:t>
            </a:r>
            <a:r>
              <a:rPr sz="2400" spc="-5" dirty="0">
                <a:latin typeface="Times New Roman"/>
                <a:cs typeface="Times New Roman"/>
              </a:rPr>
              <a:t>balona) takılan bir cihaz </a:t>
            </a:r>
            <a:r>
              <a:rPr sz="2400" spc="-10" dirty="0">
                <a:latin typeface="Times New Roman"/>
                <a:cs typeface="Times New Roman"/>
              </a:rPr>
              <a:t>yardımı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yeryüzünden </a:t>
            </a:r>
            <a:r>
              <a:rPr sz="2400" dirty="0">
                <a:latin typeface="Times New Roman"/>
                <a:cs typeface="Times New Roman"/>
              </a:rPr>
              <a:t>atmosferin </a:t>
            </a:r>
            <a:r>
              <a:rPr sz="2400" spc="-5" dirty="0">
                <a:latin typeface="Times New Roman"/>
                <a:cs typeface="Times New Roman"/>
              </a:rPr>
              <a:t>üst  katmanlarına </a:t>
            </a:r>
            <a:r>
              <a:rPr sz="2400" dirty="0">
                <a:latin typeface="Times New Roman"/>
                <a:cs typeface="Times New Roman"/>
              </a:rPr>
              <a:t>doğru </a:t>
            </a:r>
            <a:r>
              <a:rPr sz="2400" spc="-5" dirty="0">
                <a:latin typeface="Times New Roman"/>
                <a:cs typeface="Times New Roman"/>
              </a:rPr>
              <a:t>30-40 km’ye </a:t>
            </a:r>
            <a:r>
              <a:rPr sz="2400" dirty="0">
                <a:latin typeface="Times New Roman"/>
                <a:cs typeface="Times New Roman"/>
              </a:rPr>
              <a:t>kadar </a:t>
            </a:r>
            <a:r>
              <a:rPr sz="2400" spc="-5" dirty="0">
                <a:latin typeface="Times New Roman"/>
                <a:cs typeface="Times New Roman"/>
              </a:rPr>
              <a:t>atmosferin </a:t>
            </a:r>
            <a:r>
              <a:rPr sz="2400" dirty="0">
                <a:latin typeface="Times New Roman"/>
                <a:cs typeface="Times New Roman"/>
              </a:rPr>
              <a:t>her </a:t>
            </a:r>
            <a:r>
              <a:rPr sz="2400" spc="-5" dirty="0">
                <a:latin typeface="Times New Roman"/>
                <a:cs typeface="Times New Roman"/>
              </a:rPr>
              <a:t>seviyesindeki;  sıcaklık, basınç, nem, </a:t>
            </a:r>
            <a:r>
              <a:rPr sz="2400" dirty="0">
                <a:latin typeface="Times New Roman"/>
                <a:cs typeface="Times New Roman"/>
              </a:rPr>
              <a:t>rüzgar yönü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hızı </a:t>
            </a:r>
            <a:r>
              <a:rPr sz="2400" spc="-10" dirty="0">
                <a:latin typeface="Times New Roman"/>
                <a:cs typeface="Times New Roman"/>
              </a:rPr>
              <a:t>gibi </a:t>
            </a:r>
            <a:r>
              <a:rPr sz="2400" spc="-5" dirty="0">
                <a:latin typeface="Times New Roman"/>
                <a:cs typeface="Times New Roman"/>
              </a:rPr>
              <a:t>meteorolojik verilerin  elde </a:t>
            </a:r>
            <a:r>
              <a:rPr sz="2400" spc="-15" dirty="0">
                <a:latin typeface="Times New Roman"/>
                <a:cs typeface="Times New Roman"/>
              </a:rPr>
              <a:t>edilmesidir.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rasatlar daha çok hava </a:t>
            </a:r>
            <a:r>
              <a:rPr sz="2400" spc="-5" dirty="0">
                <a:latin typeface="Times New Roman"/>
                <a:cs typeface="Times New Roman"/>
              </a:rPr>
              <a:t>tahminlerinin  yapılmasında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kullanılır.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Günümüzde kullanılan radiosonde cihazlarının ağırlıkları 0.5-  </a:t>
            </a:r>
            <a:r>
              <a:rPr sz="2400" dirty="0">
                <a:latin typeface="Times New Roman"/>
                <a:cs typeface="Times New Roman"/>
              </a:rPr>
              <a:t>1 kg </a:t>
            </a:r>
            <a:r>
              <a:rPr sz="2400" spc="-5" dirty="0">
                <a:latin typeface="Times New Roman"/>
                <a:cs typeface="Times New Roman"/>
              </a:rPr>
              <a:t>arasında </a:t>
            </a:r>
            <a:r>
              <a:rPr sz="2400" spc="-15" dirty="0">
                <a:latin typeface="Times New Roman"/>
                <a:cs typeface="Times New Roman"/>
              </a:rPr>
              <a:t>değişmektedir. </a:t>
            </a:r>
            <a:r>
              <a:rPr sz="2400" spc="-5" dirty="0">
                <a:latin typeface="Times New Roman"/>
                <a:cs typeface="Times New Roman"/>
              </a:rPr>
              <a:t>Radiosonde cihazını taşıyan </a:t>
            </a:r>
            <a:r>
              <a:rPr sz="2400" dirty="0">
                <a:latin typeface="Times New Roman"/>
                <a:cs typeface="Times New Roman"/>
              </a:rPr>
              <a:t>ve helyum  </a:t>
            </a:r>
            <a:r>
              <a:rPr sz="2400" spc="-5" dirty="0">
                <a:latin typeface="Times New Roman"/>
                <a:cs typeface="Times New Roman"/>
              </a:rPr>
              <a:t>gazı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doldurulan ve yeryüzünden bırakıldığında </a:t>
            </a:r>
            <a:r>
              <a:rPr sz="2400" dirty="0">
                <a:latin typeface="Times New Roman"/>
                <a:cs typeface="Times New Roman"/>
              </a:rPr>
              <a:t>2 m çapında </a:t>
            </a:r>
            <a:r>
              <a:rPr sz="2400" spc="-5" dirty="0">
                <a:latin typeface="Times New Roman"/>
                <a:cs typeface="Times New Roman"/>
              </a:rPr>
              <a:t>olan  </a:t>
            </a:r>
            <a:r>
              <a:rPr sz="2400" dirty="0">
                <a:latin typeface="Times New Roman"/>
                <a:cs typeface="Times New Roman"/>
              </a:rPr>
              <a:t>balonun, </a:t>
            </a:r>
            <a:r>
              <a:rPr sz="2400" spc="-5" dirty="0">
                <a:latin typeface="Times New Roman"/>
                <a:cs typeface="Times New Roman"/>
              </a:rPr>
              <a:t>atmosferin </a:t>
            </a:r>
            <a:r>
              <a:rPr sz="2400" dirty="0">
                <a:latin typeface="Times New Roman"/>
                <a:cs typeface="Times New Roman"/>
              </a:rPr>
              <a:t>30-40 km </a:t>
            </a:r>
            <a:r>
              <a:rPr sz="2400" spc="-5" dirty="0">
                <a:latin typeface="Times New Roman"/>
                <a:cs typeface="Times New Roman"/>
              </a:rPr>
              <a:t>yüksekliğine ulaştığında </a:t>
            </a:r>
            <a:r>
              <a:rPr sz="2400" dirty="0">
                <a:latin typeface="Times New Roman"/>
                <a:cs typeface="Times New Roman"/>
              </a:rPr>
              <a:t>iç </a:t>
            </a:r>
            <a:r>
              <a:rPr sz="2400" spc="-5" dirty="0">
                <a:latin typeface="Times New Roman"/>
                <a:cs typeface="Times New Roman"/>
              </a:rPr>
              <a:t>basıncın  etkisiyle çapı </a:t>
            </a:r>
            <a:r>
              <a:rPr sz="2400" dirty="0">
                <a:latin typeface="Times New Roman"/>
                <a:cs typeface="Times New Roman"/>
              </a:rPr>
              <a:t>10 </a:t>
            </a:r>
            <a:r>
              <a:rPr sz="2400" spc="-5" dirty="0">
                <a:latin typeface="Times New Roman"/>
                <a:cs typeface="Times New Roman"/>
              </a:rPr>
              <a:t>m’ye </a:t>
            </a:r>
            <a:r>
              <a:rPr sz="2400" dirty="0">
                <a:latin typeface="Times New Roman"/>
                <a:cs typeface="Times New Roman"/>
              </a:rPr>
              <a:t>kadar </a:t>
            </a:r>
            <a:r>
              <a:rPr sz="2400" spc="-5" dirty="0">
                <a:latin typeface="Times New Roman"/>
                <a:cs typeface="Times New Roman"/>
              </a:rPr>
              <a:t>çıkmakta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15" dirty="0">
                <a:latin typeface="Times New Roman"/>
                <a:cs typeface="Times New Roman"/>
              </a:rPr>
              <a:t>patlamaktadır. </a:t>
            </a:r>
            <a:r>
              <a:rPr sz="2400" spc="-5" dirty="0">
                <a:latin typeface="Times New Roman"/>
                <a:cs typeface="Times New Roman"/>
              </a:rPr>
              <a:t>Radiosonde  cihazı daha </a:t>
            </a:r>
            <a:r>
              <a:rPr sz="2400" dirty="0">
                <a:latin typeface="Times New Roman"/>
                <a:cs typeface="Times New Roman"/>
              </a:rPr>
              <a:t>sonra paraşütü </a:t>
            </a:r>
            <a:r>
              <a:rPr sz="2400" spc="-5" dirty="0">
                <a:latin typeface="Times New Roman"/>
                <a:cs typeface="Times New Roman"/>
              </a:rPr>
              <a:t>yardımıyla yavaş </a:t>
            </a:r>
            <a:r>
              <a:rPr sz="2400" dirty="0">
                <a:latin typeface="Times New Roman"/>
                <a:cs typeface="Times New Roman"/>
              </a:rPr>
              <a:t>yavaş </a:t>
            </a:r>
            <a:r>
              <a:rPr sz="2400" spc="-5" dirty="0">
                <a:latin typeface="Times New Roman"/>
                <a:cs typeface="Times New Roman"/>
              </a:rPr>
              <a:t>yeryüzüne  </a:t>
            </a:r>
            <a:r>
              <a:rPr sz="2400" spc="-15" dirty="0">
                <a:latin typeface="Times New Roman"/>
                <a:cs typeface="Times New Roman"/>
              </a:rPr>
              <a:t>düşmektedir. </a:t>
            </a:r>
            <a:r>
              <a:rPr sz="2400" dirty="0">
                <a:latin typeface="Times New Roman"/>
                <a:cs typeface="Times New Roman"/>
              </a:rPr>
              <a:t>Radiosonde </a:t>
            </a:r>
            <a:r>
              <a:rPr sz="2400" spc="-5" dirty="0">
                <a:latin typeface="Times New Roman"/>
                <a:cs typeface="Times New Roman"/>
              </a:rPr>
              <a:t>cihazı </a:t>
            </a:r>
            <a:r>
              <a:rPr sz="2400" dirty="0">
                <a:latin typeface="Times New Roman"/>
                <a:cs typeface="Times New Roman"/>
              </a:rPr>
              <a:t>üzerinde bir </a:t>
            </a:r>
            <a:r>
              <a:rPr sz="2400" spc="-5" dirty="0">
                <a:latin typeface="Times New Roman"/>
                <a:cs typeface="Times New Roman"/>
              </a:rPr>
              <a:t>telsiz vericisi  (</a:t>
            </a:r>
            <a:r>
              <a:rPr sz="2400" b="1" spc="-5" dirty="0">
                <a:latin typeface="Times New Roman"/>
                <a:cs typeface="Times New Roman"/>
              </a:rPr>
              <a:t>transmitter</a:t>
            </a:r>
            <a:r>
              <a:rPr sz="2400" spc="-5" dirty="0">
                <a:latin typeface="Times New Roman"/>
                <a:cs typeface="Times New Roman"/>
              </a:rPr>
              <a:t>)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meteorolojik parametreleri </a:t>
            </a:r>
            <a:r>
              <a:rPr sz="2400" spc="-10" dirty="0">
                <a:latin typeface="Times New Roman"/>
                <a:cs typeface="Times New Roman"/>
              </a:rPr>
              <a:t>ölçen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modilatör</a:t>
            </a:r>
            <a:r>
              <a:rPr sz="2400" spc="-5" dirty="0">
                <a:latin typeface="Times New Roman"/>
                <a:cs typeface="Times New Roman"/>
              </a:rPr>
              <a:t>) </a:t>
            </a:r>
            <a:r>
              <a:rPr sz="2400" spc="-20" dirty="0">
                <a:latin typeface="Times New Roman"/>
                <a:cs typeface="Times New Roman"/>
              </a:rPr>
              <a:t>vardır.  </a:t>
            </a:r>
            <a:r>
              <a:rPr sz="2400" spc="-35" dirty="0">
                <a:latin typeface="Times New Roman"/>
                <a:cs typeface="Times New Roman"/>
              </a:rPr>
              <a:t>Ayrıca, </a:t>
            </a:r>
            <a:r>
              <a:rPr sz="2400" dirty="0">
                <a:latin typeface="Times New Roman"/>
                <a:cs typeface="Times New Roman"/>
              </a:rPr>
              <a:t>bu </a:t>
            </a:r>
            <a:r>
              <a:rPr sz="2400" spc="-5" dirty="0">
                <a:latin typeface="Times New Roman"/>
                <a:cs typeface="Times New Roman"/>
              </a:rPr>
              <a:t>cihazın gönderdiği bilgileri </a:t>
            </a:r>
            <a:r>
              <a:rPr sz="2400" dirty="0">
                <a:latin typeface="Times New Roman"/>
                <a:cs typeface="Times New Roman"/>
              </a:rPr>
              <a:t>alan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değerlendiren (</a:t>
            </a:r>
            <a:r>
              <a:rPr sz="2400" b="1" spc="-5" dirty="0">
                <a:latin typeface="Times New Roman"/>
                <a:cs typeface="Times New Roman"/>
              </a:rPr>
              <a:t>ravin</a:t>
            </a:r>
            <a:r>
              <a:rPr sz="2400" spc="-5" dirty="0">
                <a:latin typeface="Times New Roman"/>
                <a:cs typeface="Times New Roman"/>
              </a:rPr>
              <a:t>)  sistemin tamamını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oluşturmaktadır.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824" y="836675"/>
            <a:ext cx="6697980" cy="410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1455" y="5252415"/>
            <a:ext cx="6223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Ülkemizde </a:t>
            </a:r>
            <a:r>
              <a:rPr sz="2400" dirty="0">
                <a:latin typeface="Times New Roman"/>
                <a:cs typeface="Times New Roman"/>
              </a:rPr>
              <a:t>Radiosonde’nin gönderildiği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merkezler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4916" y="4570"/>
            <a:ext cx="5154167" cy="6850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9235" y="188976"/>
            <a:ext cx="4597908" cy="645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981455"/>
            <a:ext cx="7595616" cy="4469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1510" y="5468823"/>
            <a:ext cx="4886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latin typeface="Times New Roman"/>
                <a:cs typeface="Times New Roman"/>
              </a:rPr>
              <a:t>Veri </a:t>
            </a:r>
            <a:r>
              <a:rPr sz="2400" spc="-30" dirty="0">
                <a:latin typeface="Times New Roman"/>
                <a:cs typeface="Times New Roman"/>
              </a:rPr>
              <a:t>Toplama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Değerlendirme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Ünitesi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1988819"/>
            <a:ext cx="5829299" cy="354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2872" y="400811"/>
            <a:ext cx="5859780" cy="605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11328"/>
            <a:ext cx="2087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D</a:t>
            </a:r>
            <a:r>
              <a:rPr sz="2400" b="1" spc="-60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p</a:t>
            </a:r>
            <a:r>
              <a:rPr sz="2400" b="1" spc="-25" dirty="0">
                <a:latin typeface="Times New Roman"/>
                <a:cs typeface="Times New Roman"/>
              </a:rPr>
              <a:t>w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nd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onde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2004" y="211328"/>
            <a:ext cx="1819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(=D</a:t>
            </a:r>
            <a:r>
              <a:rPr sz="2400" b="1" spc="-55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opsonde)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0575" y="211328"/>
            <a:ext cx="1953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Radiosonde’nin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50148" y="211328"/>
            <a:ext cx="83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tersine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576783"/>
            <a:ext cx="3157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1830" algn="l"/>
              </a:tabLst>
            </a:pPr>
            <a:r>
              <a:rPr sz="2400" spc="-5" dirty="0">
                <a:latin typeface="Times New Roman"/>
                <a:cs typeface="Times New Roman"/>
              </a:rPr>
              <a:t>yeryüzünden	atmosfere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7261" y="576783"/>
            <a:ext cx="737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doğru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7465" y="211328"/>
            <a:ext cx="102679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is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0" dirty="0">
                <a:latin typeface="Times New Roman"/>
                <a:cs typeface="Times New Roman"/>
              </a:rPr>
              <a:t>em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değil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0659" y="576783"/>
            <a:ext cx="3105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0685" algn="l"/>
                <a:tab pos="2753995" algn="l"/>
              </a:tabLst>
            </a:pPr>
            <a:r>
              <a:rPr sz="2400" spc="-10" dirty="0">
                <a:latin typeface="Times New Roman"/>
                <a:cs typeface="Times New Roman"/>
              </a:rPr>
              <a:t>at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be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ir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	b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943102"/>
            <a:ext cx="8629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yüksekliğinden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atılan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cihazlar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atmosferin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çeşitli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yüksekliklerinde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1308861"/>
            <a:ext cx="3750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  <a:tab pos="2182495" algn="l"/>
              </a:tabLst>
            </a:pPr>
            <a:r>
              <a:rPr sz="2400" spc="-5" dirty="0">
                <a:latin typeface="Times New Roman"/>
                <a:cs typeface="Times New Roman"/>
              </a:rPr>
              <a:t>meydana	</a:t>
            </a:r>
            <a:r>
              <a:rPr sz="2400" dirty="0">
                <a:latin typeface="Times New Roman"/>
                <a:cs typeface="Times New Roman"/>
              </a:rPr>
              <a:t>gelen	</a:t>
            </a:r>
            <a:r>
              <a:rPr sz="2400" spc="-5" dirty="0">
                <a:latin typeface="Times New Roman"/>
                <a:cs typeface="Times New Roman"/>
              </a:rPr>
              <a:t>meteorolojik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7697" y="1308861"/>
            <a:ext cx="4698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355" algn="l"/>
                <a:tab pos="2382520" algn="l"/>
                <a:tab pos="3146425" algn="l"/>
                <a:tab pos="4079240" algn="l"/>
              </a:tabLst>
            </a:pP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lay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ar	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akkında	b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	</a:t>
            </a:r>
            <a:r>
              <a:rPr sz="2400" spc="-5" dirty="0">
                <a:latin typeface="Times New Roman"/>
                <a:cs typeface="Times New Roman"/>
              </a:rPr>
              <a:t>sa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i	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267" y="1674316"/>
            <a:ext cx="8629650" cy="492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esasına </a:t>
            </a:r>
            <a:r>
              <a:rPr sz="2400" spc="-20" dirty="0">
                <a:latin typeface="Times New Roman"/>
                <a:cs typeface="Times New Roman"/>
              </a:rPr>
              <a:t>dayanır. </a:t>
            </a:r>
            <a:r>
              <a:rPr sz="2400" spc="-5" dirty="0">
                <a:latin typeface="Times New Roman"/>
                <a:cs typeface="Times New Roman"/>
              </a:rPr>
              <a:t>Bu cihazın yeryüzüne </a:t>
            </a:r>
            <a:r>
              <a:rPr sz="2400" dirty="0">
                <a:latin typeface="Times New Roman"/>
                <a:cs typeface="Times New Roman"/>
              </a:rPr>
              <a:t>düşerken </a:t>
            </a:r>
            <a:r>
              <a:rPr sz="2400" spc="-5" dirty="0">
                <a:latin typeface="Times New Roman"/>
                <a:cs typeface="Times New Roman"/>
              </a:rPr>
              <a:t>gönderdiği  sinyallerden yararlanarak atmosferin farklı yüksekliklerindeki </a:t>
            </a:r>
            <a:r>
              <a:rPr sz="2400" spc="-10" dirty="0">
                <a:latin typeface="Times New Roman"/>
                <a:cs typeface="Times New Roman"/>
              </a:rPr>
              <a:t>nem,  </a:t>
            </a:r>
            <a:r>
              <a:rPr sz="2400" spc="-5" dirty="0">
                <a:latin typeface="Times New Roman"/>
                <a:cs typeface="Times New Roman"/>
              </a:rPr>
              <a:t>sıcaklık, basınç, rüzgar yönü ve hızı gibi meteorolojik parametreler  hakkında </a:t>
            </a:r>
            <a:r>
              <a:rPr sz="2400" dirty="0">
                <a:latin typeface="Times New Roman"/>
                <a:cs typeface="Times New Roman"/>
              </a:rPr>
              <a:t>bilgi </a:t>
            </a:r>
            <a:r>
              <a:rPr sz="2400" spc="-5" dirty="0">
                <a:latin typeface="Times New Roman"/>
                <a:cs typeface="Times New Roman"/>
              </a:rPr>
              <a:t>elde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edilir.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Çok pahalı </a:t>
            </a:r>
            <a:r>
              <a:rPr sz="2400" dirty="0">
                <a:latin typeface="Times New Roman"/>
                <a:cs typeface="Times New Roman"/>
              </a:rPr>
              <a:t>bir sistem </a:t>
            </a:r>
            <a:r>
              <a:rPr sz="2400" spc="-5" dirty="0">
                <a:latin typeface="Times New Roman"/>
                <a:cs typeface="Times New Roman"/>
              </a:rPr>
              <a:t>olan ve </a:t>
            </a:r>
            <a:r>
              <a:rPr sz="2400" spc="-10" dirty="0">
                <a:latin typeface="Times New Roman"/>
                <a:cs typeface="Times New Roman"/>
              </a:rPr>
              <a:t>özel </a:t>
            </a:r>
            <a:r>
              <a:rPr sz="2400" spc="-5" dirty="0">
                <a:latin typeface="Times New Roman"/>
                <a:cs typeface="Times New Roman"/>
              </a:rPr>
              <a:t>bir </a:t>
            </a:r>
            <a:r>
              <a:rPr sz="2400" spc="-10" dirty="0">
                <a:latin typeface="Times New Roman"/>
                <a:cs typeface="Times New Roman"/>
              </a:rPr>
              <a:t>uçak </a:t>
            </a:r>
            <a:r>
              <a:rPr sz="2400" spc="-5" dirty="0">
                <a:latin typeface="Times New Roman"/>
                <a:cs typeface="Times New Roman"/>
              </a:rPr>
              <a:t>işletmeciliği  gerektiren dropwindsonde sistemi, genellikle okyanuslar üzerindeki  bilgi boşluğunu doldurmak amacı </a:t>
            </a:r>
            <a:r>
              <a:rPr sz="2400" dirty="0">
                <a:latin typeface="Times New Roman"/>
                <a:cs typeface="Times New Roman"/>
              </a:rPr>
              <a:t>ile ada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gemi istasyonlarının  </a:t>
            </a:r>
            <a:r>
              <a:rPr sz="2400" dirty="0">
                <a:latin typeface="Times New Roman"/>
                <a:cs typeface="Times New Roman"/>
              </a:rPr>
              <a:t>yeterli </a:t>
            </a:r>
            <a:r>
              <a:rPr sz="2400" spc="-5" dirty="0">
                <a:latin typeface="Times New Roman"/>
                <a:cs typeface="Times New Roman"/>
              </a:rPr>
              <a:t>olmadığı </a:t>
            </a:r>
            <a:r>
              <a:rPr sz="2400" dirty="0">
                <a:latin typeface="Times New Roman"/>
                <a:cs typeface="Times New Roman"/>
              </a:rPr>
              <a:t>yerlerde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uygulanmaktadır.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Uçak </a:t>
            </a:r>
            <a:r>
              <a:rPr sz="2400" b="1" spc="-10" dirty="0">
                <a:latin typeface="Times New Roman"/>
                <a:cs typeface="Times New Roman"/>
              </a:rPr>
              <a:t>entegre </a:t>
            </a:r>
            <a:r>
              <a:rPr sz="2400" b="1" spc="-5" dirty="0">
                <a:latin typeface="Times New Roman"/>
                <a:cs typeface="Times New Roman"/>
              </a:rPr>
              <a:t>bilgi sistemi: </a:t>
            </a:r>
            <a:r>
              <a:rPr sz="2400" spc="-5" dirty="0">
                <a:latin typeface="Times New Roman"/>
                <a:cs typeface="Times New Roman"/>
              </a:rPr>
              <a:t>Özel olarak donatılmış büyük ticari  jetlerin uluslararası rotada uçtukları seviyelerdeki </a:t>
            </a:r>
            <a:r>
              <a:rPr sz="2400" spc="-20" dirty="0">
                <a:latin typeface="Times New Roman"/>
                <a:cs typeface="Times New Roman"/>
              </a:rPr>
              <a:t>rüzgar, </a:t>
            </a:r>
            <a:r>
              <a:rPr sz="2400" spc="-5" dirty="0">
                <a:latin typeface="Times New Roman"/>
                <a:cs typeface="Times New Roman"/>
              </a:rPr>
              <a:t>basınç,  sıcaklık, </a:t>
            </a:r>
            <a:r>
              <a:rPr sz="2400" spc="-10" dirty="0">
                <a:latin typeface="Times New Roman"/>
                <a:cs typeface="Times New Roman"/>
              </a:rPr>
              <a:t>nem </a:t>
            </a:r>
            <a:r>
              <a:rPr sz="2400" dirty="0">
                <a:latin typeface="Times New Roman"/>
                <a:cs typeface="Times New Roman"/>
              </a:rPr>
              <a:t>vb. </a:t>
            </a:r>
            <a:r>
              <a:rPr sz="2400" spc="-5" dirty="0">
                <a:latin typeface="Times New Roman"/>
                <a:cs typeface="Times New Roman"/>
              </a:rPr>
              <a:t>meteorolojik parametreler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ilgili verileri manyetik  teyplere kaydetmesi esasına </a:t>
            </a:r>
            <a:r>
              <a:rPr sz="2400" spc="-20" dirty="0">
                <a:latin typeface="Times New Roman"/>
                <a:cs typeface="Times New Roman"/>
              </a:rPr>
              <a:t>dayanır. </a:t>
            </a:r>
            <a:r>
              <a:rPr sz="2400" spc="-5" dirty="0">
                <a:latin typeface="Times New Roman"/>
                <a:cs typeface="Times New Roman"/>
              </a:rPr>
              <a:t>Bu teyplerdeki bilgiler </a:t>
            </a:r>
            <a:r>
              <a:rPr sz="2400" dirty="0">
                <a:latin typeface="Times New Roman"/>
                <a:cs typeface="Times New Roman"/>
              </a:rPr>
              <a:t>daha  </a:t>
            </a:r>
            <a:r>
              <a:rPr sz="2400" spc="-5" dirty="0">
                <a:latin typeface="Times New Roman"/>
                <a:cs typeface="Times New Roman"/>
              </a:rPr>
              <a:t>sonra meteoroloji </a:t>
            </a:r>
            <a:r>
              <a:rPr sz="2400" dirty="0">
                <a:latin typeface="Times New Roman"/>
                <a:cs typeface="Times New Roman"/>
              </a:rPr>
              <a:t>istasyonlarında </a:t>
            </a:r>
            <a:r>
              <a:rPr sz="2400" spc="-5" dirty="0">
                <a:latin typeface="Times New Roman"/>
                <a:cs typeface="Times New Roman"/>
              </a:rPr>
              <a:t>çözümlenerek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değerlendirilir.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048" y="260604"/>
            <a:ext cx="5218176" cy="6335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603" y="188973"/>
            <a:ext cx="623316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289685"/>
            <a:ext cx="8340090" cy="4361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6200" algn="just">
              <a:lnSpc>
                <a:spcPct val="100200"/>
              </a:lnSpc>
              <a:spcBef>
                <a:spcPts val="90"/>
              </a:spcBef>
            </a:pPr>
            <a:r>
              <a:rPr sz="2800" b="1" dirty="0">
                <a:latin typeface="Times New Roman"/>
                <a:cs typeface="Times New Roman"/>
              </a:rPr>
              <a:t>Rasat; </a:t>
            </a:r>
            <a:r>
              <a:rPr sz="2400" spc="-5" dirty="0">
                <a:latin typeface="Times New Roman"/>
                <a:cs typeface="Times New Roman"/>
              </a:rPr>
              <a:t>sıcaklık, basınç, nem, yağış, güneşlenme, </a:t>
            </a:r>
            <a:r>
              <a:rPr sz="2400" dirty="0">
                <a:latin typeface="Times New Roman"/>
                <a:cs typeface="Times New Roman"/>
              </a:rPr>
              <a:t>rüzgar </a:t>
            </a:r>
            <a:r>
              <a:rPr sz="2400" spc="-55" dirty="0">
                <a:latin typeface="Times New Roman"/>
                <a:cs typeface="Times New Roman"/>
              </a:rPr>
              <a:t>v.b </a:t>
            </a:r>
            <a:r>
              <a:rPr sz="2400" dirty="0">
                <a:latin typeface="Times New Roman"/>
                <a:cs typeface="Times New Roman"/>
              </a:rPr>
              <a:t>hava  </a:t>
            </a:r>
            <a:r>
              <a:rPr sz="2400" spc="-5" dirty="0">
                <a:latin typeface="Times New Roman"/>
                <a:cs typeface="Times New Roman"/>
              </a:rPr>
              <a:t>olaylarını </a:t>
            </a:r>
            <a:r>
              <a:rPr sz="2400" dirty="0">
                <a:latin typeface="Times New Roman"/>
                <a:cs typeface="Times New Roman"/>
              </a:rPr>
              <a:t>meteorolojik </a:t>
            </a:r>
            <a:r>
              <a:rPr sz="2400" spc="-5" dirty="0">
                <a:latin typeface="Times New Roman"/>
                <a:cs typeface="Times New Roman"/>
              </a:rPr>
              <a:t>aletlerle ölçerek tutulan kayıtlara verilen  </a:t>
            </a:r>
            <a:r>
              <a:rPr sz="2400" spc="-25" dirty="0">
                <a:latin typeface="Times New Roman"/>
                <a:cs typeface="Times New Roman"/>
              </a:rPr>
              <a:t>addır. </a:t>
            </a:r>
            <a:r>
              <a:rPr sz="2400" spc="-5" dirty="0">
                <a:latin typeface="Times New Roman"/>
                <a:cs typeface="Times New Roman"/>
              </a:rPr>
              <a:t>3’e </a:t>
            </a:r>
            <a:r>
              <a:rPr sz="2400" dirty="0">
                <a:latin typeface="Times New Roman"/>
                <a:cs typeface="Times New Roman"/>
              </a:rPr>
              <a:t>ayrılır:</a:t>
            </a:r>
            <a:endParaRPr sz="2400">
              <a:latin typeface="Times New Roman"/>
              <a:cs typeface="Times New Roman"/>
            </a:endParaRPr>
          </a:p>
          <a:p>
            <a:pPr marL="1240155" indent="-31369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1240155" algn="l"/>
              </a:tabLst>
            </a:pPr>
            <a:r>
              <a:rPr sz="2400" spc="-5" dirty="0">
                <a:latin typeface="Times New Roman"/>
                <a:cs typeface="Times New Roman"/>
              </a:rPr>
              <a:t>Klimatolojik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rasatlar</a:t>
            </a:r>
            <a:endParaRPr sz="2400">
              <a:latin typeface="Times New Roman"/>
              <a:cs typeface="Times New Roman"/>
            </a:endParaRPr>
          </a:p>
          <a:p>
            <a:pPr marL="1257300" indent="-331470">
              <a:lnSpc>
                <a:spcPct val="100000"/>
              </a:lnSpc>
              <a:spcBef>
                <a:spcPts val="580"/>
              </a:spcBef>
              <a:buAutoNum type="alphaLcParenR"/>
              <a:tabLst>
                <a:tab pos="1257935" algn="l"/>
              </a:tabLst>
            </a:pPr>
            <a:r>
              <a:rPr sz="2400" dirty="0">
                <a:latin typeface="Times New Roman"/>
                <a:cs typeface="Times New Roman"/>
              </a:rPr>
              <a:t>Sinoptik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rasatlar</a:t>
            </a:r>
            <a:endParaRPr sz="2400">
              <a:latin typeface="Times New Roman"/>
              <a:cs typeface="Times New Roman"/>
            </a:endParaRPr>
          </a:p>
          <a:p>
            <a:pPr marL="1238885" indent="-313055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1239520" algn="l"/>
              </a:tabLst>
            </a:pPr>
            <a:r>
              <a:rPr sz="2400" dirty="0">
                <a:latin typeface="Times New Roman"/>
                <a:cs typeface="Times New Roman"/>
              </a:rPr>
              <a:t>Aerolojik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rasatlar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299"/>
              </a:lnSpc>
              <a:spcBef>
                <a:spcPts val="1475"/>
              </a:spcBef>
            </a:pPr>
            <a:r>
              <a:rPr sz="2800" b="1" spc="-5" dirty="0">
                <a:latin typeface="Times New Roman"/>
                <a:cs typeface="Times New Roman"/>
              </a:rPr>
              <a:t>a) </a:t>
            </a:r>
            <a:r>
              <a:rPr sz="2800" b="1" dirty="0">
                <a:latin typeface="Times New Roman"/>
                <a:cs typeface="Times New Roman"/>
              </a:rPr>
              <a:t>Klimatolojik rasat: </a:t>
            </a:r>
            <a:r>
              <a:rPr sz="2400" spc="-5" dirty="0">
                <a:latin typeface="Times New Roman"/>
                <a:cs typeface="Times New Roman"/>
              </a:rPr>
              <a:t>Ülke ve bölgelerin </a:t>
            </a:r>
            <a:r>
              <a:rPr sz="2400" dirty="0">
                <a:latin typeface="Times New Roman"/>
                <a:cs typeface="Times New Roman"/>
              </a:rPr>
              <a:t>iklim </a:t>
            </a:r>
            <a:r>
              <a:rPr sz="2400" spc="-5" dirty="0">
                <a:latin typeface="Times New Roman"/>
                <a:cs typeface="Times New Roman"/>
              </a:rPr>
              <a:t>özellik </a:t>
            </a:r>
            <a:r>
              <a:rPr sz="2400" spc="-15" dirty="0">
                <a:latin typeface="Times New Roman"/>
                <a:cs typeface="Times New Roman"/>
              </a:rPr>
              <a:t>ve  </a:t>
            </a:r>
            <a:r>
              <a:rPr sz="2400" spc="-5" dirty="0">
                <a:latin typeface="Times New Roman"/>
                <a:cs typeface="Times New Roman"/>
              </a:rPr>
              <a:t>durumlarını incelemek, iklim araştırma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projeleri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veri elde  etmek amacıyla </a:t>
            </a:r>
            <a:r>
              <a:rPr sz="2400" dirty="0">
                <a:latin typeface="Times New Roman"/>
                <a:cs typeface="Times New Roman"/>
              </a:rPr>
              <a:t>yapılan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rasatlardır.</a:t>
            </a:r>
            <a:endParaRPr sz="24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655"/>
              </a:spcBef>
            </a:pPr>
            <a:r>
              <a:rPr sz="2400" spc="-5" dirty="0">
                <a:latin typeface="Times New Roman"/>
                <a:cs typeface="Times New Roman"/>
              </a:rPr>
              <a:t>Klimatolojik </a:t>
            </a:r>
            <a:r>
              <a:rPr sz="2400" spc="-15" dirty="0">
                <a:latin typeface="Times New Roman"/>
                <a:cs typeface="Times New Roman"/>
              </a:rPr>
              <a:t>rasatlar, </a:t>
            </a:r>
            <a:r>
              <a:rPr sz="2400" b="1" dirty="0">
                <a:latin typeface="Times New Roman"/>
                <a:cs typeface="Times New Roman"/>
              </a:rPr>
              <a:t>Mahalli Saate </a:t>
            </a:r>
            <a:r>
              <a:rPr sz="2400" b="1" spc="-15" dirty="0">
                <a:latin typeface="Times New Roman"/>
                <a:cs typeface="Times New Roman"/>
              </a:rPr>
              <a:t>göre </a:t>
            </a:r>
            <a:r>
              <a:rPr sz="2800" b="1" spc="-5" dirty="0">
                <a:latin typeface="Times New Roman"/>
                <a:cs typeface="Times New Roman"/>
              </a:rPr>
              <a:t>7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800" b="1" spc="-5" dirty="0">
                <a:latin typeface="Times New Roman"/>
                <a:cs typeface="Times New Roman"/>
              </a:rPr>
              <a:t>14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800" b="1" dirty="0">
                <a:latin typeface="Times New Roman"/>
                <a:cs typeface="Times New Roman"/>
              </a:rPr>
              <a:t>21</a:t>
            </a:r>
            <a:r>
              <a:rPr sz="2400" dirty="0">
                <a:latin typeface="Times New Roman"/>
                <a:cs typeface="Times New Roman"/>
              </a:rPr>
              <a:t>’de</a:t>
            </a:r>
            <a:r>
              <a:rPr sz="2400" spc="-20" dirty="0">
                <a:latin typeface="Times New Roman"/>
                <a:cs typeface="Times New Roman"/>
              </a:rPr>
              <a:t> yapılır.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4472" y="568832"/>
            <a:ext cx="5724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METEOROLOJİK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30" dirty="0">
                <a:latin typeface="Times New Roman"/>
                <a:cs typeface="Times New Roman"/>
              </a:rPr>
              <a:t>RASATLAR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82955"/>
            <a:ext cx="8630285" cy="639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Sabit seviye balonları: </a:t>
            </a:r>
            <a:r>
              <a:rPr sz="2400" dirty="0">
                <a:latin typeface="Times New Roman"/>
                <a:cs typeface="Times New Roman"/>
              </a:rPr>
              <a:t>Genel </a:t>
            </a:r>
            <a:r>
              <a:rPr sz="2400" spc="-10" dirty="0">
                <a:latin typeface="Times New Roman"/>
                <a:cs typeface="Times New Roman"/>
              </a:rPr>
              <a:t>olarak </a:t>
            </a:r>
            <a:r>
              <a:rPr sz="2400" spc="-5" dirty="0">
                <a:latin typeface="Times New Roman"/>
                <a:cs typeface="Times New Roman"/>
              </a:rPr>
              <a:t>tropikal denizler üzerindeki  meteorolojik bilgi eksikliğini gidermek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yeryüzünden, helyum  gazı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doldurulmuş </a:t>
            </a:r>
            <a:r>
              <a:rPr sz="2400" dirty="0">
                <a:latin typeface="Times New Roman"/>
                <a:cs typeface="Times New Roman"/>
              </a:rPr>
              <a:t>balona </a:t>
            </a:r>
            <a:r>
              <a:rPr sz="2400" spc="-5" dirty="0">
                <a:latin typeface="Times New Roman"/>
                <a:cs typeface="Times New Roman"/>
              </a:rPr>
              <a:t>bağlı olarak bırakılan </a:t>
            </a:r>
            <a:r>
              <a:rPr sz="2400" spc="-20" dirty="0">
                <a:latin typeface="Times New Roman"/>
                <a:cs typeface="Times New Roman"/>
              </a:rPr>
              <a:t>cihazdır. </a:t>
            </a:r>
            <a:r>
              <a:rPr sz="2400" spc="-5" dirty="0">
                <a:latin typeface="Times New Roman"/>
                <a:cs typeface="Times New Roman"/>
              </a:rPr>
              <a:t>Bu  balonlar </a:t>
            </a:r>
            <a:r>
              <a:rPr sz="2400" spc="-10" dirty="0">
                <a:latin typeface="Times New Roman"/>
                <a:cs typeface="Times New Roman"/>
              </a:rPr>
              <a:t>4.15 </a:t>
            </a:r>
            <a:r>
              <a:rPr sz="2400" dirty="0">
                <a:latin typeface="Times New Roman"/>
                <a:cs typeface="Times New Roman"/>
              </a:rPr>
              <a:t>m </a:t>
            </a:r>
            <a:r>
              <a:rPr sz="2400" spc="-5" dirty="0">
                <a:latin typeface="Times New Roman"/>
                <a:cs typeface="Times New Roman"/>
              </a:rPr>
              <a:t>çapında </a:t>
            </a:r>
            <a:r>
              <a:rPr sz="2400" dirty="0">
                <a:latin typeface="Times New Roman"/>
                <a:cs typeface="Times New Roman"/>
              </a:rPr>
              <a:t>olup, </a:t>
            </a:r>
            <a:r>
              <a:rPr sz="2400" spc="-5" dirty="0">
                <a:latin typeface="Times New Roman"/>
                <a:cs typeface="Times New Roman"/>
              </a:rPr>
              <a:t>atmosferin 14 km yüksekliğinde ve  geçtikleri yerlerdeki sıcaklık, </a:t>
            </a:r>
            <a:r>
              <a:rPr sz="2400" dirty="0">
                <a:latin typeface="Times New Roman"/>
                <a:cs typeface="Times New Roman"/>
              </a:rPr>
              <a:t>rüzgar yönü ve </a:t>
            </a:r>
            <a:r>
              <a:rPr sz="2400" spc="-5" dirty="0">
                <a:latin typeface="Times New Roman"/>
                <a:cs typeface="Times New Roman"/>
              </a:rPr>
              <a:t>hızı değerlerini  </a:t>
            </a:r>
            <a:r>
              <a:rPr sz="2400" dirty="0">
                <a:latin typeface="Times New Roman"/>
                <a:cs typeface="Times New Roman"/>
              </a:rPr>
              <a:t>saptayarak bu </a:t>
            </a:r>
            <a:r>
              <a:rPr sz="2400" spc="-5" dirty="0">
                <a:latin typeface="Times New Roman"/>
                <a:cs typeface="Times New Roman"/>
              </a:rPr>
              <a:t>bilgileri yapay uydular aracılığı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ana </a:t>
            </a:r>
            <a:r>
              <a:rPr sz="2400" spc="-10" dirty="0">
                <a:latin typeface="Times New Roman"/>
                <a:cs typeface="Times New Roman"/>
              </a:rPr>
              <a:t>bilgi </a:t>
            </a:r>
            <a:r>
              <a:rPr sz="2400" spc="-5" dirty="0">
                <a:latin typeface="Times New Roman"/>
                <a:cs typeface="Times New Roman"/>
              </a:rPr>
              <a:t>merkezine  </a:t>
            </a:r>
            <a:r>
              <a:rPr sz="2400" spc="-10" dirty="0">
                <a:latin typeface="Times New Roman"/>
                <a:cs typeface="Times New Roman"/>
              </a:rPr>
              <a:t>ulaştırmaktadır.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balonlar yaklaşık 6 ay kadar bilgi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vermektedir.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1445"/>
              </a:spcBef>
            </a:pPr>
            <a:r>
              <a:rPr sz="2400" b="1" dirty="0">
                <a:latin typeface="Times New Roman"/>
                <a:cs typeface="Times New Roman"/>
              </a:rPr>
              <a:t>Gemi </a:t>
            </a:r>
            <a:r>
              <a:rPr sz="2400" b="1" spc="-5" dirty="0">
                <a:latin typeface="Times New Roman"/>
                <a:cs typeface="Times New Roman"/>
              </a:rPr>
              <a:t>sondaj sistemi: </a:t>
            </a:r>
            <a:r>
              <a:rPr sz="2400" spc="-5" dirty="0">
                <a:latin typeface="Times New Roman"/>
                <a:cs typeface="Times New Roman"/>
              </a:rPr>
              <a:t>Bu sistemde, </a:t>
            </a:r>
            <a:r>
              <a:rPr sz="2400" dirty="0">
                <a:latin typeface="Times New Roman"/>
                <a:cs typeface="Times New Roman"/>
              </a:rPr>
              <a:t>yüksek </a:t>
            </a:r>
            <a:r>
              <a:rPr sz="2400" spc="-5" dirty="0">
                <a:latin typeface="Times New Roman"/>
                <a:cs typeface="Times New Roman"/>
              </a:rPr>
              <a:t>atmosfer bilgilerini elde  etmek için </a:t>
            </a:r>
            <a:r>
              <a:rPr sz="2400" dirty="0">
                <a:latin typeface="Times New Roman"/>
                <a:cs typeface="Times New Roman"/>
              </a:rPr>
              <a:t>hiçbir </a:t>
            </a:r>
            <a:r>
              <a:rPr sz="2400" spc="-5" dirty="0">
                <a:latin typeface="Times New Roman"/>
                <a:cs typeface="Times New Roman"/>
              </a:rPr>
              <a:t>cihaz uçurulmaz. Gemilere yerleştirilen </a:t>
            </a:r>
            <a:r>
              <a:rPr sz="2400" spc="-10" dirty="0">
                <a:latin typeface="Times New Roman"/>
                <a:cs typeface="Times New Roman"/>
              </a:rPr>
              <a:t>özel  </a:t>
            </a:r>
            <a:r>
              <a:rPr sz="2400" spc="-5" dirty="0">
                <a:latin typeface="Times New Roman"/>
                <a:cs typeface="Times New Roman"/>
              </a:rPr>
              <a:t>elektronik cihazlar yardımı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10" dirty="0">
                <a:latin typeface="Times New Roman"/>
                <a:cs typeface="Times New Roman"/>
              </a:rPr>
              <a:t>bazı </a:t>
            </a:r>
            <a:r>
              <a:rPr sz="2400" spc="-5" dirty="0">
                <a:latin typeface="Times New Roman"/>
                <a:cs typeface="Times New Roman"/>
              </a:rPr>
              <a:t>meteorolojik parametreler (rüzgar  </a:t>
            </a:r>
            <a:r>
              <a:rPr sz="2400" dirty="0">
                <a:latin typeface="Times New Roman"/>
                <a:cs typeface="Times New Roman"/>
              </a:rPr>
              <a:t>hızı </a:t>
            </a:r>
            <a:r>
              <a:rPr sz="2400" spc="-5" dirty="0">
                <a:latin typeface="Times New Roman"/>
                <a:cs typeface="Times New Roman"/>
              </a:rPr>
              <a:t>ve yönü </a:t>
            </a:r>
            <a:r>
              <a:rPr sz="2400" dirty="0">
                <a:latin typeface="Times New Roman"/>
                <a:cs typeface="Times New Roman"/>
              </a:rPr>
              <a:t>gibi) elde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edilmektedir.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Times New Roman"/>
                <a:cs typeface="Times New Roman"/>
              </a:rPr>
              <a:t>Meteorolojik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radarlar: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imes New Roman"/>
                <a:cs typeface="Times New Roman"/>
              </a:rPr>
              <a:t>Radar: </a:t>
            </a:r>
            <a:r>
              <a:rPr sz="2400" dirty="0">
                <a:latin typeface="Times New Roman"/>
                <a:cs typeface="Times New Roman"/>
              </a:rPr>
              <a:t>Radio Detecting and Ranging </a:t>
            </a:r>
            <a:r>
              <a:rPr sz="2400" spc="-5" dirty="0">
                <a:latin typeface="Times New Roman"/>
                <a:cs typeface="Times New Roman"/>
              </a:rPr>
              <a:t>kelimelerinin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kısaltmasıdır.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Radarlar </a:t>
            </a:r>
            <a:r>
              <a:rPr sz="2400" spc="-10" dirty="0">
                <a:latin typeface="Times New Roman"/>
                <a:cs typeface="Times New Roman"/>
              </a:rPr>
              <a:t>ilk </a:t>
            </a:r>
            <a:r>
              <a:rPr sz="2400" dirty="0">
                <a:latin typeface="Times New Roman"/>
                <a:cs typeface="Times New Roman"/>
              </a:rPr>
              <a:t>kez </a:t>
            </a:r>
            <a:r>
              <a:rPr sz="2400" spc="-5" dirty="0">
                <a:latin typeface="Times New Roman"/>
                <a:cs typeface="Times New Roman"/>
              </a:rPr>
              <a:t>1950’ li yıllarda meteorolojide kullanılmaya  </a:t>
            </a:r>
            <a:r>
              <a:rPr sz="2400" spc="-10" dirty="0">
                <a:latin typeface="Times New Roman"/>
                <a:cs typeface="Times New Roman"/>
              </a:rPr>
              <a:t>başlanmıştır.1970’ </a:t>
            </a:r>
            <a:r>
              <a:rPr sz="2400" dirty="0">
                <a:latin typeface="Times New Roman"/>
                <a:cs typeface="Times New Roman"/>
              </a:rPr>
              <a:t>li </a:t>
            </a:r>
            <a:r>
              <a:rPr sz="2400" spc="-5" dirty="0">
                <a:latin typeface="Times New Roman"/>
                <a:cs typeface="Times New Roman"/>
              </a:rPr>
              <a:t>yıllardan itibaren </a:t>
            </a:r>
            <a:r>
              <a:rPr sz="2400" dirty="0">
                <a:latin typeface="Times New Roman"/>
                <a:cs typeface="Times New Roman"/>
              </a:rPr>
              <a:t>Doppler radar </a:t>
            </a:r>
            <a:r>
              <a:rPr sz="2400" spc="-5" dirty="0">
                <a:latin typeface="Times New Roman"/>
                <a:cs typeface="Times New Roman"/>
              </a:rPr>
              <a:t>teknolojisine  </a:t>
            </a:r>
            <a:r>
              <a:rPr sz="2400" dirty="0">
                <a:latin typeface="Times New Roman"/>
                <a:cs typeface="Times New Roman"/>
              </a:rPr>
              <a:t>geçilerek radarlardan dijital </a:t>
            </a:r>
            <a:r>
              <a:rPr sz="2400" spc="-5" dirty="0">
                <a:latin typeface="Times New Roman"/>
                <a:cs typeface="Times New Roman"/>
              </a:rPr>
              <a:t>formda </a:t>
            </a:r>
            <a:r>
              <a:rPr sz="2400" dirty="0">
                <a:latin typeface="Times New Roman"/>
                <a:cs typeface="Times New Roman"/>
              </a:rPr>
              <a:t>bilgiler </a:t>
            </a:r>
            <a:r>
              <a:rPr sz="2400" spc="-5" dirty="0">
                <a:latin typeface="Times New Roman"/>
                <a:cs typeface="Times New Roman"/>
              </a:rPr>
              <a:t>alınmaya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başlanmıştır.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211328"/>
            <a:ext cx="84131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Times New Roman"/>
                <a:cs typeface="Times New Roman"/>
              </a:rPr>
              <a:t>Radar, </a:t>
            </a:r>
            <a:r>
              <a:rPr sz="2400" spc="-5" dirty="0">
                <a:latin typeface="Times New Roman"/>
                <a:cs typeface="Times New Roman"/>
              </a:rPr>
              <a:t>elektromanyetik dalgalar yayarak hareket eden yada  hareketsiz hedefler hakkında çeşitli bilgiler alabilen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uzaktan  algılama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sistemidir.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611" y="1700783"/>
            <a:ext cx="3776472" cy="439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33338" y="1795729"/>
            <a:ext cx="2788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005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prensibi,	</a:t>
            </a:r>
            <a:r>
              <a:rPr sz="2400" spc="-5" dirty="0">
                <a:latin typeface="Times New Roman"/>
                <a:cs typeface="Times New Roman"/>
              </a:rPr>
              <a:t>radardan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7229" y="1795729"/>
            <a:ext cx="1329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Çalışma  </a:t>
            </a:r>
            <a:r>
              <a:rPr sz="2400" dirty="0">
                <a:latin typeface="Times New Roman"/>
                <a:cs typeface="Times New Roman"/>
              </a:rPr>
              <a:t>gönderilen  </a:t>
            </a:r>
            <a:r>
              <a:rPr sz="2400" spc="-5" dirty="0">
                <a:latin typeface="Times New Roman"/>
                <a:cs typeface="Times New Roman"/>
              </a:rPr>
              <a:t>sinyalin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6158" y="2162047"/>
            <a:ext cx="3086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8140">
              <a:lnSpc>
                <a:spcPct val="100000"/>
              </a:lnSpc>
              <a:spcBef>
                <a:spcPts val="100"/>
              </a:spcBef>
              <a:tabLst>
                <a:tab pos="1096010" algn="l"/>
                <a:tab pos="1187450" algn="l"/>
                <a:tab pos="2600325" algn="l"/>
              </a:tabLst>
            </a:pP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r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kt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tik  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edefe		</a:t>
            </a:r>
            <a:r>
              <a:rPr sz="2400" spc="-10" dirty="0">
                <a:latin typeface="Times New Roman"/>
                <a:cs typeface="Times New Roman"/>
              </a:rPr>
              <a:t>ç</a:t>
            </a:r>
            <a:r>
              <a:rPr sz="2400" dirty="0">
                <a:latin typeface="Times New Roman"/>
                <a:cs typeface="Times New Roman"/>
              </a:rPr>
              <a:t>arparak	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7229" y="2820793"/>
            <a:ext cx="4415155" cy="23666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Times New Roman"/>
                <a:cs typeface="Times New Roman"/>
              </a:rPr>
              <a:t>gelmesi </a:t>
            </a:r>
            <a:r>
              <a:rPr sz="2400" dirty="0">
                <a:latin typeface="Times New Roman"/>
                <a:cs typeface="Times New Roman"/>
              </a:rPr>
              <a:t>esasına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dayanır.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spc="-10" dirty="0">
                <a:latin typeface="Times New Roman"/>
                <a:cs typeface="Times New Roman"/>
              </a:rPr>
              <a:t>Meteoroloji </a:t>
            </a:r>
            <a:r>
              <a:rPr sz="2400" b="1" spc="-5" dirty="0">
                <a:latin typeface="Times New Roman"/>
                <a:cs typeface="Times New Roman"/>
              </a:rPr>
              <a:t>radarları, </a:t>
            </a:r>
            <a:r>
              <a:rPr sz="2400" spc="-5" dirty="0">
                <a:latin typeface="Times New Roman"/>
                <a:cs typeface="Times New Roman"/>
              </a:rPr>
              <a:t>yağmur  zerrecikleri, </a:t>
            </a:r>
            <a:r>
              <a:rPr sz="2400" dirty="0">
                <a:latin typeface="Times New Roman"/>
                <a:cs typeface="Times New Roman"/>
              </a:rPr>
              <a:t>kar </a:t>
            </a:r>
            <a:r>
              <a:rPr sz="2400" spc="-5" dirty="0">
                <a:latin typeface="Times New Roman"/>
                <a:cs typeface="Times New Roman"/>
              </a:rPr>
              <a:t>taneleri, dolu gibi  hidrometeorlar tarafından yansıtılan  sinyalleri ölçerek yağış bilgilerini  </a:t>
            </a:r>
            <a:r>
              <a:rPr sz="2400" spc="-15" dirty="0">
                <a:latin typeface="Times New Roman"/>
                <a:cs typeface="Times New Roman"/>
              </a:rPr>
              <a:t>üretirler.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282955"/>
            <a:ext cx="8487410" cy="580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Meteoroloji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alanında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radarların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kullanılmasıyla özellikle şiddetli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yağışlar,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dolu, tornado,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taşkın ve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selleri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önceden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belirleyebilmek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mümkün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olmuştur.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Radarlar aktif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uzaktan algılama </a:t>
            </a:r>
            <a:r>
              <a:rPr sz="2400" spc="-15" dirty="0">
                <a:latin typeface="Times New Roman"/>
                <a:cs typeface="Times New Roman"/>
              </a:rPr>
              <a:t>sistemidir.  </a:t>
            </a:r>
            <a:r>
              <a:rPr sz="2400" spc="-5" dirty="0">
                <a:latin typeface="Times New Roman"/>
                <a:cs typeface="Times New Roman"/>
              </a:rPr>
              <a:t>Diğer </a:t>
            </a:r>
            <a:r>
              <a:rPr sz="2400" dirty="0">
                <a:latin typeface="Times New Roman"/>
                <a:cs typeface="Times New Roman"/>
              </a:rPr>
              <a:t>bir deyişle aktif </a:t>
            </a:r>
            <a:r>
              <a:rPr sz="2400" spc="-5" dirty="0">
                <a:latin typeface="Times New Roman"/>
                <a:cs typeface="Times New Roman"/>
              </a:rPr>
              <a:t>radyometrik </a:t>
            </a:r>
            <a:r>
              <a:rPr sz="2400" dirty="0">
                <a:latin typeface="Times New Roman"/>
                <a:cs typeface="Times New Roman"/>
              </a:rPr>
              <a:t>sistemlere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sahiptir.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Radarın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temel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fonksiyonları;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Hedefi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keşfeder,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Sistemin </a:t>
            </a:r>
            <a:r>
              <a:rPr sz="2400" dirty="0">
                <a:latin typeface="Times New Roman"/>
                <a:cs typeface="Times New Roman"/>
              </a:rPr>
              <a:t>yerini belirler ve hareketini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izler,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Ölçüm </a:t>
            </a:r>
            <a:r>
              <a:rPr sz="2400" spc="-15" dirty="0">
                <a:latin typeface="Times New Roman"/>
                <a:cs typeface="Times New Roman"/>
              </a:rPr>
              <a:t>yapar,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Meteorolojik olayın tipini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tanımlar,</a:t>
            </a:r>
            <a:endParaRPr sz="2400">
              <a:latin typeface="Times New Roman"/>
              <a:cs typeface="Times New Roman"/>
            </a:endParaRPr>
          </a:p>
          <a:p>
            <a:pPr marL="178435" indent="-166370">
              <a:lnSpc>
                <a:spcPct val="100000"/>
              </a:lnSpc>
              <a:spcBef>
                <a:spcPts val="580"/>
              </a:spcBef>
              <a:buChar char="•"/>
              <a:tabLst>
                <a:tab pos="179070" algn="l"/>
              </a:tabLst>
            </a:pPr>
            <a:r>
              <a:rPr sz="2400" spc="-5" dirty="0">
                <a:latin typeface="Times New Roman"/>
                <a:cs typeface="Times New Roman"/>
              </a:rPr>
              <a:t>Alınan </a:t>
            </a:r>
            <a:r>
              <a:rPr sz="2400" dirty="0">
                <a:latin typeface="Times New Roman"/>
                <a:cs typeface="Times New Roman"/>
              </a:rPr>
              <a:t>verileri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görüntüler.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1360" algn="l"/>
                <a:tab pos="1678305" algn="l"/>
                <a:tab pos="2114550" algn="l"/>
                <a:tab pos="2820035" algn="l"/>
                <a:tab pos="4972050" algn="l"/>
                <a:tab pos="6546850" algn="l"/>
                <a:tab pos="7999095" algn="l"/>
              </a:tabLst>
            </a:pP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t:	R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dar	</a:t>
            </a:r>
            <a:r>
              <a:rPr sz="2400" b="1" spc="-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le	</a:t>
            </a:r>
            <a:r>
              <a:rPr sz="2400" b="1" spc="-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10" dirty="0">
                <a:latin typeface="Times New Roman"/>
                <a:cs typeface="Times New Roman"/>
              </a:rPr>
              <a:t>gil</a:t>
            </a:r>
            <a:r>
              <a:rPr sz="2400" b="1" dirty="0">
                <a:latin typeface="Times New Roman"/>
                <a:cs typeface="Times New Roman"/>
              </a:rPr>
              <a:t>i	b</a:t>
            </a:r>
            <a:r>
              <a:rPr sz="2400" b="1" spc="-1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10" dirty="0">
                <a:latin typeface="Times New Roman"/>
                <a:cs typeface="Times New Roman"/>
              </a:rPr>
              <a:t>g</a:t>
            </a:r>
            <a:r>
              <a:rPr sz="2400" b="1" dirty="0">
                <a:latin typeface="Times New Roman"/>
                <a:cs typeface="Times New Roman"/>
              </a:rPr>
              <a:t>iler </a:t>
            </a:r>
            <a:r>
              <a:rPr sz="2400" b="1" spc="-20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“ya</a:t>
            </a:r>
            <a:r>
              <a:rPr sz="2400" b="1" spc="-20" dirty="0">
                <a:latin typeface="Times New Roman"/>
                <a:cs typeface="Times New Roman"/>
              </a:rPr>
              <a:t>ğ</a:t>
            </a:r>
            <a:r>
              <a:rPr sz="2400" b="1" spc="-10" dirty="0">
                <a:latin typeface="Times New Roman"/>
                <a:cs typeface="Times New Roman"/>
              </a:rPr>
              <a:t>ı</a:t>
            </a:r>
            <a:r>
              <a:rPr sz="2400" b="1" spc="-5" dirty="0">
                <a:latin typeface="Times New Roman"/>
                <a:cs typeface="Times New Roman"/>
              </a:rPr>
              <a:t>ş</a:t>
            </a:r>
            <a:r>
              <a:rPr sz="2400" b="1" dirty="0">
                <a:latin typeface="Times New Roman"/>
                <a:cs typeface="Times New Roman"/>
              </a:rPr>
              <a:t>”	kon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sunda	anlatıld</a:t>
            </a:r>
            <a:r>
              <a:rPr sz="2400" b="1" spc="-15" dirty="0">
                <a:latin typeface="Times New Roman"/>
                <a:cs typeface="Times New Roman"/>
              </a:rPr>
              <a:t>ı</a:t>
            </a:r>
            <a:r>
              <a:rPr sz="2400" b="1" dirty="0">
                <a:latin typeface="Times New Roman"/>
                <a:cs typeface="Times New Roman"/>
              </a:rPr>
              <a:t>ğı	için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ayrıntıya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girilmemiştir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159257"/>
            <a:ext cx="7755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METEOROLOJİDE UYDUDAN</a:t>
            </a:r>
            <a:r>
              <a:rPr sz="2800" b="1" spc="-35" dirty="0">
                <a:latin typeface="Times New Roman"/>
                <a:cs typeface="Times New Roman"/>
              </a:rPr>
              <a:t> YARARLANMA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003808"/>
            <a:ext cx="8557895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Uydu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Nedir?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Uydular</a:t>
            </a:r>
            <a:r>
              <a:rPr sz="2400" spc="-5" dirty="0">
                <a:latin typeface="Times New Roman"/>
                <a:cs typeface="Times New Roman"/>
              </a:rPr>
              <a:t>, hava olaylarını küresel olarak </a:t>
            </a:r>
            <a:r>
              <a:rPr sz="2400" spc="-10" dirty="0">
                <a:latin typeface="Times New Roman"/>
                <a:cs typeface="Times New Roman"/>
              </a:rPr>
              <a:t>inceleme </a:t>
            </a:r>
            <a:r>
              <a:rPr sz="2400" spc="-5" dirty="0">
                <a:latin typeface="Times New Roman"/>
                <a:cs typeface="Times New Roman"/>
              </a:rPr>
              <a:t>olanağı sağlar </a:t>
            </a:r>
            <a:r>
              <a:rPr sz="2400" spc="-15" dirty="0">
                <a:latin typeface="Times New Roman"/>
                <a:cs typeface="Times New Roman"/>
              </a:rPr>
              <a:t>ve  </a:t>
            </a:r>
            <a:r>
              <a:rPr sz="2400" dirty="0">
                <a:latin typeface="Times New Roman"/>
                <a:cs typeface="Times New Roman"/>
              </a:rPr>
              <a:t>dünya </a:t>
            </a:r>
            <a:r>
              <a:rPr sz="2400" spc="-5" dirty="0">
                <a:latin typeface="Times New Roman"/>
                <a:cs typeface="Times New Roman"/>
              </a:rPr>
              <a:t>çevresindeki yörüngelerinde hareket ederken, sensörleri  (radyometre) </a:t>
            </a:r>
            <a:r>
              <a:rPr sz="2400" dirty="0">
                <a:latin typeface="Times New Roman"/>
                <a:cs typeface="Times New Roman"/>
              </a:rPr>
              <a:t>tarafından kaydedilen </a:t>
            </a:r>
            <a:r>
              <a:rPr sz="2400" spc="-5" dirty="0">
                <a:latin typeface="Times New Roman"/>
                <a:cs typeface="Times New Roman"/>
              </a:rPr>
              <a:t>verileri belirli aralıklarla yer  </a:t>
            </a:r>
            <a:r>
              <a:rPr sz="2400" dirty="0">
                <a:latin typeface="Times New Roman"/>
                <a:cs typeface="Times New Roman"/>
              </a:rPr>
              <a:t>istasyonlarına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gönderirler.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Meteorolojik 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uydular</a:t>
            </a:r>
            <a:r>
              <a:rPr sz="2400" b="1" spc="-30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tahminlerinin yapılmasının </a:t>
            </a:r>
            <a:r>
              <a:rPr sz="2400" dirty="0">
                <a:latin typeface="Times New Roman"/>
                <a:cs typeface="Times New Roman"/>
              </a:rPr>
              <a:t>yanı </a:t>
            </a:r>
            <a:r>
              <a:rPr sz="2400" spc="-5" dirty="0">
                <a:latin typeface="Times New Roman"/>
                <a:cs typeface="Times New Roman"/>
              </a:rPr>
              <a:t>sıra,  fırtına, sel gibi doğal afetlerin önceden haber verilmesinde, atmosfer  içeriğinin,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kirliliğinin </a:t>
            </a:r>
            <a:r>
              <a:rPr sz="2400" dirty="0">
                <a:latin typeface="Times New Roman"/>
                <a:cs typeface="Times New Roman"/>
              </a:rPr>
              <a:t>ve ozon </a:t>
            </a:r>
            <a:r>
              <a:rPr sz="2400" spc="-5" dirty="0">
                <a:latin typeface="Times New Roman"/>
                <a:cs typeface="Times New Roman"/>
              </a:rPr>
              <a:t>katmanı kalınlığının  belirlenmesinde, </a:t>
            </a:r>
            <a:r>
              <a:rPr sz="2400" dirty="0">
                <a:latin typeface="Times New Roman"/>
                <a:cs typeface="Times New Roman"/>
              </a:rPr>
              <a:t>kar </a:t>
            </a:r>
            <a:r>
              <a:rPr sz="2400" spc="-5" dirty="0">
                <a:latin typeface="Times New Roman"/>
                <a:cs typeface="Times New Roman"/>
              </a:rPr>
              <a:t>ve buz kalınlıkları ile bunlardan yüzey </a:t>
            </a:r>
            <a:r>
              <a:rPr sz="2400" dirty="0">
                <a:latin typeface="Times New Roman"/>
                <a:cs typeface="Times New Roman"/>
              </a:rPr>
              <a:t>akışa  geçecek </a:t>
            </a:r>
            <a:r>
              <a:rPr sz="2400" spc="-5" dirty="0">
                <a:latin typeface="Times New Roman"/>
                <a:cs typeface="Times New Roman"/>
              </a:rPr>
              <a:t>akarsu debileri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sedimantasyonun tahmin edilmesinde,  agrometeorolojik çalışmalarda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bitki verim tahmininde </a:t>
            </a:r>
            <a:r>
              <a:rPr sz="2400" dirty="0">
                <a:latin typeface="Times New Roman"/>
                <a:cs typeface="Times New Roman"/>
              </a:rPr>
              <a:t>yaygın  olarak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kullanılmaktadır.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355549"/>
            <a:ext cx="8630285" cy="492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Bu gün </a:t>
            </a:r>
            <a:r>
              <a:rPr sz="2400" dirty="0">
                <a:latin typeface="Times New Roman"/>
                <a:cs typeface="Times New Roman"/>
              </a:rPr>
              <a:t>dünyada </a:t>
            </a:r>
            <a:r>
              <a:rPr sz="2400" spc="-5" dirty="0">
                <a:latin typeface="Times New Roman"/>
                <a:cs typeface="Times New Roman"/>
              </a:rPr>
              <a:t>dört </a:t>
            </a:r>
            <a:r>
              <a:rPr sz="2400" dirty="0">
                <a:latin typeface="Times New Roman"/>
                <a:cs typeface="Times New Roman"/>
              </a:rPr>
              <a:t>ana </a:t>
            </a:r>
            <a:r>
              <a:rPr sz="2400" spc="-5" dirty="0">
                <a:latin typeface="Times New Roman"/>
                <a:cs typeface="Times New Roman"/>
              </a:rPr>
              <a:t>Meteorolojik Uydu sistemi yer  </a:t>
            </a:r>
            <a:r>
              <a:rPr sz="2400" spc="-15" dirty="0">
                <a:latin typeface="Times New Roman"/>
                <a:cs typeface="Times New Roman"/>
              </a:rPr>
              <a:t>almaktadır. </a:t>
            </a:r>
            <a:r>
              <a:rPr sz="2400" spc="-5" dirty="0">
                <a:latin typeface="Times New Roman"/>
                <a:cs typeface="Times New Roman"/>
              </a:rPr>
              <a:t>Bu sistemlerden </a:t>
            </a:r>
            <a:r>
              <a:rPr sz="2400" dirty="0">
                <a:latin typeface="Times New Roman"/>
                <a:cs typeface="Times New Roman"/>
              </a:rPr>
              <a:t>ilki </a:t>
            </a:r>
            <a:r>
              <a:rPr sz="2400" spc="-5" dirty="0">
                <a:latin typeface="Times New Roman"/>
                <a:cs typeface="Times New Roman"/>
              </a:rPr>
              <a:t>ABD Meteoroloji Merkezi’nin bir </a:t>
            </a:r>
            <a:r>
              <a:rPr sz="2400" dirty="0">
                <a:latin typeface="Times New Roman"/>
                <a:cs typeface="Times New Roman"/>
              </a:rPr>
              <a:t>üst  kuruluşu </a:t>
            </a:r>
            <a:r>
              <a:rPr sz="2400" spc="-5" dirty="0">
                <a:latin typeface="Times New Roman"/>
                <a:cs typeface="Times New Roman"/>
              </a:rPr>
              <a:t>olan NOAA (National </a:t>
            </a:r>
            <a:r>
              <a:rPr sz="2400" dirty="0">
                <a:latin typeface="Times New Roman"/>
                <a:cs typeface="Times New Roman"/>
              </a:rPr>
              <a:t>Oceanic and </a:t>
            </a:r>
            <a:r>
              <a:rPr sz="2400" spc="-5" dirty="0">
                <a:latin typeface="Times New Roman"/>
                <a:cs typeface="Times New Roman"/>
              </a:rPr>
              <a:t>Athmospheric  Administration) tarafından </a:t>
            </a:r>
            <a:r>
              <a:rPr sz="2400" spc="-10" dirty="0">
                <a:latin typeface="Times New Roman"/>
                <a:cs typeface="Times New Roman"/>
              </a:rPr>
              <a:t>işletilmektedir. </a:t>
            </a:r>
            <a:r>
              <a:rPr sz="2400" spc="-5" dirty="0">
                <a:latin typeface="Times New Roman"/>
                <a:cs typeface="Times New Roman"/>
              </a:rPr>
              <a:t>Bu seri içerisindeki birinci  </a:t>
            </a:r>
            <a:r>
              <a:rPr sz="2400" dirty="0">
                <a:latin typeface="Times New Roman"/>
                <a:cs typeface="Times New Roman"/>
              </a:rPr>
              <a:t>grup </a:t>
            </a:r>
            <a:r>
              <a:rPr sz="2400" spc="-5" dirty="0">
                <a:latin typeface="Times New Roman"/>
                <a:cs typeface="Times New Roman"/>
              </a:rPr>
              <a:t>uydular </a:t>
            </a:r>
            <a:r>
              <a:rPr sz="2400" b="1" spc="-5" dirty="0">
                <a:latin typeface="Times New Roman"/>
                <a:cs typeface="Times New Roman"/>
              </a:rPr>
              <a:t>TIROS </a:t>
            </a:r>
            <a:r>
              <a:rPr sz="2400" spc="-15" dirty="0">
                <a:latin typeface="Times New Roman"/>
                <a:cs typeface="Times New Roman"/>
              </a:rPr>
              <a:t>serisidir.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seri </a:t>
            </a:r>
            <a:r>
              <a:rPr sz="2400" b="1" spc="-5" dirty="0">
                <a:latin typeface="Times New Roman"/>
                <a:cs typeface="Times New Roman"/>
              </a:rPr>
              <a:t>NOAA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de </a:t>
            </a:r>
            <a:r>
              <a:rPr sz="2400" spc="-15" dirty="0">
                <a:latin typeface="Times New Roman"/>
                <a:cs typeface="Times New Roman"/>
              </a:rPr>
              <a:t>anılmaktadır.  </a:t>
            </a:r>
            <a:r>
              <a:rPr sz="2400" dirty="0">
                <a:latin typeface="Times New Roman"/>
                <a:cs typeface="Times New Roman"/>
              </a:rPr>
              <a:t>Bunlar </a:t>
            </a:r>
            <a:r>
              <a:rPr sz="2400" spc="-5" dirty="0">
                <a:latin typeface="Times New Roman"/>
                <a:cs typeface="Times New Roman"/>
              </a:rPr>
              <a:t>kuzey-güney kutupları doğrultusunda </a:t>
            </a:r>
            <a:r>
              <a:rPr sz="2400" dirty="0">
                <a:latin typeface="Times New Roman"/>
                <a:cs typeface="Times New Roman"/>
              </a:rPr>
              <a:t>yörüngeye sahip </a:t>
            </a:r>
            <a:r>
              <a:rPr sz="2400" spc="-15" dirty="0">
                <a:latin typeface="Times New Roman"/>
                <a:cs typeface="Times New Roman"/>
              </a:rPr>
              <a:t>ve  </a:t>
            </a:r>
            <a:r>
              <a:rPr sz="2400" dirty="0">
                <a:latin typeface="Times New Roman"/>
                <a:cs typeface="Times New Roman"/>
              </a:rPr>
              <a:t>güneşe senkronize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uydulardır.</a:t>
            </a:r>
            <a:endParaRPr sz="24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Bu seri içinde ikinci grubu oluşturan </a:t>
            </a:r>
            <a:r>
              <a:rPr sz="2400" b="1" spc="-5" dirty="0">
                <a:latin typeface="Times New Roman"/>
                <a:cs typeface="Times New Roman"/>
              </a:rPr>
              <a:t>GOES </a:t>
            </a:r>
            <a:r>
              <a:rPr sz="2400" spc="-5" dirty="0">
                <a:latin typeface="Times New Roman"/>
                <a:cs typeface="Times New Roman"/>
              </a:rPr>
              <a:t>serisi ise ekvator  üzerinde sabit bir yere </a:t>
            </a:r>
            <a:r>
              <a:rPr sz="2400" dirty="0">
                <a:latin typeface="Times New Roman"/>
                <a:cs typeface="Times New Roman"/>
              </a:rPr>
              <a:t>sahip </a:t>
            </a:r>
            <a:r>
              <a:rPr sz="2400" spc="-5" dirty="0">
                <a:latin typeface="Times New Roman"/>
                <a:cs typeface="Times New Roman"/>
              </a:rPr>
              <a:t>olan (Geostationary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Coğrafi olarak  </a:t>
            </a:r>
            <a:r>
              <a:rPr sz="2400" dirty="0">
                <a:latin typeface="Times New Roman"/>
                <a:cs typeface="Times New Roman"/>
              </a:rPr>
              <a:t>sabit)</a:t>
            </a:r>
            <a:r>
              <a:rPr sz="2400" spc="-15" dirty="0">
                <a:latin typeface="Times New Roman"/>
                <a:cs typeface="Times New Roman"/>
              </a:rPr>
              <a:t> uydulardır.</a:t>
            </a:r>
            <a:endParaRPr sz="24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Meteorolojik uydu sistemlerinden </a:t>
            </a:r>
            <a:r>
              <a:rPr sz="2400" dirty="0">
                <a:latin typeface="Times New Roman"/>
                <a:cs typeface="Times New Roman"/>
              </a:rPr>
              <a:t>üçüncüsü </a:t>
            </a:r>
            <a:r>
              <a:rPr sz="2400" spc="-5" dirty="0">
                <a:latin typeface="Times New Roman"/>
                <a:cs typeface="Times New Roman"/>
              </a:rPr>
              <a:t>NASA tarafından  işletilmekte </a:t>
            </a:r>
            <a:r>
              <a:rPr sz="2400" dirty="0">
                <a:latin typeface="Times New Roman"/>
                <a:cs typeface="Times New Roman"/>
              </a:rPr>
              <a:t>olan </a:t>
            </a:r>
            <a:r>
              <a:rPr sz="2400" b="1" dirty="0">
                <a:latin typeface="Times New Roman"/>
                <a:cs typeface="Times New Roman"/>
              </a:rPr>
              <a:t>NIMBUS </a:t>
            </a:r>
            <a:r>
              <a:rPr sz="2400" dirty="0">
                <a:latin typeface="Times New Roman"/>
                <a:cs typeface="Times New Roman"/>
              </a:rPr>
              <a:t>serisi </a:t>
            </a:r>
            <a:r>
              <a:rPr sz="2400" spc="-15" dirty="0">
                <a:latin typeface="Times New Roman"/>
                <a:cs typeface="Times New Roman"/>
              </a:rPr>
              <a:t>uydulardır. </a:t>
            </a:r>
            <a:r>
              <a:rPr sz="2400" spc="-5" dirty="0">
                <a:latin typeface="Times New Roman"/>
                <a:cs typeface="Times New Roman"/>
              </a:rPr>
              <a:t>Bunlar </a:t>
            </a:r>
            <a:r>
              <a:rPr sz="2400" dirty="0">
                <a:latin typeface="Times New Roman"/>
                <a:cs typeface="Times New Roman"/>
              </a:rPr>
              <a:t>kutup </a:t>
            </a:r>
            <a:r>
              <a:rPr sz="2400" spc="-5" dirty="0">
                <a:latin typeface="Times New Roman"/>
                <a:cs typeface="Times New Roman"/>
              </a:rPr>
              <a:t>yörüngeli  </a:t>
            </a:r>
            <a:r>
              <a:rPr sz="2400" dirty="0">
                <a:latin typeface="Times New Roman"/>
                <a:cs typeface="Times New Roman"/>
              </a:rPr>
              <a:t>ve güneşe senkronize özellik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taşımaktadır.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1344" y="5331358"/>
            <a:ext cx="2580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685" algn="l"/>
                <a:tab pos="1922145" algn="l"/>
              </a:tabLst>
            </a:pPr>
            <a:r>
              <a:rPr sz="2400" spc="-5" dirty="0">
                <a:latin typeface="Times New Roman"/>
                <a:cs typeface="Times New Roman"/>
              </a:rPr>
              <a:t>Sis</a:t>
            </a:r>
            <a:r>
              <a:rPr sz="2400" dirty="0">
                <a:latin typeface="Times New Roman"/>
                <a:cs typeface="Times New Roman"/>
              </a:rPr>
              <a:t>te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	</a:t>
            </a:r>
            <a:r>
              <a:rPr sz="2400" spc="-5" dirty="0">
                <a:latin typeface="Times New Roman"/>
                <a:cs typeface="Times New Roman"/>
              </a:rPr>
              <a:t>son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se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isi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6134" y="5331358"/>
            <a:ext cx="54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2829" y="5331358"/>
            <a:ext cx="669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ava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7793" y="5331358"/>
            <a:ext cx="1327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Kuvvetleri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1083" y="5331358"/>
            <a:ext cx="4215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648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DMSP	</a:t>
            </a:r>
            <a:r>
              <a:rPr sz="2400" spc="-5" dirty="0">
                <a:latin typeface="Times New Roman"/>
                <a:cs typeface="Times New Roman"/>
              </a:rPr>
              <a:t>(ABD</a:t>
            </a:r>
            <a:endParaRPr sz="2400">
              <a:latin typeface="Times New Roman"/>
              <a:cs typeface="Times New Roman"/>
            </a:endParaRPr>
          </a:p>
          <a:p>
            <a:pPr marL="1120140">
              <a:lnSpc>
                <a:spcPct val="100000"/>
              </a:lnSpc>
              <a:tabLst>
                <a:tab pos="2237740" algn="l"/>
                <a:tab pos="33915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NOAA	</a:t>
            </a:r>
            <a:r>
              <a:rPr sz="2400" spc="-5" dirty="0">
                <a:latin typeface="Times New Roman"/>
                <a:cs typeface="Times New Roman"/>
              </a:rPr>
              <a:t>se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isine</a:t>
            </a:r>
            <a:r>
              <a:rPr sz="2400" dirty="0">
                <a:latin typeface="Times New Roman"/>
                <a:cs typeface="Times New Roman"/>
              </a:rPr>
              <a:t>	ben</a:t>
            </a:r>
            <a:r>
              <a:rPr sz="2400" spc="-10" dirty="0">
                <a:latin typeface="Times New Roman"/>
                <a:cs typeface="Times New Roman"/>
              </a:rPr>
              <a:t>ze</a:t>
            </a: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639" y="5697118"/>
            <a:ext cx="53251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67155" algn="l"/>
                <a:tab pos="3178175" algn="l"/>
                <a:tab pos="4076065" algn="l"/>
              </a:tabLst>
            </a:pPr>
            <a:r>
              <a:rPr sz="2400" spc="-5" dirty="0">
                <a:latin typeface="Times New Roman"/>
                <a:cs typeface="Times New Roman"/>
              </a:rPr>
              <a:t>Savun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a	Meteor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jik	Uydu	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ogra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ı)  özellik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göstermektedir.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333756"/>
            <a:ext cx="4879848" cy="4546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09259" y="4507991"/>
            <a:ext cx="3380232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477012"/>
            <a:ext cx="4762500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0215" y="3717035"/>
            <a:ext cx="2285999" cy="2685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4644" y="1985772"/>
            <a:ext cx="4934711" cy="2886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765048"/>
            <a:ext cx="5977127" cy="5003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548640"/>
            <a:ext cx="47625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8410" y="859282"/>
            <a:ext cx="970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sını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4440" y="859282"/>
            <a:ext cx="4824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6220" algn="l"/>
                <a:tab pos="2879725" algn="l"/>
                <a:tab pos="4102100" algn="l"/>
              </a:tabLst>
            </a:pPr>
            <a:r>
              <a:rPr sz="2400" dirty="0">
                <a:latin typeface="Times New Roman"/>
                <a:cs typeface="Times New Roman"/>
              </a:rPr>
              <a:t>içe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	ort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ahalli	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9435">
              <a:lnSpc>
                <a:spcPct val="100000"/>
              </a:lnSpc>
              <a:spcBef>
                <a:spcPts val="100"/>
              </a:spcBef>
            </a:pPr>
            <a:r>
              <a:rPr dirty="0"/>
              <a:t>Türk</a:t>
            </a:r>
            <a:r>
              <a:rPr spc="5" dirty="0"/>
              <a:t>i</a:t>
            </a:r>
            <a:r>
              <a:rPr spc="-15" dirty="0"/>
              <a:t>y</a:t>
            </a:r>
            <a:r>
              <a:rPr dirty="0"/>
              <a:t>e  </a:t>
            </a:r>
            <a:r>
              <a:rPr spc="-5" dirty="0"/>
              <a:t>belirlenmesi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1542" y="1225041"/>
            <a:ext cx="616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1835" algn="l"/>
                <a:tab pos="1259205" algn="l"/>
                <a:tab pos="2499995" algn="l"/>
                <a:tab pos="3251200" algn="l"/>
                <a:tab pos="4137025" algn="l"/>
                <a:tab pos="4667250" algn="l"/>
              </a:tabLst>
            </a:pPr>
            <a:r>
              <a:rPr sz="2400" dirty="0">
                <a:latin typeface="Times New Roman"/>
                <a:cs typeface="Times New Roman"/>
              </a:rPr>
              <a:t>için	45	boyla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ı	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lı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ır	</a:t>
            </a:r>
            <a:r>
              <a:rPr sz="2400" spc="-1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-15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atol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jik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64945" algn="l"/>
                <a:tab pos="3035300" algn="l"/>
                <a:tab pos="4469130" algn="l"/>
                <a:tab pos="5501005" algn="l"/>
                <a:tab pos="6505575" algn="l"/>
                <a:tab pos="7112634" algn="l"/>
              </a:tabLst>
            </a:pPr>
            <a:r>
              <a:rPr dirty="0"/>
              <a:t>ra</a:t>
            </a:r>
            <a:r>
              <a:rPr spc="5" dirty="0"/>
              <a:t>s</a:t>
            </a:r>
            <a:r>
              <a:rPr spc="-10" dirty="0"/>
              <a:t>a</a:t>
            </a:r>
            <a:r>
              <a:rPr dirty="0"/>
              <a:t>tl</a:t>
            </a:r>
            <a:r>
              <a:rPr spc="-15" dirty="0"/>
              <a:t>a</a:t>
            </a:r>
            <a:r>
              <a:rPr dirty="0"/>
              <a:t>r</a:t>
            </a:r>
            <a:r>
              <a:rPr spc="5" dirty="0"/>
              <a:t>ı</a:t>
            </a:r>
            <a:r>
              <a:rPr dirty="0"/>
              <a:t>n	yapı</a:t>
            </a:r>
            <a:r>
              <a:rPr spc="-15" dirty="0"/>
              <a:t>l</a:t>
            </a:r>
            <a:r>
              <a:rPr dirty="0"/>
              <a:t>acağı	za</a:t>
            </a:r>
            <a:r>
              <a:rPr spc="-15" dirty="0"/>
              <a:t>m</a:t>
            </a:r>
            <a:r>
              <a:rPr dirty="0"/>
              <a:t>anlar	(7.00,	</a:t>
            </a:r>
            <a:r>
              <a:rPr spc="-15" dirty="0"/>
              <a:t>1</a:t>
            </a:r>
            <a:r>
              <a:rPr dirty="0"/>
              <a:t>4.00	ve	21.00)  </a:t>
            </a:r>
            <a:r>
              <a:rPr spc="-5" dirty="0"/>
              <a:t>meteoroloji </a:t>
            </a:r>
            <a:r>
              <a:rPr dirty="0"/>
              <a:t>istasyonunun boylam derecesine göre</a:t>
            </a:r>
            <a:r>
              <a:rPr spc="-75" dirty="0"/>
              <a:t> </a:t>
            </a:r>
            <a:r>
              <a:rPr spc="-15" dirty="0"/>
              <a:t>hesaplanır.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/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Klimatolojik </a:t>
            </a:r>
            <a:r>
              <a:rPr sz="2800" b="1" dirty="0">
                <a:latin typeface="Times New Roman"/>
                <a:cs typeface="Times New Roman"/>
              </a:rPr>
              <a:t>rasat istasyonları;</a:t>
            </a:r>
            <a:endParaRPr sz="28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595"/>
              </a:spcBef>
              <a:buFont typeface="Times New Roman"/>
              <a:buChar char="-"/>
              <a:tabLst>
                <a:tab pos="191135" algn="l"/>
              </a:tabLst>
            </a:pPr>
            <a:r>
              <a:rPr b="1" spc="-5" dirty="0">
                <a:latin typeface="Times New Roman"/>
                <a:cs typeface="Times New Roman"/>
              </a:rPr>
              <a:t>Büyük </a:t>
            </a:r>
            <a:r>
              <a:rPr b="1" dirty="0">
                <a:latin typeface="Times New Roman"/>
                <a:cs typeface="Times New Roman"/>
              </a:rPr>
              <a:t>klimatoloji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istasyonları</a:t>
            </a:r>
          </a:p>
          <a:p>
            <a:pPr marL="190500" indent="-178435">
              <a:lnSpc>
                <a:spcPct val="100000"/>
              </a:lnSpc>
              <a:spcBef>
                <a:spcPts val="575"/>
              </a:spcBef>
              <a:buFont typeface="Times New Roman"/>
              <a:buChar char="-"/>
              <a:tabLst>
                <a:tab pos="191135" algn="l"/>
              </a:tabLst>
            </a:pPr>
            <a:r>
              <a:rPr b="1" dirty="0">
                <a:latin typeface="Times New Roman"/>
                <a:cs typeface="Times New Roman"/>
              </a:rPr>
              <a:t>Küçük klimatoloji</a:t>
            </a:r>
            <a:r>
              <a:rPr b="1" spc="-1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istasyonları</a:t>
            </a:r>
          </a:p>
          <a:p>
            <a:pPr marL="190500" indent="-178435">
              <a:lnSpc>
                <a:spcPct val="100000"/>
              </a:lnSpc>
              <a:spcBef>
                <a:spcPts val="575"/>
              </a:spcBef>
              <a:buFont typeface="Times New Roman"/>
              <a:buChar char="-"/>
              <a:tabLst>
                <a:tab pos="191135" algn="l"/>
                <a:tab pos="3001645" algn="l"/>
              </a:tabLst>
            </a:pPr>
            <a:r>
              <a:rPr b="1" spc="-55" dirty="0">
                <a:latin typeface="Times New Roman"/>
                <a:cs typeface="Times New Roman"/>
              </a:rPr>
              <a:t>Yağış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istasyonları	</a:t>
            </a:r>
            <a:r>
              <a:rPr spc="-5" dirty="0"/>
              <a:t>olmak </a:t>
            </a:r>
            <a:r>
              <a:rPr dirty="0"/>
              <a:t>üzere üç grupta</a:t>
            </a:r>
            <a:r>
              <a:rPr spc="-45" dirty="0"/>
              <a:t> </a:t>
            </a:r>
            <a:r>
              <a:rPr spc="-15" dirty="0"/>
              <a:t>incelenir.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7012"/>
            <a:ext cx="9144000" cy="569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9423" y="6189675"/>
            <a:ext cx="292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Uydular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konumları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824" y="260604"/>
            <a:ext cx="6473952" cy="6199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908303"/>
            <a:ext cx="5838444" cy="438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1304" y="691895"/>
            <a:ext cx="4924044" cy="5000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498728"/>
            <a:ext cx="863854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r">
              <a:lnSpc>
                <a:spcPct val="100000"/>
              </a:lnSpc>
              <a:spcBef>
                <a:spcPts val="100"/>
              </a:spcBef>
              <a:tabLst>
                <a:tab pos="1043940" algn="l"/>
                <a:tab pos="1693545" algn="l"/>
                <a:tab pos="1830705" algn="l"/>
                <a:tab pos="2196465" algn="l"/>
                <a:tab pos="2315845" algn="l"/>
                <a:tab pos="2690495" algn="l"/>
                <a:tab pos="2847340" algn="l"/>
                <a:tab pos="3298825" algn="l"/>
                <a:tab pos="3879215" algn="l"/>
                <a:tab pos="3955415" algn="l"/>
                <a:tab pos="4870450" algn="l"/>
                <a:tab pos="4900295" algn="l"/>
                <a:tab pos="5020945" algn="l"/>
                <a:tab pos="5097145" algn="l"/>
                <a:tab pos="6036310" algn="l"/>
                <a:tab pos="6086475" algn="l"/>
                <a:tab pos="6508750" algn="l"/>
                <a:tab pos="6696075" algn="l"/>
                <a:tab pos="6727825" algn="l"/>
                <a:tab pos="7439659" algn="l"/>
                <a:tab pos="7592059" algn="l"/>
                <a:tab pos="8335009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U</a:t>
            </a:r>
            <a:r>
              <a:rPr sz="2400" b="1" spc="-20" dirty="0">
                <a:latin typeface="Times New Roman"/>
                <a:cs typeface="Times New Roman"/>
              </a:rPr>
              <a:t>z</a:t>
            </a: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k</a:t>
            </a:r>
            <a:r>
              <a:rPr sz="2400" b="1" spc="-5" dirty="0">
                <a:latin typeface="Times New Roman"/>
                <a:cs typeface="Times New Roman"/>
              </a:rPr>
              <a:t>tan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5" dirty="0">
                <a:latin typeface="Times New Roman"/>
                <a:cs typeface="Times New Roman"/>
              </a:rPr>
              <a:t>Alg</a:t>
            </a:r>
            <a:r>
              <a:rPr sz="2400" b="1" spc="-10" dirty="0">
                <a:latin typeface="Times New Roman"/>
                <a:cs typeface="Times New Roman"/>
              </a:rPr>
              <a:t>ı</a:t>
            </a:r>
            <a:r>
              <a:rPr sz="2400" b="1" dirty="0">
                <a:latin typeface="Times New Roman"/>
                <a:cs typeface="Times New Roman"/>
              </a:rPr>
              <a:t>la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a;	</a:t>
            </a:r>
            <a:r>
              <a:rPr sz="2400" b="1" spc="-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gere</a:t>
            </a:r>
            <a:r>
              <a:rPr sz="2400" spc="-10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li			donanı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	sah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p	uydu	ve  uça</a:t>
            </a:r>
            <a:r>
              <a:rPr sz="2400" spc="-15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lardan,	be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ir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	b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r	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esafeden	yap</a:t>
            </a:r>
            <a:r>
              <a:rPr sz="2400" spc="-10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lan	yeryüzünü		gözle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  teknol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jisi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3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	Burada	yapı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an	teknol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ji		tanı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ı,		veri	to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lan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ndan  başlayıp,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işlenmesi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analiz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edilmesine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kadar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geçen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süreçte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uzaktan  </a:t>
            </a:r>
            <a:r>
              <a:rPr sz="2400" spc="-5" dirty="0">
                <a:latin typeface="Times New Roman"/>
                <a:cs typeface="Times New Roman"/>
              </a:rPr>
              <a:t>algılama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35" dirty="0">
                <a:latin typeface="Times New Roman"/>
                <a:cs typeface="Times New Roman"/>
              </a:rPr>
              <a:t>uzay, </a:t>
            </a:r>
            <a:r>
              <a:rPr sz="2400" dirty="0">
                <a:latin typeface="Times New Roman"/>
                <a:cs typeface="Times New Roman"/>
              </a:rPr>
              <a:t>uydu, </a:t>
            </a:r>
            <a:r>
              <a:rPr sz="2400" spc="-5" dirty="0">
                <a:latin typeface="Times New Roman"/>
                <a:cs typeface="Times New Roman"/>
              </a:rPr>
              <a:t>iletişim, bilgisayar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elektronikle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ilgili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çeşitli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teknolojik gelişmeler arasında sürekli ve sıkı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bir </a:t>
            </a:r>
            <a:r>
              <a:rPr sz="2400" dirty="0">
                <a:latin typeface="Times New Roman"/>
                <a:cs typeface="Times New Roman"/>
              </a:rPr>
              <a:t>bağın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olmasındandır. </a:t>
            </a:r>
            <a:r>
              <a:rPr sz="2400" dirty="0">
                <a:latin typeface="Times New Roman"/>
                <a:cs typeface="Times New Roman"/>
              </a:rPr>
              <a:t> Bugün	yerküre	çe</a:t>
            </a:r>
            <a:r>
              <a:rPr sz="2400" spc="-10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resinde</a:t>
            </a:r>
            <a:r>
              <a:rPr sz="2400" spc="-10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i		</a:t>
            </a:r>
            <a:r>
              <a:rPr sz="2400" spc="-10" dirty="0">
                <a:latin typeface="Times New Roman"/>
                <a:cs typeface="Times New Roman"/>
              </a:rPr>
              <a:t>ç</a:t>
            </a:r>
            <a:r>
              <a:rPr sz="2400" dirty="0">
                <a:latin typeface="Times New Roman"/>
                <a:cs typeface="Times New Roman"/>
              </a:rPr>
              <a:t>eşi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li		yö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üng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ler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		b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3059684"/>
            <a:ext cx="7672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95095" algn="l"/>
                <a:tab pos="1434465" algn="l"/>
                <a:tab pos="3300095" algn="l"/>
                <a:tab pos="3670300" algn="l"/>
                <a:tab pos="4888230" algn="l"/>
                <a:tab pos="5237480" algn="l"/>
                <a:tab pos="5683885" algn="l"/>
                <a:tab pos="6532880" algn="l"/>
              </a:tabLst>
            </a:pPr>
            <a:r>
              <a:rPr sz="2400" dirty="0">
                <a:latin typeface="Times New Roman"/>
                <a:cs typeface="Times New Roman"/>
              </a:rPr>
              <a:t>uyduların	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ıla</a:t>
            </a:r>
            <a:r>
              <a:rPr sz="2400" spc="-1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ıc</a:t>
            </a:r>
            <a:r>
              <a:rPr sz="2400" spc="-15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ları,	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açla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ı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	göre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kt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tik  </a:t>
            </a:r>
            <a:r>
              <a:rPr sz="2400" spc="-5" dirty="0">
                <a:latin typeface="Times New Roman"/>
                <a:cs typeface="Times New Roman"/>
              </a:rPr>
              <a:t>değişik	bölümlerinden		sağlanan		bilgiyi	sayısal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6814" y="3059684"/>
            <a:ext cx="787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tay</a:t>
            </a:r>
            <a:r>
              <a:rPr sz="2400" spc="-1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ın  ol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rak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39" y="3791457"/>
            <a:ext cx="863854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depolamaktadırlar. </a:t>
            </a:r>
            <a:r>
              <a:rPr sz="2400" spc="-5" dirty="0">
                <a:latin typeface="Times New Roman"/>
                <a:cs typeface="Times New Roman"/>
              </a:rPr>
              <a:t>Çeşitli yer istasyonları tarafından sinyaller halinde  alınıp, kullanıcıların işleyebileceği duruma getirilen yeryüzü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ilgili  </a:t>
            </a:r>
            <a:r>
              <a:rPr sz="2400" dirty="0">
                <a:latin typeface="Times New Roman"/>
                <a:cs typeface="Times New Roman"/>
              </a:rPr>
              <a:t>bu </a:t>
            </a:r>
            <a:r>
              <a:rPr sz="2400" spc="-5" dirty="0">
                <a:latin typeface="Times New Roman"/>
                <a:cs typeface="Times New Roman"/>
              </a:rPr>
              <a:t>sayısal </a:t>
            </a:r>
            <a:r>
              <a:rPr sz="2400" spc="-15" dirty="0">
                <a:latin typeface="Times New Roman"/>
                <a:cs typeface="Times New Roman"/>
              </a:rPr>
              <a:t>veriler,  </a:t>
            </a:r>
            <a:r>
              <a:rPr sz="2400" spc="-5" dirty="0">
                <a:latin typeface="Times New Roman"/>
                <a:cs typeface="Times New Roman"/>
              </a:rPr>
              <a:t>görüntü işleme </a:t>
            </a:r>
            <a:r>
              <a:rPr sz="2400" dirty="0">
                <a:latin typeface="Times New Roman"/>
                <a:cs typeface="Times New Roman"/>
              </a:rPr>
              <a:t>ve analiz </a:t>
            </a:r>
            <a:r>
              <a:rPr sz="2400" spc="-5" dirty="0">
                <a:latin typeface="Times New Roman"/>
                <a:cs typeface="Times New Roman"/>
              </a:rPr>
              <a:t>laboratuvarlarında  </a:t>
            </a:r>
            <a:r>
              <a:rPr sz="2400" spc="-10" dirty="0">
                <a:latin typeface="Times New Roman"/>
                <a:cs typeface="Times New Roman"/>
              </a:rPr>
              <a:t>değerlendirilirler.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görüntüler </a:t>
            </a:r>
            <a:r>
              <a:rPr sz="2400" spc="-5" dirty="0">
                <a:latin typeface="Times New Roman"/>
                <a:cs typeface="Times New Roman"/>
              </a:rPr>
              <a:t>üzerinde bilgisayarlar aracılığı ile  gerekli düzeltme, zenginleştirme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sınıflandırma işlemleri  uygulanarak, kullanıcıların amaçlarına </a:t>
            </a:r>
            <a:r>
              <a:rPr sz="2400" dirty="0">
                <a:latin typeface="Times New Roman"/>
                <a:cs typeface="Times New Roman"/>
              </a:rPr>
              <a:t>göre </a:t>
            </a:r>
            <a:r>
              <a:rPr sz="2400" spc="-5" dirty="0">
                <a:latin typeface="Times New Roman"/>
                <a:cs typeface="Times New Roman"/>
              </a:rPr>
              <a:t>gerekli bilgi çıkartılması  </a:t>
            </a:r>
            <a:r>
              <a:rPr sz="2400" spc="-15" dirty="0">
                <a:latin typeface="Times New Roman"/>
                <a:cs typeface="Times New Roman"/>
              </a:rPr>
              <a:t>sağlanır.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3759"/>
            <a:ext cx="848487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Yeryüzünden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şekilde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elde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edilen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veriler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aşağıdaki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alanlarla ilgili </a:t>
            </a:r>
            <a:r>
              <a:rPr sz="2400" spc="-5" dirty="0">
                <a:latin typeface="Times New Roman"/>
                <a:cs typeface="Times New Roman"/>
              </a:rPr>
              <a:t>çalışma </a:t>
            </a:r>
            <a:r>
              <a:rPr sz="2400" dirty="0">
                <a:latin typeface="Times New Roman"/>
                <a:cs typeface="Times New Roman"/>
              </a:rPr>
              <a:t>konularında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kullanılmaktadır: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Jeolojide: </a:t>
            </a:r>
            <a:r>
              <a:rPr sz="2400" spc="-5" dirty="0">
                <a:latin typeface="Times New Roman"/>
                <a:cs typeface="Times New Roman"/>
              </a:rPr>
              <a:t>Kayaç tiplerinin tanınması, </a:t>
            </a:r>
            <a:r>
              <a:rPr sz="2400" dirty="0">
                <a:latin typeface="Times New Roman"/>
                <a:cs typeface="Times New Roman"/>
              </a:rPr>
              <a:t>ana </a:t>
            </a:r>
            <a:r>
              <a:rPr sz="2400" spc="-5" dirty="0">
                <a:latin typeface="Times New Roman"/>
                <a:cs typeface="Times New Roman"/>
              </a:rPr>
              <a:t>jeolojik birimlerin  haritalanması, jeolojik haritaların revizyonu, </a:t>
            </a:r>
            <a:r>
              <a:rPr sz="2400" dirty="0">
                <a:latin typeface="Times New Roman"/>
                <a:cs typeface="Times New Roman"/>
              </a:rPr>
              <a:t>volkanik </a:t>
            </a:r>
            <a:r>
              <a:rPr sz="2400" spc="-5" dirty="0">
                <a:latin typeface="Times New Roman"/>
                <a:cs typeface="Times New Roman"/>
              </a:rPr>
              <a:t>yüzey  istiflerinin haritalanması, jeomorfolojik </a:t>
            </a:r>
            <a:r>
              <a:rPr sz="2400" spc="-10" dirty="0">
                <a:latin typeface="Times New Roman"/>
                <a:cs typeface="Times New Roman"/>
              </a:rPr>
              <a:t>haritalama, </a:t>
            </a:r>
            <a:r>
              <a:rPr sz="2400" spc="-5" dirty="0">
                <a:latin typeface="Times New Roman"/>
                <a:cs typeface="Times New Roman"/>
              </a:rPr>
              <a:t>mineral zonları 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alterasyon alanlarının belirlenmesi, </a:t>
            </a:r>
            <a:r>
              <a:rPr sz="2400" dirty="0">
                <a:latin typeface="Times New Roman"/>
                <a:cs typeface="Times New Roman"/>
              </a:rPr>
              <a:t>bölgesel </a:t>
            </a:r>
            <a:r>
              <a:rPr sz="2400" spc="-5" dirty="0">
                <a:latin typeface="Times New Roman"/>
                <a:cs typeface="Times New Roman"/>
              </a:rPr>
              <a:t>yapıların  incelenmesi, </a:t>
            </a:r>
            <a:r>
              <a:rPr sz="2400" dirty="0">
                <a:latin typeface="Times New Roman"/>
                <a:cs typeface="Times New Roman"/>
              </a:rPr>
              <a:t>fay </a:t>
            </a:r>
            <a:r>
              <a:rPr sz="2400" spc="-5" dirty="0">
                <a:latin typeface="Times New Roman"/>
                <a:cs typeface="Times New Roman"/>
              </a:rPr>
              <a:t>haritalarının hazırlanması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depremsellik dahil  </a:t>
            </a:r>
            <a:r>
              <a:rPr sz="2400" dirty="0">
                <a:latin typeface="Times New Roman"/>
                <a:cs typeface="Times New Roman"/>
              </a:rPr>
              <a:t>güncel tektonik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çalışmalarda.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3077336"/>
            <a:ext cx="7247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95580" algn="l"/>
                <a:tab pos="878205" algn="l"/>
                <a:tab pos="1576070" algn="l"/>
                <a:tab pos="2076450" algn="l"/>
                <a:tab pos="3083560" algn="l"/>
                <a:tab pos="3306445" algn="l"/>
                <a:tab pos="3972560" algn="l"/>
                <a:tab pos="4919980" algn="l"/>
                <a:tab pos="5618480" algn="l"/>
                <a:tab pos="68453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Su	Kaynaklarında:		</a:t>
            </a:r>
            <a:r>
              <a:rPr sz="2400" spc="-5" dirty="0">
                <a:latin typeface="Times New Roman"/>
                <a:cs typeface="Times New Roman"/>
              </a:rPr>
              <a:t>Su	alanlarının	sınırlarının  </a:t>
            </a:r>
            <a:r>
              <a:rPr sz="2400" dirty="0">
                <a:latin typeface="Times New Roman"/>
                <a:cs typeface="Times New Roman"/>
              </a:rPr>
              <a:t>aka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ın	ve	aka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su</a:t>
            </a:r>
            <a:r>
              <a:rPr sz="2400" dirty="0">
                <a:latin typeface="Times New Roman"/>
                <a:cs typeface="Times New Roman"/>
              </a:rPr>
              <a:t>	düzlükl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rinin	har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ta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,	kar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7182" y="3077336"/>
            <a:ext cx="1198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ç</a:t>
            </a:r>
            <a:r>
              <a:rPr sz="2400" dirty="0">
                <a:latin typeface="Times New Roman"/>
                <a:cs typeface="Times New Roman"/>
              </a:rPr>
              <a:t>iz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,  </a:t>
            </a:r>
            <a:r>
              <a:rPr sz="2400" spc="-5" dirty="0">
                <a:latin typeface="Times New Roman"/>
                <a:cs typeface="Times New Roman"/>
              </a:rPr>
              <a:t>sınırla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ı,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3808857"/>
            <a:ext cx="848741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yüzeysel </a:t>
            </a:r>
            <a:r>
              <a:rPr sz="2400" spc="-5" dirty="0">
                <a:latin typeface="Times New Roman"/>
                <a:cs typeface="Times New Roman"/>
              </a:rPr>
              <a:t>genişlikleri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miktarının belirlenmesi, buzul özelliklerinin  ve </a:t>
            </a:r>
            <a:r>
              <a:rPr sz="2400" dirty="0">
                <a:latin typeface="Times New Roman"/>
                <a:cs typeface="Times New Roman"/>
              </a:rPr>
              <a:t>su </a:t>
            </a:r>
            <a:r>
              <a:rPr sz="2400" spc="-5" dirty="0">
                <a:latin typeface="Times New Roman"/>
                <a:cs typeface="Times New Roman"/>
              </a:rPr>
              <a:t>derinliğinin belirlenmesi, drenaj ağının </a:t>
            </a:r>
            <a:r>
              <a:rPr sz="2400" spc="-10" dirty="0">
                <a:latin typeface="Times New Roman"/>
                <a:cs typeface="Times New Roman"/>
              </a:rPr>
              <a:t>çizilmesi, </a:t>
            </a:r>
            <a:r>
              <a:rPr sz="2400" spc="-5" dirty="0">
                <a:latin typeface="Times New Roman"/>
                <a:cs typeface="Times New Roman"/>
              </a:rPr>
              <a:t>göllerle ilgili  </a:t>
            </a:r>
            <a:r>
              <a:rPr sz="2400" spc="-15" dirty="0">
                <a:latin typeface="Times New Roman"/>
                <a:cs typeface="Times New Roman"/>
              </a:rPr>
              <a:t>çalışmalar.</a:t>
            </a:r>
            <a:endParaRPr sz="24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189865" algn="l"/>
              </a:tabLst>
            </a:pPr>
            <a:r>
              <a:rPr sz="2400" b="1" spc="-45" dirty="0">
                <a:latin typeface="Times New Roman"/>
                <a:cs typeface="Times New Roman"/>
              </a:rPr>
              <a:t>Tarım </a:t>
            </a:r>
            <a:r>
              <a:rPr sz="2400" b="1" dirty="0">
                <a:latin typeface="Times New Roman"/>
                <a:cs typeface="Times New Roman"/>
              </a:rPr>
              <a:t>ve </a:t>
            </a:r>
            <a:r>
              <a:rPr sz="2400" b="1" spc="-5" dirty="0">
                <a:latin typeface="Times New Roman"/>
                <a:cs typeface="Times New Roman"/>
              </a:rPr>
              <a:t>Ormancılıkta: </a:t>
            </a:r>
            <a:r>
              <a:rPr sz="2400" spc="-25" dirty="0">
                <a:latin typeface="Times New Roman"/>
                <a:cs typeface="Times New Roman"/>
              </a:rPr>
              <a:t>Tarımsal </a:t>
            </a:r>
            <a:r>
              <a:rPr sz="2400" spc="-5" dirty="0">
                <a:latin typeface="Times New Roman"/>
                <a:cs typeface="Times New Roman"/>
              </a:rPr>
              <a:t>alanların, otlakların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orman  alanlarının belirlenmesi, tarımsal </a:t>
            </a:r>
            <a:r>
              <a:rPr sz="2400" dirty="0">
                <a:latin typeface="Times New Roman"/>
                <a:cs typeface="Times New Roman"/>
              </a:rPr>
              <a:t>ürün </a:t>
            </a:r>
            <a:r>
              <a:rPr sz="2400" spc="-5" dirty="0">
                <a:latin typeface="Times New Roman"/>
                <a:cs typeface="Times New Roman"/>
              </a:rPr>
              <a:t>gelişiminin izlenmesi, sağlıklı  ve hastalıklı </a:t>
            </a:r>
            <a:r>
              <a:rPr sz="2400" dirty="0">
                <a:latin typeface="Times New Roman"/>
                <a:cs typeface="Times New Roman"/>
              </a:rPr>
              <a:t>tarım </a:t>
            </a:r>
            <a:r>
              <a:rPr sz="2400" spc="-5" dirty="0">
                <a:latin typeface="Times New Roman"/>
                <a:cs typeface="Times New Roman"/>
              </a:rPr>
              <a:t>ve orman ürünlerinin ayırımı, </a:t>
            </a:r>
            <a:r>
              <a:rPr sz="2400" dirty="0">
                <a:latin typeface="Times New Roman"/>
                <a:cs typeface="Times New Roman"/>
              </a:rPr>
              <a:t>toprak </a:t>
            </a:r>
            <a:r>
              <a:rPr sz="2400" spc="-5" dirty="0">
                <a:latin typeface="Times New Roman"/>
                <a:cs typeface="Times New Roman"/>
              </a:rPr>
              <a:t>şartlarının  belirlenmesi, çeşitli nedenlerle (yangın, sel </a:t>
            </a:r>
            <a:r>
              <a:rPr sz="2400" dirty="0">
                <a:latin typeface="Times New Roman"/>
                <a:cs typeface="Times New Roman"/>
              </a:rPr>
              <a:t>vb.) zarar </a:t>
            </a:r>
            <a:r>
              <a:rPr sz="2400" spc="-5" dirty="0">
                <a:latin typeface="Times New Roman"/>
                <a:cs typeface="Times New Roman"/>
              </a:rPr>
              <a:t>gören tarım,  orman </a:t>
            </a:r>
            <a:r>
              <a:rPr sz="2400" dirty="0">
                <a:latin typeface="Times New Roman"/>
                <a:cs typeface="Times New Roman"/>
              </a:rPr>
              <a:t>ve otlak alanlarının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haritalanması.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210692"/>
            <a:ext cx="8558530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7907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Arazi Kullanımında: </a:t>
            </a:r>
            <a:r>
              <a:rPr sz="2400" dirty="0">
                <a:latin typeface="Times New Roman"/>
                <a:cs typeface="Times New Roman"/>
              </a:rPr>
              <a:t>Arazi </a:t>
            </a:r>
            <a:r>
              <a:rPr sz="2400" spc="-5" dirty="0">
                <a:latin typeface="Times New Roman"/>
                <a:cs typeface="Times New Roman"/>
              </a:rPr>
              <a:t>kullanımında sınıflandırma, </a:t>
            </a:r>
            <a:r>
              <a:rPr sz="2400" dirty="0">
                <a:latin typeface="Times New Roman"/>
                <a:cs typeface="Times New Roman"/>
              </a:rPr>
              <a:t>şehir  </a:t>
            </a:r>
            <a:r>
              <a:rPr sz="2400" spc="-5" dirty="0">
                <a:latin typeface="Times New Roman"/>
                <a:cs typeface="Times New Roman"/>
              </a:rPr>
              <a:t>planlarının güncelleştirilmesi, bölgesel </a:t>
            </a:r>
            <a:r>
              <a:rPr sz="2400" spc="-10" dirty="0">
                <a:latin typeface="Times New Roman"/>
                <a:cs typeface="Times New Roman"/>
              </a:rPr>
              <a:t>planlama, </a:t>
            </a:r>
            <a:r>
              <a:rPr sz="2400" dirty="0">
                <a:latin typeface="Times New Roman"/>
                <a:cs typeface="Times New Roman"/>
              </a:rPr>
              <a:t>ulaşım </a:t>
            </a:r>
            <a:r>
              <a:rPr sz="2400" spc="-5" dirty="0">
                <a:latin typeface="Times New Roman"/>
                <a:cs typeface="Times New Roman"/>
              </a:rPr>
              <a:t>ağlarının  çizilmesi, </a:t>
            </a:r>
            <a:r>
              <a:rPr sz="2400" dirty="0">
                <a:latin typeface="Times New Roman"/>
                <a:cs typeface="Times New Roman"/>
              </a:rPr>
              <a:t>kara ve </a:t>
            </a:r>
            <a:r>
              <a:rPr sz="2400" spc="-5" dirty="0">
                <a:latin typeface="Times New Roman"/>
                <a:cs typeface="Times New Roman"/>
              </a:rPr>
              <a:t>su sınırlarının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belirlenmesi.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Haritacılıkta: </a:t>
            </a:r>
            <a:r>
              <a:rPr sz="2400" spc="-5" dirty="0">
                <a:latin typeface="Times New Roman"/>
                <a:cs typeface="Times New Roman"/>
              </a:rPr>
              <a:t>Kartografik harita yapımında, </a:t>
            </a:r>
            <a:r>
              <a:rPr sz="2400" dirty="0">
                <a:latin typeface="Times New Roman"/>
                <a:cs typeface="Times New Roman"/>
              </a:rPr>
              <a:t>eski </a:t>
            </a:r>
            <a:r>
              <a:rPr sz="2400" spc="-5" dirty="0">
                <a:latin typeface="Times New Roman"/>
                <a:cs typeface="Times New Roman"/>
              </a:rPr>
              <a:t>haritaların  güncelleştirilmesinde.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400" b="1" dirty="0">
                <a:latin typeface="Times New Roman"/>
                <a:cs typeface="Times New Roman"/>
              </a:rPr>
              <a:t>Okyanus </a:t>
            </a:r>
            <a:r>
              <a:rPr sz="2400" b="1" spc="-10" dirty="0">
                <a:latin typeface="Times New Roman"/>
                <a:cs typeface="Times New Roman"/>
              </a:rPr>
              <a:t>ve </a:t>
            </a:r>
            <a:r>
              <a:rPr sz="2400" b="1" spc="-5" dirty="0">
                <a:latin typeface="Times New Roman"/>
                <a:cs typeface="Times New Roman"/>
              </a:rPr>
              <a:t>Deniz </a:t>
            </a:r>
            <a:r>
              <a:rPr sz="2400" b="1" dirty="0">
                <a:latin typeface="Times New Roman"/>
                <a:cs typeface="Times New Roman"/>
              </a:rPr>
              <a:t>Kaynaklarında: </a:t>
            </a:r>
            <a:r>
              <a:rPr sz="2400" spc="-5" dirty="0">
                <a:latin typeface="Times New Roman"/>
                <a:cs typeface="Times New Roman"/>
              </a:rPr>
              <a:t>Kıyı çizgisindeki değişimin,  sığlık alanların, denizde yaşayan organizmaların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türbidit  akıntıların</a:t>
            </a:r>
            <a:r>
              <a:rPr sz="2400" spc="-5" dirty="0">
                <a:latin typeface="Times New Roman"/>
                <a:cs typeface="Times New Roman"/>
              </a:rPr>
              <a:t> özelliklerinin belirlenmesi, buzulların, hareket yönlerinin  ve </a:t>
            </a:r>
            <a:r>
              <a:rPr sz="2400" dirty="0">
                <a:latin typeface="Times New Roman"/>
                <a:cs typeface="Times New Roman"/>
              </a:rPr>
              <a:t>alanlarının </a:t>
            </a:r>
            <a:r>
              <a:rPr sz="2400" spc="-5" dirty="0">
                <a:latin typeface="Times New Roman"/>
                <a:cs typeface="Times New Roman"/>
              </a:rPr>
              <a:t>belirlenmesi, </a:t>
            </a:r>
            <a:r>
              <a:rPr sz="2400" dirty="0">
                <a:latin typeface="Times New Roman"/>
                <a:cs typeface="Times New Roman"/>
              </a:rPr>
              <a:t>girdap ve dalga hareketlerinin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tespiti.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Çevre</a:t>
            </a:r>
            <a:r>
              <a:rPr sz="2400" b="1" spc="5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Konusunda: </a:t>
            </a:r>
            <a:r>
              <a:rPr sz="2400" spc="-5" dirty="0">
                <a:latin typeface="Times New Roman"/>
                <a:cs typeface="Times New Roman"/>
              </a:rPr>
              <a:t>Su kirliliğinin görüntülenmesi </a:t>
            </a:r>
            <a:r>
              <a:rPr sz="2400" dirty="0">
                <a:latin typeface="Times New Roman"/>
                <a:cs typeface="Times New Roman"/>
              </a:rPr>
              <a:t>ve  </a:t>
            </a:r>
            <a:r>
              <a:rPr sz="2400" spc="-5" dirty="0">
                <a:latin typeface="Times New Roman"/>
                <a:cs typeface="Times New Roman"/>
              </a:rPr>
              <a:t>haritalanması, hava kirliliğinin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etkilerinin belirlenmesi, </a:t>
            </a:r>
            <a:r>
              <a:rPr sz="2400" dirty="0">
                <a:latin typeface="Times New Roman"/>
                <a:cs typeface="Times New Roman"/>
              </a:rPr>
              <a:t>doğal  </a:t>
            </a:r>
            <a:r>
              <a:rPr sz="2400" spc="-5" dirty="0">
                <a:latin typeface="Times New Roman"/>
                <a:cs typeface="Times New Roman"/>
              </a:rPr>
              <a:t>afetlerin etkilerinin incelenmesi, yüzey madenciliğinin ve atıklarının  </a:t>
            </a:r>
            <a:r>
              <a:rPr sz="2400" dirty="0">
                <a:latin typeface="Times New Roman"/>
                <a:cs typeface="Times New Roman"/>
              </a:rPr>
              <a:t>ve diğer çevre </a:t>
            </a:r>
            <a:r>
              <a:rPr sz="2400" spc="-5" dirty="0">
                <a:latin typeface="Times New Roman"/>
                <a:cs typeface="Times New Roman"/>
              </a:rPr>
              <a:t>kirliliklerinin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görüntülenmesi.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Türbidit akıntılar:</a:t>
            </a:r>
            <a:r>
              <a:rPr sz="2400" spc="-5" dirty="0">
                <a:latin typeface="Times New Roman"/>
                <a:cs typeface="Times New Roman"/>
              </a:rPr>
              <a:t> Bulantı akıntılarının bıraktığı </a:t>
            </a:r>
            <a:r>
              <a:rPr sz="2400" spc="-15" dirty="0">
                <a:latin typeface="Times New Roman"/>
                <a:cs typeface="Times New Roman"/>
              </a:rPr>
              <a:t>çökellerdir.  </a:t>
            </a:r>
            <a:r>
              <a:rPr sz="2400" spc="-30" dirty="0">
                <a:latin typeface="Times New Roman"/>
                <a:cs typeface="Times New Roman"/>
              </a:rPr>
              <a:t>Yağmurdan </a:t>
            </a:r>
            <a:r>
              <a:rPr sz="2400" dirty="0">
                <a:latin typeface="Times New Roman"/>
                <a:cs typeface="Times New Roman"/>
              </a:rPr>
              <a:t>sonra </a:t>
            </a:r>
            <a:r>
              <a:rPr sz="2400" spc="-5" dirty="0">
                <a:latin typeface="Times New Roman"/>
                <a:cs typeface="Times New Roman"/>
              </a:rPr>
              <a:t>gelişen çamur </a:t>
            </a:r>
            <a:r>
              <a:rPr sz="2400" dirty="0">
                <a:latin typeface="Times New Roman"/>
                <a:cs typeface="Times New Roman"/>
              </a:rPr>
              <a:t>yüklü </a:t>
            </a:r>
            <a:r>
              <a:rPr sz="2400" spc="-5" dirty="0">
                <a:latin typeface="Times New Roman"/>
                <a:cs typeface="Times New Roman"/>
              </a:rPr>
              <a:t>sel suları bulantı akıntılarına  </a:t>
            </a:r>
            <a:r>
              <a:rPr sz="2400" spc="-15" dirty="0">
                <a:latin typeface="Times New Roman"/>
                <a:cs typeface="Times New Roman"/>
              </a:rPr>
              <a:t>örnektir.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750773"/>
            <a:ext cx="8415020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95580" algn="l"/>
                <a:tab pos="2252980" algn="l"/>
                <a:tab pos="3061970" algn="l"/>
                <a:tab pos="4286250" algn="l"/>
                <a:tab pos="4691380" algn="l"/>
                <a:tab pos="5606415" algn="l"/>
                <a:tab pos="6830059" algn="l"/>
                <a:tab pos="7827009" algn="l"/>
              </a:tabLst>
            </a:pPr>
            <a:r>
              <a:rPr sz="2400" b="1" dirty="0">
                <a:latin typeface="Times New Roman"/>
                <a:cs typeface="Times New Roman"/>
              </a:rPr>
              <a:t>Meteo</a:t>
            </a:r>
            <a:r>
              <a:rPr sz="2400" b="1" spc="-55" dirty="0">
                <a:latin typeface="Times New Roman"/>
                <a:cs typeface="Times New Roman"/>
              </a:rPr>
              <a:t>r</a:t>
            </a:r>
            <a:r>
              <a:rPr sz="2400" b="1" spc="-15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lojid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:	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	dağ</a:t>
            </a:r>
            <a:r>
              <a:rPr sz="2400" spc="-10" dirty="0">
                <a:latin typeface="Times New Roman"/>
                <a:cs typeface="Times New Roman"/>
              </a:rPr>
              <a:t>ıl</a:t>
            </a:r>
            <a:r>
              <a:rPr sz="2400" dirty="0">
                <a:latin typeface="Times New Roman"/>
                <a:cs typeface="Times New Roman"/>
              </a:rPr>
              <a:t>ı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ı,	su	buharı	ka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sa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ı,	yağı</a:t>
            </a:r>
            <a:r>
              <a:rPr sz="2400" spc="-10" dirty="0">
                <a:latin typeface="Times New Roman"/>
                <a:cs typeface="Times New Roman"/>
              </a:rPr>
              <a:t>şl</a:t>
            </a:r>
            <a:r>
              <a:rPr sz="2400" dirty="0">
                <a:latin typeface="Times New Roman"/>
                <a:cs typeface="Times New Roman"/>
              </a:rPr>
              <a:t>a	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ili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Times New Roman"/>
                <a:cs typeface="Times New Roman"/>
              </a:rPr>
              <a:t>bilgiler, </a:t>
            </a:r>
            <a:r>
              <a:rPr sz="2400" dirty="0">
                <a:latin typeface="Times New Roman"/>
                <a:cs typeface="Times New Roman"/>
              </a:rPr>
              <a:t>hava akımlarının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tespiti.</a:t>
            </a:r>
            <a:endParaRPr sz="24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buFont typeface="Times New Roman"/>
              <a:buChar char="•"/>
              <a:tabLst>
                <a:tab pos="195580" algn="l"/>
                <a:tab pos="2231390" algn="l"/>
                <a:tab pos="3110865" algn="l"/>
                <a:tab pos="3837940" algn="l"/>
                <a:tab pos="5478145" algn="l"/>
                <a:tab pos="5918835" algn="l"/>
                <a:tab pos="7081520" algn="l"/>
                <a:tab pos="7538720" algn="l"/>
              </a:tabLst>
            </a:pPr>
            <a:r>
              <a:rPr sz="2400" b="1" spc="-22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er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15" dirty="0">
                <a:latin typeface="Times New Roman"/>
                <a:cs typeface="Times New Roman"/>
              </a:rPr>
              <a:t>g</a:t>
            </a:r>
            <a:r>
              <a:rPr sz="2400" b="1" dirty="0">
                <a:latin typeface="Times New Roman"/>
                <a:cs typeface="Times New Roman"/>
              </a:rPr>
              <a:t>raf</a:t>
            </a:r>
            <a:r>
              <a:rPr sz="2400" b="1" spc="-15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e:	</a:t>
            </a:r>
            <a:r>
              <a:rPr sz="2400" dirty="0">
                <a:latin typeface="Times New Roman"/>
                <a:cs typeface="Times New Roman"/>
              </a:rPr>
              <a:t>Deniz	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uyu	yüze</a:t>
            </a:r>
            <a:r>
              <a:rPr sz="2400" spc="-1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deki	ısı	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ğ</a:t>
            </a:r>
            <a:r>
              <a:rPr sz="2400" spc="-10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ı	ile	</a:t>
            </a:r>
            <a:r>
              <a:rPr sz="2400" spc="-15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al  yüzeylerdeki ısı dağılım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çalışmaları.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Bütün bu yukarıda </a:t>
            </a:r>
            <a:r>
              <a:rPr sz="2400" spc="-5" dirty="0">
                <a:latin typeface="Times New Roman"/>
                <a:cs typeface="Times New Roman"/>
              </a:rPr>
              <a:t>sözü edilen yeryüzü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ilgili </a:t>
            </a:r>
            <a:r>
              <a:rPr sz="2400" spc="-20" dirty="0">
                <a:latin typeface="Times New Roman"/>
                <a:cs typeface="Times New Roman"/>
              </a:rPr>
              <a:t>veriler,  </a:t>
            </a:r>
            <a:r>
              <a:rPr sz="2400" spc="-5" dirty="0">
                <a:latin typeface="Times New Roman"/>
                <a:cs typeface="Times New Roman"/>
              </a:rPr>
              <a:t>çeşitli şekillerde gösterimi yanında </a:t>
            </a:r>
            <a:r>
              <a:rPr sz="2400" dirty="0">
                <a:latin typeface="Times New Roman"/>
                <a:cs typeface="Times New Roman"/>
              </a:rPr>
              <a:t>veri </a:t>
            </a:r>
            <a:r>
              <a:rPr sz="2400" spc="-5" dirty="0">
                <a:latin typeface="Times New Roman"/>
                <a:cs typeface="Times New Roman"/>
              </a:rPr>
              <a:t>tabanı oluşturulması,  haritaların ve bilgilerin hızlı bir şekilde güncelleştirilmesi gibi  yararlar </a:t>
            </a:r>
            <a:r>
              <a:rPr sz="2400" dirty="0">
                <a:latin typeface="Times New Roman"/>
                <a:cs typeface="Times New Roman"/>
              </a:rPr>
              <a:t>da </a:t>
            </a:r>
            <a:r>
              <a:rPr sz="2400" spc="-5" dirty="0">
                <a:latin typeface="Times New Roman"/>
                <a:cs typeface="Times New Roman"/>
              </a:rPr>
              <a:t>sağlayan, çeşitli alansal konularda </a:t>
            </a:r>
            <a:r>
              <a:rPr sz="2400" spc="-10" dirty="0">
                <a:latin typeface="Times New Roman"/>
                <a:cs typeface="Times New Roman"/>
              </a:rPr>
              <a:t>sorgu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analiz  yetenekleri </a:t>
            </a:r>
            <a:r>
              <a:rPr sz="2400" dirty="0">
                <a:latin typeface="Times New Roman"/>
                <a:cs typeface="Times New Roman"/>
              </a:rPr>
              <a:t>bulunan Coğrafi </a:t>
            </a:r>
            <a:r>
              <a:rPr sz="2400" spc="-5" dirty="0">
                <a:latin typeface="Times New Roman"/>
                <a:cs typeface="Times New Roman"/>
              </a:rPr>
              <a:t>Bilgi Sistemleri (CBS) içerisinde  bütünleşmiş </a:t>
            </a:r>
            <a:r>
              <a:rPr sz="2400" dirty="0">
                <a:latin typeface="Times New Roman"/>
                <a:cs typeface="Times New Roman"/>
              </a:rPr>
              <a:t>hale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getirilebilmektedir.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859282"/>
            <a:ext cx="8074025" cy="456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715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Uyduların en önemli özelliklerinden birisi </a:t>
            </a:r>
            <a:r>
              <a:rPr sz="2400" dirty="0">
                <a:latin typeface="Times New Roman"/>
                <a:cs typeface="Times New Roman"/>
              </a:rPr>
              <a:t>de, yer </a:t>
            </a:r>
            <a:r>
              <a:rPr sz="2400" spc="-5" dirty="0">
                <a:latin typeface="Times New Roman"/>
                <a:cs typeface="Times New Roman"/>
              </a:rPr>
              <a:t>gözlem  istasyonlarının kurulamadığı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böylece verilerin  toplanamadığı </a:t>
            </a:r>
            <a:r>
              <a:rPr sz="2400" dirty="0">
                <a:latin typeface="Times New Roman"/>
                <a:cs typeface="Times New Roman"/>
              </a:rPr>
              <a:t>okyanus, çöl, </a:t>
            </a:r>
            <a:r>
              <a:rPr sz="2400" spc="-5" dirty="0">
                <a:latin typeface="Times New Roman"/>
                <a:cs typeface="Times New Roman"/>
              </a:rPr>
              <a:t>dağlık </a:t>
            </a:r>
            <a:r>
              <a:rPr sz="2400" spc="-15" dirty="0">
                <a:latin typeface="Times New Roman"/>
                <a:cs typeface="Times New Roman"/>
              </a:rPr>
              <a:t>alanlar, </a:t>
            </a:r>
            <a:r>
              <a:rPr sz="2400" spc="-5" dirty="0">
                <a:latin typeface="Times New Roman"/>
                <a:cs typeface="Times New Roman"/>
              </a:rPr>
              <a:t>kutup bölgeleri vs.  gibi </a:t>
            </a:r>
            <a:r>
              <a:rPr sz="2400" dirty="0">
                <a:latin typeface="Times New Roman"/>
                <a:cs typeface="Times New Roman"/>
              </a:rPr>
              <a:t>çok geniş </a:t>
            </a:r>
            <a:r>
              <a:rPr sz="2400" spc="-5" dirty="0">
                <a:latin typeface="Times New Roman"/>
                <a:cs typeface="Times New Roman"/>
              </a:rPr>
              <a:t>alanlardan meteorolojik bilgilerin elde  </a:t>
            </a:r>
            <a:r>
              <a:rPr sz="2400" spc="-15" dirty="0">
                <a:latin typeface="Times New Roman"/>
                <a:cs typeface="Times New Roman"/>
              </a:rPr>
              <a:t>edilmesidir.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Tüm </a:t>
            </a:r>
            <a:r>
              <a:rPr sz="2400" spc="-5" dirty="0">
                <a:latin typeface="Times New Roman"/>
                <a:cs typeface="Times New Roman"/>
              </a:rPr>
              <a:t>uyduların uzaktan algılama sistemleri cisimler tarafından  yansıtılan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cisimlerin vücut sıcaklığına </a:t>
            </a:r>
            <a:r>
              <a:rPr sz="2400" dirty="0">
                <a:latin typeface="Times New Roman"/>
                <a:cs typeface="Times New Roman"/>
              </a:rPr>
              <a:t>bağlı </a:t>
            </a:r>
            <a:r>
              <a:rPr sz="2400" spc="-10" dirty="0">
                <a:latin typeface="Times New Roman"/>
                <a:cs typeface="Times New Roman"/>
              </a:rPr>
              <a:t>olarak  </a:t>
            </a:r>
            <a:r>
              <a:rPr sz="2400" spc="-5" dirty="0">
                <a:latin typeface="Times New Roman"/>
                <a:cs typeface="Times New Roman"/>
              </a:rPr>
              <a:t>yaydıkları elektromanyetik radyasyonun, uzaya yerleştirilen  platformlar </a:t>
            </a:r>
            <a:r>
              <a:rPr sz="2400" dirty="0">
                <a:latin typeface="Times New Roman"/>
                <a:cs typeface="Times New Roman"/>
              </a:rPr>
              <a:t>(uydu) </a:t>
            </a:r>
            <a:r>
              <a:rPr sz="2400" spc="-5" dirty="0">
                <a:latin typeface="Times New Roman"/>
                <a:cs typeface="Times New Roman"/>
              </a:rPr>
              <a:t>üzerinde </a:t>
            </a:r>
            <a:r>
              <a:rPr sz="2400" dirty="0">
                <a:latin typeface="Times New Roman"/>
                <a:cs typeface="Times New Roman"/>
              </a:rPr>
              <a:t>bulunan </a:t>
            </a:r>
            <a:r>
              <a:rPr sz="2400" spc="-5" dirty="0">
                <a:latin typeface="Times New Roman"/>
                <a:cs typeface="Times New Roman"/>
              </a:rPr>
              <a:t>radyometreler tarafından  ölçülmesi (pasif algılama) </a:t>
            </a:r>
            <a:r>
              <a:rPr sz="2400" dirty="0">
                <a:latin typeface="Times New Roman"/>
                <a:cs typeface="Times New Roman"/>
              </a:rPr>
              <a:t>ve radar </a:t>
            </a:r>
            <a:r>
              <a:rPr sz="2400" spc="-5" dirty="0">
                <a:latin typeface="Times New Roman"/>
                <a:cs typeface="Times New Roman"/>
              </a:rPr>
              <a:t>(aktif algılama)  sistemlerine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dayanır.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39" y="498728"/>
            <a:ext cx="279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Ülkemizdeki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Durum;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376934"/>
            <a:ext cx="8423275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Meteoroloji Genel Müdürlüğü </a:t>
            </a:r>
            <a:r>
              <a:rPr sz="2400" dirty="0">
                <a:latin typeface="Times New Roman"/>
                <a:cs typeface="Times New Roman"/>
              </a:rPr>
              <a:t>(MGM) </a:t>
            </a:r>
            <a:r>
              <a:rPr sz="2400" spc="-5" dirty="0">
                <a:latin typeface="Times New Roman"/>
                <a:cs typeface="Times New Roman"/>
              </a:rPr>
              <a:t>ikincil veri kullanım sistemi  (SDUS)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meteorolojik uydulardan analog veri </a:t>
            </a:r>
            <a:r>
              <a:rPr sz="2400" spc="-15" dirty="0">
                <a:latin typeface="Times New Roman"/>
                <a:cs typeface="Times New Roman"/>
              </a:rPr>
              <a:t>almaktadır. </a:t>
            </a:r>
            <a:r>
              <a:rPr sz="2400" spc="-5" dirty="0">
                <a:latin typeface="Times New Roman"/>
                <a:cs typeface="Times New Roman"/>
              </a:rPr>
              <a:t>Elde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edilen veri bilgisayarlarda değerlendirilmekte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görsel yorumlama 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hava tahminlerinde </a:t>
            </a:r>
            <a:r>
              <a:rPr sz="2400" dirty="0">
                <a:latin typeface="Times New Roman"/>
                <a:cs typeface="Times New Roman"/>
              </a:rPr>
              <a:t>ve dünya </a:t>
            </a:r>
            <a:r>
              <a:rPr sz="2400" spc="-5" dirty="0">
                <a:latin typeface="Times New Roman"/>
                <a:cs typeface="Times New Roman"/>
              </a:rPr>
              <a:t>atmosferine ilişkin değişimlerin  incelenmesinde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kullanılmaktadır.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spc="-50" dirty="0">
                <a:latin typeface="Times New Roman"/>
                <a:cs typeface="Times New Roman"/>
              </a:rPr>
              <a:t>Yakın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gelecekte Birincil </a:t>
            </a:r>
            <a:r>
              <a:rPr sz="2400" dirty="0">
                <a:latin typeface="Times New Roman"/>
                <a:cs typeface="Times New Roman"/>
              </a:rPr>
              <a:t>veri </a:t>
            </a:r>
            <a:r>
              <a:rPr sz="2400" spc="-5" dirty="0">
                <a:latin typeface="Times New Roman"/>
                <a:cs typeface="Times New Roman"/>
              </a:rPr>
              <a:t>kullanım sisteminin </a:t>
            </a:r>
            <a:r>
              <a:rPr sz="2400" dirty="0">
                <a:latin typeface="Times New Roman"/>
                <a:cs typeface="Times New Roman"/>
              </a:rPr>
              <a:t>(PDUS)  </a:t>
            </a:r>
            <a:r>
              <a:rPr sz="2400" spc="-5" dirty="0">
                <a:latin typeface="Times New Roman"/>
                <a:cs typeface="Times New Roman"/>
              </a:rPr>
              <a:t>faaliyete girmesiyle Meteoroloji teşkilatı meteorolojik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uydulardan  </a:t>
            </a:r>
            <a:r>
              <a:rPr sz="2400" dirty="0">
                <a:latin typeface="Times New Roman"/>
                <a:cs typeface="Times New Roman"/>
              </a:rPr>
              <a:t>doğrudan </a:t>
            </a:r>
            <a:r>
              <a:rPr sz="2400" spc="-5" dirty="0">
                <a:latin typeface="Times New Roman"/>
                <a:cs typeface="Times New Roman"/>
              </a:rPr>
              <a:t>sayısal veri </a:t>
            </a:r>
            <a:r>
              <a:rPr sz="2400" spc="-10" dirty="0">
                <a:latin typeface="Times New Roman"/>
                <a:cs typeface="Times New Roman"/>
              </a:rPr>
              <a:t>sağlama </a:t>
            </a:r>
            <a:r>
              <a:rPr sz="2400" spc="-5" dirty="0">
                <a:latin typeface="Times New Roman"/>
                <a:cs typeface="Times New Roman"/>
              </a:rPr>
              <a:t>imkanına </a:t>
            </a:r>
            <a:r>
              <a:rPr sz="2400" dirty="0">
                <a:latin typeface="Times New Roman"/>
                <a:cs typeface="Times New Roman"/>
              </a:rPr>
              <a:t>sahip </a:t>
            </a:r>
            <a:r>
              <a:rPr sz="2400" spc="-5" dirty="0">
                <a:latin typeface="Times New Roman"/>
                <a:cs typeface="Times New Roman"/>
              </a:rPr>
              <a:t>olacak </a:t>
            </a:r>
            <a:r>
              <a:rPr sz="2400" spc="-15" dirty="0">
                <a:latin typeface="Times New Roman"/>
                <a:cs typeface="Times New Roman"/>
              </a:rPr>
              <a:t>ve   </a:t>
            </a:r>
            <a:r>
              <a:rPr sz="2400" spc="-5" dirty="0">
                <a:latin typeface="Times New Roman"/>
                <a:cs typeface="Times New Roman"/>
              </a:rPr>
              <a:t>meteorolojik </a:t>
            </a:r>
            <a:r>
              <a:rPr sz="2400" dirty="0">
                <a:latin typeface="Times New Roman"/>
                <a:cs typeface="Times New Roman"/>
              </a:rPr>
              <a:t>veriler daha objektif </a:t>
            </a:r>
            <a:r>
              <a:rPr sz="2400" spc="-5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daha hassas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işlenebilecektir.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20523"/>
            <a:ext cx="7831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Büyük klimatoloji </a:t>
            </a:r>
            <a:r>
              <a:rPr sz="2800" b="1" dirty="0">
                <a:latin typeface="Times New Roman"/>
                <a:cs typeface="Times New Roman"/>
              </a:rPr>
              <a:t>istasyonlarında </a:t>
            </a:r>
            <a:r>
              <a:rPr sz="2800" b="1" spc="-5" dirty="0">
                <a:latin typeface="Times New Roman"/>
                <a:cs typeface="Times New Roman"/>
              </a:rPr>
              <a:t>yapılan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rasatlar;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485901"/>
            <a:ext cx="8169909" cy="62630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530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Hava</a:t>
            </a:r>
            <a:r>
              <a:rPr sz="2400" spc="-5" dirty="0">
                <a:latin typeface="Times New Roman"/>
                <a:cs typeface="Times New Roman"/>
              </a:rPr>
              <a:t> durumu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4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Rüzgar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Bulut miktarı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4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Bulut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tipi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Bulut tavanının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yüksekliği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4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Görüş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mesafesi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4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Sıcaklık (ekstrem sıcaklıklar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dahil)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Nem</a:t>
            </a:r>
            <a:endParaRPr sz="2400">
              <a:latin typeface="Times New Roman"/>
              <a:cs typeface="Times New Roman"/>
            </a:endParaRPr>
          </a:p>
          <a:p>
            <a:pPr marL="178435" indent="-166370">
              <a:lnSpc>
                <a:spcPct val="100000"/>
              </a:lnSpc>
              <a:spcBef>
                <a:spcPts val="430"/>
              </a:spcBef>
              <a:buChar char="•"/>
              <a:tabLst>
                <a:tab pos="179070" algn="l"/>
              </a:tabLst>
            </a:pPr>
            <a:r>
              <a:rPr sz="2400" spc="-5" dirty="0">
                <a:latin typeface="Times New Roman"/>
                <a:cs typeface="Times New Roman"/>
              </a:rPr>
              <a:t>Atmosferik </a:t>
            </a:r>
            <a:r>
              <a:rPr sz="2400" dirty="0">
                <a:latin typeface="Times New Roman"/>
                <a:cs typeface="Times New Roman"/>
              </a:rPr>
              <a:t>basınç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34"/>
              </a:spcBef>
              <a:buChar char="•"/>
              <a:tabLst>
                <a:tab pos="185420" algn="l"/>
              </a:tabLst>
            </a:pPr>
            <a:r>
              <a:rPr sz="2400" spc="-50" dirty="0">
                <a:latin typeface="Times New Roman"/>
                <a:cs typeface="Times New Roman"/>
              </a:rPr>
              <a:t>Yağış </a:t>
            </a:r>
            <a:r>
              <a:rPr sz="2400" spc="-5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diğer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hidrometeorlar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4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Kar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örtüsü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Güneşlenme</a:t>
            </a: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Radyasyon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740"/>
              </a:lnSpc>
              <a:spcBef>
                <a:spcPts val="645"/>
              </a:spcBef>
              <a:buChar char="•"/>
              <a:tabLst>
                <a:tab pos="189865" algn="l"/>
              </a:tabLst>
            </a:pPr>
            <a:r>
              <a:rPr sz="2400" spc="-30" dirty="0">
                <a:latin typeface="Times New Roman"/>
                <a:cs typeface="Times New Roman"/>
              </a:rPr>
              <a:t>Toprak </a:t>
            </a:r>
            <a:r>
              <a:rPr sz="2400" dirty="0">
                <a:latin typeface="Times New Roman"/>
                <a:cs typeface="Times New Roman"/>
              </a:rPr>
              <a:t>sıcaklığı (5,10, 20, 50, 100 cm ile gerektiğinde 150 cm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  300 cm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derinliklerde)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35153"/>
            <a:ext cx="7849870" cy="61715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latin typeface="Times New Roman"/>
                <a:cs typeface="Times New Roman"/>
              </a:rPr>
              <a:t>Küçük klimatoloji istasyonlarında yapılan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rasatlar;</a:t>
            </a:r>
            <a:endParaRPr sz="2800">
              <a:latin typeface="Times New Roman"/>
              <a:cs typeface="Times New Roman"/>
            </a:endParaRPr>
          </a:p>
          <a:p>
            <a:pPr marL="277495" indent="-265430">
              <a:lnSpc>
                <a:spcPct val="100000"/>
              </a:lnSpc>
              <a:spcBef>
                <a:spcPts val="675"/>
              </a:spcBef>
              <a:buChar char="•"/>
              <a:tabLst>
                <a:tab pos="277495" algn="l"/>
                <a:tab pos="278130" algn="l"/>
              </a:tabLst>
            </a:pPr>
            <a:r>
              <a:rPr sz="2800" spc="-5" dirty="0">
                <a:latin typeface="Times New Roman"/>
                <a:cs typeface="Times New Roman"/>
              </a:rPr>
              <a:t>Sıcaklık (ekstrem sıcaklıklar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dahil)</a:t>
            </a:r>
            <a:endParaRPr sz="2800">
              <a:latin typeface="Times New Roman"/>
              <a:cs typeface="Times New Roman"/>
            </a:endParaRPr>
          </a:p>
          <a:p>
            <a:pPr marL="277495" indent="-265430">
              <a:lnSpc>
                <a:spcPct val="100000"/>
              </a:lnSpc>
              <a:spcBef>
                <a:spcPts val="670"/>
              </a:spcBef>
              <a:buChar char="•"/>
              <a:tabLst>
                <a:tab pos="277495" algn="l"/>
                <a:tab pos="278130" algn="l"/>
              </a:tabLst>
            </a:pPr>
            <a:r>
              <a:rPr sz="2800" spc="-10" dirty="0">
                <a:latin typeface="Times New Roman"/>
                <a:cs typeface="Times New Roman"/>
              </a:rPr>
              <a:t>Nem</a:t>
            </a:r>
            <a:endParaRPr sz="2800">
              <a:latin typeface="Times New Roman"/>
              <a:cs typeface="Times New Roman"/>
            </a:endParaRPr>
          </a:p>
          <a:p>
            <a:pPr marL="277495" indent="-265430">
              <a:lnSpc>
                <a:spcPct val="100000"/>
              </a:lnSpc>
              <a:spcBef>
                <a:spcPts val="675"/>
              </a:spcBef>
              <a:buChar char="•"/>
              <a:tabLst>
                <a:tab pos="277495" algn="l"/>
                <a:tab pos="278130" algn="l"/>
              </a:tabLst>
            </a:pPr>
            <a:r>
              <a:rPr sz="2800" spc="-60" dirty="0">
                <a:latin typeface="Times New Roman"/>
                <a:cs typeface="Times New Roman"/>
              </a:rPr>
              <a:t>Yağış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diğer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hidrometeorlar</a:t>
            </a:r>
            <a:endParaRPr sz="2800">
              <a:latin typeface="Times New Roman"/>
              <a:cs typeface="Times New Roman"/>
            </a:endParaRPr>
          </a:p>
          <a:p>
            <a:pPr marL="277495" indent="-265430">
              <a:lnSpc>
                <a:spcPct val="100000"/>
              </a:lnSpc>
              <a:spcBef>
                <a:spcPts val="670"/>
              </a:spcBef>
              <a:buChar char="•"/>
              <a:tabLst>
                <a:tab pos="277495" algn="l"/>
                <a:tab pos="278130" algn="l"/>
              </a:tabLst>
            </a:pPr>
            <a:r>
              <a:rPr sz="2800" spc="-5" dirty="0">
                <a:latin typeface="Times New Roman"/>
                <a:cs typeface="Times New Roman"/>
              </a:rPr>
              <a:t>Rüzgar</a:t>
            </a:r>
            <a:endParaRPr sz="2800">
              <a:latin typeface="Times New Roman"/>
              <a:cs typeface="Times New Roman"/>
            </a:endParaRPr>
          </a:p>
          <a:p>
            <a:pPr marL="277495" indent="-265430">
              <a:lnSpc>
                <a:spcPct val="100000"/>
              </a:lnSpc>
              <a:spcBef>
                <a:spcPts val="675"/>
              </a:spcBef>
              <a:buChar char="•"/>
              <a:tabLst>
                <a:tab pos="277495" algn="l"/>
                <a:tab pos="278130" algn="l"/>
              </a:tabLst>
            </a:pPr>
            <a:r>
              <a:rPr sz="2800" spc="-5" dirty="0">
                <a:latin typeface="Times New Roman"/>
                <a:cs typeface="Times New Roman"/>
              </a:rPr>
              <a:t>Bulutluluk</a:t>
            </a:r>
            <a:endParaRPr sz="2800">
              <a:latin typeface="Times New Roman"/>
              <a:cs typeface="Times New Roman"/>
            </a:endParaRPr>
          </a:p>
          <a:p>
            <a:pPr marL="277495" indent="-265430">
              <a:lnSpc>
                <a:spcPct val="100000"/>
              </a:lnSpc>
              <a:spcBef>
                <a:spcPts val="675"/>
              </a:spcBef>
              <a:buChar char="•"/>
              <a:tabLst>
                <a:tab pos="277495" algn="l"/>
                <a:tab pos="278130" algn="l"/>
              </a:tabLst>
            </a:pPr>
            <a:r>
              <a:rPr sz="2800" spc="-10" dirty="0">
                <a:latin typeface="Times New Roman"/>
                <a:cs typeface="Times New Roman"/>
              </a:rPr>
              <a:t>Kar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örtüsü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65" dirty="0">
                <a:latin typeface="Times New Roman"/>
                <a:cs typeface="Times New Roman"/>
              </a:rPr>
              <a:t>Yağış </a:t>
            </a:r>
            <a:r>
              <a:rPr sz="2800" b="1" dirty="0">
                <a:latin typeface="Times New Roman"/>
                <a:cs typeface="Times New Roman"/>
              </a:rPr>
              <a:t>istasyonlarında </a:t>
            </a:r>
            <a:r>
              <a:rPr sz="2800" b="1" spc="-5" dirty="0">
                <a:latin typeface="Times New Roman"/>
                <a:cs typeface="Times New Roman"/>
              </a:rPr>
              <a:t>yapılan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rasatlar;</a:t>
            </a:r>
            <a:endParaRPr sz="2800">
              <a:latin typeface="Times New Roman"/>
              <a:cs typeface="Times New Roman"/>
            </a:endParaRPr>
          </a:p>
          <a:p>
            <a:pPr marL="277495" indent="-265430">
              <a:lnSpc>
                <a:spcPct val="100000"/>
              </a:lnSpc>
              <a:spcBef>
                <a:spcPts val="675"/>
              </a:spcBef>
              <a:buChar char="•"/>
              <a:tabLst>
                <a:tab pos="277495" algn="l"/>
                <a:tab pos="278130" algn="l"/>
              </a:tabLst>
            </a:pPr>
            <a:r>
              <a:rPr sz="2800" spc="-60" dirty="0">
                <a:latin typeface="Times New Roman"/>
                <a:cs typeface="Times New Roman"/>
              </a:rPr>
              <a:t>Yağış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diğer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hidrometeorlar</a:t>
            </a:r>
            <a:endParaRPr sz="2800">
              <a:latin typeface="Times New Roman"/>
              <a:cs typeface="Times New Roman"/>
            </a:endParaRPr>
          </a:p>
          <a:p>
            <a:pPr marL="365760" indent="-353695">
              <a:lnSpc>
                <a:spcPct val="100000"/>
              </a:lnSpc>
              <a:spcBef>
                <a:spcPts val="670"/>
              </a:spcBef>
              <a:buChar char="•"/>
              <a:tabLst>
                <a:tab pos="365760" algn="l"/>
                <a:tab pos="366395" algn="l"/>
              </a:tabLst>
            </a:pPr>
            <a:r>
              <a:rPr sz="2800" spc="-10" dirty="0">
                <a:latin typeface="Times New Roman"/>
                <a:cs typeface="Times New Roman"/>
              </a:rPr>
              <a:t>Kar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örtüsü</a:t>
            </a:r>
            <a:endParaRPr sz="2800">
              <a:latin typeface="Times New Roman"/>
              <a:cs typeface="Times New Roman"/>
            </a:endParaRPr>
          </a:p>
          <a:p>
            <a:pPr marL="365760" indent="-353695">
              <a:lnSpc>
                <a:spcPct val="100000"/>
              </a:lnSpc>
              <a:spcBef>
                <a:spcPts val="675"/>
              </a:spcBef>
              <a:buChar char="•"/>
              <a:tabLst>
                <a:tab pos="365760" algn="l"/>
                <a:tab pos="366395" algn="l"/>
              </a:tabLst>
            </a:pPr>
            <a:r>
              <a:rPr sz="2800" spc="-5" dirty="0">
                <a:latin typeface="Times New Roman"/>
                <a:cs typeface="Times New Roman"/>
              </a:rPr>
              <a:t>Bulutluluk</a:t>
            </a:r>
            <a:endParaRPr sz="2800">
              <a:latin typeface="Times New Roman"/>
              <a:cs typeface="Times New Roman"/>
            </a:endParaRPr>
          </a:p>
          <a:p>
            <a:pPr marL="365760" indent="-353695">
              <a:lnSpc>
                <a:spcPct val="100000"/>
              </a:lnSpc>
              <a:spcBef>
                <a:spcPts val="675"/>
              </a:spcBef>
              <a:buChar char="•"/>
              <a:tabLst>
                <a:tab pos="365760" algn="l"/>
                <a:tab pos="366395" algn="l"/>
              </a:tabLst>
            </a:pPr>
            <a:r>
              <a:rPr sz="2800" spc="-5" dirty="0">
                <a:latin typeface="Times New Roman"/>
                <a:cs typeface="Times New Roman"/>
              </a:rPr>
              <a:t>Rüzgar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540" y="281431"/>
            <a:ext cx="8164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Klimatolojik </a:t>
            </a:r>
            <a:r>
              <a:rPr sz="2800" b="1" dirty="0">
                <a:latin typeface="Times New Roman"/>
                <a:cs typeface="Times New Roman"/>
              </a:rPr>
              <a:t>Rasatlarda </a:t>
            </a:r>
            <a:r>
              <a:rPr sz="2800" b="1" spc="-5" dirty="0">
                <a:latin typeface="Times New Roman"/>
                <a:cs typeface="Times New Roman"/>
              </a:rPr>
              <a:t>Mahalli Saatin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Belirlenmesi: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740" y="782828"/>
            <a:ext cx="875157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880" indent="9144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Ortalama mahalli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saat, gerçek mahalli saat (Güneş zamanı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saati) olmayıp boylam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derecesine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göre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elde edilen bir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yaklaşımdır.</a:t>
            </a:r>
            <a:endParaRPr sz="2400">
              <a:latin typeface="Times New Roman"/>
              <a:cs typeface="Times New Roman"/>
            </a:endParaRPr>
          </a:p>
          <a:p>
            <a:pPr marL="63500" marR="56515" indent="914400">
              <a:lnSpc>
                <a:spcPct val="100000"/>
              </a:lnSpc>
              <a:spcBef>
                <a:spcPts val="575"/>
              </a:spcBef>
              <a:tabLst>
                <a:tab pos="2485390" algn="l"/>
                <a:tab pos="3622040" algn="l"/>
                <a:tab pos="4318635" algn="l"/>
                <a:tab pos="6434455" algn="l"/>
                <a:tab pos="7469505" algn="l"/>
              </a:tabLst>
            </a:pPr>
            <a:r>
              <a:rPr sz="2400" spc="-5" dirty="0">
                <a:latin typeface="Times New Roman"/>
                <a:cs typeface="Times New Roman"/>
              </a:rPr>
              <a:t>Rasatla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da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aha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li	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	k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lla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ıl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ın	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edeni	oku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anın  güneşin aynı </a:t>
            </a:r>
            <a:r>
              <a:rPr sz="2400" spc="-5" dirty="0">
                <a:latin typeface="Times New Roman"/>
                <a:cs typeface="Times New Roman"/>
              </a:rPr>
              <a:t>açısında </a:t>
            </a:r>
            <a:r>
              <a:rPr sz="2400" dirty="0">
                <a:latin typeface="Times New Roman"/>
                <a:cs typeface="Times New Roman"/>
              </a:rPr>
              <a:t>yapılmasını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sağlamaktır.</a:t>
            </a:r>
            <a:endParaRPr sz="2400">
              <a:latin typeface="Times New Roman"/>
              <a:cs typeface="Times New Roman"/>
            </a:endParaRPr>
          </a:p>
          <a:p>
            <a:pPr marL="63500" marR="56515" indent="9144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Türkiye’nin en doğusu ile en </a:t>
            </a:r>
            <a:r>
              <a:rPr sz="2400" spc="-5" dirty="0">
                <a:latin typeface="Times New Roman"/>
                <a:cs typeface="Times New Roman"/>
              </a:rPr>
              <a:t>batısı arasında </a:t>
            </a:r>
            <a:r>
              <a:rPr sz="2400" dirty="0">
                <a:latin typeface="Times New Roman"/>
                <a:cs typeface="Times New Roman"/>
              </a:rPr>
              <a:t>76 </a:t>
            </a:r>
            <a:r>
              <a:rPr sz="2400" spc="-5" dirty="0">
                <a:latin typeface="Times New Roman"/>
                <a:cs typeface="Times New Roman"/>
              </a:rPr>
              <a:t>dakikalık </a:t>
            </a:r>
            <a:r>
              <a:rPr sz="2400" spc="-10" dirty="0">
                <a:latin typeface="Times New Roman"/>
                <a:cs typeface="Times New Roman"/>
              </a:rPr>
              <a:t>saat  </a:t>
            </a:r>
            <a:r>
              <a:rPr sz="2400" spc="-5" dirty="0">
                <a:latin typeface="Times New Roman"/>
                <a:cs typeface="Times New Roman"/>
              </a:rPr>
              <a:t>farkı </a:t>
            </a:r>
            <a:r>
              <a:rPr sz="2400" spc="-20" dirty="0">
                <a:latin typeface="Times New Roman"/>
                <a:cs typeface="Times New Roman"/>
              </a:rPr>
              <a:t>vardır. </a:t>
            </a:r>
            <a:r>
              <a:rPr sz="2400" dirty="0">
                <a:latin typeface="Times New Roman"/>
                <a:cs typeface="Times New Roman"/>
              </a:rPr>
              <a:t>Meteorolojide </a:t>
            </a:r>
            <a:r>
              <a:rPr sz="2400" spc="-5" dirty="0">
                <a:latin typeface="Times New Roman"/>
                <a:cs typeface="Times New Roman"/>
              </a:rPr>
              <a:t>mahalli </a:t>
            </a:r>
            <a:r>
              <a:rPr sz="2400" dirty="0">
                <a:latin typeface="Times New Roman"/>
                <a:cs typeface="Times New Roman"/>
              </a:rPr>
              <a:t>saat </a:t>
            </a:r>
            <a:r>
              <a:rPr sz="2400" b="1" spc="-5" dirty="0">
                <a:latin typeface="Times New Roman"/>
                <a:cs typeface="Times New Roman"/>
              </a:rPr>
              <a:t>45</a:t>
            </a:r>
            <a:r>
              <a:rPr sz="2400" b="1" spc="-7" baseline="24305" dirty="0">
                <a:latin typeface="Times New Roman"/>
                <a:cs typeface="Times New Roman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boylamına </a:t>
            </a:r>
            <a:r>
              <a:rPr sz="2400" dirty="0">
                <a:latin typeface="Times New Roman"/>
                <a:cs typeface="Times New Roman"/>
              </a:rPr>
              <a:t>göre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bulunur.</a:t>
            </a:r>
            <a:endParaRPr sz="2400">
              <a:latin typeface="Times New Roman"/>
              <a:cs typeface="Times New Roman"/>
            </a:endParaRPr>
          </a:p>
          <a:p>
            <a:pPr marL="63500" marR="55880">
              <a:lnSpc>
                <a:spcPct val="100000"/>
              </a:lnSpc>
              <a:spcBef>
                <a:spcPts val="58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Örnek: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Ankara için </a:t>
            </a:r>
            <a:r>
              <a:rPr sz="2400" spc="-5" dirty="0">
                <a:latin typeface="Times New Roman"/>
                <a:cs typeface="Times New Roman"/>
              </a:rPr>
              <a:t>mahalli saate göre </a:t>
            </a:r>
            <a:r>
              <a:rPr sz="2400" dirty="0">
                <a:latin typeface="Times New Roman"/>
                <a:cs typeface="Times New Roman"/>
              </a:rPr>
              <a:t>7, 14, 21 </a:t>
            </a:r>
            <a:r>
              <a:rPr sz="2400" spc="-5" dirty="0">
                <a:latin typeface="Times New Roman"/>
                <a:cs typeface="Times New Roman"/>
              </a:rPr>
              <a:t>rasatlarının gerçekte  yapılması </a:t>
            </a:r>
            <a:r>
              <a:rPr sz="2400" dirty="0">
                <a:latin typeface="Times New Roman"/>
                <a:cs typeface="Times New Roman"/>
              </a:rPr>
              <a:t>gereken saatleri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bulalım.</a:t>
            </a: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75"/>
              </a:spcBef>
              <a:tabLst>
                <a:tab pos="2677160" algn="l"/>
              </a:tabLst>
            </a:pPr>
            <a:r>
              <a:rPr sz="2400" dirty="0">
                <a:latin typeface="Times New Roman"/>
                <a:cs typeface="Times New Roman"/>
              </a:rPr>
              <a:t>Ankara’nın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boylamı	32</a:t>
            </a:r>
            <a:r>
              <a:rPr sz="2400" spc="-7" baseline="24305" dirty="0">
                <a:latin typeface="Times New Roman"/>
                <a:cs typeface="Times New Roman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53’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140" y="4441317"/>
            <a:ext cx="705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45</a:t>
            </a:r>
            <a:r>
              <a:rPr sz="2400" spc="-7" baseline="24305" dirty="0">
                <a:latin typeface="Times New Roman"/>
                <a:cs typeface="Times New Roman"/>
              </a:rPr>
              <a:t>o</a:t>
            </a:r>
            <a:r>
              <a:rPr sz="2400" spc="-75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6540" y="4368165"/>
            <a:ext cx="403923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75"/>
              </a:spcBef>
              <a:tabLst>
                <a:tab pos="3110865" algn="l"/>
              </a:tabLst>
            </a:pPr>
            <a:r>
              <a:rPr sz="2400" spc="-5" dirty="0">
                <a:latin typeface="Times New Roman"/>
                <a:cs typeface="Times New Roman"/>
              </a:rPr>
              <a:t>44</a:t>
            </a:r>
            <a:r>
              <a:rPr sz="2400" spc="-7" baseline="24305" dirty="0">
                <a:latin typeface="Times New Roman"/>
                <a:cs typeface="Times New Roman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60’ – </a:t>
            </a:r>
            <a:r>
              <a:rPr sz="2400" spc="-5" dirty="0">
                <a:latin typeface="Times New Roman"/>
                <a:cs typeface="Times New Roman"/>
              </a:rPr>
              <a:t>32</a:t>
            </a:r>
            <a:r>
              <a:rPr sz="2400" spc="-7" baseline="24305" dirty="0">
                <a:latin typeface="Times New Roman"/>
                <a:cs typeface="Times New Roman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53’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 Fark	</a:t>
            </a:r>
            <a:r>
              <a:rPr sz="2400" spc="-5" dirty="0">
                <a:latin typeface="Times New Roman"/>
                <a:cs typeface="Times New Roman"/>
              </a:rPr>
              <a:t>12</a:t>
            </a:r>
            <a:r>
              <a:rPr sz="2400" spc="-7" baseline="24305" dirty="0">
                <a:latin typeface="Times New Roman"/>
                <a:cs typeface="Times New Roman"/>
              </a:rPr>
              <a:t>o</a:t>
            </a:r>
            <a:r>
              <a:rPr sz="2400" spc="225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07’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Her </a:t>
            </a:r>
            <a:r>
              <a:rPr sz="2400" dirty="0">
                <a:latin typeface="Times New Roman"/>
                <a:cs typeface="Times New Roman"/>
              </a:rPr>
              <a:t>bir boylam arası = 4’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dır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140" y="5245392"/>
            <a:ext cx="602742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47065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latin typeface="Times New Roman"/>
                <a:cs typeface="Times New Roman"/>
              </a:rPr>
              <a:t>12</a:t>
            </a:r>
            <a:r>
              <a:rPr sz="2400" spc="-7" baseline="24305" dirty="0">
                <a:latin typeface="Times New Roman"/>
                <a:cs typeface="Times New Roman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07’x </a:t>
            </a:r>
            <a:r>
              <a:rPr sz="2400" dirty="0">
                <a:latin typeface="Times New Roman"/>
                <a:cs typeface="Times New Roman"/>
              </a:rPr>
              <a:t>4 = </a:t>
            </a:r>
            <a:r>
              <a:rPr sz="2400" spc="-5" dirty="0">
                <a:latin typeface="Times New Roman"/>
                <a:cs typeface="Times New Roman"/>
              </a:rPr>
              <a:t>48 </a:t>
            </a:r>
            <a:r>
              <a:rPr sz="2400" dirty="0">
                <a:latin typeface="Times New Roman"/>
                <a:cs typeface="Times New Roman"/>
              </a:rPr>
              <a:t>dakika </a:t>
            </a:r>
            <a:r>
              <a:rPr sz="2400" spc="-5" dirty="0">
                <a:latin typeface="Times New Roman"/>
                <a:cs typeface="Times New Roman"/>
              </a:rPr>
              <a:t>28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saniye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Ankara </a:t>
            </a:r>
            <a:r>
              <a:rPr sz="2400" dirty="0">
                <a:latin typeface="Times New Roman"/>
                <a:cs typeface="Times New Roman"/>
              </a:rPr>
              <a:t>için rasat saatleri </a:t>
            </a:r>
            <a:r>
              <a:rPr sz="2400" b="1" spc="-5" dirty="0">
                <a:latin typeface="Times New Roman"/>
                <a:cs typeface="Times New Roman"/>
              </a:rPr>
              <a:t>7.48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14.48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21.48 </a:t>
            </a:r>
            <a:r>
              <a:rPr sz="2400" dirty="0">
                <a:latin typeface="Times New Roman"/>
                <a:cs typeface="Times New Roman"/>
              </a:rPr>
              <a:t>’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867" y="6189675"/>
            <a:ext cx="538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695700" algn="l"/>
              </a:tabLst>
            </a:pPr>
            <a:r>
              <a:rPr sz="2400" spc="-5" dirty="0">
                <a:latin typeface="Times New Roman"/>
                <a:cs typeface="Times New Roman"/>
              </a:rPr>
              <a:t>Çalışmak </a:t>
            </a:r>
            <a:r>
              <a:rPr sz="2400" dirty="0">
                <a:latin typeface="Times New Roman"/>
                <a:cs typeface="Times New Roman"/>
              </a:rPr>
              <a:t>için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örnekler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	</a:t>
            </a:r>
            <a:r>
              <a:rPr sz="2400" b="1" spc="-5" dirty="0">
                <a:latin typeface="Times New Roman"/>
                <a:cs typeface="Times New Roman"/>
              </a:rPr>
              <a:t>Sinop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35</a:t>
            </a:r>
            <a:r>
              <a:rPr sz="2400" b="1" baseline="24305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10’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3710" y="6189675"/>
            <a:ext cx="1481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latin typeface="Times New Roman"/>
                <a:cs typeface="Times New Roman"/>
              </a:rPr>
              <a:t>Van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43</a:t>
            </a:r>
            <a:r>
              <a:rPr sz="2400" b="1" baseline="24305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25’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36905"/>
            <a:ext cx="3113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b) </a:t>
            </a:r>
            <a:r>
              <a:rPr sz="2800" b="1" spc="-5" dirty="0">
                <a:latin typeface="Times New Roman"/>
                <a:cs typeface="Times New Roman"/>
              </a:rPr>
              <a:t>Sinoptik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Rasatlar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638302"/>
            <a:ext cx="8507095" cy="602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r">
              <a:lnSpc>
                <a:spcPct val="100000"/>
              </a:lnSpc>
              <a:spcBef>
                <a:spcPts val="100"/>
              </a:spcBef>
              <a:tabLst>
                <a:tab pos="1190625" algn="l"/>
                <a:tab pos="1263650" algn="l"/>
                <a:tab pos="1731645" algn="l"/>
                <a:tab pos="1920875" algn="l"/>
                <a:tab pos="2376170" algn="l"/>
                <a:tab pos="2489200" algn="l"/>
                <a:tab pos="2731135" algn="l"/>
                <a:tab pos="3194685" algn="l"/>
                <a:tab pos="3740785" algn="l"/>
                <a:tab pos="3851910" algn="l"/>
                <a:tab pos="4050029" algn="l"/>
                <a:tab pos="4086225" algn="l"/>
                <a:tab pos="4388485" algn="l"/>
                <a:tab pos="4968875" algn="l"/>
                <a:tab pos="5025390" algn="l"/>
                <a:tab pos="5421630" algn="l"/>
                <a:tab pos="6235700" algn="l"/>
                <a:tab pos="6339840" algn="l"/>
                <a:tab pos="6610350" algn="l"/>
                <a:tab pos="6706870" algn="l"/>
                <a:tab pos="7385050" algn="l"/>
                <a:tab pos="7418705" algn="l"/>
                <a:tab pos="7848600" algn="l"/>
              </a:tabLst>
            </a:pPr>
            <a:r>
              <a:rPr sz="2400" spc="-5" dirty="0">
                <a:latin typeface="Times New Roman"/>
                <a:cs typeface="Times New Roman"/>
              </a:rPr>
              <a:t>Uluslararası saat dikkate alınarak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tahminleri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için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yapılan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rasatlardır. </a:t>
            </a:r>
            <a:r>
              <a:rPr sz="2400" spc="-35" dirty="0">
                <a:latin typeface="Times New Roman"/>
                <a:cs typeface="Times New Roman"/>
              </a:rPr>
              <a:t>Yapılan </a:t>
            </a:r>
            <a:r>
              <a:rPr sz="2400" spc="-5" dirty="0">
                <a:latin typeface="Times New Roman"/>
                <a:cs typeface="Times New Roman"/>
              </a:rPr>
              <a:t>rasat sonuçları </a:t>
            </a:r>
            <a:r>
              <a:rPr sz="2400" spc="-10" dirty="0">
                <a:latin typeface="Times New Roman"/>
                <a:cs typeface="Times New Roman"/>
              </a:rPr>
              <a:t>hemen </a:t>
            </a:r>
            <a:r>
              <a:rPr sz="2400" dirty="0">
                <a:latin typeface="Times New Roman"/>
                <a:cs typeface="Times New Roman"/>
              </a:rPr>
              <a:t>sinoptik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haritaya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işlenerek </a:t>
            </a:r>
            <a:r>
              <a:rPr sz="2400" dirty="0">
                <a:latin typeface="Times New Roman"/>
                <a:cs typeface="Times New Roman"/>
              </a:rPr>
              <a:t> tah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	y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lı</a:t>
            </a:r>
            <a:r>
              <a:rPr sz="2400" spc="-13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	Sin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ik	rasa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ar	ulu</a:t>
            </a:r>
            <a:r>
              <a:rPr sz="2400" spc="-10" dirty="0">
                <a:latin typeface="Times New Roman"/>
                <a:cs typeface="Times New Roman"/>
              </a:rPr>
              <a:t>sl</a:t>
            </a:r>
            <a:r>
              <a:rPr sz="2400" dirty="0">
                <a:latin typeface="Times New Roman"/>
                <a:cs typeface="Times New Roman"/>
              </a:rPr>
              <a:t>ararası		ö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	sahip  olduğundan,	yapı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ır	y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az		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spc="-5" dirty="0">
                <a:latin typeface="Times New Roman"/>
                <a:cs typeface="Times New Roman"/>
              </a:rPr>
              <a:t>MO’y</a:t>
            </a:r>
            <a:r>
              <a:rPr sz="2400" dirty="0">
                <a:latin typeface="Times New Roman"/>
                <a:cs typeface="Times New Roman"/>
              </a:rPr>
              <a:t>a	bağlı	ül</a:t>
            </a:r>
            <a:r>
              <a:rPr sz="2400" spc="-10" dirty="0">
                <a:latin typeface="Times New Roman"/>
                <a:cs typeface="Times New Roman"/>
              </a:rPr>
              <a:t>ke</a:t>
            </a:r>
            <a:r>
              <a:rPr sz="2400" dirty="0">
                <a:latin typeface="Times New Roman"/>
                <a:cs typeface="Times New Roman"/>
              </a:rPr>
              <a:t>lere		b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ldi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ili</a:t>
            </a:r>
            <a:r>
              <a:rPr sz="2400" spc="-12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 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lima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loj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ras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	u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	yı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		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değe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		k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oru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sinoptik		r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satlar		g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çici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b="1" u="heavy" spc="-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	</a:t>
            </a:r>
            <a:r>
              <a:rPr sz="2400" spc="-15" dirty="0">
                <a:latin typeface="Times New Roman"/>
                <a:cs typeface="Times New Roman"/>
              </a:rPr>
              <a:t>ö</a:t>
            </a:r>
            <a:r>
              <a:rPr sz="2400" dirty="0">
                <a:latin typeface="Times New Roman"/>
                <a:cs typeface="Times New Roman"/>
              </a:rPr>
              <a:t>ne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li	</a:t>
            </a:r>
            <a:r>
              <a:rPr sz="2400" spc="-5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sino</a:t>
            </a:r>
            <a:r>
              <a:rPr sz="2400" spc="-10" dirty="0">
                <a:latin typeface="Times New Roman"/>
                <a:cs typeface="Times New Roman"/>
              </a:rPr>
              <a:t>pt</a:t>
            </a:r>
            <a:r>
              <a:rPr sz="2400" dirty="0">
                <a:latin typeface="Times New Roman"/>
                <a:cs typeface="Times New Roman"/>
              </a:rPr>
              <a:t>ik	rasat	</a:t>
            </a: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asınç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ı</a:t>
            </a:r>
            <a:r>
              <a:rPr sz="2400" spc="-13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Çünkü hava hareketi buna bağlı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oluşmaktadır.</a:t>
            </a:r>
            <a:endParaRPr sz="24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Basınç, </a:t>
            </a:r>
            <a:r>
              <a:rPr sz="2400" spc="-20" dirty="0">
                <a:latin typeface="Times New Roman"/>
                <a:cs typeface="Times New Roman"/>
              </a:rPr>
              <a:t>rüzgar, </a:t>
            </a:r>
            <a:r>
              <a:rPr sz="2400" spc="-5" dirty="0">
                <a:latin typeface="Times New Roman"/>
                <a:cs typeface="Times New Roman"/>
              </a:rPr>
              <a:t>yağış, sıcaklık rasatları </a:t>
            </a:r>
            <a:r>
              <a:rPr sz="2400" spc="-20" dirty="0">
                <a:latin typeface="Times New Roman"/>
                <a:cs typeface="Times New Roman"/>
              </a:rPr>
              <a:t>esastır. </a:t>
            </a:r>
            <a:r>
              <a:rPr sz="2400" spc="-5" dirty="0">
                <a:latin typeface="Times New Roman"/>
                <a:cs typeface="Times New Roman"/>
              </a:rPr>
              <a:t>Güneşlenme,  nem, </a:t>
            </a:r>
            <a:r>
              <a:rPr sz="2400" dirty="0">
                <a:latin typeface="Times New Roman"/>
                <a:cs typeface="Times New Roman"/>
              </a:rPr>
              <a:t>radyasyon, toprak </a:t>
            </a:r>
            <a:r>
              <a:rPr sz="2400" spc="-5" dirty="0">
                <a:latin typeface="Times New Roman"/>
                <a:cs typeface="Times New Roman"/>
              </a:rPr>
              <a:t>sıcaklıkları, güneşlenme şiddeti, buharlaşma  </a:t>
            </a:r>
            <a:r>
              <a:rPr sz="2400" dirty="0">
                <a:latin typeface="Times New Roman"/>
                <a:cs typeface="Times New Roman"/>
              </a:rPr>
              <a:t>dikkate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alınmaz.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Sinoptik rasatlar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tüm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dünya ülkelerinde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GMT’a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bağlı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olarak aynı anda 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yapılır.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Örneğin GMT </a:t>
            </a:r>
            <a:r>
              <a:rPr sz="2400" dirty="0">
                <a:latin typeface="Times New Roman"/>
                <a:cs typeface="Times New Roman"/>
              </a:rPr>
              <a:t>06.00’da </a:t>
            </a:r>
            <a:r>
              <a:rPr sz="2400" spc="-5" dirty="0">
                <a:latin typeface="Times New Roman"/>
                <a:cs typeface="Times New Roman"/>
              </a:rPr>
              <a:t>yapılan rasat  Türkiye’de 9.00, Hindistan’da 12.00, Amerika’da 23.00’ de yapılır  </a:t>
            </a:r>
            <a:r>
              <a:rPr sz="2400" dirty="0">
                <a:latin typeface="Times New Roman"/>
                <a:cs typeface="Times New Roman"/>
              </a:rPr>
              <a:t>ve hepsi </a:t>
            </a:r>
            <a:r>
              <a:rPr sz="2400" spc="-10" dirty="0">
                <a:latin typeface="Times New Roman"/>
                <a:cs typeface="Times New Roman"/>
              </a:rPr>
              <a:t>de </a:t>
            </a:r>
            <a:r>
              <a:rPr sz="2400" dirty="0">
                <a:latin typeface="Times New Roman"/>
                <a:cs typeface="Times New Roman"/>
              </a:rPr>
              <a:t>06.00 </a:t>
            </a:r>
            <a:r>
              <a:rPr sz="2400" spc="-5" dirty="0">
                <a:latin typeface="Times New Roman"/>
                <a:cs typeface="Times New Roman"/>
              </a:rPr>
              <a:t>GMT </a:t>
            </a:r>
            <a:r>
              <a:rPr sz="2400" dirty="0">
                <a:latin typeface="Times New Roman"/>
                <a:cs typeface="Times New Roman"/>
              </a:rPr>
              <a:t>sinoptik rasadı </a:t>
            </a:r>
            <a:r>
              <a:rPr sz="2400" spc="-5" dirty="0">
                <a:latin typeface="Times New Roman"/>
                <a:cs typeface="Times New Roman"/>
              </a:rPr>
              <a:t>olarak </a:t>
            </a:r>
            <a:r>
              <a:rPr sz="2400" spc="-15" dirty="0">
                <a:latin typeface="Times New Roman"/>
                <a:cs typeface="Times New Roman"/>
              </a:rPr>
              <a:t>adlandırılır. </a:t>
            </a:r>
            <a:r>
              <a:rPr sz="2400" spc="-5" dirty="0">
                <a:latin typeface="Times New Roman"/>
                <a:cs typeface="Times New Roman"/>
              </a:rPr>
              <a:t>Sinoptik  rasatlar genel olarak GMT </a:t>
            </a:r>
            <a:r>
              <a:rPr sz="2400" dirty="0">
                <a:latin typeface="Times New Roman"/>
                <a:cs typeface="Times New Roman"/>
              </a:rPr>
              <a:t>saati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üçer saatlik aralıklarla </a:t>
            </a:r>
            <a:r>
              <a:rPr sz="2400" dirty="0">
                <a:latin typeface="Times New Roman"/>
                <a:cs typeface="Times New Roman"/>
              </a:rPr>
              <a:t>günde 8  kez</a:t>
            </a:r>
            <a:r>
              <a:rPr sz="2400" spc="-15" dirty="0">
                <a:latin typeface="Times New Roman"/>
                <a:cs typeface="Times New Roman"/>
              </a:rPr>
              <a:t> yapılır.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755" y="1412747"/>
            <a:ext cx="5891784" cy="3529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315" y="4965014"/>
            <a:ext cx="1828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Sinoptik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harita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570356"/>
            <a:ext cx="3200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c) Aerolojik</a:t>
            </a:r>
            <a:r>
              <a:rPr sz="2800" b="1" spc="-1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Rasatlar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088898"/>
            <a:ext cx="8365490" cy="466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Atmosferin üst katmanlarında yapılan </a:t>
            </a:r>
            <a:r>
              <a:rPr sz="2400" b="1" spc="-5" dirty="0">
                <a:latin typeface="Times New Roman"/>
                <a:cs typeface="Times New Roman"/>
              </a:rPr>
              <a:t>yüksek atmosfer  gözlemleri </a:t>
            </a:r>
            <a:r>
              <a:rPr sz="2400" spc="-5" dirty="0">
                <a:latin typeface="Times New Roman"/>
                <a:cs typeface="Times New Roman"/>
              </a:rPr>
              <a:t>de denen </a:t>
            </a:r>
            <a:r>
              <a:rPr sz="2400" spc="-15" dirty="0">
                <a:latin typeface="Times New Roman"/>
                <a:cs typeface="Times New Roman"/>
              </a:rPr>
              <a:t>rasatlardır. </a:t>
            </a:r>
            <a:r>
              <a:rPr sz="2400" spc="-25" dirty="0">
                <a:latin typeface="Times New Roman"/>
                <a:cs typeface="Times New Roman"/>
              </a:rPr>
              <a:t>Teknolojik </a:t>
            </a:r>
            <a:r>
              <a:rPr sz="2400" spc="-5" dirty="0">
                <a:latin typeface="Times New Roman"/>
                <a:cs typeface="Times New Roman"/>
              </a:rPr>
              <a:t>gelişmeler Aerolojik  </a:t>
            </a:r>
            <a:r>
              <a:rPr sz="2400" dirty="0">
                <a:latin typeface="Times New Roman"/>
                <a:cs typeface="Times New Roman"/>
              </a:rPr>
              <a:t>rasatların </a:t>
            </a:r>
            <a:r>
              <a:rPr sz="2400" spc="-5" dirty="0">
                <a:latin typeface="Times New Roman"/>
                <a:cs typeface="Times New Roman"/>
              </a:rPr>
              <a:t>gelişmesine </a:t>
            </a:r>
            <a:r>
              <a:rPr sz="2400" dirty="0">
                <a:latin typeface="Times New Roman"/>
                <a:cs typeface="Times New Roman"/>
              </a:rPr>
              <a:t>neden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olmuştur.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800" b="1" spc="-10" dirty="0">
                <a:latin typeface="Times New Roman"/>
                <a:cs typeface="Times New Roman"/>
              </a:rPr>
              <a:t>Aerolojik </a:t>
            </a:r>
            <a:r>
              <a:rPr sz="2800" b="1" spc="-5" dirty="0">
                <a:latin typeface="Times New Roman"/>
                <a:cs typeface="Times New Roman"/>
              </a:rPr>
              <a:t>rasatlarda kullanılan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sistemler;</a:t>
            </a:r>
            <a:endParaRPr sz="2800">
              <a:latin typeface="Times New Roman"/>
              <a:cs typeface="Times New Roman"/>
            </a:endParaRPr>
          </a:p>
          <a:p>
            <a:pPr marL="266700" indent="-183515">
              <a:lnSpc>
                <a:spcPct val="100000"/>
              </a:lnSpc>
              <a:spcBef>
                <a:spcPts val="1335"/>
              </a:spcBef>
              <a:buChar char="•"/>
              <a:tabLst>
                <a:tab pos="267335" algn="l"/>
              </a:tabLst>
            </a:pPr>
            <a:r>
              <a:rPr sz="2400" dirty="0">
                <a:latin typeface="Times New Roman"/>
                <a:cs typeface="Times New Roman"/>
              </a:rPr>
              <a:t>Radiosonde</a:t>
            </a:r>
            <a:r>
              <a:rPr sz="2400" spc="-5" dirty="0">
                <a:latin typeface="Times New Roman"/>
                <a:cs typeface="Times New Roman"/>
              </a:rPr>
              <a:t> sistemi</a:t>
            </a:r>
            <a:endParaRPr sz="2400">
              <a:latin typeface="Times New Roman"/>
              <a:cs typeface="Times New Roman"/>
            </a:endParaRPr>
          </a:p>
          <a:p>
            <a:pPr marL="266700" indent="-183515">
              <a:lnSpc>
                <a:spcPct val="100000"/>
              </a:lnSpc>
              <a:spcBef>
                <a:spcPts val="575"/>
              </a:spcBef>
              <a:buChar char="•"/>
              <a:tabLst>
                <a:tab pos="267335" algn="l"/>
              </a:tabLst>
            </a:pPr>
            <a:r>
              <a:rPr sz="2400" dirty="0">
                <a:latin typeface="Times New Roman"/>
                <a:cs typeface="Times New Roman"/>
              </a:rPr>
              <a:t>Dropwindsonde (= Dropsonde)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sistemi</a:t>
            </a:r>
            <a:endParaRPr sz="2400">
              <a:latin typeface="Times New Roman"/>
              <a:cs typeface="Times New Roman"/>
            </a:endParaRPr>
          </a:p>
          <a:p>
            <a:pPr marL="266700" indent="-183515">
              <a:lnSpc>
                <a:spcPct val="100000"/>
              </a:lnSpc>
              <a:spcBef>
                <a:spcPts val="580"/>
              </a:spcBef>
              <a:buChar char="•"/>
              <a:tabLst>
                <a:tab pos="267335" algn="l"/>
              </a:tabLst>
            </a:pPr>
            <a:r>
              <a:rPr sz="2400" spc="-5" dirty="0">
                <a:latin typeface="Times New Roman"/>
                <a:cs typeface="Times New Roman"/>
              </a:rPr>
              <a:t>Uçak </a:t>
            </a:r>
            <a:r>
              <a:rPr sz="2400" dirty="0">
                <a:latin typeface="Times New Roman"/>
                <a:cs typeface="Times New Roman"/>
              </a:rPr>
              <a:t>entegre bilgi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sistemi</a:t>
            </a:r>
            <a:endParaRPr sz="2400">
              <a:latin typeface="Times New Roman"/>
              <a:cs typeface="Times New Roman"/>
            </a:endParaRPr>
          </a:p>
          <a:p>
            <a:pPr marL="266700" indent="-183515">
              <a:lnSpc>
                <a:spcPct val="100000"/>
              </a:lnSpc>
              <a:spcBef>
                <a:spcPts val="575"/>
              </a:spcBef>
              <a:buChar char="•"/>
              <a:tabLst>
                <a:tab pos="267335" algn="l"/>
              </a:tabLst>
            </a:pPr>
            <a:r>
              <a:rPr sz="2400" spc="-5" dirty="0">
                <a:latin typeface="Times New Roman"/>
                <a:cs typeface="Times New Roman"/>
              </a:rPr>
              <a:t>Sabit seviye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balonları</a:t>
            </a:r>
            <a:endParaRPr sz="2400">
              <a:latin typeface="Times New Roman"/>
              <a:cs typeface="Times New Roman"/>
            </a:endParaRPr>
          </a:p>
          <a:p>
            <a:pPr marL="266700" indent="-183515">
              <a:lnSpc>
                <a:spcPct val="100000"/>
              </a:lnSpc>
              <a:spcBef>
                <a:spcPts val="580"/>
              </a:spcBef>
              <a:buChar char="•"/>
              <a:tabLst>
                <a:tab pos="267335" algn="l"/>
              </a:tabLst>
            </a:pPr>
            <a:r>
              <a:rPr sz="2400" spc="-10" dirty="0">
                <a:latin typeface="Times New Roman"/>
                <a:cs typeface="Times New Roman"/>
              </a:rPr>
              <a:t>Gemi </a:t>
            </a:r>
            <a:r>
              <a:rPr sz="2400" dirty="0">
                <a:latin typeface="Times New Roman"/>
                <a:cs typeface="Times New Roman"/>
              </a:rPr>
              <a:t>sondaj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sistemi</a:t>
            </a:r>
            <a:endParaRPr sz="2400">
              <a:latin typeface="Times New Roman"/>
              <a:cs typeface="Times New Roman"/>
            </a:endParaRPr>
          </a:p>
          <a:p>
            <a:pPr marL="266700" indent="-183515">
              <a:lnSpc>
                <a:spcPct val="100000"/>
              </a:lnSpc>
              <a:spcBef>
                <a:spcPts val="575"/>
              </a:spcBef>
              <a:buChar char="•"/>
              <a:tabLst>
                <a:tab pos="267335" algn="l"/>
              </a:tabLst>
            </a:pPr>
            <a:r>
              <a:rPr sz="2400" dirty="0">
                <a:latin typeface="Times New Roman"/>
                <a:cs typeface="Times New Roman"/>
              </a:rPr>
              <a:t>Meteorolojik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radarlar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1521</Words>
  <Application>Microsoft Office PowerPoint</Application>
  <PresentationFormat>Ekran Gösterisi (4:3)</PresentationFormat>
  <Paragraphs>161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Calibri</vt:lpstr>
      <vt:lpstr>TeXGyreAdventor</vt:lpstr>
      <vt:lpstr>Times New Roman</vt:lpstr>
      <vt:lpstr>Office Theme</vt:lpstr>
      <vt:lpstr>METEOROLOJİ</vt:lpstr>
      <vt:lpstr>METEOROLOJİK RASATLAR</vt:lpstr>
      <vt:lpstr>Türkiye  belirlenmesi</vt:lpstr>
      <vt:lpstr>Büyük klimatoloji istasyonlarında yapılan rasatlar;</vt:lpstr>
      <vt:lpstr>PowerPoint Sunusu</vt:lpstr>
      <vt:lpstr>Klimatolojik Rasatlarda Mahalli Saatin Belirlenmesi:</vt:lpstr>
      <vt:lpstr>b) Sinoptik Rasatlar</vt:lpstr>
      <vt:lpstr>PowerPoint Sunusu</vt:lpstr>
      <vt:lpstr>c) Aerolojik Rasatlar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METEOROLOJİDE UYDUDAN YARARLANMA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Ülkemizdeki Durum;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ALİ</dc:creator>
  <cp:lastModifiedBy>user</cp:lastModifiedBy>
  <cp:revision>1</cp:revision>
  <dcterms:created xsi:type="dcterms:W3CDTF">2020-05-11T07:02:23Z</dcterms:created>
  <dcterms:modified xsi:type="dcterms:W3CDTF">2020-05-11T07:09:42Z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