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28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8" r:id="rId62"/>
    <p:sldId id="316" r:id="rId63"/>
    <p:sldId id="317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62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0C3533-B2DA-40A9-8018-E57B17E5EF4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290C65A-243F-4B2C-B39A-741917E2420B}">
      <dgm:prSet phldrT="[Metin]" custT="1"/>
      <dgm:spPr>
        <a:solidFill>
          <a:schemeClr val="accent3">
            <a:lumMod val="75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  <dgm:t>
        <a:bodyPr/>
        <a:lstStyle/>
        <a:p>
          <a:r>
            <a:rPr lang="tr-TR" sz="2800" b="1" smtClean="0"/>
            <a:t>Benlik, Kimlik ve Dini/Manevi Gelişim</a:t>
          </a:r>
          <a:endParaRPr lang="tr-TR" sz="2800" b="1"/>
        </a:p>
      </dgm:t>
    </dgm:pt>
    <dgm:pt modelId="{BF83737E-895E-491F-BA54-BCDC9FEAAE1A}" type="parTrans" cxnId="{94C20728-1005-46F5-A21D-4FF1735B33F0}">
      <dgm:prSet/>
      <dgm:spPr/>
      <dgm:t>
        <a:bodyPr/>
        <a:lstStyle/>
        <a:p>
          <a:endParaRPr lang="tr-TR"/>
        </a:p>
      </dgm:t>
    </dgm:pt>
    <dgm:pt modelId="{122D5E3E-F243-4FAF-9A23-3F03AD39280A}" type="sibTrans" cxnId="{94C20728-1005-46F5-A21D-4FF1735B33F0}">
      <dgm:prSet/>
      <dgm:spPr/>
      <dgm:t>
        <a:bodyPr/>
        <a:lstStyle/>
        <a:p>
          <a:endParaRPr lang="tr-TR"/>
        </a:p>
      </dgm:t>
    </dgm:pt>
    <dgm:pt modelId="{4B6C30C3-0DFF-466E-9E02-CA8A7596CCD8}">
      <dgm:prSet phldrT="[Metin]" custT="1"/>
      <dgm:spPr>
        <a:solidFill>
          <a:schemeClr val="accent3">
            <a:lumMod val="75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  <dgm:t>
        <a:bodyPr/>
        <a:lstStyle/>
        <a:p>
          <a:r>
            <a:rPr lang="tr-TR" sz="3000" b="1" smtClean="0"/>
            <a:t>Aileler</a:t>
          </a:r>
          <a:endParaRPr lang="tr-TR" sz="3000" b="1"/>
        </a:p>
      </dgm:t>
    </dgm:pt>
    <dgm:pt modelId="{FA2189C7-11EF-463A-80FA-2F453B6DBC4E}" type="parTrans" cxnId="{831C688B-2B4A-48BE-A98F-C98C3EBD4172}">
      <dgm:prSet/>
      <dgm:spPr/>
      <dgm:t>
        <a:bodyPr/>
        <a:lstStyle/>
        <a:p>
          <a:endParaRPr lang="tr-TR"/>
        </a:p>
      </dgm:t>
    </dgm:pt>
    <dgm:pt modelId="{616B98B6-A535-48BC-B5ED-3FB0BC0EF580}" type="sibTrans" cxnId="{831C688B-2B4A-48BE-A98F-C98C3EBD4172}">
      <dgm:prSet/>
      <dgm:spPr/>
      <dgm:t>
        <a:bodyPr/>
        <a:lstStyle/>
        <a:p>
          <a:endParaRPr lang="tr-TR"/>
        </a:p>
      </dgm:t>
    </dgm:pt>
    <dgm:pt modelId="{2593B044-E537-4EDC-AAA5-6DFD084DBF30}">
      <dgm:prSet phldrT="[Metin]" custT="1"/>
      <dgm:spPr>
        <a:solidFill>
          <a:schemeClr val="accent3">
            <a:lumMod val="75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  <dgm:t>
        <a:bodyPr/>
        <a:lstStyle/>
        <a:p>
          <a:r>
            <a:rPr lang="tr-TR" sz="3000" b="1" smtClean="0"/>
            <a:t>Akranlar</a:t>
          </a:r>
          <a:endParaRPr lang="tr-TR" sz="3000" b="1"/>
        </a:p>
      </dgm:t>
    </dgm:pt>
    <dgm:pt modelId="{CAB2BCA1-C2B6-4E6A-9E58-7851BB8FD1F0}" type="parTrans" cxnId="{6A41036E-D364-46DA-9D08-5B918298E1A7}">
      <dgm:prSet/>
      <dgm:spPr/>
      <dgm:t>
        <a:bodyPr/>
        <a:lstStyle/>
        <a:p>
          <a:endParaRPr lang="tr-TR"/>
        </a:p>
      </dgm:t>
    </dgm:pt>
    <dgm:pt modelId="{5DD60315-15F3-48A6-871F-8FA40C00EED2}" type="sibTrans" cxnId="{6A41036E-D364-46DA-9D08-5B918298E1A7}">
      <dgm:prSet/>
      <dgm:spPr/>
      <dgm:t>
        <a:bodyPr/>
        <a:lstStyle/>
        <a:p>
          <a:endParaRPr lang="tr-TR"/>
        </a:p>
      </dgm:t>
    </dgm:pt>
    <dgm:pt modelId="{CA879A1C-60F3-49E3-B775-EBCF498882F9}">
      <dgm:prSet custT="1"/>
      <dgm:spPr>
        <a:solidFill>
          <a:schemeClr val="accent3">
            <a:lumMod val="75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  <dgm:t>
        <a:bodyPr/>
        <a:lstStyle/>
        <a:p>
          <a:r>
            <a:rPr lang="tr-TR" sz="3000" b="1" smtClean="0"/>
            <a:t>Kültür ve Ergen Gelişimi</a:t>
          </a:r>
          <a:endParaRPr lang="tr-TR" sz="3000" b="1"/>
        </a:p>
      </dgm:t>
    </dgm:pt>
    <dgm:pt modelId="{5EA4C886-455D-4364-ACCF-84689A0BCA1C}" type="parTrans" cxnId="{63E3BDEA-056C-4730-A1C5-E1AFD27B2FC8}">
      <dgm:prSet/>
      <dgm:spPr/>
      <dgm:t>
        <a:bodyPr/>
        <a:lstStyle/>
        <a:p>
          <a:endParaRPr lang="tr-TR"/>
        </a:p>
      </dgm:t>
    </dgm:pt>
    <dgm:pt modelId="{32801D26-AE25-4C66-86CE-15A0321A62DF}" type="sibTrans" cxnId="{63E3BDEA-056C-4730-A1C5-E1AFD27B2FC8}">
      <dgm:prSet/>
      <dgm:spPr/>
      <dgm:t>
        <a:bodyPr/>
        <a:lstStyle/>
        <a:p>
          <a:endParaRPr lang="tr-TR"/>
        </a:p>
      </dgm:t>
    </dgm:pt>
    <dgm:pt modelId="{A14BA832-B4B6-43B5-9280-F3954562B3AB}">
      <dgm:prSet custT="1"/>
      <dgm:spPr>
        <a:solidFill>
          <a:schemeClr val="accent3">
            <a:lumMod val="75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  <dgm:t>
        <a:bodyPr/>
        <a:lstStyle/>
        <a:p>
          <a:r>
            <a:rPr lang="tr-TR" sz="3000" b="1" smtClean="0"/>
            <a:t>Ergenlik Problemleri</a:t>
          </a:r>
          <a:endParaRPr lang="tr-TR" sz="3000" b="1"/>
        </a:p>
      </dgm:t>
    </dgm:pt>
    <dgm:pt modelId="{04E50E05-8F1A-434F-837F-81295D7406EA}" type="parTrans" cxnId="{70C4CB22-8CD2-4415-BFF7-46EFD332234E}">
      <dgm:prSet/>
      <dgm:spPr/>
      <dgm:t>
        <a:bodyPr/>
        <a:lstStyle/>
        <a:p>
          <a:endParaRPr lang="tr-TR"/>
        </a:p>
      </dgm:t>
    </dgm:pt>
    <dgm:pt modelId="{8F647CF0-B881-4A9D-93B6-729D8498DE4B}" type="sibTrans" cxnId="{70C4CB22-8CD2-4415-BFF7-46EFD332234E}">
      <dgm:prSet/>
      <dgm:spPr/>
      <dgm:t>
        <a:bodyPr/>
        <a:lstStyle/>
        <a:p>
          <a:endParaRPr lang="tr-TR"/>
        </a:p>
      </dgm:t>
    </dgm:pt>
    <dgm:pt modelId="{61224A9E-E9FD-4E16-89CF-5E05BFA0F2A7}" type="pres">
      <dgm:prSet presAssocID="{3F0C3533-B2DA-40A9-8018-E57B17E5EF4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04E82EB-A484-4F42-980D-810728489FAE}" type="pres">
      <dgm:prSet presAssocID="{2290C65A-243F-4B2C-B39A-741917E2420B}" presName="parentLin" presStyleCnt="0"/>
      <dgm:spPr/>
    </dgm:pt>
    <dgm:pt modelId="{E2682A44-B42D-4A84-BC3B-B7EDA0853A04}" type="pres">
      <dgm:prSet presAssocID="{2290C65A-243F-4B2C-B39A-741917E2420B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D0BE81E4-E350-440C-A439-98FC04FACE41}" type="pres">
      <dgm:prSet presAssocID="{2290C65A-243F-4B2C-B39A-741917E2420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B36CD4-AEEA-41D5-B051-3FD2E766017B}" type="pres">
      <dgm:prSet presAssocID="{2290C65A-243F-4B2C-B39A-741917E2420B}" presName="negativeSpace" presStyleCnt="0"/>
      <dgm:spPr/>
    </dgm:pt>
    <dgm:pt modelId="{1E3340FE-A5B9-4B94-90D2-E39BA4B75C06}" type="pres">
      <dgm:prSet presAssocID="{2290C65A-243F-4B2C-B39A-741917E2420B}" presName="childText" presStyleLbl="conFgAcc1" presStyleIdx="0" presStyleCnt="5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</dgm:pt>
    <dgm:pt modelId="{F4978696-7717-47DF-A0A6-C9091569AEDF}" type="pres">
      <dgm:prSet presAssocID="{122D5E3E-F243-4FAF-9A23-3F03AD39280A}" presName="spaceBetweenRectangles" presStyleCnt="0"/>
      <dgm:spPr/>
    </dgm:pt>
    <dgm:pt modelId="{19CE20CA-B6D4-47CD-B2C2-5F51AB42BB74}" type="pres">
      <dgm:prSet presAssocID="{4B6C30C3-0DFF-466E-9E02-CA8A7596CCD8}" presName="parentLin" presStyleCnt="0"/>
      <dgm:spPr/>
    </dgm:pt>
    <dgm:pt modelId="{AB47F37C-DDAD-4552-B156-D0C9899F67E6}" type="pres">
      <dgm:prSet presAssocID="{4B6C30C3-0DFF-466E-9E02-CA8A7596CCD8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107FBBBA-F5BB-4308-A5F3-FF396F5E65D5}" type="pres">
      <dgm:prSet presAssocID="{4B6C30C3-0DFF-466E-9E02-CA8A7596CCD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447058-8BFF-4C28-B867-AFD55F350A1C}" type="pres">
      <dgm:prSet presAssocID="{4B6C30C3-0DFF-466E-9E02-CA8A7596CCD8}" presName="negativeSpace" presStyleCnt="0"/>
      <dgm:spPr/>
    </dgm:pt>
    <dgm:pt modelId="{08946A43-1460-4A72-899B-044BB5FF1FA9}" type="pres">
      <dgm:prSet presAssocID="{4B6C30C3-0DFF-466E-9E02-CA8A7596CCD8}" presName="childText" presStyleLbl="conFgAcc1" presStyleIdx="1" presStyleCnt="5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</dgm:pt>
    <dgm:pt modelId="{348B0DB0-AAB6-4747-BC5A-9D42B745A11C}" type="pres">
      <dgm:prSet presAssocID="{616B98B6-A535-48BC-B5ED-3FB0BC0EF580}" presName="spaceBetweenRectangles" presStyleCnt="0"/>
      <dgm:spPr/>
    </dgm:pt>
    <dgm:pt modelId="{0B20B7C1-5591-4A85-9BAC-DCFF4B0BEE4C}" type="pres">
      <dgm:prSet presAssocID="{2593B044-E537-4EDC-AAA5-6DFD084DBF30}" presName="parentLin" presStyleCnt="0"/>
      <dgm:spPr/>
    </dgm:pt>
    <dgm:pt modelId="{B2BEFD38-4D0B-45DE-B5E7-CD6C8C925A80}" type="pres">
      <dgm:prSet presAssocID="{2593B044-E537-4EDC-AAA5-6DFD084DBF30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CDD648DC-DECE-45E1-B4BB-9A87F90A3143}" type="pres">
      <dgm:prSet presAssocID="{2593B044-E537-4EDC-AAA5-6DFD084DBF3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E8EA87-E4D9-43B6-8613-19450A8D66D0}" type="pres">
      <dgm:prSet presAssocID="{2593B044-E537-4EDC-AAA5-6DFD084DBF30}" presName="negativeSpace" presStyleCnt="0"/>
      <dgm:spPr/>
    </dgm:pt>
    <dgm:pt modelId="{4082A3CF-ACDB-4D29-86A0-AEB667B308AF}" type="pres">
      <dgm:prSet presAssocID="{2593B044-E537-4EDC-AAA5-6DFD084DBF30}" presName="childText" presStyleLbl="conFgAcc1" presStyleIdx="2" presStyleCnt="5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</dgm:pt>
    <dgm:pt modelId="{E34E7E5D-B22A-46D2-A890-8908CEE4CDF0}" type="pres">
      <dgm:prSet presAssocID="{5DD60315-15F3-48A6-871F-8FA40C00EED2}" presName="spaceBetweenRectangles" presStyleCnt="0"/>
      <dgm:spPr/>
    </dgm:pt>
    <dgm:pt modelId="{1EE308E0-9ED8-44CF-80D2-F652D88056DA}" type="pres">
      <dgm:prSet presAssocID="{CA879A1C-60F3-49E3-B775-EBCF498882F9}" presName="parentLin" presStyleCnt="0"/>
      <dgm:spPr/>
    </dgm:pt>
    <dgm:pt modelId="{ECCD563A-9CFB-4D92-9240-29301F8FE352}" type="pres">
      <dgm:prSet presAssocID="{CA879A1C-60F3-49E3-B775-EBCF498882F9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A2B193E0-5DE2-4B85-A7E7-4BC44DC0AC10}" type="pres">
      <dgm:prSet presAssocID="{CA879A1C-60F3-49E3-B775-EBCF498882F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257A23-D51A-484E-AB0C-9DA82D2F910F}" type="pres">
      <dgm:prSet presAssocID="{CA879A1C-60F3-49E3-B775-EBCF498882F9}" presName="negativeSpace" presStyleCnt="0"/>
      <dgm:spPr/>
    </dgm:pt>
    <dgm:pt modelId="{9AFAFD14-E7C6-4A31-A9AE-FFAB554B37F9}" type="pres">
      <dgm:prSet presAssocID="{CA879A1C-60F3-49E3-B775-EBCF498882F9}" presName="childText" presStyleLbl="conFgAcc1" presStyleIdx="3" presStyleCnt="5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</dgm:pt>
    <dgm:pt modelId="{F594BB11-5ED1-4526-AFE9-79BF23E7491E}" type="pres">
      <dgm:prSet presAssocID="{32801D26-AE25-4C66-86CE-15A0321A62DF}" presName="spaceBetweenRectangles" presStyleCnt="0"/>
      <dgm:spPr/>
    </dgm:pt>
    <dgm:pt modelId="{8AAC3728-2B0B-4717-8F92-568EE09FB266}" type="pres">
      <dgm:prSet presAssocID="{A14BA832-B4B6-43B5-9280-F3954562B3AB}" presName="parentLin" presStyleCnt="0"/>
      <dgm:spPr/>
    </dgm:pt>
    <dgm:pt modelId="{B6F0F146-FC24-427D-8E62-AD1CF691F728}" type="pres">
      <dgm:prSet presAssocID="{A14BA832-B4B6-43B5-9280-F3954562B3AB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4CD5373B-B5E7-4BCC-AF39-DA0037D3C19A}" type="pres">
      <dgm:prSet presAssocID="{A14BA832-B4B6-43B5-9280-F3954562B3A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EF4C2B-AF3D-474D-9BAB-2463E0363F0F}" type="pres">
      <dgm:prSet presAssocID="{A14BA832-B4B6-43B5-9280-F3954562B3AB}" presName="negativeSpace" presStyleCnt="0"/>
      <dgm:spPr/>
    </dgm:pt>
    <dgm:pt modelId="{2549976C-8EE2-4270-865F-34780E28065A}" type="pres">
      <dgm:prSet presAssocID="{A14BA832-B4B6-43B5-9280-F3954562B3AB}" presName="childText" presStyleLbl="conFgAcc1" presStyleIdx="4" presStyleCnt="5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gm:spPr>
    </dgm:pt>
  </dgm:ptLst>
  <dgm:cxnLst>
    <dgm:cxn modelId="{7DCCC57F-DA19-44C4-8FBC-C92CFDE2C8EF}" type="presOf" srcId="{CA879A1C-60F3-49E3-B775-EBCF498882F9}" destId="{ECCD563A-9CFB-4D92-9240-29301F8FE352}" srcOrd="0" destOrd="0" presId="urn:microsoft.com/office/officeart/2005/8/layout/list1"/>
    <dgm:cxn modelId="{70C4CB22-8CD2-4415-BFF7-46EFD332234E}" srcId="{3F0C3533-B2DA-40A9-8018-E57B17E5EF4D}" destId="{A14BA832-B4B6-43B5-9280-F3954562B3AB}" srcOrd="4" destOrd="0" parTransId="{04E50E05-8F1A-434F-837F-81295D7406EA}" sibTransId="{8F647CF0-B881-4A9D-93B6-729D8498DE4B}"/>
    <dgm:cxn modelId="{77A392AE-679A-4889-8E11-92ADBBAFA92C}" type="presOf" srcId="{2593B044-E537-4EDC-AAA5-6DFD084DBF30}" destId="{B2BEFD38-4D0B-45DE-B5E7-CD6C8C925A80}" srcOrd="0" destOrd="0" presId="urn:microsoft.com/office/officeart/2005/8/layout/list1"/>
    <dgm:cxn modelId="{D1203A4C-D23F-49A8-A24B-776F423A1E4F}" type="presOf" srcId="{2593B044-E537-4EDC-AAA5-6DFD084DBF30}" destId="{CDD648DC-DECE-45E1-B4BB-9A87F90A3143}" srcOrd="1" destOrd="0" presId="urn:microsoft.com/office/officeart/2005/8/layout/list1"/>
    <dgm:cxn modelId="{63E3BDEA-056C-4730-A1C5-E1AFD27B2FC8}" srcId="{3F0C3533-B2DA-40A9-8018-E57B17E5EF4D}" destId="{CA879A1C-60F3-49E3-B775-EBCF498882F9}" srcOrd="3" destOrd="0" parTransId="{5EA4C886-455D-4364-ACCF-84689A0BCA1C}" sibTransId="{32801D26-AE25-4C66-86CE-15A0321A62DF}"/>
    <dgm:cxn modelId="{35A9C902-CD10-4274-8937-49211A2D1106}" type="presOf" srcId="{A14BA832-B4B6-43B5-9280-F3954562B3AB}" destId="{4CD5373B-B5E7-4BCC-AF39-DA0037D3C19A}" srcOrd="1" destOrd="0" presId="urn:microsoft.com/office/officeart/2005/8/layout/list1"/>
    <dgm:cxn modelId="{6A41036E-D364-46DA-9D08-5B918298E1A7}" srcId="{3F0C3533-B2DA-40A9-8018-E57B17E5EF4D}" destId="{2593B044-E537-4EDC-AAA5-6DFD084DBF30}" srcOrd="2" destOrd="0" parTransId="{CAB2BCA1-C2B6-4E6A-9E58-7851BB8FD1F0}" sibTransId="{5DD60315-15F3-48A6-871F-8FA40C00EED2}"/>
    <dgm:cxn modelId="{A00B353B-2DD6-4525-B473-C9D3F21C0E77}" type="presOf" srcId="{3F0C3533-B2DA-40A9-8018-E57B17E5EF4D}" destId="{61224A9E-E9FD-4E16-89CF-5E05BFA0F2A7}" srcOrd="0" destOrd="0" presId="urn:microsoft.com/office/officeart/2005/8/layout/list1"/>
    <dgm:cxn modelId="{94C20728-1005-46F5-A21D-4FF1735B33F0}" srcId="{3F0C3533-B2DA-40A9-8018-E57B17E5EF4D}" destId="{2290C65A-243F-4B2C-B39A-741917E2420B}" srcOrd="0" destOrd="0" parTransId="{BF83737E-895E-491F-BA54-BCDC9FEAAE1A}" sibTransId="{122D5E3E-F243-4FAF-9A23-3F03AD39280A}"/>
    <dgm:cxn modelId="{831C688B-2B4A-48BE-A98F-C98C3EBD4172}" srcId="{3F0C3533-B2DA-40A9-8018-E57B17E5EF4D}" destId="{4B6C30C3-0DFF-466E-9E02-CA8A7596CCD8}" srcOrd="1" destOrd="0" parTransId="{FA2189C7-11EF-463A-80FA-2F453B6DBC4E}" sibTransId="{616B98B6-A535-48BC-B5ED-3FB0BC0EF580}"/>
    <dgm:cxn modelId="{7B347304-30C9-44CD-B7F6-2E82CF187010}" type="presOf" srcId="{2290C65A-243F-4B2C-B39A-741917E2420B}" destId="{E2682A44-B42D-4A84-BC3B-B7EDA0853A04}" srcOrd="0" destOrd="0" presId="urn:microsoft.com/office/officeart/2005/8/layout/list1"/>
    <dgm:cxn modelId="{D18A0188-0984-428F-8F75-4F89A4C6DECC}" type="presOf" srcId="{4B6C30C3-0DFF-466E-9E02-CA8A7596CCD8}" destId="{AB47F37C-DDAD-4552-B156-D0C9899F67E6}" srcOrd="0" destOrd="0" presId="urn:microsoft.com/office/officeart/2005/8/layout/list1"/>
    <dgm:cxn modelId="{9A57D5A3-3294-4D89-AC16-4476BD74534A}" type="presOf" srcId="{4B6C30C3-0DFF-466E-9E02-CA8A7596CCD8}" destId="{107FBBBA-F5BB-4308-A5F3-FF396F5E65D5}" srcOrd="1" destOrd="0" presId="urn:microsoft.com/office/officeart/2005/8/layout/list1"/>
    <dgm:cxn modelId="{9DA9B5CD-AF93-45A5-A0BF-41D3F039BD9B}" type="presOf" srcId="{A14BA832-B4B6-43B5-9280-F3954562B3AB}" destId="{B6F0F146-FC24-427D-8E62-AD1CF691F728}" srcOrd="0" destOrd="0" presId="urn:microsoft.com/office/officeart/2005/8/layout/list1"/>
    <dgm:cxn modelId="{B9EAB7FA-62BD-4B04-94F3-975C08B61AC0}" type="presOf" srcId="{CA879A1C-60F3-49E3-B775-EBCF498882F9}" destId="{A2B193E0-5DE2-4B85-A7E7-4BC44DC0AC10}" srcOrd="1" destOrd="0" presId="urn:microsoft.com/office/officeart/2005/8/layout/list1"/>
    <dgm:cxn modelId="{66D62E4B-0343-42D8-AD09-222CB0C1659D}" type="presOf" srcId="{2290C65A-243F-4B2C-B39A-741917E2420B}" destId="{D0BE81E4-E350-440C-A439-98FC04FACE41}" srcOrd="1" destOrd="0" presId="urn:microsoft.com/office/officeart/2005/8/layout/list1"/>
    <dgm:cxn modelId="{C14E9261-42BD-4A3C-B7C2-BA6AB2CA0625}" type="presParOf" srcId="{61224A9E-E9FD-4E16-89CF-5E05BFA0F2A7}" destId="{204E82EB-A484-4F42-980D-810728489FAE}" srcOrd="0" destOrd="0" presId="urn:microsoft.com/office/officeart/2005/8/layout/list1"/>
    <dgm:cxn modelId="{8EA3804E-6EEC-4B82-8472-1A41F5DB66AF}" type="presParOf" srcId="{204E82EB-A484-4F42-980D-810728489FAE}" destId="{E2682A44-B42D-4A84-BC3B-B7EDA0853A04}" srcOrd="0" destOrd="0" presId="urn:microsoft.com/office/officeart/2005/8/layout/list1"/>
    <dgm:cxn modelId="{84E0E347-1BA2-46C0-AC40-83C2BEAF2ECE}" type="presParOf" srcId="{204E82EB-A484-4F42-980D-810728489FAE}" destId="{D0BE81E4-E350-440C-A439-98FC04FACE41}" srcOrd="1" destOrd="0" presId="urn:microsoft.com/office/officeart/2005/8/layout/list1"/>
    <dgm:cxn modelId="{D76FF80A-2E2D-4A5C-8EE5-F922B9B45116}" type="presParOf" srcId="{61224A9E-E9FD-4E16-89CF-5E05BFA0F2A7}" destId="{0EB36CD4-AEEA-41D5-B051-3FD2E766017B}" srcOrd="1" destOrd="0" presId="urn:microsoft.com/office/officeart/2005/8/layout/list1"/>
    <dgm:cxn modelId="{B766C6CA-8C4C-4CC6-807E-2B26F9DD9814}" type="presParOf" srcId="{61224A9E-E9FD-4E16-89CF-5E05BFA0F2A7}" destId="{1E3340FE-A5B9-4B94-90D2-E39BA4B75C06}" srcOrd="2" destOrd="0" presId="urn:microsoft.com/office/officeart/2005/8/layout/list1"/>
    <dgm:cxn modelId="{46728747-7494-46DB-B9C4-507DA17064EC}" type="presParOf" srcId="{61224A9E-E9FD-4E16-89CF-5E05BFA0F2A7}" destId="{F4978696-7717-47DF-A0A6-C9091569AEDF}" srcOrd="3" destOrd="0" presId="urn:microsoft.com/office/officeart/2005/8/layout/list1"/>
    <dgm:cxn modelId="{2FA66669-F97A-4AE3-820E-4077643F3299}" type="presParOf" srcId="{61224A9E-E9FD-4E16-89CF-5E05BFA0F2A7}" destId="{19CE20CA-B6D4-47CD-B2C2-5F51AB42BB74}" srcOrd="4" destOrd="0" presId="urn:microsoft.com/office/officeart/2005/8/layout/list1"/>
    <dgm:cxn modelId="{824FA82A-BDCC-4B97-8034-DD51FDBBDA42}" type="presParOf" srcId="{19CE20CA-B6D4-47CD-B2C2-5F51AB42BB74}" destId="{AB47F37C-DDAD-4552-B156-D0C9899F67E6}" srcOrd="0" destOrd="0" presId="urn:microsoft.com/office/officeart/2005/8/layout/list1"/>
    <dgm:cxn modelId="{4C9BAAFC-FAB5-4738-A677-C1CDA70F57F3}" type="presParOf" srcId="{19CE20CA-B6D4-47CD-B2C2-5F51AB42BB74}" destId="{107FBBBA-F5BB-4308-A5F3-FF396F5E65D5}" srcOrd="1" destOrd="0" presId="urn:microsoft.com/office/officeart/2005/8/layout/list1"/>
    <dgm:cxn modelId="{B4847B2A-2909-4048-BA0A-B90B82C0C2D5}" type="presParOf" srcId="{61224A9E-E9FD-4E16-89CF-5E05BFA0F2A7}" destId="{F1447058-8BFF-4C28-B867-AFD55F350A1C}" srcOrd="5" destOrd="0" presId="urn:microsoft.com/office/officeart/2005/8/layout/list1"/>
    <dgm:cxn modelId="{13A62994-B7A8-494A-8A7F-CF380BE3FAC7}" type="presParOf" srcId="{61224A9E-E9FD-4E16-89CF-5E05BFA0F2A7}" destId="{08946A43-1460-4A72-899B-044BB5FF1FA9}" srcOrd="6" destOrd="0" presId="urn:microsoft.com/office/officeart/2005/8/layout/list1"/>
    <dgm:cxn modelId="{3247F377-C24D-4B33-91A8-AC70EC413E53}" type="presParOf" srcId="{61224A9E-E9FD-4E16-89CF-5E05BFA0F2A7}" destId="{348B0DB0-AAB6-4747-BC5A-9D42B745A11C}" srcOrd="7" destOrd="0" presId="urn:microsoft.com/office/officeart/2005/8/layout/list1"/>
    <dgm:cxn modelId="{FFE0853B-0782-4E61-8B72-2D84167E258D}" type="presParOf" srcId="{61224A9E-E9FD-4E16-89CF-5E05BFA0F2A7}" destId="{0B20B7C1-5591-4A85-9BAC-DCFF4B0BEE4C}" srcOrd="8" destOrd="0" presId="urn:microsoft.com/office/officeart/2005/8/layout/list1"/>
    <dgm:cxn modelId="{8A919941-6215-4217-BA58-526796F06769}" type="presParOf" srcId="{0B20B7C1-5591-4A85-9BAC-DCFF4B0BEE4C}" destId="{B2BEFD38-4D0B-45DE-B5E7-CD6C8C925A80}" srcOrd="0" destOrd="0" presId="urn:microsoft.com/office/officeart/2005/8/layout/list1"/>
    <dgm:cxn modelId="{0CC6238E-0A88-4D5D-9CF8-24CC134AAFEB}" type="presParOf" srcId="{0B20B7C1-5591-4A85-9BAC-DCFF4B0BEE4C}" destId="{CDD648DC-DECE-45E1-B4BB-9A87F90A3143}" srcOrd="1" destOrd="0" presId="urn:microsoft.com/office/officeart/2005/8/layout/list1"/>
    <dgm:cxn modelId="{7EB30F3D-7A44-42DA-B751-1A2961AB493A}" type="presParOf" srcId="{61224A9E-E9FD-4E16-89CF-5E05BFA0F2A7}" destId="{0EE8EA87-E4D9-43B6-8613-19450A8D66D0}" srcOrd="9" destOrd="0" presId="urn:microsoft.com/office/officeart/2005/8/layout/list1"/>
    <dgm:cxn modelId="{E9704E23-60A0-40F0-A227-F86E13F76EA3}" type="presParOf" srcId="{61224A9E-E9FD-4E16-89CF-5E05BFA0F2A7}" destId="{4082A3CF-ACDB-4D29-86A0-AEB667B308AF}" srcOrd="10" destOrd="0" presId="urn:microsoft.com/office/officeart/2005/8/layout/list1"/>
    <dgm:cxn modelId="{1AC33981-E965-4081-A131-B58ABF328F08}" type="presParOf" srcId="{61224A9E-E9FD-4E16-89CF-5E05BFA0F2A7}" destId="{E34E7E5D-B22A-46D2-A890-8908CEE4CDF0}" srcOrd="11" destOrd="0" presId="urn:microsoft.com/office/officeart/2005/8/layout/list1"/>
    <dgm:cxn modelId="{F27012EC-D9F0-42CE-B113-076A0270F1B9}" type="presParOf" srcId="{61224A9E-E9FD-4E16-89CF-5E05BFA0F2A7}" destId="{1EE308E0-9ED8-44CF-80D2-F652D88056DA}" srcOrd="12" destOrd="0" presId="urn:microsoft.com/office/officeart/2005/8/layout/list1"/>
    <dgm:cxn modelId="{2D6E8928-E57C-4E28-A403-74158A216C30}" type="presParOf" srcId="{1EE308E0-9ED8-44CF-80D2-F652D88056DA}" destId="{ECCD563A-9CFB-4D92-9240-29301F8FE352}" srcOrd="0" destOrd="0" presId="urn:microsoft.com/office/officeart/2005/8/layout/list1"/>
    <dgm:cxn modelId="{150CCDF8-7496-40FC-B4D6-AF9ED46C3950}" type="presParOf" srcId="{1EE308E0-9ED8-44CF-80D2-F652D88056DA}" destId="{A2B193E0-5DE2-4B85-A7E7-4BC44DC0AC10}" srcOrd="1" destOrd="0" presId="urn:microsoft.com/office/officeart/2005/8/layout/list1"/>
    <dgm:cxn modelId="{548E6F3E-38F2-450F-962C-D9C1622D1AC3}" type="presParOf" srcId="{61224A9E-E9FD-4E16-89CF-5E05BFA0F2A7}" destId="{94257A23-D51A-484E-AB0C-9DA82D2F910F}" srcOrd="13" destOrd="0" presId="urn:microsoft.com/office/officeart/2005/8/layout/list1"/>
    <dgm:cxn modelId="{F133F6C1-6A20-4AAE-AF55-34E86F2E30DC}" type="presParOf" srcId="{61224A9E-E9FD-4E16-89CF-5E05BFA0F2A7}" destId="{9AFAFD14-E7C6-4A31-A9AE-FFAB554B37F9}" srcOrd="14" destOrd="0" presId="urn:microsoft.com/office/officeart/2005/8/layout/list1"/>
    <dgm:cxn modelId="{AD7FDD11-7FC7-4539-8E97-33BCE2C4588B}" type="presParOf" srcId="{61224A9E-E9FD-4E16-89CF-5E05BFA0F2A7}" destId="{F594BB11-5ED1-4526-AFE9-79BF23E7491E}" srcOrd="15" destOrd="0" presId="urn:microsoft.com/office/officeart/2005/8/layout/list1"/>
    <dgm:cxn modelId="{0B8411DE-53E9-4EF6-BF78-7C15710C952B}" type="presParOf" srcId="{61224A9E-E9FD-4E16-89CF-5E05BFA0F2A7}" destId="{8AAC3728-2B0B-4717-8F92-568EE09FB266}" srcOrd="16" destOrd="0" presId="urn:microsoft.com/office/officeart/2005/8/layout/list1"/>
    <dgm:cxn modelId="{37EF6EBE-F6AD-4854-96D6-763018835728}" type="presParOf" srcId="{8AAC3728-2B0B-4717-8F92-568EE09FB266}" destId="{B6F0F146-FC24-427D-8E62-AD1CF691F728}" srcOrd="0" destOrd="0" presId="urn:microsoft.com/office/officeart/2005/8/layout/list1"/>
    <dgm:cxn modelId="{B8EB368E-8B16-4393-9B77-7CCEF1DAB6B3}" type="presParOf" srcId="{8AAC3728-2B0B-4717-8F92-568EE09FB266}" destId="{4CD5373B-B5E7-4BCC-AF39-DA0037D3C19A}" srcOrd="1" destOrd="0" presId="urn:microsoft.com/office/officeart/2005/8/layout/list1"/>
    <dgm:cxn modelId="{7C550018-3C44-4A94-A81F-A8F737AA77D3}" type="presParOf" srcId="{61224A9E-E9FD-4E16-89CF-5E05BFA0F2A7}" destId="{42EF4C2B-AF3D-474D-9BAB-2463E0363F0F}" srcOrd="17" destOrd="0" presId="urn:microsoft.com/office/officeart/2005/8/layout/list1"/>
    <dgm:cxn modelId="{92142048-D0C4-4333-87CE-E5D823B37717}" type="presParOf" srcId="{61224A9E-E9FD-4E16-89CF-5E05BFA0F2A7}" destId="{2549976C-8EE2-4270-865F-34780E28065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340FE-A5B9-4B94-90D2-E39BA4B75C06}">
      <dsp:nvSpPr>
        <dsp:cNvPr id="0" name=""/>
        <dsp:cNvSpPr/>
      </dsp:nvSpPr>
      <dsp:spPr>
        <a:xfrm>
          <a:off x="0" y="361736"/>
          <a:ext cx="8928992" cy="6048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E81E4-E350-440C-A439-98FC04FACE41}">
      <dsp:nvSpPr>
        <dsp:cNvPr id="0" name=""/>
        <dsp:cNvSpPr/>
      </dsp:nvSpPr>
      <dsp:spPr>
        <a:xfrm>
          <a:off x="446449" y="7496"/>
          <a:ext cx="6250294" cy="70848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smtClean="0"/>
            <a:t>Benlik, Kimlik ve Dini/Manevi Gelişim</a:t>
          </a:r>
          <a:endParaRPr lang="tr-TR" sz="2800" b="1" kern="1200"/>
        </a:p>
      </dsp:txBody>
      <dsp:txXfrm>
        <a:off x="481034" y="42081"/>
        <a:ext cx="6181124" cy="639310"/>
      </dsp:txXfrm>
    </dsp:sp>
    <dsp:sp modelId="{08946A43-1460-4A72-899B-044BB5FF1FA9}">
      <dsp:nvSpPr>
        <dsp:cNvPr id="0" name=""/>
        <dsp:cNvSpPr/>
      </dsp:nvSpPr>
      <dsp:spPr>
        <a:xfrm>
          <a:off x="0" y="1450376"/>
          <a:ext cx="8928992" cy="6048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FBBBA-F5BB-4308-A5F3-FF396F5E65D5}">
      <dsp:nvSpPr>
        <dsp:cNvPr id="0" name=""/>
        <dsp:cNvSpPr/>
      </dsp:nvSpPr>
      <dsp:spPr>
        <a:xfrm>
          <a:off x="446449" y="1096136"/>
          <a:ext cx="6250294" cy="70848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smtClean="0"/>
            <a:t>Aileler</a:t>
          </a:r>
          <a:endParaRPr lang="tr-TR" sz="3000" b="1" kern="1200"/>
        </a:p>
      </dsp:txBody>
      <dsp:txXfrm>
        <a:off x="481034" y="1130721"/>
        <a:ext cx="6181124" cy="639310"/>
      </dsp:txXfrm>
    </dsp:sp>
    <dsp:sp modelId="{4082A3CF-ACDB-4D29-86A0-AEB667B308AF}">
      <dsp:nvSpPr>
        <dsp:cNvPr id="0" name=""/>
        <dsp:cNvSpPr/>
      </dsp:nvSpPr>
      <dsp:spPr>
        <a:xfrm>
          <a:off x="0" y="2539016"/>
          <a:ext cx="8928992" cy="6048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648DC-DECE-45E1-B4BB-9A87F90A3143}">
      <dsp:nvSpPr>
        <dsp:cNvPr id="0" name=""/>
        <dsp:cNvSpPr/>
      </dsp:nvSpPr>
      <dsp:spPr>
        <a:xfrm>
          <a:off x="446449" y="2184776"/>
          <a:ext cx="6250294" cy="70848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smtClean="0"/>
            <a:t>Akranlar</a:t>
          </a:r>
          <a:endParaRPr lang="tr-TR" sz="3000" b="1" kern="1200"/>
        </a:p>
      </dsp:txBody>
      <dsp:txXfrm>
        <a:off x="481034" y="2219361"/>
        <a:ext cx="6181124" cy="639310"/>
      </dsp:txXfrm>
    </dsp:sp>
    <dsp:sp modelId="{9AFAFD14-E7C6-4A31-A9AE-FFAB554B37F9}">
      <dsp:nvSpPr>
        <dsp:cNvPr id="0" name=""/>
        <dsp:cNvSpPr/>
      </dsp:nvSpPr>
      <dsp:spPr>
        <a:xfrm>
          <a:off x="0" y="3627655"/>
          <a:ext cx="8928992" cy="6048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193E0-5DE2-4B85-A7E7-4BC44DC0AC10}">
      <dsp:nvSpPr>
        <dsp:cNvPr id="0" name=""/>
        <dsp:cNvSpPr/>
      </dsp:nvSpPr>
      <dsp:spPr>
        <a:xfrm>
          <a:off x="446449" y="3273416"/>
          <a:ext cx="6250294" cy="70848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smtClean="0"/>
            <a:t>Kültür ve Ergen Gelişimi</a:t>
          </a:r>
          <a:endParaRPr lang="tr-TR" sz="3000" b="1" kern="1200"/>
        </a:p>
      </dsp:txBody>
      <dsp:txXfrm>
        <a:off x="481034" y="3308001"/>
        <a:ext cx="6181124" cy="639310"/>
      </dsp:txXfrm>
    </dsp:sp>
    <dsp:sp modelId="{2549976C-8EE2-4270-865F-34780E28065A}">
      <dsp:nvSpPr>
        <dsp:cNvPr id="0" name=""/>
        <dsp:cNvSpPr/>
      </dsp:nvSpPr>
      <dsp:spPr>
        <a:xfrm>
          <a:off x="0" y="4716295"/>
          <a:ext cx="8928992" cy="6048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5373B-B5E7-4BCC-AF39-DA0037D3C19A}">
      <dsp:nvSpPr>
        <dsp:cNvPr id="0" name=""/>
        <dsp:cNvSpPr/>
      </dsp:nvSpPr>
      <dsp:spPr>
        <a:xfrm>
          <a:off x="446449" y="4362055"/>
          <a:ext cx="6250294" cy="70848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b="1" kern="1200" smtClean="0"/>
            <a:t>Ergenlik Problemleri</a:t>
          </a:r>
          <a:endParaRPr lang="tr-TR" sz="3000" b="1" kern="1200"/>
        </a:p>
      </dsp:txBody>
      <dsp:txXfrm>
        <a:off x="481034" y="4396640"/>
        <a:ext cx="6181124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26.12.2017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96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4624"/>
            <a:ext cx="5759052" cy="644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755576" y="897101"/>
            <a:ext cx="182293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Kimlik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1977221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Be kimim? Neyim? Hayatımda neler yapacağım? Benim farkım ne? Ben </a:t>
            </a:r>
            <a:r>
              <a:rPr lang="tr-TR" sz="3500" smtClean="0"/>
              <a:t>kendi başıma </a:t>
            </a:r>
            <a:r>
              <a:rPr lang="tr-TR" sz="3500"/>
              <a:t>nasıl yapabilirim? Bütün bu sorular, bir kimlik arayışını yansıtıyor. </a:t>
            </a:r>
            <a:r>
              <a:rPr lang="tr-TR" sz="3500" smtClean="0"/>
              <a:t>Açık arayla </a:t>
            </a:r>
            <a:r>
              <a:rPr lang="tr-TR" sz="3500"/>
              <a:t>en ayrıntılı ve kamçılayıcı benlik gelişimi teorisi Erik Erikson’a aittir.</a:t>
            </a:r>
          </a:p>
        </p:txBody>
      </p:sp>
    </p:spTree>
    <p:extLst>
      <p:ext uri="{BB962C8B-B14F-4D97-AF65-F5344CB8AC3E}">
        <p14:creationId xmlns:p14="http://schemas.microsoft.com/office/powerpoint/2010/main" val="31854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1768748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/>
              <a:t>Erikson’ın Görüşü: </a:t>
            </a:r>
            <a:r>
              <a:rPr lang="tr-TR" sz="3600"/>
              <a:t>Ergen </a:t>
            </a:r>
            <a:r>
              <a:rPr lang="tr-TR" sz="3600" smtClean="0"/>
              <a:t>gelişiminin anlaşılmasında </a:t>
            </a:r>
            <a:r>
              <a:rPr lang="tr-TR" sz="3600"/>
              <a:t>kimliğe dair soruların ne</a:t>
            </a:r>
          </a:p>
          <a:p>
            <a:r>
              <a:rPr lang="tr-TR" sz="3600"/>
              <a:t>kadar önemli olduğunu ilk defa gören kişi Erik Erikson (1950, 1968) olmuştur.</a:t>
            </a:r>
          </a:p>
        </p:txBody>
      </p:sp>
    </p:spTree>
    <p:extLst>
      <p:ext uri="{BB962C8B-B14F-4D97-AF65-F5344CB8AC3E}">
        <p14:creationId xmlns:p14="http://schemas.microsoft.com/office/powerpoint/2010/main" val="33158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31901"/>
            <a:ext cx="8783388" cy="49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631260" cy="518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028384" y="5445224"/>
            <a:ext cx="432048" cy="293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12170" y="1579726"/>
            <a:ext cx="889633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Bunalım: </a:t>
            </a:r>
            <a:r>
              <a:rPr lang="tr-TR" sz="3500"/>
              <a:t>Marcia’ya göre bunalım, kimlik </a:t>
            </a:r>
            <a:r>
              <a:rPr lang="tr-TR" sz="3500" smtClean="0"/>
              <a:t>gelişiminin bir </a:t>
            </a:r>
            <a:r>
              <a:rPr lang="tr-TR" sz="3500"/>
              <a:t>bölümüdür. Bu süreç bireyin alternatifleri </a:t>
            </a:r>
            <a:r>
              <a:rPr lang="tr-TR" sz="3500" smtClean="0"/>
              <a:t>keşfettiği bir </a:t>
            </a:r>
            <a:r>
              <a:rPr lang="tr-TR" sz="3500"/>
              <a:t>dönemdir. Çoğu araştırmacı bu süreç için </a:t>
            </a:r>
            <a:r>
              <a:rPr lang="tr-TR" sz="3500" smtClean="0"/>
              <a:t>bunalım yerine </a:t>
            </a:r>
            <a:r>
              <a:rPr lang="tr-TR" sz="3500"/>
              <a:t>keşfetme kavramını kullanır.</a:t>
            </a:r>
          </a:p>
        </p:txBody>
      </p:sp>
    </p:spTree>
    <p:extLst>
      <p:ext uri="{BB962C8B-B14F-4D97-AF65-F5344CB8AC3E}">
        <p14:creationId xmlns:p14="http://schemas.microsoft.com/office/powerpoint/2010/main" val="14116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1038215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Bağlanma: </a:t>
            </a:r>
            <a:r>
              <a:rPr lang="tr-TR" sz="3500"/>
              <a:t>Marcia’ya göre bağlanma, kimlik </a:t>
            </a:r>
            <a:r>
              <a:rPr lang="tr-TR" sz="3500" smtClean="0"/>
              <a:t>gelişiminin bir </a:t>
            </a:r>
            <a:r>
              <a:rPr lang="tr-TR" sz="3500"/>
              <a:t>parçasıdır. Burada ergenin kimliğe </a:t>
            </a:r>
            <a:r>
              <a:rPr lang="tr-TR" sz="3500" smtClean="0"/>
              <a:t>yatırım yaptığı </a:t>
            </a:r>
            <a:r>
              <a:rPr lang="tr-TR" sz="3500"/>
              <a:t>görülür.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79512" y="3198455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Dağınık kimlik: </a:t>
            </a:r>
            <a:r>
              <a:rPr lang="tr-TR" sz="3500"/>
              <a:t>Marcia’ya göre dağınık kimlik, </a:t>
            </a:r>
            <a:r>
              <a:rPr lang="tr-TR" sz="3500" smtClean="0"/>
              <a:t>kişinin henüz </a:t>
            </a:r>
            <a:r>
              <a:rPr lang="tr-TR" sz="3500"/>
              <a:t>kimlik bunalımı yaşamadığı (anlamlı </a:t>
            </a:r>
            <a:r>
              <a:rPr lang="tr-TR" sz="3500" smtClean="0"/>
              <a:t>alternatifleri keşfedemediği</a:t>
            </a:r>
            <a:r>
              <a:rPr lang="tr-TR" sz="3500"/>
              <a:t>) ya da herhangi bir </a:t>
            </a:r>
            <a:r>
              <a:rPr lang="tr-TR" sz="3500" smtClean="0"/>
              <a:t>bağlanma olmadığı </a:t>
            </a:r>
            <a:r>
              <a:rPr lang="tr-TR" sz="3500"/>
              <a:t>durumdur.</a:t>
            </a:r>
          </a:p>
        </p:txBody>
      </p:sp>
    </p:spTree>
    <p:extLst>
      <p:ext uri="{BB962C8B-B14F-4D97-AF65-F5344CB8AC3E}">
        <p14:creationId xmlns:p14="http://schemas.microsoft.com/office/powerpoint/2010/main" val="16622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3" y="1483197"/>
            <a:ext cx="8903188" cy="389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1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1033567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Erken bağlanılmış (ipotekli) kimlik: </a:t>
            </a:r>
            <a:r>
              <a:rPr lang="tr-TR" sz="3500"/>
              <a:t>Marcia’ya </a:t>
            </a:r>
            <a:r>
              <a:rPr lang="tr-TR" sz="3500" smtClean="0"/>
              <a:t>göre erken </a:t>
            </a:r>
            <a:r>
              <a:rPr lang="tr-TR" sz="3500"/>
              <a:t>bağlanılmış (ipotekli) kimlik, kişinin </a:t>
            </a:r>
            <a:r>
              <a:rPr lang="tr-TR" sz="3500" smtClean="0"/>
              <a:t>bağlanma yaşadığı</a:t>
            </a:r>
            <a:r>
              <a:rPr lang="tr-TR" sz="3500"/>
              <a:t>, ancak bunalım yaşamadığı kimlik statüsüdür.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7504" y="3593048"/>
            <a:ext cx="8928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Etnik kimlik: </a:t>
            </a:r>
            <a:r>
              <a:rPr lang="tr-TR" sz="3500"/>
              <a:t>Benliğin kalıcı bir yönüdür; bir etnik</a:t>
            </a:r>
          </a:p>
          <a:p>
            <a:r>
              <a:rPr lang="tr-TR" sz="3500"/>
              <a:t>gruba aidiyet duygusunu ve bu aidiyet ile ilgili </a:t>
            </a:r>
            <a:r>
              <a:rPr lang="tr-TR" sz="3500" smtClean="0"/>
              <a:t>duygu ve </a:t>
            </a:r>
            <a:r>
              <a:rPr lang="tr-TR" sz="3500"/>
              <a:t>tutumları da içermektedir.</a:t>
            </a:r>
          </a:p>
        </p:txBody>
      </p:sp>
    </p:spTree>
    <p:extLst>
      <p:ext uri="{BB962C8B-B14F-4D97-AF65-F5344CB8AC3E}">
        <p14:creationId xmlns:p14="http://schemas.microsoft.com/office/powerpoint/2010/main" val="19409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606167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Moratoryum: </a:t>
            </a:r>
            <a:r>
              <a:rPr lang="tr-TR" sz="3500"/>
              <a:t>Marcia’ya göre moratoryum </a:t>
            </a:r>
            <a:r>
              <a:rPr lang="tr-TR" sz="3500" smtClean="0"/>
              <a:t>kimlikte, kişi </a:t>
            </a:r>
            <a:r>
              <a:rPr lang="tr-TR" sz="3500"/>
              <a:t>bunalımın ortasındadır, ancak bağlanmanın </a:t>
            </a:r>
            <a:r>
              <a:rPr lang="tr-TR" sz="3500" smtClean="0"/>
              <a:t>olmadığı ya </a:t>
            </a:r>
            <a:r>
              <a:rPr lang="tr-TR" sz="3500"/>
              <a:t>da belli belirsiz olduğu kimlik statüsüdür.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7504" y="3342471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Başarılı kimlik: </a:t>
            </a:r>
            <a:r>
              <a:rPr lang="tr-TR" sz="3500"/>
              <a:t>Marcia’ya göre başarılı kimlikte </a:t>
            </a:r>
            <a:r>
              <a:rPr lang="tr-TR" sz="3500" smtClean="0"/>
              <a:t>birey bunalım </a:t>
            </a:r>
            <a:r>
              <a:rPr lang="tr-TR" sz="3500"/>
              <a:t>yaşamış, bunalımı başarıyla çözmüş ve </a:t>
            </a:r>
            <a:r>
              <a:rPr lang="tr-TR" sz="3500" smtClean="0"/>
              <a:t>bağlanmanın olduğu </a:t>
            </a:r>
            <a:r>
              <a:rPr lang="tr-TR" sz="3500"/>
              <a:t>kimlik statüsüdür.</a:t>
            </a:r>
          </a:p>
        </p:txBody>
      </p:sp>
    </p:spTree>
    <p:extLst>
      <p:ext uri="{BB962C8B-B14F-4D97-AF65-F5344CB8AC3E}">
        <p14:creationId xmlns:p14="http://schemas.microsoft.com/office/powerpoint/2010/main" val="33556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04864"/>
            <a:ext cx="90010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2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742052"/>
            <a:ext cx="491878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c) Dini Ve Manevi Gelişim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2038196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/>
              <a:t>Birçok ergen dini ve manevi gelişime ilgi gösterir. Kimlik arayışlarının bir </a:t>
            </a:r>
            <a:r>
              <a:rPr lang="tr-TR" sz="3200" smtClean="0"/>
              <a:t>parçası olarak </a:t>
            </a:r>
            <a:r>
              <a:rPr lang="tr-TR" sz="3200"/>
              <a:t>ergenlerin ve müstakbel yetişkinlerin çoğu dinin karmaşık yönleri ile </a:t>
            </a:r>
            <a:r>
              <a:rPr lang="tr-TR" sz="3200" smtClean="0"/>
              <a:t>boğuşur. Dinin </a:t>
            </a:r>
            <a:r>
              <a:rPr lang="tr-TR" sz="3200"/>
              <a:t>çeşitli yönleri ergen gelişiminin pozitif sonuçları ile ilişkilidir. Dinin çeşitli yönleri</a:t>
            </a:r>
          </a:p>
          <a:p>
            <a:r>
              <a:rPr lang="tr-TR" sz="3200"/>
              <a:t>ergen gelişimiyle olumlu bağlantılıdır.</a:t>
            </a:r>
          </a:p>
        </p:txBody>
      </p:sp>
    </p:spTree>
    <p:extLst>
      <p:ext uri="{BB962C8B-B14F-4D97-AF65-F5344CB8AC3E}">
        <p14:creationId xmlns:p14="http://schemas.microsoft.com/office/powerpoint/2010/main" val="33380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624"/>
            <a:ext cx="5616624" cy="64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11560" y="1428216"/>
            <a:ext cx="464486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/>
              <a:t>Din ve Kimlik Gelişimi</a:t>
            </a:r>
            <a:r>
              <a:rPr lang="tr-TR" sz="3500" b="1" smtClean="0"/>
              <a:t>: ?</a:t>
            </a:r>
            <a:endParaRPr lang="tr-TR" sz="3500"/>
          </a:p>
        </p:txBody>
      </p:sp>
      <p:sp>
        <p:nvSpPr>
          <p:cNvPr id="5" name="Dikdörtgen 4"/>
          <p:cNvSpPr/>
          <p:nvPr/>
        </p:nvSpPr>
        <p:spPr>
          <a:xfrm>
            <a:off x="611560" y="2868376"/>
            <a:ext cx="661649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500" b="1"/>
              <a:t>Ergenlikte Bilişsel Gelişim ve Din</a:t>
            </a:r>
            <a:r>
              <a:rPr lang="nb-NO" sz="3500" b="1" smtClean="0"/>
              <a:t>:</a:t>
            </a:r>
            <a:r>
              <a:rPr lang="tr-TR" sz="3500" b="1" smtClean="0"/>
              <a:t> ?</a:t>
            </a:r>
            <a:endParaRPr lang="tr-TR" sz="3500"/>
          </a:p>
        </p:txBody>
      </p:sp>
      <p:sp>
        <p:nvSpPr>
          <p:cNvPr id="6" name="Dikdörtgen 5"/>
          <p:cNvSpPr/>
          <p:nvPr/>
        </p:nvSpPr>
        <p:spPr>
          <a:xfrm>
            <a:off x="611560" y="4310226"/>
            <a:ext cx="832779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/>
              <a:t>Dinin Ergenlerin Hayatındaki Olumlu Rolü</a:t>
            </a:r>
            <a:r>
              <a:rPr lang="tr-TR" sz="3500" b="1" smtClean="0"/>
              <a:t>: ?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13978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88684"/>
            <a:ext cx="8639372" cy="428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3" y="1555205"/>
            <a:ext cx="8498394" cy="374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4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83568" y="893721"/>
            <a:ext cx="18934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B) Aileler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1833205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Ergenlik döneminde ebeveyn ve ergen çocukları arasındaki ilişki tipik </a:t>
            </a:r>
            <a:r>
              <a:rPr lang="tr-TR" sz="3500" smtClean="0"/>
              <a:t>olarak değişir</a:t>
            </a:r>
            <a:r>
              <a:rPr lang="tr-TR" sz="3500"/>
              <a:t>. Ergen ve ebeveynleri arasındaki ilişkinin en önemli </a:t>
            </a:r>
            <a:r>
              <a:rPr lang="tr-TR" sz="3500" smtClean="0"/>
              <a:t>boyutlarını, ebeveyn </a:t>
            </a:r>
            <a:r>
              <a:rPr lang="tr-TR" sz="3500"/>
              <a:t>kontrolü, özerklik ve bağlanma ve ebeveyn – ergen çatışması</a:t>
            </a:r>
          </a:p>
          <a:p>
            <a:r>
              <a:rPr lang="tr-TR" sz="3500"/>
              <a:t>oluşturur.</a:t>
            </a:r>
          </a:p>
        </p:txBody>
      </p:sp>
    </p:spTree>
    <p:extLst>
      <p:ext uri="{BB962C8B-B14F-4D97-AF65-F5344CB8AC3E}">
        <p14:creationId xmlns:p14="http://schemas.microsoft.com/office/powerpoint/2010/main" val="19273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11560" y="859646"/>
            <a:ext cx="393396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Ebeveyn Kontrolü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9276" y="1939766"/>
            <a:ext cx="890722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10. Bölümde çocukların gelişiminde yönetici konumundaki </a:t>
            </a:r>
            <a:r>
              <a:rPr lang="tr-TR" sz="3500" smtClean="0"/>
              <a:t>ebeveynlerin öneminden </a:t>
            </a:r>
            <a:r>
              <a:rPr lang="tr-TR" sz="3500"/>
              <a:t>bahsetmiştik. Ergen ebeveynliğinde yöneticilik </a:t>
            </a:r>
            <a:r>
              <a:rPr lang="tr-TR" sz="3500" smtClean="0"/>
              <a:t>rolünün önemli </a:t>
            </a:r>
            <a:r>
              <a:rPr lang="tr-TR" sz="3500"/>
              <a:t>bir tarafı, ergenin gelişiminin etkili olarak </a:t>
            </a:r>
            <a:r>
              <a:rPr lang="tr-TR" sz="3500" smtClean="0"/>
              <a:t>izlenmesidir.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12953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5574"/>
            <a:ext cx="8280919" cy="57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75606"/>
            <a:ext cx="7919292" cy="53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46244" y="723899"/>
            <a:ext cx="360039" cy="277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546244" y="5013176"/>
            <a:ext cx="36003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29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11560" y="1291694"/>
            <a:ext cx="468923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Özerklik Ve Bağlanma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2299806"/>
            <a:ext cx="885698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Ergenlerle ilgilenen ebeveynler, birbiri </a:t>
            </a:r>
            <a:r>
              <a:rPr lang="tr-TR" sz="3500" smtClean="0"/>
              <a:t>ile rekabet </a:t>
            </a:r>
            <a:r>
              <a:rPr lang="tr-TR" sz="3500"/>
              <a:t>halinde olan özerklik ve denetim,</a:t>
            </a:r>
          </a:p>
          <a:p>
            <a:r>
              <a:rPr lang="tr-TR" sz="3500"/>
              <a:t>bağımsızlık ve bağlanma </a:t>
            </a:r>
            <a:r>
              <a:rPr lang="tr-TR" sz="3500" smtClean="0"/>
              <a:t>ihtiyaçlarını dengelemeye </a:t>
            </a:r>
            <a:r>
              <a:rPr lang="tr-TR" sz="3500"/>
              <a:t>uğraşırken, kendilerini ince bir</a:t>
            </a:r>
          </a:p>
          <a:p>
            <a:r>
              <a:rPr lang="tr-TR" sz="3500"/>
              <a:t>dengeleme sürecinde bulurlar.</a:t>
            </a:r>
          </a:p>
        </p:txBody>
      </p:sp>
    </p:spTree>
    <p:extLst>
      <p:ext uri="{BB962C8B-B14F-4D97-AF65-F5344CB8AC3E}">
        <p14:creationId xmlns:p14="http://schemas.microsoft.com/office/powerpoint/2010/main" val="171138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7223"/>
            <a:ext cx="9144000" cy="594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1062315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Özerklik Çabası: </a:t>
            </a:r>
            <a:r>
              <a:rPr lang="tr-TR" sz="3500"/>
              <a:t>Ergenin özerklik ve sorumluluk alma yönündeki tipik </a:t>
            </a:r>
            <a:r>
              <a:rPr lang="tr-TR" sz="3500" smtClean="0"/>
              <a:t>çabaları birçok </a:t>
            </a:r>
            <a:r>
              <a:rPr lang="tr-TR" sz="3500"/>
              <a:t>ebeveyni hem şaşırtır hem de kızdırır.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79512" y="3414479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Bağlanma Rolü: </a:t>
            </a:r>
            <a:r>
              <a:rPr lang="tr-TR" sz="3500"/>
              <a:t>6. bölümden çocukluk çağında sosyoduygusal gelişimin en </a:t>
            </a:r>
            <a:r>
              <a:rPr lang="tr-TR" sz="3500" smtClean="0"/>
              <a:t>çok tartışılan </a:t>
            </a:r>
            <a:r>
              <a:rPr lang="tr-TR" sz="3500"/>
              <a:t>yönünün bakıcılara güvenli bağlanma olduğunu hatırlayınız.</a:t>
            </a:r>
          </a:p>
        </p:txBody>
      </p:sp>
    </p:spTree>
    <p:extLst>
      <p:ext uri="{BB962C8B-B14F-4D97-AF65-F5344CB8AC3E}">
        <p14:creationId xmlns:p14="http://schemas.microsoft.com/office/powerpoint/2010/main" val="20011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82627"/>
            <a:ext cx="8495356" cy="42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1401157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Serbestlik ve Denetimin Dengelenmesi: </a:t>
            </a:r>
            <a:r>
              <a:rPr lang="tr-TR" sz="3500"/>
              <a:t>Ebeveynlerin ergen gelişiminde </a:t>
            </a:r>
            <a:r>
              <a:rPr lang="tr-TR" sz="3500" smtClean="0"/>
              <a:t>çok önemli </a:t>
            </a:r>
            <a:r>
              <a:rPr lang="tr-TR" sz="3500"/>
              <a:t>rol oynadıklarını gördük (Laursen ve Collins, 2009; McElhaney ve </a:t>
            </a:r>
            <a:r>
              <a:rPr lang="tr-TR" sz="3500" smtClean="0"/>
              <a:t>diğerleri, 2009</a:t>
            </a:r>
            <a:r>
              <a:rPr lang="tr-TR" sz="3500"/>
              <a:t>). Ergenler bağımsızlığa doğru hareket etmelerine rağmen aileleri ile </a:t>
            </a:r>
            <a:r>
              <a:rPr lang="tr-TR" sz="3500" smtClean="0"/>
              <a:t>bağlantılı kalma </a:t>
            </a:r>
            <a:r>
              <a:rPr lang="tr-TR" sz="3500"/>
              <a:t>ihtiyacı </a:t>
            </a:r>
            <a:r>
              <a:rPr lang="tr-TR" sz="3500" smtClean="0"/>
              <a:t>duyarlar.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3031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753085"/>
            <a:ext cx="553157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c) Ebeveyn – Ergen Çatışması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504" y="1905213"/>
            <a:ext cx="89289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Bu çatışmalar odayı temiz tutmak düzgün giyinmek, eve belli bir </a:t>
            </a:r>
            <a:r>
              <a:rPr lang="tr-TR" sz="3500" smtClean="0"/>
              <a:t>saatte gelmek </a:t>
            </a:r>
            <a:r>
              <a:rPr lang="tr-TR" sz="3500"/>
              <a:t>ve telefonda çok uzun konuşmamak gibi konulara odaklı olup daha </a:t>
            </a:r>
            <a:r>
              <a:rPr lang="tr-TR" sz="3500" smtClean="0"/>
              <a:t>çok ailenin </a:t>
            </a:r>
            <a:r>
              <a:rPr lang="tr-TR" sz="3500"/>
              <a:t>günlük yaşamı ile ilgilidir. Nadiren uyuşturucu ya da suç gibi ikilemler </a:t>
            </a:r>
            <a:r>
              <a:rPr lang="tr-TR" sz="3500" smtClean="0"/>
              <a:t>ile ilgilidir.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15584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4624"/>
            <a:ext cx="7632848" cy="626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46449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92" y="332656"/>
            <a:ext cx="436880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43202"/>
            <a:ext cx="8977706" cy="95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0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" y="1484785"/>
            <a:ext cx="913951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0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768186"/>
            <a:ext cx="225388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C) Akranlar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1934" y="1905213"/>
            <a:ext cx="88745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Akranlar, ergenlerin hayatında önemli rol oynarlar (Brown ve Dietz, 2009; </a:t>
            </a:r>
            <a:r>
              <a:rPr lang="tr-TR" sz="3500" smtClean="0"/>
              <a:t>Vitaro, Boivin </a:t>
            </a:r>
            <a:r>
              <a:rPr lang="tr-TR" sz="3500"/>
              <a:t>ve Bukowski, 2009). Ergenlikte akran ilişkileri önemli değişimler geçirir, </a:t>
            </a:r>
            <a:r>
              <a:rPr lang="tr-TR" sz="3500" smtClean="0"/>
              <a:t>bu değişimler </a:t>
            </a:r>
            <a:r>
              <a:rPr lang="tr-TR" sz="3500"/>
              <a:t>arkadaşlık ve akran gruplardaki değişimleri ve romantik ilişkilerin </a:t>
            </a:r>
            <a:r>
              <a:rPr lang="tr-TR" sz="3500" smtClean="0"/>
              <a:t>başlamasını da </a:t>
            </a:r>
            <a:r>
              <a:rPr lang="tr-TR" sz="3500"/>
              <a:t>içerir.</a:t>
            </a:r>
          </a:p>
        </p:txBody>
      </p:sp>
    </p:spTree>
    <p:extLst>
      <p:ext uri="{BB962C8B-B14F-4D97-AF65-F5344CB8AC3E}">
        <p14:creationId xmlns:p14="http://schemas.microsoft.com/office/powerpoint/2010/main" val="229418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755576" y="825093"/>
            <a:ext cx="25869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Arkadaşlık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8626" y="1905213"/>
            <a:ext cx="88678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Çoğu çocuk için akranları arasında popüler olmak güçlü bir güdüleyici </a:t>
            </a:r>
            <a:r>
              <a:rPr lang="tr-TR" sz="3500" smtClean="0"/>
              <a:t>faktördür. Fakat </a:t>
            </a:r>
            <a:r>
              <a:rPr lang="tr-TR" sz="3500"/>
              <a:t>ergenliğin ilk dönemlerinden itibaren gençler küçüklere nazaran daha az </a:t>
            </a:r>
            <a:r>
              <a:rPr lang="tr-TR" sz="3500" smtClean="0"/>
              <a:t>miktarda arkadaş </a:t>
            </a:r>
            <a:r>
              <a:rPr lang="tr-TR" sz="3500"/>
              <a:t>edinmeyi seçerler ve bu arkadaşlıkları daha yoğun ve daha samimidir.</a:t>
            </a:r>
          </a:p>
        </p:txBody>
      </p:sp>
    </p:spTree>
    <p:extLst>
      <p:ext uri="{BB962C8B-B14F-4D97-AF65-F5344CB8AC3E}">
        <p14:creationId xmlns:p14="http://schemas.microsoft.com/office/powerpoint/2010/main" val="26827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94855"/>
            <a:ext cx="8495356" cy="42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3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78497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1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1504816"/>
            <a:ext cx="339522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Akran Grupları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2584936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Ergenlikte akran baskısı ne kadar yoğundur?</a:t>
            </a:r>
          </a:p>
          <a:p>
            <a:r>
              <a:rPr lang="tr-TR" sz="3500"/>
              <a:t>Klikler ve topluluklar </a:t>
            </a:r>
            <a:r>
              <a:rPr lang="tr-TR" sz="3500" smtClean="0"/>
              <a:t>ergenlerin hayatında </a:t>
            </a:r>
            <a:r>
              <a:rPr lang="tr-TR" sz="3500"/>
              <a:t>ne gibi rol oynarlar?</a:t>
            </a:r>
          </a:p>
        </p:txBody>
      </p:sp>
    </p:spTree>
    <p:extLst>
      <p:ext uri="{BB962C8B-B14F-4D97-AF65-F5344CB8AC3E}">
        <p14:creationId xmlns:p14="http://schemas.microsoft.com/office/powerpoint/2010/main" val="52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827584" y="1484784"/>
            <a:ext cx="336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/>
              <a:t>Akran </a:t>
            </a:r>
            <a:r>
              <a:rPr lang="tr-TR" sz="4000" b="1" smtClean="0"/>
              <a:t>Baskısı ?</a:t>
            </a:r>
            <a:endParaRPr lang="tr-TR" sz="4000"/>
          </a:p>
        </p:txBody>
      </p:sp>
      <p:sp>
        <p:nvSpPr>
          <p:cNvPr id="5" name="Dikdörtgen 4"/>
          <p:cNvSpPr/>
          <p:nvPr/>
        </p:nvSpPr>
        <p:spPr>
          <a:xfrm>
            <a:off x="827584" y="2970472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/>
              <a:t>Klikler ve </a:t>
            </a:r>
            <a:r>
              <a:rPr lang="tr-TR" sz="4000" b="1" smtClean="0"/>
              <a:t>Topluluklar ?</a:t>
            </a:r>
            <a:endParaRPr lang="tr-TR" sz="4000"/>
          </a:p>
        </p:txBody>
      </p:sp>
    </p:spTree>
    <p:extLst>
      <p:ext uri="{BB962C8B-B14F-4D97-AF65-F5344CB8AC3E}">
        <p14:creationId xmlns:p14="http://schemas.microsoft.com/office/powerpoint/2010/main" val="5473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1974319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Klikler: </a:t>
            </a:r>
            <a:r>
              <a:rPr lang="tr-TR" sz="3500"/>
              <a:t>2 ile 12 arasında bireyi içeren küçük </a:t>
            </a:r>
            <a:r>
              <a:rPr lang="tr-TR" sz="3500" smtClean="0"/>
              <a:t>gruplar olup </a:t>
            </a:r>
            <a:r>
              <a:rPr lang="tr-TR" sz="3500"/>
              <a:t>ortalama 5-6 kişiden oluşur. Klik grubunun </a:t>
            </a:r>
            <a:r>
              <a:rPr lang="tr-TR" sz="3500" smtClean="0"/>
              <a:t>üyeleri genellikle </a:t>
            </a:r>
            <a:r>
              <a:rPr lang="tr-TR" sz="3500"/>
              <a:t>benzer etkinliklerden hoşlanırlar.</a:t>
            </a:r>
          </a:p>
        </p:txBody>
      </p:sp>
    </p:spTree>
    <p:extLst>
      <p:ext uri="{BB962C8B-B14F-4D97-AF65-F5344CB8AC3E}">
        <p14:creationId xmlns:p14="http://schemas.microsoft.com/office/powerpoint/2010/main" val="24508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328592" cy="54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868144" y="404664"/>
            <a:ext cx="266429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500" i="1"/>
              <a:t>Ergenlikte akran baskısının özellikleri nelerdir?</a:t>
            </a:r>
            <a:endParaRPr lang="tr-TR" sz="4500"/>
          </a:p>
        </p:txBody>
      </p:sp>
    </p:spTree>
    <p:extLst>
      <p:ext uri="{BB962C8B-B14F-4D97-AF65-F5344CB8AC3E}">
        <p14:creationId xmlns:p14="http://schemas.microsoft.com/office/powerpoint/2010/main" val="68971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" y="1771229"/>
            <a:ext cx="9007874" cy="331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6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1434551"/>
            <a:ext cx="53946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c) Flört Ve Romantik İlişkiler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2656944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Flört bir eğlence biçimi, bir statü kaynağı, yakın arkadaşlık hakkında </a:t>
            </a:r>
            <a:r>
              <a:rPr lang="tr-TR" sz="3500" smtClean="0"/>
              <a:t>bilgi edinmek </a:t>
            </a:r>
            <a:r>
              <a:rPr lang="tr-TR" sz="3500"/>
              <a:t>için bir ortam, ya da bir arkadaş bulma yöntemi olabilir.</a:t>
            </a:r>
          </a:p>
        </p:txBody>
      </p:sp>
    </p:spTree>
    <p:extLst>
      <p:ext uri="{BB962C8B-B14F-4D97-AF65-F5344CB8AC3E}">
        <p14:creationId xmlns:p14="http://schemas.microsoft.com/office/powerpoint/2010/main" val="30961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404664"/>
            <a:ext cx="84249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000" b="1"/>
              <a:t>Flört ve Romantik İlişkilerde Gelişimsel Değişimler:</a:t>
            </a:r>
            <a:endParaRPr lang="tr-TR" sz="3000"/>
          </a:p>
        </p:txBody>
      </p:sp>
      <p:sp>
        <p:nvSpPr>
          <p:cNvPr id="5" name="Dikdörtgen 4"/>
          <p:cNvSpPr/>
          <p:nvPr/>
        </p:nvSpPr>
        <p:spPr>
          <a:xfrm>
            <a:off x="35496" y="1700808"/>
            <a:ext cx="91450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i="1" smtClean="0"/>
              <a:t>1) Romantik </a:t>
            </a:r>
            <a:r>
              <a:rPr lang="tr-TR" sz="3500" i="1"/>
              <a:t>çekime giriş </a:t>
            </a:r>
            <a:r>
              <a:rPr lang="tr-TR" sz="3500" i="1" smtClean="0"/>
              <a:t>ve </a:t>
            </a:r>
            <a:r>
              <a:rPr lang="tr-TR" sz="3500" i="1"/>
              <a:t>11-13 yaşlarında yakın </a:t>
            </a:r>
            <a:r>
              <a:rPr lang="tr-TR" sz="3500" i="1" smtClean="0"/>
              <a:t>ilişkiler</a:t>
            </a:r>
            <a:endParaRPr lang="tr-TR" sz="3500"/>
          </a:p>
        </p:txBody>
      </p:sp>
      <p:sp>
        <p:nvSpPr>
          <p:cNvPr id="6" name="Dikdörtgen 5"/>
          <p:cNvSpPr/>
          <p:nvPr/>
        </p:nvSpPr>
        <p:spPr>
          <a:xfrm>
            <a:off x="35496" y="3107026"/>
            <a:ext cx="89441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i="1" smtClean="0"/>
              <a:t>2) 14-16 </a:t>
            </a:r>
            <a:r>
              <a:rPr lang="tr-TR" sz="3500" i="1"/>
              <a:t>yaşlarında romantik ilişkilerin keşfedilmesi:</a:t>
            </a:r>
            <a:endParaRPr lang="tr-TR" sz="3500"/>
          </a:p>
        </p:txBody>
      </p:sp>
      <p:sp>
        <p:nvSpPr>
          <p:cNvPr id="7" name="Dikdörtgen 6"/>
          <p:cNvSpPr/>
          <p:nvPr/>
        </p:nvSpPr>
        <p:spPr>
          <a:xfrm>
            <a:off x="36004" y="4491697"/>
            <a:ext cx="9107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i="1" smtClean="0"/>
              <a:t>3) 17-19 </a:t>
            </a:r>
            <a:r>
              <a:rPr lang="tr-TR" sz="3500" i="1"/>
              <a:t>yaşlarında ikili romantik bağların gözden geçirilmesi: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23550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51048" y="1830303"/>
            <a:ext cx="8885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Topluluk: </a:t>
            </a:r>
            <a:r>
              <a:rPr lang="tr-TR" sz="3500"/>
              <a:t>Klikten daha geniş bir grup yapısıdır ve </a:t>
            </a:r>
            <a:r>
              <a:rPr lang="tr-TR" sz="3500" smtClean="0"/>
              <a:t>genelllikle karşılıklılık </a:t>
            </a:r>
            <a:r>
              <a:rPr lang="tr-TR" sz="3500"/>
              <a:t>temelinde şekillenir; üyeleri </a:t>
            </a:r>
            <a:r>
              <a:rPr lang="tr-TR" sz="3500" smtClean="0"/>
              <a:t>birlikte </a:t>
            </a:r>
            <a:r>
              <a:rPr lang="es-ES" sz="3500" smtClean="0"/>
              <a:t>çok </a:t>
            </a:r>
            <a:r>
              <a:rPr lang="es-ES" sz="3500"/>
              <a:t>zaman harcayabilir de harcamayabilir de.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1634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7" y="1627213"/>
            <a:ext cx="8680108" cy="36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6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574516"/>
            <a:ext cx="51413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D) Kültür </a:t>
            </a:r>
            <a:r>
              <a:rPr lang="tr-TR" sz="3500" b="1">
                <a:solidFill>
                  <a:schemeClr val="accent3">
                    <a:lumMod val="75000"/>
                  </a:schemeClr>
                </a:solidFill>
              </a:rPr>
              <a:t>ve Ergen Gelişimi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1726644"/>
            <a:ext cx="885698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Bu bölümde kültürler arası farklılıkların ergenlik dönemi gelişimini nasıl </a:t>
            </a:r>
            <a:r>
              <a:rPr lang="tr-TR" sz="3500" smtClean="0"/>
              <a:t>etkilediği çeşitli </a:t>
            </a:r>
            <a:r>
              <a:rPr lang="tr-TR" sz="3500"/>
              <a:t>yönlerden ele alınacaktır. Ayrıca etnisitenin Amerikalı ergenleri ve </a:t>
            </a:r>
            <a:r>
              <a:rPr lang="tr-TR" sz="3500" smtClean="0"/>
              <a:t>gelişimlerini nasıl </a:t>
            </a:r>
            <a:r>
              <a:rPr lang="tr-TR" sz="3500"/>
              <a:t>etkilediği de incelenecektir. Bir de ergenlerin kültürel dünyasının </a:t>
            </a:r>
            <a:r>
              <a:rPr lang="tr-TR" sz="3500" smtClean="0"/>
              <a:t>önemli bir </a:t>
            </a:r>
            <a:r>
              <a:rPr lang="tr-TR" sz="3500"/>
              <a:t>yönü açıklanacak: medya.</a:t>
            </a:r>
          </a:p>
        </p:txBody>
      </p:sp>
    </p:spTree>
    <p:extLst>
      <p:ext uri="{BB962C8B-B14F-4D97-AF65-F5344CB8AC3E}">
        <p14:creationId xmlns:p14="http://schemas.microsoft.com/office/powerpoint/2010/main" val="32233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3" y="980729"/>
            <a:ext cx="907283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1288792"/>
            <a:ext cx="634455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Kültürler Arası Karşılaştırmalar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504" y="2440920"/>
            <a:ext cx="8928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Dünyada ergenlere ilişkin ne gibi gelenekler hâlâ durmaktadır? Ergenlerin </a:t>
            </a:r>
            <a:r>
              <a:rPr lang="tr-TR" sz="3500" smtClean="0"/>
              <a:t>yaşamını ne </a:t>
            </a:r>
            <a:r>
              <a:rPr lang="tr-TR" sz="3500"/>
              <a:t>gibi şartlar değiştirmektedir?</a:t>
            </a:r>
          </a:p>
        </p:txBody>
      </p:sp>
    </p:spTree>
    <p:extLst>
      <p:ext uri="{BB962C8B-B14F-4D97-AF65-F5344CB8AC3E}">
        <p14:creationId xmlns:p14="http://schemas.microsoft.com/office/powerpoint/2010/main" val="16971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712728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Dünyada Ergenlikte Gelenekler ve Değişiklikler: </a:t>
            </a:r>
            <a:r>
              <a:rPr lang="tr-TR" sz="3500"/>
              <a:t>Kültüre bağlı olarak </a:t>
            </a:r>
            <a:r>
              <a:rPr lang="tr-TR" sz="3500" smtClean="0"/>
              <a:t>ergenler birçok </a:t>
            </a:r>
            <a:r>
              <a:rPr lang="tr-TR" sz="3500"/>
              <a:t>farklı deneyimler yaşayabilir (Larson, Wilson ve Rickman, 2009; </a:t>
            </a:r>
            <a:r>
              <a:rPr lang="tr-TR" sz="3500" smtClean="0"/>
              <a:t>Schlegel, 2009</a:t>
            </a:r>
            <a:r>
              <a:rPr lang="tr-TR" sz="3500"/>
              <a:t>).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7504" y="3809072"/>
            <a:ext cx="8928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3500" smtClean="0"/>
              <a:t>Bu farklı deneyimler sağlık, aile, cinsiyet, akranlar, farklı faaliyetlere zaman yırılması gibi konularda yaşanabilir. 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2172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680"/>
            <a:ext cx="43047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971600" y="4385136"/>
            <a:ext cx="80648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Kongo’lu erkek çocuklar ergenlikten genç yetişkinliğe geçiş </a:t>
            </a:r>
            <a:r>
              <a:rPr lang="tr-TR" sz="3500" smtClean="0"/>
              <a:t>töreni için </a:t>
            </a:r>
            <a:r>
              <a:rPr lang="tr-TR" sz="3500"/>
              <a:t>yüzlerini boyamaktadır.</a:t>
            </a:r>
          </a:p>
        </p:txBody>
      </p:sp>
    </p:spTree>
    <p:extLst>
      <p:ext uri="{BB962C8B-B14F-4D97-AF65-F5344CB8AC3E}">
        <p14:creationId xmlns:p14="http://schemas.microsoft.com/office/powerpoint/2010/main" val="32384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90307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 rot="20024305">
            <a:off x="6828771" y="-52879"/>
            <a:ext cx="1051221" cy="2016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48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1974319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Geçiş töreni: </a:t>
            </a:r>
            <a:r>
              <a:rPr lang="tr-TR" sz="3500"/>
              <a:t>Bireyin bir statüden diğerine </a:t>
            </a:r>
            <a:r>
              <a:rPr lang="tr-TR" sz="3500" smtClean="0"/>
              <a:t>geçişine işaret </a:t>
            </a:r>
            <a:r>
              <a:rPr lang="tr-TR" sz="3500"/>
              <a:t>eden bir seremoni ya da ritüel. Çoğu geçiş </a:t>
            </a:r>
            <a:r>
              <a:rPr lang="tr-TR" sz="3500" smtClean="0"/>
              <a:t>töreni yetişkinlik </a:t>
            </a:r>
            <a:r>
              <a:rPr lang="tr-TR" sz="3500"/>
              <a:t>statüsüne geçişle ilgilidir.</a:t>
            </a:r>
          </a:p>
        </p:txBody>
      </p:sp>
    </p:spTree>
    <p:extLst>
      <p:ext uri="{BB962C8B-B14F-4D97-AF65-F5344CB8AC3E}">
        <p14:creationId xmlns:p14="http://schemas.microsoft.com/office/powerpoint/2010/main" val="34550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11560" y="859646"/>
            <a:ext cx="20513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Etnisite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0162" y="1867758"/>
            <a:ext cx="889633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Bu bölümün ilk kısımlarında etnik azınlık durumundaki ergenlerin </a:t>
            </a:r>
            <a:r>
              <a:rPr lang="tr-TR" sz="3500" smtClean="0"/>
              <a:t>kimlik gelişimini </a:t>
            </a:r>
            <a:r>
              <a:rPr lang="tr-TR" sz="3500"/>
              <a:t>incelemiştik. Burada ise göçü ve Etnisite ile </a:t>
            </a:r>
            <a:r>
              <a:rPr lang="tr-TR" sz="3500" smtClean="0"/>
              <a:t>sosyo-ekonomik statü </a:t>
            </a:r>
            <a:r>
              <a:rPr lang="tr-TR" sz="3500"/>
              <a:t>arasındaki ilişkileri ayrıntılı olarak inceleyeceğiz.</a:t>
            </a:r>
          </a:p>
        </p:txBody>
      </p:sp>
    </p:spTree>
    <p:extLst>
      <p:ext uri="{BB962C8B-B14F-4D97-AF65-F5344CB8AC3E}">
        <p14:creationId xmlns:p14="http://schemas.microsoft.com/office/powerpoint/2010/main" val="34883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61934" y="1024275"/>
            <a:ext cx="88745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000"/>
              <a:t>Son yıllarda Amerika’ya gelmiş göçmen ailelerinin çoğu, güçlü aile </a:t>
            </a:r>
            <a:r>
              <a:rPr lang="tr-TR" sz="3000" smtClean="0"/>
              <a:t>yükümlülüklerinin olduğu </a:t>
            </a:r>
            <a:r>
              <a:rPr lang="tr-TR" sz="3000"/>
              <a:t>kolektivist kültürlere mensuptur. Etnik azınlığa mensup ergenlere </a:t>
            </a:r>
            <a:r>
              <a:rPr lang="tr-TR" sz="3000" smtClean="0"/>
              <a:t>ilişkin birçok </a:t>
            </a:r>
            <a:r>
              <a:rPr lang="tr-TR" sz="3000"/>
              <a:t>araştırma etnisite ve sosyo ekonomik statünün etkilerini ayırt etmemiştir. </a:t>
            </a:r>
            <a:r>
              <a:rPr lang="tr-TR" sz="3000" smtClean="0"/>
              <a:t>Bu nedenle </a:t>
            </a:r>
            <a:r>
              <a:rPr lang="tr-TR" sz="3000"/>
              <a:t>çoğunlukla araştırmacılar daha çok sosyoekonomik faktörlere bağlı olan </a:t>
            </a:r>
            <a:r>
              <a:rPr lang="tr-TR" sz="3000" smtClean="0"/>
              <a:t>özellikler için </a:t>
            </a:r>
            <a:r>
              <a:rPr lang="tr-TR" sz="3000"/>
              <a:t>etnik açıklamalar vermiştir. Etnik azınlık ailelerinin hepsi de yoksul değildir</a:t>
            </a:r>
          </a:p>
          <a:p>
            <a:r>
              <a:rPr lang="tr-TR" sz="3000"/>
              <a:t>ama yoksulluk etnik azınlığa mensup birçok ergenin stresine etki eder.</a:t>
            </a:r>
          </a:p>
        </p:txBody>
      </p:sp>
    </p:spTree>
    <p:extLst>
      <p:ext uri="{BB962C8B-B14F-4D97-AF65-F5344CB8AC3E}">
        <p14:creationId xmlns:p14="http://schemas.microsoft.com/office/powerpoint/2010/main" val="7157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" y="1195165"/>
            <a:ext cx="8959100" cy="44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2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827584" y="1576824"/>
            <a:ext cx="1899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c) Medya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2584936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smtClean="0"/>
              <a:t>Önce ergenin </a:t>
            </a:r>
            <a:r>
              <a:rPr lang="tr-TR" sz="3500"/>
              <a:t>çeşitli medyayı kullanması açıklanacak sonra dijital </a:t>
            </a:r>
            <a:r>
              <a:rPr lang="tr-TR" sz="3500" smtClean="0"/>
              <a:t>medyanın ergenlerin </a:t>
            </a:r>
            <a:r>
              <a:rPr lang="tr-TR" sz="3500"/>
              <a:t>hayatındaki rolünü tartışılacaktır.</a:t>
            </a:r>
          </a:p>
        </p:txBody>
      </p:sp>
    </p:spTree>
    <p:extLst>
      <p:ext uri="{BB962C8B-B14F-4D97-AF65-F5344CB8AC3E}">
        <p14:creationId xmlns:p14="http://schemas.microsoft.com/office/powerpoint/2010/main" val="40729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548680"/>
            <a:ext cx="8928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Medya Kullanımı: </a:t>
            </a:r>
            <a:r>
              <a:rPr lang="tr-TR" sz="3500"/>
              <a:t>Ulusal bir araştırma, çocukların ve ergenlerin </a:t>
            </a:r>
            <a:r>
              <a:rPr lang="tr-TR" sz="3500" smtClean="0"/>
              <a:t>medya alışkanlıklarını </a:t>
            </a:r>
            <a:r>
              <a:rPr lang="tr-TR" sz="3500"/>
              <a:t>derinlemesine bir bakışla </a:t>
            </a:r>
            <a:r>
              <a:rPr lang="tr-TR" sz="3500" smtClean="0"/>
              <a:t>incelemiştir.</a:t>
            </a:r>
            <a:endParaRPr lang="tr-TR" sz="3500"/>
          </a:p>
        </p:txBody>
      </p:sp>
      <p:sp>
        <p:nvSpPr>
          <p:cNvPr id="5" name="Dikdörtgen 4"/>
          <p:cNvSpPr/>
          <p:nvPr/>
        </p:nvSpPr>
        <p:spPr>
          <a:xfrm>
            <a:off x="107504" y="2636912"/>
            <a:ext cx="89289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Bulgulara göre gençler ortalama olarak günde altı buçuk saat (</a:t>
            </a:r>
            <a:r>
              <a:rPr lang="tr-TR" sz="3500" smtClean="0"/>
              <a:t>haftada kırk </a:t>
            </a:r>
            <a:r>
              <a:rPr lang="tr-TR" sz="3500"/>
              <a:t>dört buçuk saat) medyaya zaman ayırıyor; buna </a:t>
            </a:r>
            <a:r>
              <a:rPr lang="tr-TR" sz="3500" smtClean="0"/>
              <a:t>karşılık ebeveynlerle </a:t>
            </a:r>
            <a:r>
              <a:rPr lang="tr-TR" sz="3500"/>
              <a:t>günde yalnızca iki saat on beş dakika geçiriliyor, ödevlere </a:t>
            </a:r>
            <a:r>
              <a:rPr lang="tr-TR" sz="3500" smtClean="0"/>
              <a:t>ise günde </a:t>
            </a:r>
            <a:r>
              <a:rPr lang="tr-TR" sz="3500"/>
              <a:t>50 dakika ayrılıyor.</a:t>
            </a:r>
          </a:p>
        </p:txBody>
      </p:sp>
    </p:spTree>
    <p:extLst>
      <p:ext uri="{BB962C8B-B14F-4D97-AF65-F5344CB8AC3E}">
        <p14:creationId xmlns:p14="http://schemas.microsoft.com/office/powerpoint/2010/main" val="7906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864157854"/>
              </p:ext>
            </p:extLst>
          </p:nvPr>
        </p:nvGraphicFramePr>
        <p:xfrm>
          <a:off x="107504" y="764704"/>
          <a:ext cx="892899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3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E81E4-E350-440C-A439-98FC04FAC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0BE81E4-E350-440C-A439-98FC04FAC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3340FE-A5B9-4B94-90D2-E39BA4B75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E3340FE-A5B9-4B94-90D2-E39BA4B75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7FBBBA-F5BB-4308-A5F3-FF396F5E6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107FBBBA-F5BB-4308-A5F3-FF396F5E6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946A43-1460-4A72-899B-044BB5FF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08946A43-1460-4A72-899B-044BB5FF1F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648DC-DECE-45E1-B4BB-9A87F90A3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CDD648DC-DECE-45E1-B4BB-9A87F90A3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82A3CF-ACDB-4D29-86A0-AEB667B30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4082A3CF-ACDB-4D29-86A0-AEB667B30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B193E0-5DE2-4B85-A7E7-4BC44DC0A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A2B193E0-5DE2-4B85-A7E7-4BC44DC0AC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FAFD14-E7C6-4A31-A9AE-FFAB554B3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9AFAFD14-E7C6-4A31-A9AE-FFAB554B3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D5373B-B5E7-4BCC-AF39-DA0037D3C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4CD5373B-B5E7-4BCC-AF39-DA0037D3C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49976C-8EE2-4270-865F-34780E280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2549976C-8EE2-4270-865F-34780E280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1723742"/>
            <a:ext cx="892899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Ergenlerin Çevrimiçi (İnternet) Yaşamları: </a:t>
            </a:r>
            <a:r>
              <a:rPr lang="tr-TR" sz="3500"/>
              <a:t>Farklı ülkelerdeki ve sosyo </a:t>
            </a:r>
            <a:r>
              <a:rPr lang="tr-TR" sz="3500" smtClean="0"/>
              <a:t>ekonomik gruplardaki </a:t>
            </a:r>
            <a:r>
              <a:rPr lang="tr-TR" sz="3500"/>
              <a:t>kullanım farklılıklarına rağmen tüm dünyada gençler günden güne </a:t>
            </a:r>
            <a:r>
              <a:rPr lang="tr-TR" sz="3500" smtClean="0"/>
              <a:t>artan oranlarda </a:t>
            </a:r>
            <a:r>
              <a:rPr lang="tr-TR" sz="3500"/>
              <a:t>interneti </a:t>
            </a:r>
            <a:r>
              <a:rPr lang="tr-TR" sz="3500" smtClean="0"/>
              <a:t>kullanıyorlar.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37697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632848" cy="58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995936" y="6117947"/>
            <a:ext cx="19836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smtClean="0"/>
              <a:t>Yaş </a:t>
            </a:r>
            <a:r>
              <a:rPr lang="tr-TR" sz="3000"/>
              <a:t>grupları</a:t>
            </a:r>
          </a:p>
        </p:txBody>
      </p:sp>
    </p:spTree>
    <p:extLst>
      <p:ext uri="{BB962C8B-B14F-4D97-AF65-F5344CB8AC3E}">
        <p14:creationId xmlns:p14="http://schemas.microsoft.com/office/powerpoint/2010/main" val="30814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3" y="332656"/>
            <a:ext cx="8983834" cy="504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735224" y="5574160"/>
            <a:ext cx="19836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smtClean="0"/>
              <a:t>Yaş </a:t>
            </a:r>
            <a:r>
              <a:rPr lang="tr-TR" sz="3000"/>
              <a:t>grupları</a:t>
            </a:r>
          </a:p>
        </p:txBody>
      </p:sp>
    </p:spTree>
    <p:extLst>
      <p:ext uri="{BB962C8B-B14F-4D97-AF65-F5344CB8AC3E}">
        <p14:creationId xmlns:p14="http://schemas.microsoft.com/office/powerpoint/2010/main" val="23157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7" y="1483197"/>
            <a:ext cx="8450360" cy="389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8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86402" y="461656"/>
            <a:ext cx="44171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E) Ergenlik </a:t>
            </a:r>
            <a:r>
              <a:rPr lang="tr-TR" sz="3500" b="1">
                <a:solidFill>
                  <a:schemeClr val="accent3">
                    <a:lumMod val="75000"/>
                  </a:schemeClr>
                </a:solidFill>
              </a:rPr>
              <a:t>Problemleri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504" y="1798652"/>
            <a:ext cx="892899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11. Bölümde çeşitli ergen problemlerini tanımlamıştık: madde kullanımı, cinsel yolla</a:t>
            </a:r>
          </a:p>
          <a:p>
            <a:r>
              <a:rPr lang="tr-TR" sz="3500"/>
              <a:t>bulaşan enfeksiyonlar ve yeme bozuklukları. Bu bölümde ise çocuk suçları, </a:t>
            </a:r>
            <a:r>
              <a:rPr lang="tr-TR" sz="3500" smtClean="0"/>
              <a:t>depresyon ve </a:t>
            </a:r>
            <a:r>
              <a:rPr lang="tr-TR" sz="3500"/>
              <a:t>intihar problemlerini inceleyeceğiz. Ayrıca ergen problemlerini ve bu </a:t>
            </a:r>
            <a:r>
              <a:rPr lang="tr-TR" sz="3500" smtClean="0"/>
              <a:t>problemlerin nasıl </a:t>
            </a:r>
            <a:r>
              <a:rPr lang="tr-TR" sz="3500"/>
              <a:t>önlenip çözümlenebileceğini de araştıracağız.</a:t>
            </a:r>
          </a:p>
        </p:txBody>
      </p:sp>
    </p:spTree>
    <p:extLst>
      <p:ext uri="{BB962C8B-B14F-4D97-AF65-F5344CB8AC3E}">
        <p14:creationId xmlns:p14="http://schemas.microsoft.com/office/powerpoint/2010/main" val="13077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5536" y="912202"/>
            <a:ext cx="52752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Çocuk Ve Genç Suçluluğu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1977221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Çocuk ve genç suçluluğu </a:t>
            </a:r>
            <a:r>
              <a:rPr lang="tr-TR" sz="3500"/>
              <a:t>ifadesi, kanunu çiğneyen ya da yasadışı diye tanımlanabilecek</a:t>
            </a:r>
          </a:p>
          <a:p>
            <a:r>
              <a:rPr lang="tr-TR" sz="3500"/>
              <a:t>davranış gösteren ergenler için kullanılıyor. Başka bozukluk </a:t>
            </a:r>
            <a:r>
              <a:rPr lang="tr-TR" sz="3500" smtClean="0"/>
              <a:t>kategorileri gibi </a:t>
            </a:r>
            <a:r>
              <a:rPr lang="tr-TR" sz="3500"/>
              <a:t>çocuk suçu da genel bir kavramdır. Yasa ihlali yerlere çöp atmaktan </a:t>
            </a:r>
            <a:r>
              <a:rPr lang="tr-TR" sz="3500" smtClean="0"/>
              <a:t>cinayete kadar </a:t>
            </a:r>
            <a:r>
              <a:rPr lang="tr-TR" sz="3500"/>
              <a:t>çeşitlenmektedir.</a:t>
            </a:r>
          </a:p>
        </p:txBody>
      </p:sp>
    </p:spTree>
    <p:extLst>
      <p:ext uri="{BB962C8B-B14F-4D97-AF65-F5344CB8AC3E}">
        <p14:creationId xmlns:p14="http://schemas.microsoft.com/office/powerpoint/2010/main" val="36525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79512" y="966207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Çocuk</a:t>
            </a:r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 </a:t>
            </a:r>
            <a:r>
              <a:rPr lang="tr-TR" sz="3500" b="1">
                <a:solidFill>
                  <a:schemeClr val="tx2">
                    <a:lumMod val="60000"/>
                    <a:lumOff val="40000"/>
                  </a:schemeClr>
                </a:solidFill>
              </a:rPr>
              <a:t>genç suçluluğu: </a:t>
            </a:r>
            <a:r>
              <a:rPr lang="tr-TR" sz="3500"/>
              <a:t>Suç işlemiş ya da </a:t>
            </a:r>
            <a:r>
              <a:rPr lang="tr-TR" sz="3500" smtClean="0"/>
              <a:t>yasadışı olarak </a:t>
            </a:r>
            <a:r>
              <a:rPr lang="tr-TR" sz="3500"/>
              <a:t>değerlendirilebilecek bir davranış </a:t>
            </a:r>
            <a:r>
              <a:rPr lang="tr-TR" sz="3500" smtClean="0"/>
              <a:t>gerçekleştirmiş olan </a:t>
            </a:r>
            <a:r>
              <a:rPr lang="tr-TR" sz="3500"/>
              <a:t>ergen.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79512" y="3126447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Suçun Nedenleri: </a:t>
            </a:r>
            <a:r>
              <a:rPr lang="tr-TR" sz="3500"/>
              <a:t>Suç geçmişte olduğu kadar ağırlıklı bir alt sınıf olgusu </a:t>
            </a:r>
            <a:r>
              <a:rPr lang="tr-TR" sz="3500" smtClean="0"/>
              <a:t>olmamasına rağmen </a:t>
            </a:r>
            <a:r>
              <a:rPr lang="tr-TR" sz="3500"/>
              <a:t>alt sınıfın bazı karakteristik özellikleri suç işlemeyi </a:t>
            </a:r>
            <a:r>
              <a:rPr lang="tr-TR" sz="3500" smtClean="0"/>
              <a:t>artırmaktadır.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36664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660752"/>
            <a:ext cx="45763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b) Depresyon Ve İntihar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740" y="1596856"/>
            <a:ext cx="88787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Ergenlikte depresyonun özelliği nedir? Bir ergenin intihar etmesine neden olan </a:t>
            </a:r>
            <a:r>
              <a:rPr lang="tr-TR" sz="3500" smtClean="0"/>
              <a:t>şey nedir</a:t>
            </a:r>
            <a:r>
              <a:rPr lang="tr-TR" sz="3500"/>
              <a:t>?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57740" y="3342471"/>
            <a:ext cx="88067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Depresyon: </a:t>
            </a:r>
            <a:r>
              <a:rPr lang="tr-TR" sz="3500"/>
              <a:t>Ergenlikte depresyon ne kadar yoğundur? Ergenlerin depresif </a:t>
            </a:r>
            <a:r>
              <a:rPr lang="tr-TR" sz="3500" smtClean="0"/>
              <a:t>bozukluk yaşama </a:t>
            </a:r>
            <a:r>
              <a:rPr lang="tr-TR" sz="3500"/>
              <a:t>oranı % 15 ile 20 arasında değişmektedir (Graber ve Sontag, 2009).</a:t>
            </a:r>
          </a:p>
        </p:txBody>
      </p:sp>
    </p:spTree>
    <p:extLst>
      <p:ext uri="{BB962C8B-B14F-4D97-AF65-F5344CB8AC3E}">
        <p14:creationId xmlns:p14="http://schemas.microsoft.com/office/powerpoint/2010/main" val="29379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44624"/>
            <a:ext cx="489074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923928" y="4653136"/>
            <a:ext cx="389593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i="1" smtClean="0"/>
              <a:t>Ergenlerin </a:t>
            </a:r>
            <a:r>
              <a:rPr lang="tr-TR" sz="3500" i="1"/>
              <a:t>intihar girişimleriyle ilgili faktörler nelerdir</a:t>
            </a:r>
            <a:r>
              <a:rPr lang="tr-TR" sz="3500" b="1" i="1"/>
              <a:t>?</a:t>
            </a:r>
            <a:endParaRPr lang="tr-TR" sz="3500" b="1"/>
          </a:p>
        </p:txBody>
      </p:sp>
      <p:sp>
        <p:nvSpPr>
          <p:cNvPr id="5" name="Dikdörtgen 4"/>
          <p:cNvSpPr/>
          <p:nvPr/>
        </p:nvSpPr>
        <p:spPr>
          <a:xfrm>
            <a:off x="4924284" y="260648"/>
            <a:ext cx="421971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500" i="1"/>
              <a:t>Depresyon yaşayan ergenlerin bazı özellikleri nelerdir</a:t>
            </a:r>
            <a:r>
              <a:rPr lang="nb-NO" sz="3500" b="1" i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58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57740" y="2440920"/>
            <a:ext cx="88787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İntihar: </a:t>
            </a:r>
            <a:r>
              <a:rPr lang="tr-TR" sz="3500"/>
              <a:t>İntihar davranışı çocuklukta azdır; ama ergenlikte artar ve </a:t>
            </a:r>
            <a:r>
              <a:rPr lang="tr-TR" sz="3500" smtClean="0"/>
              <a:t>genç yetişkinlikte </a:t>
            </a:r>
            <a:r>
              <a:rPr lang="tr-TR" sz="3500"/>
              <a:t>daha da </a:t>
            </a:r>
            <a:r>
              <a:rPr lang="tr-TR" sz="3500" smtClean="0"/>
              <a:t>artar.</a:t>
            </a:r>
            <a:endParaRPr lang="tr-TR" sz="3500"/>
          </a:p>
        </p:txBody>
      </p:sp>
    </p:spTree>
    <p:extLst>
      <p:ext uri="{BB962C8B-B14F-4D97-AF65-F5344CB8AC3E}">
        <p14:creationId xmlns:p14="http://schemas.microsoft.com/office/powerpoint/2010/main" val="1710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520" y="104083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A) Benlik</a:t>
            </a:r>
            <a:r>
              <a:rPr lang="tr-TR" sz="3500" b="1">
                <a:solidFill>
                  <a:schemeClr val="accent3">
                    <a:lumMod val="75000"/>
                  </a:schemeClr>
                </a:solidFill>
              </a:rPr>
              <a:t>, Kimlik ve </a:t>
            </a:r>
            <a:r>
              <a:rPr lang="tr-TR" sz="3500" b="1" smtClean="0">
                <a:solidFill>
                  <a:schemeClr val="accent3">
                    <a:lumMod val="75000"/>
                  </a:schemeClr>
                </a:solidFill>
              </a:rPr>
              <a:t>Dini/Manevi Gelişim</a:t>
            </a:r>
            <a:endParaRPr lang="tr-TR" sz="35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9982" y="2443822"/>
            <a:ext cx="886651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/>
              <a:t>Bu bölümde ergenlerin bu gibi karakteristik</a:t>
            </a:r>
          </a:p>
          <a:p>
            <a:r>
              <a:rPr lang="tr-TR" sz="3500"/>
              <a:t>özellikleri nasıl geliştirdikleri ele alınacaktır. Ergenlikte kendinizi ne kadar </a:t>
            </a:r>
            <a:r>
              <a:rPr lang="tr-TR" sz="3500" smtClean="0"/>
              <a:t>anladınız ve </a:t>
            </a:r>
            <a:r>
              <a:rPr lang="tr-TR" sz="3500"/>
              <a:t>kimliğinizin ayırt edici özelliklerini nasıl kazandınız? Kimliğiniz hâlâ gelişiyor mu?</a:t>
            </a:r>
          </a:p>
        </p:txBody>
      </p:sp>
    </p:spTree>
    <p:extLst>
      <p:ext uri="{BB962C8B-B14F-4D97-AF65-F5344CB8AC3E}">
        <p14:creationId xmlns:p14="http://schemas.microsoft.com/office/powerpoint/2010/main" val="8433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" y="1483197"/>
            <a:ext cx="8814894" cy="389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5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" y="836713"/>
            <a:ext cx="893985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" y="1340769"/>
            <a:ext cx="901621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9552" y="885998"/>
            <a:ext cx="21834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5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a) Öz Saygı</a:t>
            </a:r>
            <a:endParaRPr lang="tr-TR" sz="35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79512" y="2049229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400"/>
              <a:t>10. Bölüm’den </a:t>
            </a:r>
            <a:r>
              <a:rPr lang="tr-TR" sz="3400" i="1"/>
              <a:t>öz saygının </a:t>
            </a:r>
            <a:r>
              <a:rPr lang="tr-TR" sz="3400"/>
              <a:t>kendimizi genel olarak değerlendirme yolu </a:t>
            </a:r>
            <a:r>
              <a:rPr lang="tr-TR" sz="3400" smtClean="0"/>
              <a:t>olduğunu hatırlayınız</a:t>
            </a:r>
            <a:r>
              <a:rPr lang="tr-TR" sz="3400"/>
              <a:t>. Konuya ilişkin tartışma, öz saygının ergenlikte ne ölçüde değiştiğini </a:t>
            </a:r>
            <a:r>
              <a:rPr lang="tr-TR" sz="3400" smtClean="0"/>
              <a:t>ve ergenlerin </a:t>
            </a:r>
            <a:r>
              <a:rPr lang="tr-TR" sz="3400"/>
              <a:t>öz saygısında cinsiyete göre farklılıklar olup olmadığını ele </a:t>
            </a:r>
            <a:r>
              <a:rPr lang="tr-TR" sz="3400" smtClean="0"/>
              <a:t>alıyor.</a:t>
            </a:r>
            <a:endParaRPr lang="tr-TR" sz="3400"/>
          </a:p>
        </p:txBody>
      </p:sp>
    </p:spTree>
    <p:extLst>
      <p:ext uri="{BB962C8B-B14F-4D97-AF65-F5344CB8AC3E}">
        <p14:creationId xmlns:p14="http://schemas.microsoft.com/office/powerpoint/2010/main" val="18505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61934" y="1651734"/>
            <a:ext cx="887456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500" b="1"/>
              <a:t>Narsisizm</a:t>
            </a:r>
            <a:r>
              <a:rPr lang="tr-TR" sz="3500"/>
              <a:t>, başkalarına karşı benmerkezci ve ilgisi kendisine dönük olarak </a:t>
            </a:r>
            <a:r>
              <a:rPr lang="tr-TR" sz="3500" smtClean="0"/>
              <a:t>yaklaşımı ifade </a:t>
            </a:r>
            <a:r>
              <a:rPr lang="tr-TR" sz="3500"/>
              <a:t>eder. Tipik olarak narsistler kendi gerçek benliklerinin ve </a:t>
            </a:r>
            <a:r>
              <a:rPr lang="tr-TR" sz="3500" smtClean="0"/>
              <a:t>başkalarınca nasıl </a:t>
            </a:r>
            <a:r>
              <a:rPr lang="tr-TR" sz="3500"/>
              <a:t>algılandıklarının farkında değildirler.</a:t>
            </a:r>
          </a:p>
        </p:txBody>
      </p:sp>
    </p:spTree>
    <p:extLst>
      <p:ext uri="{BB962C8B-B14F-4D97-AF65-F5344CB8AC3E}">
        <p14:creationId xmlns:p14="http://schemas.microsoft.com/office/powerpoint/2010/main" val="21979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1431</Words>
  <Application>Microsoft Office PowerPoint</Application>
  <PresentationFormat>Ekran Gösterisi (4:3)</PresentationFormat>
  <Paragraphs>94</Paragraphs>
  <Slides>72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6" baseType="lpstr">
      <vt:lpstr>Arial</vt:lpstr>
      <vt:lpstr>Calibri</vt:lpstr>
      <vt:lpstr>Wingdings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bugra</dc:creator>
  <cp:lastModifiedBy>TS</cp:lastModifiedBy>
  <cp:revision>13</cp:revision>
  <dcterms:created xsi:type="dcterms:W3CDTF">2015-01-12T09:43:34Z</dcterms:created>
  <dcterms:modified xsi:type="dcterms:W3CDTF">2017-12-26T11:56:00Z</dcterms:modified>
</cp:coreProperties>
</file>