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58E05-B143-42F6-AD67-0299C4708AEC}" type="datetimeFigureOut">
              <a:rPr lang="tr-TR" smtClean="0"/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081CF-7BB6-4D40-91DE-EBBB89271939}" type="slidenum">
              <a:rPr lang="tr-TR" smtClean="0"/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58E05-B143-42F6-AD67-0299C4708AEC}" type="datetimeFigureOut">
              <a:rPr lang="tr-TR" smtClean="0"/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081CF-7BB6-4D40-91DE-EBBB89271939}" type="slidenum">
              <a:rPr lang="tr-TR" smtClean="0"/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58E05-B143-42F6-AD67-0299C4708AEC}" type="datetimeFigureOut">
              <a:rPr lang="tr-TR" smtClean="0"/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081CF-7BB6-4D40-91DE-EBBB89271939}" type="slidenum">
              <a:rPr lang="tr-TR" smtClean="0"/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58E05-B143-42F6-AD67-0299C4708AEC}" type="datetimeFigureOut">
              <a:rPr lang="tr-TR" smtClean="0"/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081CF-7BB6-4D40-91DE-EBBB89271939}" type="slidenum">
              <a:rPr lang="tr-TR" smtClean="0"/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  <a:endParaRPr lang="tr-TR" smtClean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58E05-B143-42F6-AD67-0299C4708AEC}" type="datetimeFigureOut">
              <a:rPr lang="tr-TR" smtClean="0"/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081CF-7BB6-4D40-91DE-EBBB89271939}" type="slidenum">
              <a:rPr lang="tr-TR" smtClean="0"/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58E05-B143-42F6-AD67-0299C4708AEC}" type="datetimeFigureOut">
              <a:rPr lang="tr-TR" smtClean="0"/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081CF-7BB6-4D40-91DE-EBBB89271939}" type="slidenum">
              <a:rPr lang="tr-TR" smtClean="0"/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  <a:endParaRPr lang="tr-TR" smtClean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  <a:endParaRPr lang="tr-TR" smtClean="0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58E05-B143-42F6-AD67-0299C4708AEC}" type="datetimeFigureOut">
              <a:rPr lang="tr-TR" smtClean="0"/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081CF-7BB6-4D40-91DE-EBBB89271939}" type="slidenum">
              <a:rPr lang="tr-TR" smtClean="0"/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58E05-B143-42F6-AD67-0299C4708AEC}" type="datetimeFigureOut">
              <a:rPr lang="tr-TR" smtClean="0"/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081CF-7BB6-4D40-91DE-EBBB89271939}" type="slidenum">
              <a:rPr lang="tr-TR" smtClean="0"/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58E05-B143-42F6-AD67-0299C4708AEC}" type="datetimeFigureOut">
              <a:rPr lang="tr-TR" smtClean="0"/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081CF-7BB6-4D40-91DE-EBBB89271939}" type="slidenum">
              <a:rPr lang="tr-TR" smtClean="0"/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  <a:endParaRPr lang="tr-TR" smtClean="0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58E05-B143-42F6-AD67-0299C4708AEC}" type="datetimeFigureOut">
              <a:rPr lang="tr-TR" smtClean="0"/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081CF-7BB6-4D40-91DE-EBBB89271939}" type="slidenum">
              <a:rPr lang="tr-TR" smtClean="0"/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  <a:endParaRPr lang="tr-TR" smtClean="0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58E05-B143-42F6-AD67-0299C4708AEC}" type="datetimeFigureOut">
              <a:rPr lang="tr-TR" smtClean="0"/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081CF-7BB6-4D40-91DE-EBBB89271939}" type="slidenum">
              <a:rPr lang="tr-TR" smtClean="0"/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58E05-B143-42F6-AD67-0299C4708AEC}" type="datetimeFigureOut">
              <a:rPr lang="tr-TR" smtClean="0"/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7081CF-7BB6-4D40-91DE-EBBB89271939}" type="slidenum">
              <a:rPr lang="tr-TR" smtClean="0"/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48145" y="1246909"/>
            <a:ext cx="10605655" cy="493005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Kullanılan Araç, Gereç ve Ekipman  </a:t>
            </a:r>
            <a:endParaRPr lang="tr-TR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 Arabalar (Kirli çamaşır arabası, Meze arabası, Sandalye arabası, Servis arabası çeşitleri, Skirt arabası),  </a:t>
            </a:r>
            <a:endParaRPr lang="tr-TR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2. Baharatlık,  </a:t>
            </a:r>
            <a:endParaRPr lang="tr-TR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3. Bardak altlığı,  </a:t>
            </a:r>
            <a:endParaRPr lang="tr-TR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4. Bardak basketleri,  </a:t>
            </a:r>
            <a:endParaRPr lang="tr-TR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5. Bardak çeşitleri,  </a:t>
            </a:r>
            <a:endParaRPr lang="tr-TR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6. Bardak soğutucusu,  </a:t>
            </a:r>
            <a:endParaRPr lang="tr-TR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7. Buz kovası,  </a:t>
            </a:r>
            <a:endParaRPr lang="tr-TR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8. Çöp kovası , çöp poşeti  </a:t>
            </a:r>
            <a:endParaRPr lang="tr-TR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9. Çatal, bıçak, kaşık çeşitleri, </a:t>
            </a:r>
            <a:endParaRPr lang="tr-TR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10. Çiçek çeşitleri,    </a:t>
            </a:r>
            <a:endParaRPr lang="tr-TR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tr-TR" sz="2400" b="1" dirty="0" smtClean="0"/>
          </a:p>
        </p:txBody>
      </p:sp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1784"/>
          </a:xfrm>
        </p:spPr>
        <p:txBody>
          <a:bodyPr/>
          <a:lstStyle/>
          <a:p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SERVİS GÖREVLİSİ SEVİYE 2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3. TEMEL ETİK İLKELERİ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smtClean="0"/>
              <a:t>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Temel etik ilkeler şu şekilde sıralandırılmaktadır: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sz="3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Dürüstlük ve Doğruluk: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Doğrucu, içten, açık sözlü, candan olmak; özgün olmak; çalmamak, yalan söylememek, kötülük etmemek ya da kötü bir harekette bulunmamak. İlkeli, saygılı, kurallara sadık olmak; ikiyüzlü veya vicdansız olmamak; duruma göre değişen ve ilkeleri yok sayan biri olmamak.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sz="3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Sözünde durmak: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Güvenilir, verdiği sözü tutan, bağlılıklarını yerine getiren; gerek sözleşme hükümlerine gerekse verilen sözlere bağlı kalmak.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sz="3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Bağlılık: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Aileye, arkadaşlara, çalışanlara, ülkeye bağlı ve inançlı olmak; profesyonel bir yapıda gereksiz etki veya çıkar çatışmalarından etkilenmeden bağımsız karar verebilme yeteneğini korumak. 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0694" y="1208108"/>
            <a:ext cx="10515600" cy="4351338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tr-TR" sz="3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Adalet ve Tarafsızlık: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Tarafsız ve açık fikirli olmak, hataları kabul etmek; uygun durumlarda pozisyon ve inanç değiştirmek; yargıya olan bağlılığı sergilemek, bireylere eşit davranmak.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sz="3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Başkalarına yardım etmek: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Düşünceli, içten ve tutkulu olmak; paylaşmak; verici olmak, başkalarına yardım etmek ve zarar vermekten kaçınmak.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sz="3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Başkalarına saygı göstermek: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Kişilerin haklarına, özel yaşamlarına ve kişisel tercihlerine saygılı olmak; nazik, anlayışlı, teşvik edici olmak; insanların kendi hayatlarıyla ilgili kararlarında ihtiyaç duydukları bilgiyi sağlamak; başkalarını küçültücü davranışlar sergilememek.</a:t>
            </a:r>
            <a:r>
              <a:rPr lang="tr-TR" dirty="0" smtClean="0"/>
              <a:t> 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 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22514" y="1021278"/>
            <a:ext cx="10831286" cy="515568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Vatandaşlık sorumluluğuna sahip olmak: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Kanunlara uymak; katılımcı, toplumsal, bilinçli toplumsal hizmet veren bir birey olarak tüm demokratik hak ve ayrıcalıkları kullanmak.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Mükemmeliyeti aramak: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Her konuda mükemmel olanı aramak; gayretli, güvenilir, üretken ve bağımlı olmak; yetenekler çerçevesinde her görevde en iyi seviyeye ulaşmak.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Sorumluluk: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Verilebilecek kararlarda sorumluluk alabilmek, yapılan davranışlarda örnek oluşturmak, kendi davranışlarından sorumlu olmak, davranışlarının sonuçlarını önceden görebilmek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3139" y="819397"/>
            <a:ext cx="10890662" cy="535756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Sevgi: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İnsanın kendisi ve de başkalarıyla yaratıcı bir ilişki kurması demektir. Sevgi, sorumluluğu, ilgi ve bakımı, saygı ve bilgiyi gerektirir.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Hukukun Üstünlüğünü Kabul Etme: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Hukukun üstünlük ilkesinin kabul edilmesi hukuki düzenin toplumda egemen kılınması, politik baskıların yaşanmaması, suçlunun cezalandırılması, hukuk düzeninin aksamadan devamlılığını sağlar.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Laiklik: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Yöneten ve yönetilenlerin inançlar doğrultusunda değil, halka yönelik tarafsız küresel ve adil politikalar izlenebilmesine yön vermektedir. 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tr-TR" altLang="en-US"/>
              <a:t>Kaynakça</a:t>
            </a:r>
            <a:endParaRPr lang="tr-T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tr-TR" altLang="en-US">
                <a:sym typeface="+mn-ea"/>
              </a:rPr>
              <a:t>Ankuzem , Turizm İşletmelerinde Etik , Ankara , s. 1-84</a:t>
            </a:r>
            <a:endParaRPr lang="tr-TR" altLang="en-US"/>
          </a:p>
          <a:p>
            <a:pPr marL="0" indent="0">
              <a:buNone/>
            </a:pP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00644" y="522515"/>
            <a:ext cx="10617530" cy="592578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11. Çorba kâsesi altlığı, 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12. Çöp kovası, 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13. Çöp poşeti, 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14. Ekmek sepeti ,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15. Elektrikli masa süpürgesi, 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16. Fincan çeşitleri, 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17. İsimlik, 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18. Kâğıt havlu, 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19. Kalem, 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20. Karaf çeşitleri, 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21. Kibrit,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60021" y="997527"/>
            <a:ext cx="10593779" cy="5179436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tr-TR" sz="3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22. Kumaş malzemeler (Bez peçete çeşitleri, Kurulama (Discard) bezleri, Miflon-Multon, Üniforma, Yıkama Bezi),  </a:t>
            </a:r>
            <a:endParaRPr lang="tr-TR" sz="33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sz="3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23. Kül tablası,  </a:t>
            </a:r>
            <a:endParaRPr lang="tr-TR" sz="33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sz="3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24. Kürdanlık,  </a:t>
            </a:r>
            <a:endParaRPr lang="tr-TR" sz="33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sz="3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25. Makineler (buz makinesi, çay - kahve makinesi, ekmek kızartma makinesi, meyve suyu makinesi),  </a:t>
            </a:r>
            <a:endParaRPr lang="tr-TR" sz="33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sz="3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26. Masa ve donanımları (masa arabası, masa eteği, masa faraşı, masa fırçası, masa mandalı, masa numarası, masa örtüleri, masa üstü bayrakları),  </a:t>
            </a:r>
            <a:endParaRPr lang="tr-TR" sz="33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sz="3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27. Maşa çeşitleri,  </a:t>
            </a:r>
            <a:endParaRPr lang="tr-TR" sz="33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sz="3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28. Menaj takımı,  </a:t>
            </a:r>
            <a:endParaRPr lang="tr-TR" sz="33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sz="3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29. Mönü kartı,  </a:t>
            </a:r>
            <a:endParaRPr lang="tr-TR" sz="33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sz="3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30. Mum çeşitleri</a:t>
            </a:r>
            <a:r>
              <a:rPr lang="tr-TR" dirty="0" smtClean="0"/>
              <a:t>,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2530" y="225631"/>
            <a:ext cx="10760033" cy="58919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31. Not defteri,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32. Peçete çeşitleri, 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33. Pot çeşitleri, 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34. Reşo, 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35. Sandalye, 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36. Servant, 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37. Sirkelik-yağdanlık, 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38. Sosluk, 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39. Sürahiler, 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40. Sütlük, 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41. Şamdan, 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42. Şarap ayaklığı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5642" y="1116281"/>
            <a:ext cx="10748158" cy="506068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43. Şarap kovası, 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44. Şarap sepeti,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45. Şekerlik, 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46. Tabak çeşitleri ve donanımları (Tabak ısıtıcısı, Tabak kapağı {Kloş }) 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47. Takım basketleri,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48. Taze karabiber değirmeni, 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49. Tepsi çeşitleri, 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50. Vazo.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6894" y="1128156"/>
            <a:ext cx="10676906" cy="504880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Bilgi ve Beceriler 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1. Araç, gereç ve donanım bilgisi, 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2. El becerisi, 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3. Farklı kültürlere ait bilgi, 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4. Genel turizm bilgisi, 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5. Görsel beceri, 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6. Güçlü koku ve tat alma yeteneği, 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7. Hafıza yeteneği, 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8. Hijyen ve sanitasyon bilgisi,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67543"/>
            <a:ext cx="10515600" cy="4609420"/>
          </a:xfrm>
        </p:spPr>
        <p:txBody>
          <a:bodyPr/>
          <a:lstStyle/>
          <a:p>
            <a:pPr marL="0" indent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9. İletişim kurma becerisi, 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10. İSG bilgisi, 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11. İşyeri çalışma izlekleri bilgisi, 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12. Mesleki terim bilgisi, 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13. Stresle baş edebilme becerisi, 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4. Yabancı dil bilgisi (Temel düzeyde), 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15. Yöreye ve işletmeye ait bilgi.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24395" y="1294410"/>
            <a:ext cx="10629405" cy="4882553"/>
          </a:xfrm>
        </p:spPr>
        <p:txBody>
          <a:bodyPr/>
          <a:lstStyle/>
          <a:p>
            <a:pPr marL="0" indent="0">
              <a:buNone/>
            </a:pPr>
            <a:r>
              <a:rPr lang="tr-T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Tutum ve Davranışlar  </a:t>
            </a:r>
            <a:endParaRPr lang="tr-TR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1. Çevre korumaya karşı duyarlı olmak, 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2. Dikkatli olmak, 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3. Dürüst ve güvenilir olmak, 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4. Ekip içinde uyumlu çalışmak, 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5. Enerjik olmak, 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6. Güler yüzlü olmak</a:t>
            </a:r>
            <a:r>
              <a:rPr lang="tr-TR" dirty="0" smtClean="0"/>
              <a:t>,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00644" y="1258784"/>
            <a:ext cx="10653156" cy="4918179"/>
          </a:xfrm>
        </p:spPr>
        <p:txBody>
          <a:bodyPr/>
          <a:lstStyle/>
          <a:p>
            <a:pPr marL="0" indent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7. Hoş görülü olmak,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8. İş disiplinine sahip olmak, 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9. Kaliteye önem vermek, 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10. Planlı ve organize olmak, 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11. Pratik olmak, 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12. Sabırlı olmak, 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13. Soğukkanlı olmak, 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14. Zamanı iyi kullanmak.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4725</Words>
  <Application>WPS Presentation</Application>
  <PresentationFormat>Geniş ekran</PresentationFormat>
  <Paragraphs>119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3" baseType="lpstr">
      <vt:lpstr>Arial</vt:lpstr>
      <vt:lpstr>SimSun</vt:lpstr>
      <vt:lpstr>Wingdings</vt:lpstr>
      <vt:lpstr>Calibri</vt:lpstr>
      <vt:lpstr>Microsoft YaHei</vt:lpstr>
      <vt:lpstr/>
      <vt:lpstr>Arial Unicode MS</vt:lpstr>
      <vt:lpstr>Calibri Light</vt:lpstr>
      <vt:lpstr>Office Teması</vt:lpstr>
      <vt:lpstr>SERVİS GÖREVLİSİ SEVİYE 2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3. TEMEL ETİK İLKELERİ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SERVİS GÖREVLİSİ SEVİYE 2</dc:title>
  <dc:creator>Windows Kullanıcısı</dc:creator>
  <cp:lastModifiedBy>ali</cp:lastModifiedBy>
  <cp:revision>5</cp:revision>
  <dcterms:created xsi:type="dcterms:W3CDTF">2018-02-14T13:18:00Z</dcterms:created>
  <dcterms:modified xsi:type="dcterms:W3CDTF">2018-02-16T12:56:35Z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1033-10.2.0.5965</vt:lpwstr>
  </property>
</Properties>
</file>