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75" r:id="rId3"/>
    <p:sldId id="276" r:id="rId4"/>
    <p:sldId id="277" r:id="rId5"/>
    <p:sldId id="281" r:id="rId6"/>
    <p:sldId id="278" r:id="rId7"/>
    <p:sldId id="282" r:id="rId8"/>
    <p:sldId id="279" r:id="rId9"/>
    <p:sldId id="280" r:id="rId10"/>
    <p:sldId id="274"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CAF9ED-07DC-4A11-8D7F-57B35C25682E}" styleName="Orta Stil 1 - Vurgu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D27102A9-8310-4765-A935-A1911B00CA55}" styleName="Açık Stil 1 - Vurgu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913" autoAdjust="0"/>
    <p:restoredTop sz="94660"/>
  </p:normalViewPr>
  <p:slideViewPr>
    <p:cSldViewPr>
      <p:cViewPr varScale="1">
        <p:scale>
          <a:sx n="70" d="100"/>
          <a:sy n="70" d="100"/>
        </p:scale>
        <p:origin x="1452"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5" name="14 Yuvarlatılmış Dikdörtgen"/>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Yuvarlatılmış Dikdörtgen"/>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Başlık"/>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tr-TR" smtClean="0"/>
              <a:t>Asıl başlık stili için tıklatın</a:t>
            </a:r>
            <a:endParaRPr kumimoji="0" lang="en-US"/>
          </a:p>
        </p:txBody>
      </p:sp>
      <p:sp>
        <p:nvSpPr>
          <p:cNvPr id="20" name="19 Alt Başlık"/>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19" name="18 Veri Yer Tutucusu"/>
          <p:cNvSpPr>
            <a:spLocks noGrp="1"/>
          </p:cNvSpPr>
          <p:nvPr>
            <p:ph type="dt" sz="half" idx="10"/>
          </p:nvPr>
        </p:nvSpPr>
        <p:spPr/>
        <p:txBody>
          <a:bodyPr/>
          <a:lstStyle>
            <a:extLst/>
          </a:lstStyle>
          <a:p>
            <a:fld id="{D9F75050-0E15-4C5B-92B0-66D068882F1F}" type="datetimeFigureOut">
              <a:rPr lang="tr-TR" smtClean="0"/>
              <a:pPr/>
              <a:t>04.05.2020</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11" name="10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a:xfrm>
            <a:off x="502920" y="4983480"/>
            <a:ext cx="8183880" cy="1051560"/>
          </a:xfrm>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502920" y="530352"/>
            <a:ext cx="8183880" cy="4187952"/>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04.05.2020</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533404"/>
            <a:ext cx="1981200" cy="5257799"/>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533400" y="533402"/>
            <a:ext cx="5943600" cy="5257801"/>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04.05.2020</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502920" y="4983480"/>
            <a:ext cx="8183880" cy="105156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a:xfrm>
            <a:off x="502920" y="530352"/>
            <a:ext cx="8183880" cy="4187952"/>
          </a:xfrm>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04.05.2020</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13 Yuvarlatılmış Dikdörtgen"/>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Yuvarlatılmış Dikdörtgen"/>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04.05.2020</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D9F75050-0E15-4C5B-92B0-66D068882F1F}" type="datetimeFigureOut">
              <a:rPr lang="tr-TR" smtClean="0"/>
              <a:pPr/>
              <a:t>04.05.2020</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502920" y="4983480"/>
            <a:ext cx="8183880" cy="1051560"/>
          </a:xfrm>
        </p:spPr>
        <p:txBody>
          <a:bodyPr anchor="b"/>
          <a:lstStyle>
            <a:lvl1pPr>
              <a:defRPr b="1"/>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D9F75050-0E15-4C5B-92B0-66D068882F1F}" type="datetimeFigureOut">
              <a:rPr lang="tr-TR" smtClean="0"/>
              <a:pPr/>
              <a:t>04.05.2020</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D9F75050-0E15-4C5B-92B0-66D068882F1F}" type="datetimeFigureOut">
              <a:rPr lang="tr-TR" smtClean="0"/>
              <a:pPr/>
              <a:t>04.05.2020</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7" name="6 Yuvarlatılmış Dikdörtgen"/>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Veri Yer Tutucusu"/>
          <p:cNvSpPr>
            <a:spLocks noGrp="1"/>
          </p:cNvSpPr>
          <p:nvPr>
            <p:ph type="dt" sz="half" idx="10"/>
          </p:nvPr>
        </p:nvSpPr>
        <p:spPr/>
        <p:txBody>
          <a:bodyPr/>
          <a:lstStyle>
            <a:extLst/>
          </a:lstStyle>
          <a:p>
            <a:fld id="{D9F75050-0E15-4C5B-92B0-66D068882F1F}" type="datetimeFigureOut">
              <a:rPr lang="tr-TR" smtClean="0"/>
              <a:pPr/>
              <a:t>04.05.2020</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D9F75050-0E15-4C5B-92B0-66D068882F1F}" type="datetimeFigureOut">
              <a:rPr lang="tr-TR" smtClean="0"/>
              <a:pPr/>
              <a:t>04.05.2020</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14 Yuvarlatılmış Dikdörtgen"/>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Tek Köşesi Yuvarlatılmış Dikdörtgen"/>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tr-TR" smtClean="0"/>
              <a:t>Asıl başlık stili için tıklatın</a:t>
            </a:r>
            <a:endParaRPr kumimoji="0" lang="en-US"/>
          </a:p>
        </p:txBody>
      </p:sp>
      <p:sp>
        <p:nvSpPr>
          <p:cNvPr id="4" name="3 Metin Yer Tutucusu"/>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D9F75050-0E15-4C5B-92B0-66D068882F1F}" type="datetimeFigureOut">
              <a:rPr lang="tr-TR" smtClean="0"/>
              <a:pPr/>
              <a:t>04.05.2020</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
        <p:nvSpPr>
          <p:cNvPr id="3" name="2 Resim Yer Tutucusu"/>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tr-TR" smtClean="0"/>
              <a:t>Resim eklemek için simgeyi tıklatın</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6 Yuvarlatılmış Dikdörtgen"/>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Yuvarlatılmış Dikdörtgen"/>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12 Başlık Yer Tutucusu"/>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tr-TR" smtClean="0"/>
              <a:t>Asıl başlık stili için tıklatın</a:t>
            </a:r>
            <a:endParaRPr kumimoji="0" lang="en-US"/>
          </a:p>
        </p:txBody>
      </p:sp>
      <p:sp>
        <p:nvSpPr>
          <p:cNvPr id="4" name="3 Metin Yer Tutucusu"/>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5" name="24 Veri Yer Tutucusu"/>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D9F75050-0E15-4C5B-92B0-66D068882F1F}" type="datetimeFigureOut">
              <a:rPr lang="tr-TR" smtClean="0"/>
              <a:pPr/>
              <a:t>04.05.2020</a:t>
            </a:fld>
            <a:endParaRPr lang="tr-TR"/>
          </a:p>
        </p:txBody>
      </p:sp>
      <p:sp>
        <p:nvSpPr>
          <p:cNvPr id="18" name="17 Altbilgi Yer Tutucusu"/>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tr-TR"/>
          </a:p>
        </p:txBody>
      </p:sp>
      <p:sp>
        <p:nvSpPr>
          <p:cNvPr id="5" name="4 Slayt Numarası Yer Tutucusu"/>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42910" y="1928802"/>
            <a:ext cx="7772400" cy="1470025"/>
          </a:xfrm>
        </p:spPr>
        <p:txBody>
          <a:bodyPr>
            <a:normAutofit fontScale="90000"/>
          </a:bodyPr>
          <a:lstStyle/>
          <a:p>
            <a:pPr algn="ctr"/>
            <a:r>
              <a:rPr lang="tr-TR" dirty="0" smtClean="0"/>
              <a:t>ANKARA ÜNİVERSİTESİ</a:t>
            </a:r>
            <a:br>
              <a:rPr lang="tr-TR" dirty="0" smtClean="0"/>
            </a:br>
            <a:r>
              <a:rPr lang="tr-TR" dirty="0" smtClean="0"/>
              <a:t>SAĞLIK BİLİMLERİ FAKÜLTESİ</a:t>
            </a:r>
            <a:br>
              <a:rPr lang="tr-TR" dirty="0" smtClean="0"/>
            </a:br>
            <a:r>
              <a:rPr lang="tr-TR" dirty="0" smtClean="0"/>
              <a:t>SOSYAL HİZMET BÖLÜMÜ</a:t>
            </a:r>
            <a:endParaRPr lang="tr-TR" dirty="0"/>
          </a:p>
        </p:txBody>
      </p:sp>
      <p:sp>
        <p:nvSpPr>
          <p:cNvPr id="3" name="2 Alt Başlık"/>
          <p:cNvSpPr>
            <a:spLocks noGrp="1"/>
          </p:cNvSpPr>
          <p:nvPr>
            <p:ph type="subTitle" idx="1"/>
          </p:nvPr>
        </p:nvSpPr>
        <p:spPr>
          <a:xfrm>
            <a:off x="785786" y="4214818"/>
            <a:ext cx="7772400" cy="2143140"/>
          </a:xfrm>
        </p:spPr>
        <p:txBody>
          <a:bodyPr>
            <a:normAutofit/>
          </a:bodyPr>
          <a:lstStyle/>
          <a:p>
            <a:pPr algn="ctr"/>
            <a:r>
              <a:rPr lang="tr-TR" sz="3800" dirty="0" smtClean="0"/>
              <a:t>“SOSYAL HİZMETTE </a:t>
            </a:r>
          </a:p>
          <a:p>
            <a:pPr algn="ctr"/>
            <a:r>
              <a:rPr lang="tr-TR" sz="3800" dirty="0" smtClean="0"/>
              <a:t>BİLİŞİM TEKNOLOJİLERİ”</a:t>
            </a:r>
          </a:p>
          <a:p>
            <a:endParaRPr lang="tr-TR"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çerik Yer Tutucusu" descr="6c93cb6b5cd3e43f284428049caf6beb_1265318178.jpg"/>
          <p:cNvPicPr>
            <a:picLocks noGrp="1" noChangeAspect="1"/>
          </p:cNvPicPr>
          <p:nvPr>
            <p:ph idx="1"/>
          </p:nvPr>
        </p:nvPicPr>
        <p:blipFill>
          <a:blip r:embed="rId2"/>
          <a:stretch>
            <a:fillRect/>
          </a:stretch>
        </p:blipFill>
        <p:spPr>
          <a:xfrm>
            <a:off x="285720" y="357166"/>
            <a:ext cx="8501122" cy="6143668"/>
          </a:xfrm>
        </p:spPr>
      </p:pic>
      <p:sp>
        <p:nvSpPr>
          <p:cNvPr id="2" name="1 Başlık"/>
          <p:cNvSpPr>
            <a:spLocks noGrp="1"/>
          </p:cNvSpPr>
          <p:nvPr>
            <p:ph type="title"/>
          </p:nvPr>
        </p:nvSpPr>
        <p:spPr>
          <a:xfrm>
            <a:off x="714348" y="3429000"/>
            <a:ext cx="8183880" cy="1051560"/>
          </a:xfrm>
        </p:spPr>
        <p:txBody>
          <a:bodyPr/>
          <a:lstStyle/>
          <a:p>
            <a:r>
              <a:rPr lang="tr-TR" dirty="0" smtClean="0">
                <a:solidFill>
                  <a:schemeClr val="bg1">
                    <a:lumMod val="95000"/>
                  </a:schemeClr>
                </a:solidFill>
              </a:rPr>
              <a:t>TEŞEKKÜRLER</a:t>
            </a:r>
            <a:endParaRPr lang="tr-TR" dirty="0">
              <a:solidFill>
                <a:schemeClr val="bg1">
                  <a:lumMod val="95000"/>
                </a:schemeClr>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BİLİŞİM DEVRİMİ VE BİLGİ TOPLUMUNA GEÇİŞ SÜRECİ</a:t>
            </a:r>
            <a:br>
              <a:rPr lang="tr-TR" dirty="0" smtClean="0"/>
            </a:br>
            <a:endParaRPr lang="tr-TR" dirty="0"/>
          </a:p>
        </p:txBody>
      </p:sp>
      <p:sp>
        <p:nvSpPr>
          <p:cNvPr id="3" name="2 İçerik Yer Tutucusu"/>
          <p:cNvSpPr>
            <a:spLocks noGrp="1"/>
          </p:cNvSpPr>
          <p:nvPr>
            <p:ph idx="1"/>
          </p:nvPr>
        </p:nvSpPr>
        <p:spPr/>
        <p:txBody>
          <a:bodyPr/>
          <a:lstStyle/>
          <a:p>
            <a:r>
              <a:rPr lang="tr-TR" i="1" dirty="0" smtClean="0"/>
              <a:t>yeni teknolojiler keşfetme ve üretme çabası</a:t>
            </a:r>
          </a:p>
          <a:p>
            <a:r>
              <a:rPr lang="tr-TR" i="1" dirty="0" smtClean="0"/>
              <a:t>üretim teknolojisi alanındaki </a:t>
            </a:r>
            <a:r>
              <a:rPr lang="tr-TR" i="1" dirty="0" err="1" smtClean="0"/>
              <a:t>makinalaşma</a:t>
            </a:r>
            <a:endParaRPr lang="tr-TR" i="1" dirty="0" smtClean="0"/>
          </a:p>
          <a:p>
            <a:r>
              <a:rPr lang="tr-TR" i="1" dirty="0" smtClean="0"/>
              <a:t>Bilginin elde edilmesi, işlenmesi ve yönetilmesi için de bilgi teknolojileri alanında yaşanan gelişmeler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süreç</a:t>
            </a:r>
            <a:endParaRPr lang="tr-TR" dirty="0"/>
          </a:p>
        </p:txBody>
      </p:sp>
      <p:sp>
        <p:nvSpPr>
          <p:cNvPr id="3" name="2 İçerik Yer Tutucusu"/>
          <p:cNvSpPr>
            <a:spLocks noGrp="1"/>
          </p:cNvSpPr>
          <p:nvPr>
            <p:ph idx="1"/>
          </p:nvPr>
        </p:nvSpPr>
        <p:spPr/>
        <p:txBody>
          <a:bodyPr>
            <a:normAutofit lnSpcReduction="10000"/>
          </a:bodyPr>
          <a:lstStyle/>
          <a:p>
            <a:r>
              <a:rPr lang="tr-TR" i="1" dirty="0" smtClean="0"/>
              <a:t>i) doğa ve avlanmaya dayalı “İlkel Toplum”, (</a:t>
            </a:r>
            <a:r>
              <a:rPr lang="tr-TR" i="1" dirty="0" err="1" smtClean="0"/>
              <a:t>ii</a:t>
            </a:r>
            <a:r>
              <a:rPr lang="tr-TR" i="1" dirty="0" smtClean="0"/>
              <a:t>) tarımsal üretime dayalı olan “Tarım Toplumu” (</a:t>
            </a:r>
            <a:r>
              <a:rPr lang="tr-TR" i="1" dirty="0" err="1" smtClean="0"/>
              <a:t>iii</a:t>
            </a:r>
            <a:r>
              <a:rPr lang="tr-TR" i="1" dirty="0" smtClean="0"/>
              <a:t>) buhar gücünün endüstriyel üretimde kullanılması ile başlayan “Sanayi-Endüstri Toplumu” ve (iv) bilginin kaynak olarak kullanılması ve bilgiyi işleyecek, yönetebilecek teknolojik gelişmelerin hızla artması ile başlayan “Sanayi Ötesi Toplum” ya da “Bilgi Toplumu”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TARIM TOPLUMUNDAN SANAYİ TOPLUMUNA</a:t>
            </a:r>
            <a:endParaRPr lang="tr-TR" dirty="0"/>
          </a:p>
        </p:txBody>
      </p:sp>
      <p:sp>
        <p:nvSpPr>
          <p:cNvPr id="3" name="2 İçerik Yer Tutucusu"/>
          <p:cNvSpPr>
            <a:spLocks noGrp="1"/>
          </p:cNvSpPr>
          <p:nvPr>
            <p:ph idx="1"/>
          </p:nvPr>
        </p:nvSpPr>
        <p:spPr/>
        <p:txBody>
          <a:bodyPr>
            <a:normAutofit/>
          </a:bodyPr>
          <a:lstStyle/>
          <a:p>
            <a:r>
              <a:rPr lang="tr-TR" i="1" dirty="0" smtClean="0"/>
              <a:t>ilkel insanlar kabileler halinde yaşayan, avlanma ile yaşamlarını sürdürme çabası içinde olan tarım devrimi ile karşılaşmamış kişilerdi. Uygar olarak adlandırılan toplumda ise insanlar, yerleşik düzende tarımla uğraşmakta ve geçimlerini toprak işleyerek </a:t>
            </a:r>
            <a:r>
              <a:rPr lang="tr-TR" i="1" dirty="0" smtClean="0"/>
              <a:t>sağlamaktaydılar</a:t>
            </a:r>
            <a:endParaRPr lang="tr-TR" i="1"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i="1" dirty="0"/>
              <a:t>Tarım toplumunda ekonomik faaliyetler genel olarak kendi kendine yeterli, piyasa değeri olmayan temel yiyecek maddelerinin üretimine dayalıydı</a:t>
            </a:r>
            <a:r>
              <a:rPr lang="tr-TR" i="1" dirty="0" smtClean="0"/>
              <a:t>.</a:t>
            </a:r>
            <a:endParaRPr lang="tr-TR" dirty="0"/>
          </a:p>
        </p:txBody>
      </p:sp>
    </p:spTree>
    <p:extLst>
      <p:ext uri="{BB962C8B-B14F-4D97-AF65-F5344CB8AC3E}">
        <p14:creationId xmlns:p14="http://schemas.microsoft.com/office/powerpoint/2010/main" val="39994639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2920" y="530352"/>
            <a:ext cx="8183880" cy="5684730"/>
          </a:xfrm>
        </p:spPr>
        <p:txBody>
          <a:bodyPr>
            <a:normAutofit/>
          </a:bodyPr>
          <a:lstStyle/>
          <a:p>
            <a:r>
              <a:rPr lang="tr-TR" i="1" dirty="0" smtClean="0"/>
              <a:t>Sanayi Devrimi, insanlık tarihinin ikinci dönüşüm aşamasıdır.</a:t>
            </a:r>
            <a:r>
              <a:rPr lang="tr-TR" dirty="0" smtClean="0"/>
              <a:t> </a:t>
            </a:r>
            <a:r>
              <a:rPr lang="tr-TR" i="1" dirty="0" smtClean="0"/>
              <a:t>Bu değişim sürecinde ortaya çıkan yeni sosyal yapılar ve durumlar aşağıdaki gibi özetlenebilir:</a:t>
            </a:r>
            <a:endParaRPr lang="tr-TR" dirty="0" smtClean="0"/>
          </a:p>
          <a:p>
            <a:r>
              <a:rPr lang="tr-TR" dirty="0" smtClean="0"/>
              <a:t>Evlerde ve el tezgahlarında yürütülen üretim fabrikalarda yığın (kitle) üretimler şeklinde yapılmaya başlanmıştır</a:t>
            </a:r>
          </a:p>
          <a:p>
            <a:r>
              <a:rPr lang="tr-TR" dirty="0" smtClean="0"/>
              <a:t>aile yapısını geniş aileden anne-baba ve çocuktan oluşan çekirdek aileye</a:t>
            </a:r>
          </a:p>
          <a:p>
            <a:endParaRPr lang="tr-TR" dirty="0" smtClean="0"/>
          </a:p>
          <a:p>
            <a:endParaRPr lang="tr-TR" dirty="0" smtClean="0"/>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Tarım toplumunda serf (maraba) olan köylüler, sanayi toplumunda endüstri işçisi olmuştur.</a:t>
            </a:r>
          </a:p>
          <a:p>
            <a:r>
              <a:rPr lang="tr-TR" dirty="0"/>
              <a:t>Sanayi toplumunda tarım toplumunun tüm kurumları yenilenmiş ve hatta yeni kurumlar eklenmiştir. </a:t>
            </a:r>
          </a:p>
          <a:p>
            <a:r>
              <a:rPr lang="tr-TR"/>
              <a:t>Tarım toplumlarında %80’e varan tarımsal üretim sanayi toplumuna geçildiğinde yerini sanayi ürünlerine </a:t>
            </a:r>
            <a:r>
              <a:rPr lang="tr-TR"/>
              <a:t>bırakmıştır</a:t>
            </a:r>
            <a:r>
              <a:rPr lang="tr-TR" smtClean="0"/>
              <a:t>.</a:t>
            </a:r>
            <a:endParaRPr lang="tr-TR"/>
          </a:p>
        </p:txBody>
      </p:sp>
    </p:spTree>
    <p:extLst>
      <p:ext uri="{BB962C8B-B14F-4D97-AF65-F5344CB8AC3E}">
        <p14:creationId xmlns:p14="http://schemas.microsoft.com/office/powerpoint/2010/main" val="1607938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İçerik Yer Tutucusu"/>
          <p:cNvGraphicFramePr>
            <a:graphicFrameLocks noGrp="1"/>
          </p:cNvGraphicFramePr>
          <p:nvPr>
            <p:ph idx="1"/>
          </p:nvPr>
        </p:nvGraphicFramePr>
        <p:xfrm>
          <a:off x="503238" y="530222"/>
          <a:ext cx="8183562" cy="5542652"/>
        </p:xfrm>
        <a:graphic>
          <a:graphicData uri="http://schemas.openxmlformats.org/drawingml/2006/table">
            <a:tbl>
              <a:tblPr firstRow="1" bandRow="1">
                <a:tableStyleId>{D27102A9-8310-4765-A935-A1911B00CA55}</a:tableStyleId>
              </a:tblPr>
              <a:tblGrid>
                <a:gridCol w="2727854"/>
                <a:gridCol w="2727854"/>
                <a:gridCol w="2727854"/>
              </a:tblGrid>
              <a:tr h="699863">
                <a:tc>
                  <a:txBody>
                    <a:bodyPr/>
                    <a:lstStyle/>
                    <a:p>
                      <a:endParaRPr lang="tr-TR" sz="2000" dirty="0"/>
                    </a:p>
                  </a:txBody>
                  <a:tcPr/>
                </a:tc>
                <a:tc>
                  <a:txBody>
                    <a:bodyPr/>
                    <a:lstStyle/>
                    <a:p>
                      <a:pPr indent="288290" algn="just">
                        <a:spcBef>
                          <a:spcPts val="300"/>
                        </a:spcBef>
                        <a:spcAft>
                          <a:spcPts val="0"/>
                        </a:spcAft>
                      </a:pPr>
                      <a:r>
                        <a:rPr lang="tr-TR" sz="2000" dirty="0"/>
                        <a:t>Tarım Toplumu</a:t>
                      </a:r>
                      <a:endParaRPr lang="tr-TR" sz="2000" dirty="0">
                        <a:latin typeface="Calibri"/>
                        <a:ea typeface="Times New Roman"/>
                        <a:cs typeface="Times New Roman"/>
                      </a:endParaRPr>
                    </a:p>
                  </a:txBody>
                  <a:tcPr marL="68580" marR="68580" marT="0" marB="0"/>
                </a:tc>
                <a:tc>
                  <a:txBody>
                    <a:bodyPr/>
                    <a:lstStyle/>
                    <a:p>
                      <a:r>
                        <a:rPr lang="tr-TR" sz="2000" dirty="0" smtClean="0"/>
                        <a:t>Sanayi Toplumu</a:t>
                      </a:r>
                      <a:endParaRPr lang="tr-TR" sz="2000" dirty="0"/>
                    </a:p>
                  </a:txBody>
                  <a:tcPr/>
                </a:tc>
              </a:tr>
              <a:tr h="699863">
                <a:tc>
                  <a:txBody>
                    <a:bodyPr/>
                    <a:lstStyle/>
                    <a:p>
                      <a:pPr indent="288290" algn="just">
                        <a:spcBef>
                          <a:spcPts val="300"/>
                        </a:spcBef>
                        <a:spcAft>
                          <a:spcPts val="0"/>
                        </a:spcAft>
                      </a:pPr>
                      <a:r>
                        <a:rPr lang="tr-TR" sz="2000" dirty="0"/>
                        <a:t>Enerji</a:t>
                      </a:r>
                      <a:endParaRPr lang="tr-TR" sz="2000" dirty="0">
                        <a:latin typeface="Calibri"/>
                        <a:ea typeface="Times New Roman"/>
                        <a:cs typeface="Times New Roman"/>
                      </a:endParaRPr>
                    </a:p>
                  </a:txBody>
                  <a:tcPr marL="68580" marR="68580" marT="0" marB="0"/>
                </a:tc>
                <a:tc>
                  <a:txBody>
                    <a:bodyPr/>
                    <a:lstStyle/>
                    <a:p>
                      <a:pPr indent="288290" algn="ctr">
                        <a:spcBef>
                          <a:spcPts val="300"/>
                        </a:spcBef>
                        <a:spcAft>
                          <a:spcPts val="0"/>
                        </a:spcAft>
                      </a:pPr>
                      <a:r>
                        <a:rPr lang="tr-TR" sz="2000" dirty="0"/>
                        <a:t>İnsan/hayvan gücü, su, rüzgar (yenilenebilen)</a:t>
                      </a:r>
                      <a:endParaRPr lang="tr-TR" sz="2000" dirty="0">
                        <a:latin typeface="Calibri"/>
                        <a:ea typeface="Times New Roman"/>
                        <a:cs typeface="Times New Roman"/>
                      </a:endParaRPr>
                    </a:p>
                  </a:txBody>
                  <a:tcPr marL="68580" marR="68580" marT="0" marB="0"/>
                </a:tc>
                <a:tc>
                  <a:txBody>
                    <a:bodyPr/>
                    <a:lstStyle/>
                    <a:p>
                      <a:pPr indent="288290" algn="ctr">
                        <a:spcBef>
                          <a:spcPts val="300"/>
                        </a:spcBef>
                        <a:spcAft>
                          <a:spcPts val="0"/>
                        </a:spcAft>
                      </a:pPr>
                      <a:r>
                        <a:rPr lang="tr-TR" sz="2000" dirty="0"/>
                        <a:t>Kömür, gaz, petrol (Fosile dayalı yenilenemeyen)</a:t>
                      </a:r>
                      <a:endParaRPr lang="tr-TR" sz="2000" dirty="0">
                        <a:latin typeface="Calibri"/>
                        <a:ea typeface="Times New Roman"/>
                        <a:cs typeface="Times New Roman"/>
                      </a:endParaRPr>
                    </a:p>
                  </a:txBody>
                  <a:tcPr marL="68580" marR="68580" marT="0" marB="0"/>
                </a:tc>
              </a:tr>
              <a:tr h="699863">
                <a:tc>
                  <a:txBody>
                    <a:bodyPr/>
                    <a:lstStyle/>
                    <a:p>
                      <a:pPr indent="288290" algn="just">
                        <a:spcBef>
                          <a:spcPts val="300"/>
                        </a:spcBef>
                        <a:spcAft>
                          <a:spcPts val="0"/>
                        </a:spcAft>
                      </a:pPr>
                      <a:r>
                        <a:rPr lang="tr-TR" sz="2000" dirty="0"/>
                        <a:t>Teknoloji</a:t>
                      </a:r>
                      <a:endParaRPr lang="tr-TR" sz="2000" dirty="0">
                        <a:latin typeface="Calibri"/>
                        <a:ea typeface="Times New Roman"/>
                        <a:cs typeface="Times New Roman"/>
                      </a:endParaRPr>
                    </a:p>
                  </a:txBody>
                  <a:tcPr marL="68580" marR="68580" marT="0" marB="0"/>
                </a:tc>
                <a:tc>
                  <a:txBody>
                    <a:bodyPr/>
                    <a:lstStyle/>
                    <a:p>
                      <a:pPr indent="288290" algn="ctr">
                        <a:spcBef>
                          <a:spcPts val="300"/>
                        </a:spcBef>
                        <a:spcAft>
                          <a:spcPts val="0"/>
                        </a:spcAft>
                      </a:pPr>
                      <a:r>
                        <a:rPr lang="tr-TR" sz="2000" dirty="0"/>
                        <a:t>Vinç kaldıraç, pres (kas gücüne dayalı)</a:t>
                      </a:r>
                      <a:endParaRPr lang="tr-TR" sz="2000" dirty="0">
                        <a:latin typeface="Calibri"/>
                        <a:ea typeface="Times New Roman"/>
                        <a:cs typeface="Times New Roman"/>
                      </a:endParaRPr>
                    </a:p>
                  </a:txBody>
                  <a:tcPr marL="68580" marR="68580" marT="0" marB="0"/>
                </a:tc>
                <a:tc>
                  <a:txBody>
                    <a:bodyPr/>
                    <a:lstStyle/>
                    <a:p>
                      <a:pPr indent="288290" algn="ctr">
                        <a:spcBef>
                          <a:spcPts val="300"/>
                        </a:spcBef>
                        <a:spcAft>
                          <a:spcPts val="0"/>
                        </a:spcAft>
                      </a:pPr>
                      <a:r>
                        <a:rPr lang="tr-TR" sz="2000" dirty="0"/>
                        <a:t>Montaj hattı, fabrikalar, </a:t>
                      </a:r>
                      <a:r>
                        <a:rPr lang="tr-TR" sz="2000" dirty="0" err="1"/>
                        <a:t>makinalar</a:t>
                      </a:r>
                      <a:endParaRPr lang="tr-TR" sz="2000" dirty="0">
                        <a:latin typeface="Calibri"/>
                        <a:ea typeface="Times New Roman"/>
                        <a:cs typeface="Times New Roman"/>
                      </a:endParaRPr>
                    </a:p>
                  </a:txBody>
                  <a:tcPr marL="68580" marR="68580" marT="0" marB="0"/>
                </a:tc>
              </a:tr>
              <a:tr h="699863">
                <a:tc>
                  <a:txBody>
                    <a:bodyPr/>
                    <a:lstStyle/>
                    <a:p>
                      <a:pPr indent="288290" algn="just">
                        <a:spcBef>
                          <a:spcPts val="300"/>
                        </a:spcBef>
                        <a:spcAft>
                          <a:spcPts val="0"/>
                        </a:spcAft>
                      </a:pPr>
                      <a:r>
                        <a:rPr lang="tr-TR" sz="2000" dirty="0"/>
                        <a:t>Aile Yapısı</a:t>
                      </a:r>
                      <a:endParaRPr lang="tr-TR" sz="2000" dirty="0">
                        <a:latin typeface="Calibri"/>
                        <a:ea typeface="Times New Roman"/>
                        <a:cs typeface="Times New Roman"/>
                      </a:endParaRPr>
                    </a:p>
                  </a:txBody>
                  <a:tcPr marL="68580" marR="68580" marT="0" marB="0"/>
                </a:tc>
                <a:tc>
                  <a:txBody>
                    <a:bodyPr/>
                    <a:lstStyle/>
                    <a:p>
                      <a:pPr indent="288290" algn="ctr">
                        <a:spcBef>
                          <a:spcPts val="300"/>
                        </a:spcBef>
                        <a:spcAft>
                          <a:spcPts val="0"/>
                        </a:spcAft>
                      </a:pPr>
                      <a:r>
                        <a:rPr lang="tr-TR" sz="2000" dirty="0"/>
                        <a:t>Toprağa bağlı geniş aile</a:t>
                      </a:r>
                      <a:endParaRPr lang="tr-TR" sz="2000" dirty="0">
                        <a:latin typeface="Calibri"/>
                        <a:ea typeface="Times New Roman"/>
                        <a:cs typeface="Times New Roman"/>
                      </a:endParaRPr>
                    </a:p>
                  </a:txBody>
                  <a:tcPr marL="68580" marR="68580" marT="0" marB="0"/>
                </a:tc>
                <a:tc>
                  <a:txBody>
                    <a:bodyPr/>
                    <a:lstStyle/>
                    <a:p>
                      <a:pPr indent="288290" algn="ctr">
                        <a:spcBef>
                          <a:spcPts val="300"/>
                        </a:spcBef>
                        <a:spcAft>
                          <a:spcPts val="0"/>
                        </a:spcAft>
                      </a:pPr>
                      <a:r>
                        <a:rPr lang="tr-TR" sz="2000" dirty="0"/>
                        <a:t>Fabrikalarda çalışan çekirdek aile</a:t>
                      </a:r>
                      <a:endParaRPr lang="tr-TR" sz="2000" dirty="0">
                        <a:latin typeface="Calibri"/>
                        <a:ea typeface="Times New Roman"/>
                        <a:cs typeface="Times New Roman"/>
                      </a:endParaRPr>
                    </a:p>
                  </a:txBody>
                  <a:tcPr marL="68580" marR="68580" marT="0" marB="0"/>
                </a:tc>
              </a:tr>
              <a:tr h="699863">
                <a:tc>
                  <a:txBody>
                    <a:bodyPr/>
                    <a:lstStyle/>
                    <a:p>
                      <a:pPr indent="288290" algn="just">
                        <a:spcBef>
                          <a:spcPts val="300"/>
                        </a:spcBef>
                        <a:spcAft>
                          <a:spcPts val="0"/>
                        </a:spcAft>
                      </a:pPr>
                      <a:r>
                        <a:rPr lang="tr-TR" sz="2000" dirty="0"/>
                        <a:t>Eğitim</a:t>
                      </a:r>
                      <a:endParaRPr lang="tr-TR" sz="2000" dirty="0">
                        <a:latin typeface="Calibri"/>
                        <a:ea typeface="Times New Roman"/>
                        <a:cs typeface="Times New Roman"/>
                      </a:endParaRPr>
                    </a:p>
                  </a:txBody>
                  <a:tcPr marL="68580" marR="68580" marT="0" marB="0"/>
                </a:tc>
                <a:tc>
                  <a:txBody>
                    <a:bodyPr/>
                    <a:lstStyle/>
                    <a:p>
                      <a:pPr indent="288290" algn="ctr">
                        <a:spcBef>
                          <a:spcPts val="300"/>
                        </a:spcBef>
                        <a:spcAft>
                          <a:spcPts val="0"/>
                        </a:spcAft>
                      </a:pPr>
                      <a:r>
                        <a:rPr lang="tr-TR" sz="2000" dirty="0"/>
                        <a:t>Az</a:t>
                      </a:r>
                      <a:endParaRPr lang="tr-TR" sz="2000" dirty="0">
                        <a:latin typeface="Calibri"/>
                        <a:ea typeface="Times New Roman"/>
                        <a:cs typeface="Times New Roman"/>
                      </a:endParaRPr>
                    </a:p>
                  </a:txBody>
                  <a:tcPr marL="68580" marR="68580" marT="0" marB="0"/>
                </a:tc>
                <a:tc>
                  <a:txBody>
                    <a:bodyPr/>
                    <a:lstStyle/>
                    <a:p>
                      <a:pPr indent="288290" algn="ctr">
                        <a:spcBef>
                          <a:spcPts val="300"/>
                        </a:spcBef>
                        <a:spcAft>
                          <a:spcPts val="0"/>
                        </a:spcAft>
                      </a:pPr>
                      <a:r>
                        <a:rPr lang="tr-TR" sz="2000" dirty="0"/>
                        <a:t>Çok önemli</a:t>
                      </a:r>
                      <a:endParaRPr lang="tr-TR" sz="2000" dirty="0">
                        <a:latin typeface="Calibri"/>
                        <a:ea typeface="Times New Roman"/>
                        <a:cs typeface="Times New Roman"/>
                      </a:endParaRPr>
                    </a:p>
                  </a:txBody>
                  <a:tcPr marL="68580" marR="68580" marT="0" marB="0"/>
                </a:tc>
              </a:tr>
              <a:tr h="699863">
                <a:tc>
                  <a:txBody>
                    <a:bodyPr/>
                    <a:lstStyle/>
                    <a:p>
                      <a:pPr indent="288290" algn="just">
                        <a:spcBef>
                          <a:spcPts val="300"/>
                        </a:spcBef>
                        <a:spcAft>
                          <a:spcPts val="0"/>
                        </a:spcAft>
                      </a:pPr>
                      <a:r>
                        <a:rPr lang="tr-TR" sz="2000" dirty="0"/>
                        <a:t>Kurumsallaşma</a:t>
                      </a:r>
                      <a:endParaRPr lang="tr-TR" sz="2000" dirty="0">
                        <a:latin typeface="Calibri"/>
                        <a:ea typeface="Times New Roman"/>
                        <a:cs typeface="Times New Roman"/>
                      </a:endParaRPr>
                    </a:p>
                  </a:txBody>
                  <a:tcPr marL="68580" marR="68580" marT="0" marB="0"/>
                </a:tc>
                <a:tc>
                  <a:txBody>
                    <a:bodyPr/>
                    <a:lstStyle/>
                    <a:p>
                      <a:pPr indent="288290" algn="ctr">
                        <a:spcBef>
                          <a:spcPts val="300"/>
                        </a:spcBef>
                        <a:spcAft>
                          <a:spcPts val="0"/>
                        </a:spcAft>
                      </a:pPr>
                      <a:r>
                        <a:rPr lang="tr-TR" sz="2000"/>
                        <a:t>Yok </a:t>
                      </a:r>
                      <a:endParaRPr lang="tr-TR" sz="2000">
                        <a:latin typeface="Calibri"/>
                        <a:ea typeface="Times New Roman"/>
                        <a:cs typeface="Times New Roman"/>
                      </a:endParaRPr>
                    </a:p>
                  </a:txBody>
                  <a:tcPr marL="68580" marR="68580" marT="0" marB="0"/>
                </a:tc>
                <a:tc>
                  <a:txBody>
                    <a:bodyPr/>
                    <a:lstStyle/>
                    <a:p>
                      <a:pPr indent="288290" algn="ctr">
                        <a:spcBef>
                          <a:spcPts val="300"/>
                        </a:spcBef>
                        <a:spcAft>
                          <a:spcPts val="0"/>
                        </a:spcAft>
                      </a:pPr>
                      <a:r>
                        <a:rPr lang="tr-TR" sz="2000" dirty="0"/>
                        <a:t>Tüzel kişilik, geliştirilmiş sorumluluk</a:t>
                      </a:r>
                      <a:endParaRPr lang="tr-TR" sz="2000" dirty="0">
                        <a:latin typeface="Calibri"/>
                        <a:ea typeface="Times New Roman"/>
                        <a:cs typeface="Times New Roman"/>
                      </a:endParaRPr>
                    </a:p>
                  </a:txBody>
                  <a:tcPr marL="68580" marR="68580" marT="0" marB="0"/>
                </a:tc>
              </a:tr>
              <a:tr h="699863">
                <a:tc>
                  <a:txBody>
                    <a:bodyPr/>
                    <a:lstStyle/>
                    <a:p>
                      <a:pPr indent="288290" algn="just">
                        <a:spcBef>
                          <a:spcPts val="300"/>
                        </a:spcBef>
                        <a:spcAft>
                          <a:spcPts val="0"/>
                        </a:spcAft>
                      </a:pPr>
                      <a:r>
                        <a:rPr lang="tr-TR" sz="2000" dirty="0"/>
                        <a:t>İletişim</a:t>
                      </a:r>
                      <a:endParaRPr lang="tr-TR" sz="2000" dirty="0">
                        <a:latin typeface="Calibri"/>
                        <a:ea typeface="Times New Roman"/>
                        <a:cs typeface="Times New Roman"/>
                      </a:endParaRPr>
                    </a:p>
                  </a:txBody>
                  <a:tcPr marL="68580" marR="68580" marT="0" marB="0"/>
                </a:tc>
                <a:tc>
                  <a:txBody>
                    <a:bodyPr/>
                    <a:lstStyle/>
                    <a:p>
                      <a:pPr indent="288290" algn="ctr">
                        <a:spcBef>
                          <a:spcPts val="300"/>
                        </a:spcBef>
                        <a:spcAft>
                          <a:spcPts val="0"/>
                        </a:spcAft>
                      </a:pPr>
                      <a:r>
                        <a:rPr lang="tr-TR" sz="2000"/>
                        <a:t>Basit bilgi alış-verişi (söz işaret)</a:t>
                      </a:r>
                      <a:endParaRPr lang="tr-TR" sz="2000">
                        <a:latin typeface="Calibri"/>
                        <a:ea typeface="Times New Roman"/>
                        <a:cs typeface="Times New Roman"/>
                      </a:endParaRPr>
                    </a:p>
                  </a:txBody>
                  <a:tcPr marL="68580" marR="68580" marT="0" marB="0"/>
                </a:tc>
                <a:tc>
                  <a:txBody>
                    <a:bodyPr/>
                    <a:lstStyle/>
                    <a:p>
                      <a:pPr indent="288290" algn="ctr">
                        <a:spcBef>
                          <a:spcPts val="300"/>
                        </a:spcBef>
                        <a:spcAft>
                          <a:spcPts val="0"/>
                        </a:spcAft>
                      </a:pPr>
                      <a:r>
                        <a:rPr lang="tr-TR" sz="2000" dirty="0"/>
                        <a:t>Kitle iletişim araçları</a:t>
                      </a:r>
                      <a:endParaRPr lang="tr-TR" sz="2000" dirty="0">
                        <a:latin typeface="Calibri"/>
                        <a:ea typeface="Times New Roman"/>
                        <a:cs typeface="Times New Roman"/>
                      </a:endParaRPr>
                    </a:p>
                  </a:txBody>
                  <a:tcPr marL="68580" marR="68580" marT="0" marB="0"/>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en-US" dirty="0"/>
              <a:t>Dunlop, J., </a:t>
            </a:r>
            <a:r>
              <a:rPr lang="en-US" dirty="0" err="1"/>
              <a:t>Holosko</a:t>
            </a:r>
            <a:r>
              <a:rPr lang="en-US" dirty="0"/>
              <a:t>, M., 2006. Information technology and Evidence Based Social Work Practice. </a:t>
            </a:r>
            <a:r>
              <a:rPr lang="en-US" dirty="0" err="1"/>
              <a:t>Hawort</a:t>
            </a:r>
            <a:r>
              <a:rPr lang="en-US" dirty="0"/>
              <a:t> </a:t>
            </a:r>
            <a:r>
              <a:rPr lang="en-US" dirty="0" smtClean="0"/>
              <a:t>Press</a:t>
            </a:r>
            <a:endParaRPr lang="tr-TR" dirty="0" smtClean="0"/>
          </a:p>
          <a:p>
            <a:r>
              <a:rPr lang="en-US" dirty="0" err="1"/>
              <a:t>LaMendola</a:t>
            </a:r>
            <a:r>
              <a:rPr lang="en-US" dirty="0"/>
              <a:t>, W., Glastonbury, B., Toole, S.,1989. A Casebook of Computer Applications in the Social and Human </a:t>
            </a:r>
            <a:r>
              <a:rPr lang="en-US" dirty="0" err="1"/>
              <a:t>Sevices</a:t>
            </a:r>
            <a:r>
              <a:rPr lang="en-US" dirty="0"/>
              <a:t>. </a:t>
            </a:r>
            <a:r>
              <a:rPr lang="en-US" dirty="0" err="1"/>
              <a:t>Hawort</a:t>
            </a:r>
            <a:r>
              <a:rPr lang="en-US" dirty="0"/>
              <a:t> Press.</a:t>
            </a:r>
            <a:endParaRPr lang="tr-TR" dirty="0"/>
          </a:p>
        </p:txBody>
      </p:sp>
    </p:spTree>
    <p:extLst>
      <p:ext uri="{BB962C8B-B14F-4D97-AF65-F5344CB8AC3E}">
        <p14:creationId xmlns:p14="http://schemas.microsoft.com/office/powerpoint/2010/main" val="184969225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örünüş">
  <a:themeElements>
    <a:clrScheme name="Görünüş">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Görünüş">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Görünüş">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123</TotalTime>
  <Words>378</Words>
  <Application>Microsoft Office PowerPoint</Application>
  <PresentationFormat>Ekran Gösterisi (4:3)</PresentationFormat>
  <Paragraphs>43</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Calibri</vt:lpstr>
      <vt:lpstr>Times New Roman</vt:lpstr>
      <vt:lpstr>Verdana</vt:lpstr>
      <vt:lpstr>Wingdings 2</vt:lpstr>
      <vt:lpstr>Görünüş</vt:lpstr>
      <vt:lpstr>ANKARA ÜNİVERSİTESİ SAĞLIK BİLİMLERİ FAKÜLTESİ SOSYAL HİZMET BÖLÜMÜ</vt:lpstr>
      <vt:lpstr>BİLİŞİM DEVRİMİ VE BİLGİ TOPLUMUNA GEÇİŞ SÜRECİ </vt:lpstr>
      <vt:lpstr>süreç</vt:lpstr>
      <vt:lpstr>TARIM TOPLUMUNDAN SANAYİ TOPLUMUNA</vt:lpstr>
      <vt:lpstr>PowerPoint Sunusu</vt:lpstr>
      <vt:lpstr>PowerPoint Sunusu</vt:lpstr>
      <vt:lpstr>PowerPoint Sunusu</vt:lpstr>
      <vt:lpstr>PowerPoint Sunusu</vt:lpstr>
      <vt:lpstr>KAYNAKLAR</vt:lpstr>
      <vt:lpstr>TEŞEKKÜRLER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SAĞLIK BİLİMLERİ FAKÜLTESİ SOSYAL HİZMET BÖLÜMÜ</dc:title>
  <dc:creator>sssSeRNeBeysss</dc:creator>
  <cp:lastModifiedBy>Yazar</cp:lastModifiedBy>
  <cp:revision>18</cp:revision>
  <dcterms:created xsi:type="dcterms:W3CDTF">2017-03-21T21:41:26Z</dcterms:created>
  <dcterms:modified xsi:type="dcterms:W3CDTF">2020-05-04T07:22:08Z</dcterms:modified>
</cp:coreProperties>
</file>