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1D30014-8883-4FCF-B373-07A191964ACE}"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1299983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D30014-8883-4FCF-B373-07A191964ACE}"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2908141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D30014-8883-4FCF-B373-07A191964ACE}"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1951137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D30014-8883-4FCF-B373-07A191964ACE}"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2947801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1D30014-8883-4FCF-B373-07A191964ACE}"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2644096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1D30014-8883-4FCF-B373-07A191964ACE}"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2479659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1D30014-8883-4FCF-B373-07A191964ACE}"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3396612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1D30014-8883-4FCF-B373-07A191964ACE}"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2360565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D30014-8883-4FCF-B373-07A191964ACE}"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1676215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1D30014-8883-4FCF-B373-07A191964ACE}"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2483525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1D30014-8883-4FCF-B373-07A191964ACE}"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42EB975-99C2-497B-A9B3-C3E3C91E3A6C}" type="slidenum">
              <a:rPr lang="tr-TR" smtClean="0"/>
              <a:t>‹#›</a:t>
            </a:fld>
            <a:endParaRPr lang="tr-TR"/>
          </a:p>
        </p:txBody>
      </p:sp>
    </p:spTree>
    <p:extLst>
      <p:ext uri="{BB962C8B-B14F-4D97-AF65-F5344CB8AC3E}">
        <p14:creationId xmlns:p14="http://schemas.microsoft.com/office/powerpoint/2010/main" val="1039060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D30014-8883-4FCF-B373-07A191964ACE}"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2EB975-99C2-497B-A9B3-C3E3C91E3A6C}" type="slidenum">
              <a:rPr lang="tr-TR" smtClean="0"/>
              <a:t>‹#›</a:t>
            </a:fld>
            <a:endParaRPr lang="tr-TR"/>
          </a:p>
        </p:txBody>
      </p:sp>
    </p:spTree>
    <p:extLst>
      <p:ext uri="{BB962C8B-B14F-4D97-AF65-F5344CB8AC3E}">
        <p14:creationId xmlns:p14="http://schemas.microsoft.com/office/powerpoint/2010/main" val="3384272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panose="020B0604020202020204" pitchFamily="34" charset="0"/>
                <a:cs typeface="Arial" panose="020B0604020202020204" pitchFamily="34" charset="0"/>
              </a:rPr>
              <a:t>Sosyal Değişme ve Teknoloji </a:t>
            </a:r>
            <a:endParaRPr lang="tr-TR" dirty="0">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p:txBody>
          <a:bodyPr>
            <a:normAutofit/>
          </a:bodyPr>
          <a:lstStyle/>
          <a:p>
            <a:r>
              <a:rPr lang="tr-TR" sz="3200" dirty="0" smtClean="0">
                <a:latin typeface="Arial" panose="020B0604020202020204" pitchFamily="34" charset="0"/>
                <a:cs typeface="Arial" panose="020B0604020202020204" pitchFamily="34" charset="0"/>
              </a:rPr>
              <a:t>Çatışmacı Teoriler: </a:t>
            </a:r>
            <a:r>
              <a:rPr lang="tr-TR" sz="3200" dirty="0" err="1" smtClean="0">
                <a:latin typeface="Arial" panose="020B0604020202020204" pitchFamily="34" charset="0"/>
                <a:cs typeface="Arial" panose="020B0604020202020204" pitchFamily="34" charset="0"/>
              </a:rPr>
              <a:t>Marx</a:t>
            </a:r>
            <a:r>
              <a:rPr lang="tr-TR" sz="3200" dirty="0" smtClean="0">
                <a:latin typeface="Arial" panose="020B0604020202020204" pitchFamily="34" charset="0"/>
                <a:cs typeface="Arial" panose="020B0604020202020204" pitchFamily="34" charset="0"/>
              </a:rPr>
              <a:t> ve </a:t>
            </a:r>
            <a:r>
              <a:rPr lang="tr-TR" sz="3200" dirty="0" err="1" smtClean="0">
                <a:latin typeface="Arial" panose="020B0604020202020204" pitchFamily="34" charset="0"/>
                <a:cs typeface="Arial" panose="020B0604020202020204" pitchFamily="34" charset="0"/>
              </a:rPr>
              <a:t>Dahrendrof</a:t>
            </a:r>
            <a:r>
              <a:rPr lang="tr-TR" sz="3200" dirty="0" smtClean="0">
                <a:latin typeface="Arial" panose="020B0604020202020204" pitchFamily="34" charset="0"/>
                <a:cs typeface="Arial" panose="020B0604020202020204" pitchFamily="34" charset="0"/>
              </a:rPr>
              <a:t> </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1407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Çatışmacı Teoriler </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fontScale="92500"/>
          </a:bodyPr>
          <a:lstStyle/>
          <a:p>
            <a:pPr marL="0" indent="0">
              <a:buNone/>
            </a:pPr>
            <a:r>
              <a:rPr lang="tr-TR" u="sng" dirty="0" smtClean="0">
                <a:latin typeface="Arial" panose="020B0604020202020204" pitchFamily="34" charset="0"/>
                <a:cs typeface="Arial" panose="020B0604020202020204" pitchFamily="34" charset="0"/>
              </a:rPr>
              <a:t>Bu derste tartışılacak konular: </a:t>
            </a:r>
          </a:p>
          <a:p>
            <a:r>
              <a:rPr lang="tr-TR" dirty="0" err="1" smtClean="0">
                <a:latin typeface="Arial" panose="020B0604020202020204" pitchFamily="34" charset="0"/>
                <a:cs typeface="Arial" panose="020B0604020202020204" pitchFamily="34" charset="0"/>
              </a:rPr>
              <a:t>Marx’ın</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Değişme Anlayışı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Marx’ın</a:t>
            </a:r>
            <a:r>
              <a:rPr lang="tr-TR" dirty="0">
                <a:latin typeface="Arial" panose="020B0604020202020204" pitchFamily="34" charset="0"/>
                <a:cs typeface="Arial" panose="020B0604020202020204" pitchFamily="34" charset="0"/>
              </a:rPr>
              <a:t> Değişme Anlayışına Yöneltilen Eleştiriler</a:t>
            </a:r>
          </a:p>
          <a:p>
            <a:r>
              <a:rPr lang="tr-TR" dirty="0" smtClean="0">
                <a:latin typeface="Arial" panose="020B0604020202020204" pitchFamily="34" charset="0"/>
                <a:cs typeface="Arial" panose="020B0604020202020204" pitchFamily="34" charset="0"/>
              </a:rPr>
              <a:t>R</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Dahrendorf’un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Marx’tan</a:t>
            </a:r>
            <a:r>
              <a:rPr lang="tr-TR" dirty="0">
                <a:latin typeface="Arial" panose="020B0604020202020204" pitchFamily="34" charset="0"/>
                <a:cs typeface="Arial" panose="020B0604020202020204" pitchFamily="34" charset="0"/>
              </a:rPr>
              <a:t> Etkilendiği ve Karşı Çıktığı Yönler </a:t>
            </a:r>
            <a:endParaRPr lang="tr-TR" dirty="0" smtClean="0">
              <a:latin typeface="Arial" panose="020B0604020202020204" pitchFamily="34" charset="0"/>
              <a:cs typeface="Arial" panose="020B0604020202020204" pitchFamily="34" charset="0"/>
            </a:endParaRPr>
          </a:p>
          <a:p>
            <a:r>
              <a:rPr lang="tr-TR" dirty="0" err="1" smtClean="0">
                <a:latin typeface="Arial" panose="020B0604020202020204" pitchFamily="34" charset="0"/>
                <a:cs typeface="Arial" panose="020B0604020202020204" pitchFamily="34" charset="0"/>
              </a:rPr>
              <a:t>Dahrendorf’a</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Yöneltilen Eleştiriler </a:t>
            </a:r>
          </a:p>
          <a:p>
            <a:r>
              <a:rPr lang="tr-TR" dirty="0" smtClean="0">
                <a:latin typeface="Arial" panose="020B0604020202020204" pitchFamily="34" charset="0"/>
                <a:cs typeface="Arial" panose="020B0604020202020204" pitchFamily="34" charset="0"/>
              </a:rPr>
              <a:t>Bu </a:t>
            </a:r>
            <a:r>
              <a:rPr lang="tr-TR" dirty="0">
                <a:latin typeface="Arial" panose="020B0604020202020204" pitchFamily="34" charset="0"/>
                <a:cs typeface="Arial" panose="020B0604020202020204" pitchFamily="34" charset="0"/>
              </a:rPr>
              <a:t>teorilere göre toplum, kaynakları elde etmek için birbiri ile çatışan birimlerden meydana gelmiştir. Sınıflar veya toplumdaki gruplar arasındaki çatışma toplumun değişmesinde itici güç olmaktadır. Bu bölümde bu yaklaşımın önde gelen temsilcilerinden K. </a:t>
            </a:r>
            <a:r>
              <a:rPr lang="tr-TR" dirty="0" err="1">
                <a:latin typeface="Arial" panose="020B0604020202020204" pitchFamily="34" charset="0"/>
                <a:cs typeface="Arial" panose="020B0604020202020204" pitchFamily="34" charset="0"/>
              </a:rPr>
              <a:t>Marx</a:t>
            </a:r>
            <a:r>
              <a:rPr lang="tr-TR" dirty="0">
                <a:latin typeface="Arial" panose="020B0604020202020204" pitchFamily="34" charset="0"/>
                <a:cs typeface="Arial" panose="020B0604020202020204" pitchFamily="34" charset="0"/>
              </a:rPr>
              <a:t> ve R. </a:t>
            </a:r>
            <a:r>
              <a:rPr lang="tr-TR" dirty="0" err="1">
                <a:latin typeface="Arial" panose="020B0604020202020204" pitchFamily="34" charset="0"/>
                <a:cs typeface="Arial" panose="020B0604020202020204" pitchFamily="34" charset="0"/>
              </a:rPr>
              <a:t>Dahrendorf’un</a:t>
            </a:r>
            <a:r>
              <a:rPr lang="tr-TR" dirty="0">
                <a:latin typeface="Arial" panose="020B0604020202020204" pitchFamily="34" charset="0"/>
                <a:cs typeface="Arial" panose="020B0604020202020204" pitchFamily="34" charset="0"/>
              </a:rPr>
              <a:t> görüşleri ele alınacaktır. </a:t>
            </a:r>
          </a:p>
        </p:txBody>
      </p:sp>
    </p:spTree>
    <p:extLst>
      <p:ext uri="{BB962C8B-B14F-4D97-AF65-F5344CB8AC3E}">
        <p14:creationId xmlns:p14="http://schemas.microsoft.com/office/powerpoint/2010/main" val="1154716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K. </a:t>
            </a:r>
            <a:r>
              <a:rPr lang="tr-TR" sz="4000" dirty="0" err="1" smtClean="0">
                <a:latin typeface="Arial" panose="020B0604020202020204" pitchFamily="34" charset="0"/>
                <a:cs typeface="Arial" panose="020B0604020202020204" pitchFamily="34" charset="0"/>
              </a:rPr>
              <a:t>Marx</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fontScale="92500" lnSpcReduction="10000"/>
          </a:bodyPr>
          <a:lstStyle/>
          <a:p>
            <a:r>
              <a:rPr lang="tr-TR" dirty="0" err="1" smtClean="0"/>
              <a:t>Marx’a</a:t>
            </a:r>
            <a:r>
              <a:rPr lang="tr-TR" dirty="0" smtClean="0"/>
              <a:t> göre</a:t>
            </a:r>
            <a:r>
              <a:rPr lang="tr-TR" dirty="0"/>
              <a:t>, “çatışma olmadan ilerleme olamaz ve uygarlığın bugüne kadar izlediği yasa budur.” </a:t>
            </a:r>
            <a:r>
              <a:rPr lang="tr-TR" dirty="0" err="1"/>
              <a:t>Marx’a</a:t>
            </a:r>
            <a:r>
              <a:rPr lang="tr-TR" dirty="0"/>
              <a:t> göre insanlık tarihi, bir sınıflar savaşı tarihinden başka bir şey değildir. Doğal olarak </a:t>
            </a:r>
            <a:r>
              <a:rPr lang="tr-TR" dirty="0" err="1"/>
              <a:t>Marx</a:t>
            </a:r>
            <a:r>
              <a:rPr lang="tr-TR" dirty="0"/>
              <a:t> sınıflar arası çatışmayı ilk vurgulayan kişi değildir ve düşüncelerini şu şekilde açıklar: </a:t>
            </a:r>
          </a:p>
          <a:p>
            <a:r>
              <a:rPr lang="tr-TR" dirty="0"/>
              <a:t>“Benim yeni olarak yaptığım</a:t>
            </a:r>
          </a:p>
          <a:p>
            <a:r>
              <a:rPr lang="tr-TR" dirty="0"/>
              <a:t>1. sınıfların varlığının yalnızca üretim gelişmesindeki özgül tarihsel aşamalarla bağlı olduğunu,</a:t>
            </a:r>
          </a:p>
          <a:p>
            <a:r>
              <a:rPr lang="tr-TR" dirty="0"/>
              <a:t>2. sınıf mücadelesinin kendiliğinden proletarya diktatörlüğüne yol açtığını,</a:t>
            </a:r>
          </a:p>
          <a:p>
            <a:r>
              <a:rPr lang="tr-TR" dirty="0"/>
              <a:t>3. bu diktatörlüğün kendisinin bütün sınıfları ortadan kaldırıp sınıfsız bir topluma gidilmesine geçişten oluştuğunu kanıtlamaktı" (</a:t>
            </a:r>
            <a:r>
              <a:rPr lang="tr-TR" dirty="0" err="1"/>
              <a:t>Marx</a:t>
            </a:r>
            <a:r>
              <a:rPr lang="tr-TR" dirty="0"/>
              <a:t> ve Engels içinde Swingewood,1998). </a:t>
            </a:r>
          </a:p>
        </p:txBody>
      </p:sp>
    </p:spTree>
    <p:extLst>
      <p:ext uri="{BB962C8B-B14F-4D97-AF65-F5344CB8AC3E}">
        <p14:creationId xmlns:p14="http://schemas.microsoft.com/office/powerpoint/2010/main" val="2134149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Marx</a:t>
            </a:r>
            <a:endParaRPr lang="tr-TR" dirty="0"/>
          </a:p>
        </p:txBody>
      </p:sp>
      <p:sp>
        <p:nvSpPr>
          <p:cNvPr id="3" name="İçerik Yer Tutucusu 2"/>
          <p:cNvSpPr>
            <a:spLocks noGrp="1"/>
          </p:cNvSpPr>
          <p:nvPr>
            <p:ph idx="1"/>
          </p:nvPr>
        </p:nvSpPr>
        <p:spPr/>
        <p:txBody>
          <a:bodyPr/>
          <a:lstStyle/>
          <a:p>
            <a:r>
              <a:rPr lang="tr-TR" dirty="0"/>
              <a:t>Toplumsal sınıfların kaynağı, bireylerin toplumsal üretim sürecinde işgal ettikleri değişik konum ve yaptıkları değişik işte aranmalıdır. </a:t>
            </a:r>
            <a:endParaRPr lang="tr-TR" dirty="0" smtClean="0"/>
          </a:p>
          <a:p>
            <a:r>
              <a:rPr lang="tr-TR" dirty="0"/>
              <a:t>Toplumsal sınıfların ortaya çıkmasının nedeni üretim araçlarının özel mülkiyetidir. Böylece, mülkiyet düzeninde var olan üretim ilişkileri her sınıfın toplum içindeki yerini belirlemedeki en önemli etkendir (Antonia, 2003). Toplumdaki sınıflar arası çatışma değişmenin nedenidir. </a:t>
            </a:r>
            <a:r>
              <a:rPr lang="tr-TR" dirty="0" err="1"/>
              <a:t>Marx</a:t>
            </a:r>
            <a:r>
              <a:rPr lang="tr-TR" dirty="0"/>
              <a:t>, doğadaki çelişkilerin nicel değişmelerden geçerek nitel değişmelere neden olduğunu ve bunun toplum için geçerli olduğunu söylemiştir. </a:t>
            </a:r>
          </a:p>
        </p:txBody>
      </p:sp>
    </p:spTree>
    <p:extLst>
      <p:ext uri="{BB962C8B-B14F-4D97-AF65-F5344CB8AC3E}">
        <p14:creationId xmlns:p14="http://schemas.microsoft.com/office/powerpoint/2010/main" val="3231546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err="1" smtClean="0">
                <a:latin typeface="Arial" panose="020B0604020202020204" pitchFamily="34" charset="0"/>
                <a:cs typeface="Arial" panose="020B0604020202020204" pitchFamily="34" charset="0"/>
              </a:rPr>
              <a:t>Marx</a:t>
            </a:r>
            <a:r>
              <a:rPr lang="tr-TR" sz="4000" dirty="0" smtClean="0">
                <a:latin typeface="Arial" panose="020B0604020202020204" pitchFamily="34" charset="0"/>
                <a:cs typeface="Arial" panose="020B0604020202020204" pitchFamily="34" charset="0"/>
              </a:rPr>
              <a:t>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200" dirty="0" err="1">
                <a:latin typeface="Arial" panose="020B0604020202020204" pitchFamily="34" charset="0"/>
                <a:cs typeface="Arial" panose="020B0604020202020204" pitchFamily="34" charset="0"/>
              </a:rPr>
              <a:t>Marx’a</a:t>
            </a:r>
            <a:r>
              <a:rPr lang="tr-TR" sz="3200" dirty="0">
                <a:latin typeface="Arial" panose="020B0604020202020204" pitchFamily="34" charset="0"/>
                <a:cs typeface="Arial" panose="020B0604020202020204" pitchFamily="34" charset="0"/>
              </a:rPr>
              <a:t> göre toplumsal değişme ilkel toplum, köleci toplum, feodal toplum ve kapitalist toplum ve sosyalist - komünist aşamaları şeklinde ortaya çıkmaktadır. Komünist aşamada sınıfsız toplum gerçekleşecektir. </a:t>
            </a:r>
          </a:p>
          <a:p>
            <a:r>
              <a:rPr lang="tr-TR" sz="3200" dirty="0">
                <a:latin typeface="Arial" panose="020B0604020202020204" pitchFamily="34" charset="0"/>
                <a:cs typeface="Arial" panose="020B0604020202020204" pitchFamily="34" charset="0"/>
              </a:rPr>
              <a:t>Sonuç olarak, </a:t>
            </a:r>
            <a:r>
              <a:rPr lang="tr-TR" sz="3200" dirty="0" err="1">
                <a:latin typeface="Arial" panose="020B0604020202020204" pitchFamily="34" charset="0"/>
                <a:cs typeface="Arial" panose="020B0604020202020204" pitchFamily="34" charset="0"/>
              </a:rPr>
              <a:t>Marx’a</a:t>
            </a:r>
            <a:r>
              <a:rPr lang="tr-TR" sz="3200" dirty="0">
                <a:latin typeface="Arial" panose="020B0604020202020204" pitchFamily="34" charset="0"/>
                <a:cs typeface="Arial" panose="020B0604020202020204" pitchFamily="34" charset="0"/>
              </a:rPr>
              <a:t> göre değişmenin dinamiği sınıflar arasındaki çatışmadır ve kapitalizmin çelişkileri toplumda dönüşüme yol açacaktır. Toplumun maddi koşulları üstyapıyı şekillendirmektedir ve toplumun yapısı temel üretim biçimi tarafından belirlenmektedir. </a:t>
            </a:r>
          </a:p>
        </p:txBody>
      </p:sp>
    </p:spTree>
    <p:extLst>
      <p:ext uri="{BB962C8B-B14F-4D97-AF65-F5344CB8AC3E}">
        <p14:creationId xmlns:p14="http://schemas.microsoft.com/office/powerpoint/2010/main" val="1821933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 </a:t>
            </a:r>
            <a:r>
              <a:rPr lang="tr-TR" dirty="0" err="1" smtClean="0"/>
              <a:t>Dahrendorf</a:t>
            </a:r>
            <a:r>
              <a:rPr lang="tr-TR" dirty="0" smtClean="0"/>
              <a:t> </a:t>
            </a:r>
            <a:endParaRPr lang="tr-TR" dirty="0"/>
          </a:p>
        </p:txBody>
      </p:sp>
      <p:sp>
        <p:nvSpPr>
          <p:cNvPr id="3" name="İçerik Yer Tutucusu 2"/>
          <p:cNvSpPr>
            <a:spLocks noGrp="1"/>
          </p:cNvSpPr>
          <p:nvPr>
            <p:ph idx="1"/>
          </p:nvPr>
        </p:nvSpPr>
        <p:spPr/>
        <p:txBody>
          <a:bodyPr>
            <a:noAutofit/>
          </a:bodyPr>
          <a:lstStyle/>
          <a:p>
            <a:r>
              <a:rPr lang="tr-TR" sz="2400" dirty="0">
                <a:latin typeface="Arial" panose="020B0604020202020204" pitchFamily="34" charset="0"/>
                <a:cs typeface="Arial" panose="020B0604020202020204" pitchFamily="34" charset="0"/>
              </a:rPr>
              <a:t>Çağdaş çatışmacı teorinin önde gelen temsilcilerinden biri olan </a:t>
            </a:r>
            <a:r>
              <a:rPr lang="tr-TR" sz="2400" dirty="0" err="1">
                <a:latin typeface="Arial" panose="020B0604020202020204" pitchFamily="34" charset="0"/>
                <a:cs typeface="Arial" panose="020B0604020202020204" pitchFamily="34" charset="0"/>
              </a:rPr>
              <a:t>Dahrendorf’un</a:t>
            </a:r>
            <a:r>
              <a:rPr lang="tr-TR" sz="2400" dirty="0">
                <a:latin typeface="Arial" panose="020B0604020202020204" pitchFamily="34" charset="0"/>
                <a:cs typeface="Arial" panose="020B0604020202020204" pitchFamily="34" charset="0"/>
              </a:rPr>
              <a:t> amacı toplumun çatışmacı bir teorisini oluşturmaktır. </a:t>
            </a:r>
            <a:r>
              <a:rPr lang="tr-TR" sz="2400" dirty="0" err="1">
                <a:latin typeface="Arial" panose="020B0604020202020204" pitchFamily="34" charset="0"/>
                <a:cs typeface="Arial" panose="020B0604020202020204" pitchFamily="34" charset="0"/>
              </a:rPr>
              <a:t>Fonksiyonalist</a:t>
            </a:r>
            <a:r>
              <a:rPr lang="tr-TR" sz="2400" dirty="0">
                <a:latin typeface="Arial" panose="020B0604020202020204" pitchFamily="34" charset="0"/>
                <a:cs typeface="Arial" panose="020B0604020202020204" pitchFamily="34" charset="0"/>
              </a:rPr>
              <a:t> yaklaşımda bütünleşme ve denge konularına önem verildiğini ancak çatışma ve değişme </a:t>
            </a:r>
            <a:r>
              <a:rPr lang="tr-TR" sz="2400" dirty="0" smtClean="0">
                <a:latin typeface="Arial" panose="020B0604020202020204" pitchFamily="34" charset="0"/>
                <a:cs typeface="Arial" panose="020B0604020202020204" pitchFamily="34" charset="0"/>
              </a:rPr>
              <a:t>konularının </a:t>
            </a:r>
            <a:r>
              <a:rPr lang="tr-TR" sz="2400" dirty="0">
                <a:latin typeface="Arial" panose="020B0604020202020204" pitchFamily="34" charset="0"/>
                <a:cs typeface="Arial" panose="020B0604020202020204" pitchFamily="34" charset="0"/>
              </a:rPr>
              <a:t>ihmal edildiğini belirtir. </a:t>
            </a:r>
          </a:p>
          <a:p>
            <a:pPr marL="0" indent="0">
              <a:buNone/>
            </a:pPr>
            <a:r>
              <a:rPr lang="tr-TR" sz="2400" dirty="0" err="1" smtClean="0">
                <a:latin typeface="Arial" panose="020B0604020202020204" pitchFamily="34" charset="0"/>
                <a:cs typeface="Arial" panose="020B0604020202020204" pitchFamily="34" charset="0"/>
              </a:rPr>
              <a:t>Dahrendorf’a</a:t>
            </a:r>
            <a:r>
              <a:rPr lang="tr-TR" sz="2400" dirty="0" smtClean="0">
                <a:latin typeface="Arial" panose="020B0604020202020204" pitchFamily="34" charset="0"/>
                <a:cs typeface="Arial" panose="020B0604020202020204" pitchFamily="34" charset="0"/>
              </a:rPr>
              <a:t> göre </a:t>
            </a:r>
            <a:r>
              <a:rPr lang="tr-TR" sz="2400" dirty="0">
                <a:latin typeface="Arial" panose="020B0604020202020204" pitchFamily="34" charset="0"/>
                <a:cs typeface="Arial" panose="020B0604020202020204" pitchFamily="34" charset="0"/>
              </a:rPr>
              <a:t>çatışmacı teorinin temel varsayımları ise şunlardır: </a:t>
            </a:r>
          </a:p>
          <a:p>
            <a:r>
              <a:rPr lang="tr-TR" sz="2400" dirty="0" smtClean="0">
                <a:latin typeface="Arial" panose="020B0604020202020204" pitchFamily="34" charset="0"/>
                <a:cs typeface="Arial" panose="020B0604020202020204" pitchFamily="34" charset="0"/>
              </a:rPr>
              <a:t>Her </a:t>
            </a:r>
            <a:r>
              <a:rPr lang="tr-TR" sz="2400" dirty="0">
                <a:latin typeface="Arial" panose="020B0604020202020204" pitchFamily="34" charset="0"/>
                <a:cs typeface="Arial" panose="020B0604020202020204" pitchFamily="34" charset="0"/>
              </a:rPr>
              <a:t>toplum, her zaman değişme sürecinin içindedir; sosyal değişme her zaman vardır. </a:t>
            </a:r>
          </a:p>
          <a:p>
            <a:r>
              <a:rPr lang="tr-TR" sz="2400" dirty="0" smtClean="0">
                <a:latin typeface="Arial" panose="020B0604020202020204" pitchFamily="34" charset="0"/>
                <a:cs typeface="Arial" panose="020B0604020202020204" pitchFamily="34" charset="0"/>
              </a:rPr>
              <a:t>Her </a:t>
            </a:r>
            <a:r>
              <a:rPr lang="tr-TR" sz="2400" dirty="0">
                <a:latin typeface="Arial" panose="020B0604020202020204" pitchFamily="34" charset="0"/>
                <a:cs typeface="Arial" panose="020B0604020202020204" pitchFamily="34" charset="0"/>
              </a:rPr>
              <a:t>toplum her zaman çatışmayı yaşar; sosyal çatışma her zaman vardır.</a:t>
            </a:r>
          </a:p>
          <a:p>
            <a:r>
              <a:rPr lang="tr-TR" sz="2400" dirty="0" smtClean="0">
                <a:latin typeface="Arial" panose="020B0604020202020204" pitchFamily="34" charset="0"/>
                <a:cs typeface="Arial" panose="020B0604020202020204" pitchFamily="34" charset="0"/>
              </a:rPr>
              <a:t>Bir </a:t>
            </a:r>
            <a:r>
              <a:rPr lang="tr-TR" sz="2400" dirty="0">
                <a:latin typeface="Arial" panose="020B0604020202020204" pitchFamily="34" charset="0"/>
                <a:cs typeface="Arial" panose="020B0604020202020204" pitchFamily="34" charset="0"/>
              </a:rPr>
              <a:t>toplumdaki her öğe değişme ve bütünleşmeye katkıda bulunur. </a:t>
            </a:r>
          </a:p>
          <a:p>
            <a:r>
              <a:rPr lang="tr-TR" sz="2400" dirty="0" smtClean="0">
                <a:latin typeface="Arial" panose="020B0604020202020204" pitchFamily="34" charset="0"/>
                <a:cs typeface="Arial" panose="020B0604020202020204" pitchFamily="34" charset="0"/>
              </a:rPr>
              <a:t>Her </a:t>
            </a:r>
            <a:r>
              <a:rPr lang="tr-TR" sz="2400" dirty="0">
                <a:latin typeface="Arial" panose="020B0604020202020204" pitchFamily="34" charset="0"/>
                <a:cs typeface="Arial" panose="020B0604020202020204" pitchFamily="34" charset="0"/>
              </a:rPr>
              <a:t>toplum, üyelerinin bir kısmının diğerlerinin üzerinde kurduğu baskıya dayanır (</a:t>
            </a:r>
            <a:r>
              <a:rPr lang="tr-TR" sz="2400" dirty="0" err="1">
                <a:latin typeface="Arial" panose="020B0604020202020204" pitchFamily="34" charset="0"/>
                <a:cs typeface="Arial" panose="020B0604020202020204" pitchFamily="34" charset="0"/>
              </a:rPr>
              <a:t>Dahrendorf</a:t>
            </a:r>
            <a:r>
              <a:rPr lang="tr-TR" sz="2400" dirty="0">
                <a:latin typeface="Arial" panose="020B0604020202020204" pitchFamily="34" charset="0"/>
                <a:cs typeface="Arial" panose="020B0604020202020204" pitchFamily="34" charset="0"/>
              </a:rPr>
              <a:t>, 1959: 162).</a:t>
            </a:r>
          </a:p>
        </p:txBody>
      </p:sp>
    </p:spTree>
    <p:extLst>
      <p:ext uri="{BB962C8B-B14F-4D97-AF65-F5344CB8AC3E}">
        <p14:creationId xmlns:p14="http://schemas.microsoft.com/office/powerpoint/2010/main" val="2111446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R. </a:t>
            </a:r>
            <a:r>
              <a:rPr lang="tr-TR" dirty="0" err="1">
                <a:latin typeface="Arial" panose="020B0604020202020204" pitchFamily="34" charset="0"/>
                <a:cs typeface="Arial" panose="020B0604020202020204" pitchFamily="34" charset="0"/>
              </a:rPr>
              <a:t>Dahrendorf</a:t>
            </a:r>
            <a:r>
              <a:rPr lang="tr-TR" dirty="0">
                <a:latin typeface="Arial" panose="020B0604020202020204" pitchFamily="34" charset="0"/>
                <a:cs typeface="Arial" panose="020B0604020202020204" pitchFamily="34" charset="0"/>
              </a:rPr>
              <a:t> </a:t>
            </a:r>
            <a:endParaRPr lang="tr-TR" dirty="0"/>
          </a:p>
        </p:txBody>
      </p:sp>
      <p:sp>
        <p:nvSpPr>
          <p:cNvPr id="3" name="İçerik Yer Tutucusu 2"/>
          <p:cNvSpPr>
            <a:spLocks noGrp="1"/>
          </p:cNvSpPr>
          <p:nvPr>
            <p:ph idx="1"/>
          </p:nvPr>
        </p:nvSpPr>
        <p:spPr/>
        <p:txBody>
          <a:bodyPr>
            <a:noAutofit/>
          </a:bodyPr>
          <a:lstStyle/>
          <a:p>
            <a:r>
              <a:rPr lang="tr-TR" sz="3200" dirty="0" err="1">
                <a:latin typeface="Arial" panose="020B0604020202020204" pitchFamily="34" charset="0"/>
                <a:cs typeface="Arial" panose="020B0604020202020204" pitchFamily="34" charset="0"/>
              </a:rPr>
              <a:t>Dahrendorf</a:t>
            </a:r>
            <a:r>
              <a:rPr lang="tr-TR" sz="3200" dirty="0">
                <a:latin typeface="Arial" panose="020B0604020202020204" pitchFamily="34" charset="0"/>
                <a:cs typeface="Arial" panose="020B0604020202020204" pitchFamily="34" charset="0"/>
              </a:rPr>
              <a:t>, </a:t>
            </a:r>
            <a:r>
              <a:rPr lang="tr-TR" sz="3200" dirty="0" err="1">
                <a:latin typeface="Arial" panose="020B0604020202020204" pitchFamily="34" charset="0"/>
                <a:cs typeface="Arial" panose="020B0604020202020204" pitchFamily="34" charset="0"/>
              </a:rPr>
              <a:t>Marx’ın</a:t>
            </a:r>
            <a:r>
              <a:rPr lang="tr-TR" sz="3200" dirty="0">
                <a:latin typeface="Arial" panose="020B0604020202020204" pitchFamily="34" charset="0"/>
                <a:cs typeface="Arial" panose="020B0604020202020204" pitchFamily="34" charset="0"/>
              </a:rPr>
              <a:t> yaşadığı dönemden günümüze kadar birçok değişimin ortaya çıktığını belirtir. </a:t>
            </a:r>
            <a:r>
              <a:rPr lang="tr-TR" sz="3200" dirty="0" err="1">
                <a:latin typeface="Arial" panose="020B0604020202020204" pitchFamily="34" charset="0"/>
                <a:cs typeface="Arial" panose="020B0604020202020204" pitchFamily="34" charset="0"/>
              </a:rPr>
              <a:t>Marx’ın</a:t>
            </a:r>
            <a:r>
              <a:rPr lang="tr-TR" sz="3200" dirty="0">
                <a:latin typeface="Arial" panose="020B0604020202020204" pitchFamily="34" charset="0"/>
                <a:cs typeface="Arial" panose="020B0604020202020204" pitchFamily="34" charset="0"/>
              </a:rPr>
              <a:t> analiz ettiği toplumun kapitalist toplum olduğunu, kendi incelediği toplumun ise endüstriyel toplum olduğunu belirtir. </a:t>
            </a:r>
            <a:r>
              <a:rPr lang="tr-TR" sz="3200" dirty="0" err="1">
                <a:latin typeface="Arial" panose="020B0604020202020204" pitchFamily="34" charset="0"/>
                <a:cs typeface="Arial" panose="020B0604020202020204" pitchFamily="34" charset="0"/>
              </a:rPr>
              <a:t>Dahrendorf</a:t>
            </a:r>
            <a:r>
              <a:rPr lang="tr-TR" sz="3200" dirty="0">
                <a:latin typeface="Arial" panose="020B0604020202020204" pitchFamily="34" charset="0"/>
                <a:cs typeface="Arial" panose="020B0604020202020204" pitchFamily="34" charset="0"/>
              </a:rPr>
              <a:t> bugün hâlâ kapitalist toplum yapısını mı incelediğimizi sorar ve belirli bir toplumu değil, endüstriyel toplumlardaki çatışma ve çatışma biçimlerini incelemeyi hedeflemektedir. Kapitalist toplum, endüstri toplumunun bir biçimi olduğu için endüstri toplumu kavramını tercih eder. </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9853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R. </a:t>
            </a:r>
            <a:r>
              <a:rPr lang="tr-TR" dirty="0" err="1" smtClean="0">
                <a:latin typeface="Arial" panose="020B0604020202020204" pitchFamily="34" charset="0"/>
                <a:cs typeface="Arial" panose="020B0604020202020204" pitchFamily="34" charset="0"/>
              </a:rPr>
              <a:t>Dahrendorf</a:t>
            </a:r>
            <a:r>
              <a:rPr lang="tr-TR" dirty="0" smtClean="0">
                <a:latin typeface="Arial" panose="020B0604020202020204" pitchFamily="34" charset="0"/>
                <a:cs typeface="Arial" panose="020B0604020202020204" pitchFamily="34" charset="0"/>
              </a:rPr>
              <a:t> </a:t>
            </a:r>
            <a:endParaRPr lang="tr-TR"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r>
              <a:rPr lang="tr-TR" sz="3000" dirty="0" err="1">
                <a:latin typeface="Arial" panose="020B0604020202020204" pitchFamily="34" charset="0"/>
                <a:cs typeface="Arial" panose="020B0604020202020204" pitchFamily="34" charset="0"/>
              </a:rPr>
              <a:t>Dahrendorf</a:t>
            </a:r>
            <a:r>
              <a:rPr lang="tr-TR" sz="3000" dirty="0">
                <a:latin typeface="Arial" panose="020B0604020202020204" pitchFamily="34" charset="0"/>
                <a:cs typeface="Arial" panose="020B0604020202020204" pitchFamily="34" charset="0"/>
              </a:rPr>
              <a:t> çatışmacı teorisinde endüstriyel toplum yapısındaki çatışmayı açıklamayı amaçlamıştır. Teorisinde otoriteyi temel alır ve çatışma teorisi çoğulcudur. </a:t>
            </a:r>
            <a:endParaRPr lang="tr-TR" sz="3000" dirty="0" smtClean="0">
              <a:latin typeface="Arial" panose="020B0604020202020204" pitchFamily="34" charset="0"/>
              <a:cs typeface="Arial" panose="020B0604020202020204" pitchFamily="34" charset="0"/>
            </a:endParaRPr>
          </a:p>
          <a:p>
            <a:r>
              <a:rPr lang="tr-TR" sz="3000" dirty="0" err="1">
                <a:latin typeface="Arial" panose="020B0604020202020204" pitchFamily="34" charset="0"/>
                <a:cs typeface="Arial" panose="020B0604020202020204" pitchFamily="34" charset="0"/>
              </a:rPr>
              <a:t>Dahrendorf</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Marx’ın</a:t>
            </a:r>
            <a:r>
              <a:rPr lang="tr-TR" sz="3000" dirty="0">
                <a:latin typeface="Arial" panose="020B0604020202020204" pitchFamily="34" charset="0"/>
                <a:cs typeface="Arial" panose="020B0604020202020204" pitchFamily="34" charset="0"/>
              </a:rPr>
              <a:t> sınıf çatışmalarının devrimle sonuçlanacağı tezine katılmaz çünkü endüstri toplumunda çatışmalar kurumsallaşmıştır. Değişme, çatışmanın kurumsallaşması olarak ortaya çıkmaktadır. </a:t>
            </a:r>
            <a:r>
              <a:rPr lang="tr-TR" sz="3000" dirty="0" err="1" smtClean="0">
                <a:latin typeface="Arial" panose="020B0604020202020204" pitchFamily="34" charset="0"/>
                <a:cs typeface="Arial" panose="020B0604020202020204" pitchFamily="34" charset="0"/>
              </a:rPr>
              <a:t>Dahrendorf’a</a:t>
            </a:r>
            <a:r>
              <a:rPr lang="tr-TR" sz="3000" dirty="0" smtClean="0">
                <a:latin typeface="Arial" panose="020B0604020202020204" pitchFamily="34" charset="0"/>
                <a:cs typeface="Arial" panose="020B0604020202020204" pitchFamily="34" charset="0"/>
              </a:rPr>
              <a:t> göre, sınıf </a:t>
            </a:r>
            <a:r>
              <a:rPr lang="tr-TR" sz="3000" dirty="0">
                <a:latin typeface="Arial" panose="020B0604020202020204" pitchFamily="34" charset="0"/>
                <a:cs typeface="Arial" panose="020B0604020202020204" pitchFamily="34" charset="0"/>
              </a:rPr>
              <a:t>çatışmasının </a:t>
            </a:r>
            <a:r>
              <a:rPr lang="tr-TR" sz="3000" dirty="0" smtClean="0">
                <a:latin typeface="Arial" panose="020B0604020202020204" pitchFamily="34" charset="0"/>
                <a:cs typeface="Arial" panose="020B0604020202020204" pitchFamily="34" charset="0"/>
              </a:rPr>
              <a:t>teknikleri ve  </a:t>
            </a:r>
            <a:r>
              <a:rPr lang="tr-TR" sz="3000" dirty="0">
                <a:latin typeface="Arial" panose="020B0604020202020204" pitchFamily="34" charset="0"/>
                <a:cs typeface="Arial" panose="020B0604020202020204" pitchFamily="34" charset="0"/>
              </a:rPr>
              <a:t>metotları </a:t>
            </a:r>
            <a:r>
              <a:rPr lang="tr-TR" sz="3000" dirty="0" smtClean="0">
                <a:latin typeface="Arial" panose="020B0604020202020204" pitchFamily="34" charset="0"/>
                <a:cs typeface="Arial" panose="020B0604020202020204" pitchFamily="34" charset="0"/>
              </a:rPr>
              <a:t>anlaşılmakta </a:t>
            </a:r>
            <a:r>
              <a:rPr lang="tr-TR" sz="3000" dirty="0">
                <a:latin typeface="Arial" panose="020B0604020202020204" pitchFamily="34" charset="0"/>
                <a:cs typeface="Arial" panose="020B0604020202020204" pitchFamily="34" charset="0"/>
              </a:rPr>
              <a:t>ve kontrol altına alınmaktadır. </a:t>
            </a:r>
            <a:endParaRPr lang="tr-TR" sz="3000" dirty="0" smtClean="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680616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Eleştiriler </a:t>
            </a:r>
            <a:endParaRPr lang="tr-TR" dirty="0"/>
          </a:p>
        </p:txBody>
      </p:sp>
      <p:sp>
        <p:nvSpPr>
          <p:cNvPr id="3" name="İçerik Yer Tutucusu 2"/>
          <p:cNvSpPr>
            <a:spLocks noGrp="1"/>
          </p:cNvSpPr>
          <p:nvPr>
            <p:ph idx="1"/>
          </p:nvPr>
        </p:nvSpPr>
        <p:spPr/>
        <p:txBody>
          <a:bodyPr>
            <a:normAutofit fontScale="92500" lnSpcReduction="10000"/>
          </a:bodyPr>
          <a:lstStyle/>
          <a:p>
            <a:r>
              <a:rPr lang="tr-TR" dirty="0" err="1" smtClean="0"/>
              <a:t>Marx</a:t>
            </a:r>
            <a:r>
              <a:rPr lang="tr-TR" dirty="0" smtClean="0"/>
              <a:t>:</a:t>
            </a:r>
          </a:p>
          <a:p>
            <a:r>
              <a:rPr lang="tr-TR" dirty="0" smtClean="0"/>
              <a:t>Toplumsal </a:t>
            </a:r>
            <a:r>
              <a:rPr lang="tr-TR" dirty="0"/>
              <a:t>değişmenin belirleyicisi olarak ekonominin temel alınması </a:t>
            </a:r>
            <a:r>
              <a:rPr lang="tr-TR" dirty="0" err="1"/>
              <a:t>Marx’ın</a:t>
            </a:r>
            <a:r>
              <a:rPr lang="tr-TR" dirty="0"/>
              <a:t> teorisinde en çok eleştirilen yöndür. Kapitalizmde sınıflar arası çatışmanın devrim ile sonuçlanacağı ve sınıfsız topluma geçileceği şeklindeki </a:t>
            </a:r>
            <a:r>
              <a:rPr lang="tr-TR" dirty="0" err="1"/>
              <a:t>Marx’ın</a:t>
            </a:r>
            <a:r>
              <a:rPr lang="tr-TR" dirty="0"/>
              <a:t> iddiaları eleştirilere konu olmaktadır ve günümüz toplumlarında bu değişmelerin gerçekleşmediği iddia edilmektedir. </a:t>
            </a:r>
            <a:endParaRPr lang="tr-TR" dirty="0" smtClean="0"/>
          </a:p>
          <a:p>
            <a:r>
              <a:rPr lang="tr-TR" dirty="0" err="1" smtClean="0"/>
              <a:t>Dahrendorf</a:t>
            </a:r>
            <a:r>
              <a:rPr lang="tr-TR" smtClean="0"/>
              <a:t>:</a:t>
            </a:r>
            <a:endParaRPr lang="tr-TR" dirty="0"/>
          </a:p>
          <a:p>
            <a:r>
              <a:rPr lang="tr-TR" dirty="0" err="1" smtClean="0"/>
              <a:t>Dahrendorf’un</a:t>
            </a:r>
            <a:r>
              <a:rPr lang="tr-TR" dirty="0" smtClean="0"/>
              <a:t> </a:t>
            </a:r>
            <a:r>
              <a:rPr lang="tr-TR" dirty="0"/>
              <a:t>teorisi bazı yönlerden eleştirilmektedir. İlk olarak, </a:t>
            </a:r>
            <a:r>
              <a:rPr lang="tr-TR" dirty="0" err="1"/>
              <a:t>Dahrendorf’un</a:t>
            </a:r>
            <a:r>
              <a:rPr lang="tr-TR" dirty="0"/>
              <a:t> teorisi </a:t>
            </a:r>
            <a:r>
              <a:rPr lang="tr-TR" dirty="0" smtClean="0"/>
              <a:t>çatışmacı </a:t>
            </a:r>
            <a:r>
              <a:rPr lang="tr-TR" dirty="0"/>
              <a:t>teorisi Marksist olmaktan çok yapısal-fonksiyonalizme yakındır. Teorisi yapısal-fonksiyonalizm gibi oldukça </a:t>
            </a:r>
            <a:r>
              <a:rPr lang="tr-TR" dirty="0" smtClean="0"/>
              <a:t>makro </a:t>
            </a:r>
            <a:r>
              <a:rPr lang="tr-TR" dirty="0"/>
              <a:t>bir teoridir ve sonuçta bireyin düşünce ve eylemlerini açıklamak için çok fazla bir şey sunmaz (</a:t>
            </a:r>
            <a:r>
              <a:rPr lang="tr-TR" dirty="0" err="1"/>
              <a:t>Ritzer</a:t>
            </a:r>
            <a:r>
              <a:rPr lang="tr-TR" dirty="0"/>
              <a:t>, 1983</a:t>
            </a:r>
            <a:r>
              <a:rPr lang="tr-TR" dirty="0" smtClean="0"/>
              <a:t>).</a:t>
            </a:r>
            <a:endParaRPr lang="tr-TR" dirty="0"/>
          </a:p>
        </p:txBody>
      </p:sp>
    </p:spTree>
    <p:extLst>
      <p:ext uri="{BB962C8B-B14F-4D97-AF65-F5344CB8AC3E}">
        <p14:creationId xmlns:p14="http://schemas.microsoft.com/office/powerpoint/2010/main" val="164501658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646</Words>
  <Application>Microsoft Office PowerPoint</Application>
  <PresentationFormat>Geniş ekran</PresentationFormat>
  <Paragraphs>38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Sosyal Değişme ve Teknoloji </vt:lpstr>
      <vt:lpstr>Çatışmacı Teoriler </vt:lpstr>
      <vt:lpstr>K. Marx</vt:lpstr>
      <vt:lpstr>Marx</vt:lpstr>
      <vt:lpstr>Marx </vt:lpstr>
      <vt:lpstr>R. Dahrendorf </vt:lpstr>
      <vt:lpstr>R. Dahrendorf </vt:lpstr>
      <vt:lpstr>R. Dahrendorf </vt:lpstr>
      <vt:lpstr>Eleştiriler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Değişme ve Teknoloji </dc:title>
  <dc:creator>Feryal</dc:creator>
  <cp:lastModifiedBy>Feryal</cp:lastModifiedBy>
  <cp:revision>6</cp:revision>
  <dcterms:created xsi:type="dcterms:W3CDTF">2018-09-16T10:52:32Z</dcterms:created>
  <dcterms:modified xsi:type="dcterms:W3CDTF">2018-09-16T16:03:57Z</dcterms:modified>
</cp:coreProperties>
</file>