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8D9BDDA-E209-4C67-A851-5D135A95B1DE}"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343060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D9BDDA-E209-4C67-A851-5D135A95B1DE}"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2722332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D9BDDA-E209-4C67-A851-5D135A95B1DE}"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155118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D9BDDA-E209-4C67-A851-5D135A95B1DE}"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194905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8D9BDDA-E209-4C67-A851-5D135A95B1DE}"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1403021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D9BDDA-E209-4C67-A851-5D135A95B1DE}"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187643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D9BDDA-E209-4C67-A851-5D135A95B1DE}"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179008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D9BDDA-E209-4C67-A851-5D135A95B1DE}"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4178486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D9BDDA-E209-4C67-A851-5D135A95B1DE}"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3412612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D9BDDA-E209-4C67-A851-5D135A95B1DE}"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3050146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8D9BDDA-E209-4C67-A851-5D135A95B1DE}"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78BF2-F534-4215-998A-030DB9C5C7D0}" type="slidenum">
              <a:rPr lang="tr-TR" smtClean="0"/>
              <a:t>‹#›</a:t>
            </a:fld>
            <a:endParaRPr lang="tr-TR"/>
          </a:p>
        </p:txBody>
      </p:sp>
    </p:spTree>
    <p:extLst>
      <p:ext uri="{BB962C8B-B14F-4D97-AF65-F5344CB8AC3E}">
        <p14:creationId xmlns:p14="http://schemas.microsoft.com/office/powerpoint/2010/main" val="2675439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9BDDA-E209-4C67-A851-5D135A95B1DE}"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78BF2-F534-4215-998A-030DB9C5C7D0}" type="slidenum">
              <a:rPr lang="tr-TR" smtClean="0"/>
              <a:t>‹#›</a:t>
            </a:fld>
            <a:endParaRPr lang="tr-TR"/>
          </a:p>
        </p:txBody>
      </p:sp>
    </p:spTree>
    <p:extLst>
      <p:ext uri="{BB962C8B-B14F-4D97-AF65-F5344CB8AC3E}">
        <p14:creationId xmlns:p14="http://schemas.microsoft.com/office/powerpoint/2010/main" val="2163395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A) BİLİMSEL YÖNETİM YAKLAŞIMI </a:t>
            </a:r>
          </a:p>
        </p:txBody>
      </p:sp>
      <p:sp>
        <p:nvSpPr>
          <p:cNvPr id="3" name="2 Metin kutusu"/>
          <p:cNvSpPr txBox="1"/>
          <p:nvPr/>
        </p:nvSpPr>
        <p:spPr>
          <a:xfrm>
            <a:off x="1809720" y="1135640"/>
            <a:ext cx="8643998" cy="5847755"/>
          </a:xfrm>
          <a:prstGeom prst="rect">
            <a:avLst/>
          </a:prstGeom>
          <a:noFill/>
        </p:spPr>
        <p:txBody>
          <a:bodyPr wrap="square" rtlCol="0">
            <a:spAutoFit/>
          </a:bodyPr>
          <a:lstStyle/>
          <a:p>
            <a:pPr algn="just" eaLnBrk="0" hangingPunct="0">
              <a:lnSpc>
                <a:spcPct val="100000"/>
              </a:lnSpc>
              <a:spcBef>
                <a:spcPct val="50000"/>
              </a:spcBef>
              <a:buFont typeface="Arial" pitchFamily="34" charset="0"/>
              <a:buChar char="•"/>
            </a:pPr>
            <a:r>
              <a:rPr lang="tr-TR" sz="2200" dirty="0">
                <a:cs typeface="Arial" charset="0"/>
              </a:rPr>
              <a:t>1900’lerin başlarında </a:t>
            </a:r>
            <a:r>
              <a:rPr lang="tr-TR" sz="2200" dirty="0" err="1">
                <a:cs typeface="Arial" charset="0"/>
              </a:rPr>
              <a:t>Frederic</a:t>
            </a:r>
            <a:r>
              <a:rPr lang="tr-TR" sz="2200" dirty="0">
                <a:cs typeface="Arial" charset="0"/>
              </a:rPr>
              <a:t> </a:t>
            </a:r>
            <a:r>
              <a:rPr lang="tr-TR" sz="2200" dirty="0" err="1">
                <a:cs typeface="Arial" charset="0"/>
              </a:rPr>
              <a:t>Winslow</a:t>
            </a:r>
            <a:r>
              <a:rPr lang="tr-TR" sz="2200" dirty="0">
                <a:cs typeface="Arial" charset="0"/>
              </a:rPr>
              <a:t> Taylor tarafından öncülüğü yapılmıştır.</a:t>
            </a:r>
          </a:p>
          <a:p>
            <a:pPr algn="just" eaLnBrk="0" hangingPunct="0">
              <a:lnSpc>
                <a:spcPct val="100000"/>
              </a:lnSpc>
              <a:spcBef>
                <a:spcPct val="50000"/>
              </a:spcBef>
              <a:buFont typeface="Arial" pitchFamily="34" charset="0"/>
              <a:buChar char="•"/>
            </a:pPr>
            <a:r>
              <a:rPr lang="tr-TR" sz="2200" dirty="0">
                <a:cs typeface="Arial" charset="0"/>
              </a:rPr>
              <a:t> Taylor bilimsel yönetimin gelişmesinde büyük katkı sağlayan kişi ve bilimsel yönetimin babası olarak bilinir. </a:t>
            </a:r>
          </a:p>
          <a:p>
            <a:pPr algn="just" eaLnBrk="0" hangingPunct="0">
              <a:lnSpc>
                <a:spcPct val="100000"/>
              </a:lnSpc>
              <a:spcBef>
                <a:spcPct val="50000"/>
              </a:spcBef>
              <a:buFont typeface="Arial" pitchFamily="34" charset="0"/>
              <a:buChar char="•"/>
            </a:pPr>
            <a:r>
              <a:rPr lang="tr-TR" sz="2200" dirty="0">
                <a:cs typeface="Arial" charset="0"/>
              </a:rPr>
              <a:t>Taylor çalıştığı işletmelerde en alt kademelerden en üst basamaklara kadar yönetim hiyerarşisinde görev yapmıştır. </a:t>
            </a:r>
          </a:p>
          <a:p>
            <a:pPr algn="just" eaLnBrk="0" hangingPunct="0">
              <a:lnSpc>
                <a:spcPct val="100000"/>
              </a:lnSpc>
              <a:spcBef>
                <a:spcPct val="50000"/>
              </a:spcBef>
              <a:buFont typeface="Arial" pitchFamily="34" charset="0"/>
              <a:buChar char="•"/>
            </a:pPr>
            <a:r>
              <a:rPr lang="tr-TR" sz="2200" dirty="0">
                <a:cs typeface="Arial" charset="0"/>
              </a:rPr>
              <a:t>Birinci dünya savaşından önceki yıllarda Amerikan ekonomisindeki hızlı büyümeye karşılık kullanılan üretim tekniklerinin bilimsel olmayışı görüşü </a:t>
            </a:r>
            <a:r>
              <a:rPr lang="tr-TR" sz="2200" dirty="0" err="1">
                <a:cs typeface="Arial" charset="0"/>
              </a:rPr>
              <a:t>Taylor’ı</a:t>
            </a:r>
            <a:r>
              <a:rPr lang="tr-TR" sz="2200" dirty="0">
                <a:cs typeface="Arial" charset="0"/>
              </a:rPr>
              <a:t> bu konuda araştırmaya sevk etmiştir.</a:t>
            </a:r>
          </a:p>
          <a:p>
            <a:pPr algn="just" eaLnBrk="0" hangingPunct="0">
              <a:lnSpc>
                <a:spcPct val="100000"/>
              </a:lnSpc>
              <a:spcBef>
                <a:spcPct val="50000"/>
              </a:spcBef>
              <a:buFont typeface="Arial" pitchFamily="34" charset="0"/>
              <a:buChar char="•"/>
            </a:pPr>
            <a:r>
              <a:rPr lang="tr-TR" sz="2200" dirty="0">
                <a:cs typeface="Arial" charset="0"/>
              </a:rPr>
              <a:t>İşlerin dizayn ve yapılma şeklinin mühendislik açısından ve bilimsel olarak incelenmesinin ve yeniden düzenlenmesinin hem verimliliği artıracağına hem de işletme ve işçilerin bu yeni düzenden daha fazla pay elde edeceklerine inanmıştır. </a:t>
            </a:r>
          </a:p>
          <a:p>
            <a:pPr algn="just">
              <a:lnSpc>
                <a:spcPct val="100000"/>
              </a:lnSpc>
              <a:buFont typeface="Arial" pitchFamily="34" charset="0"/>
              <a:buChar char="•"/>
            </a:pPr>
            <a:endParaRPr lang="tr-TR" sz="2200" dirty="0"/>
          </a:p>
          <a:p>
            <a:endParaRPr lang="tr-TR" sz="2200" dirty="0"/>
          </a:p>
        </p:txBody>
      </p:sp>
    </p:spTree>
    <p:extLst>
      <p:ext uri="{BB962C8B-B14F-4D97-AF65-F5344CB8AC3E}">
        <p14:creationId xmlns:p14="http://schemas.microsoft.com/office/powerpoint/2010/main" val="35747652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39416" y="332656"/>
            <a:ext cx="8358246" cy="523220"/>
          </a:xfrm>
          <a:prstGeom prst="rect">
            <a:avLst/>
          </a:prstGeom>
          <a:noFill/>
        </p:spPr>
        <p:txBody>
          <a:bodyPr wrap="square" rtlCol="0">
            <a:spAutoFit/>
          </a:bodyPr>
          <a:lstStyle/>
          <a:p>
            <a:pPr algn="ctr"/>
            <a:r>
              <a:rPr lang="tr-TR" sz="2800" b="1" dirty="0">
                <a:solidFill>
                  <a:srgbClr val="FF0000"/>
                </a:solidFill>
              </a:rPr>
              <a:t>BİLİMSEL YÖNETİM YAKLAŞIMI </a:t>
            </a:r>
          </a:p>
        </p:txBody>
      </p:sp>
      <p:sp>
        <p:nvSpPr>
          <p:cNvPr id="3" name="2 Metin kutusu"/>
          <p:cNvSpPr txBox="1"/>
          <p:nvPr/>
        </p:nvSpPr>
        <p:spPr>
          <a:xfrm>
            <a:off x="2166910" y="2023956"/>
            <a:ext cx="5572164" cy="4019562"/>
          </a:xfrm>
          <a:prstGeom prst="rect">
            <a:avLst/>
          </a:prstGeom>
          <a:noFill/>
        </p:spPr>
        <p:txBody>
          <a:bodyPr wrap="square" rtlCol="0">
            <a:spAutoFit/>
          </a:bodyPr>
          <a:lstStyle/>
          <a:p>
            <a:pPr algn="just">
              <a:lnSpc>
                <a:spcPct val="120000"/>
              </a:lnSpc>
              <a:buFont typeface="Arial" pitchFamily="34" charset="0"/>
              <a:buChar char="•"/>
            </a:pPr>
            <a:r>
              <a:rPr lang="tr-TR" sz="2200" dirty="0">
                <a:cs typeface="Times New Roman" pitchFamily="18" charset="0"/>
              </a:rPr>
              <a:t>Taylor çalıştığı, </a:t>
            </a:r>
            <a:r>
              <a:rPr lang="tr-TR" sz="2200" dirty="0" err="1">
                <a:cs typeface="Times New Roman" pitchFamily="18" charset="0"/>
              </a:rPr>
              <a:t>Bethlehem</a:t>
            </a:r>
            <a:r>
              <a:rPr lang="tr-TR" sz="2200" dirty="0">
                <a:cs typeface="Times New Roman" pitchFamily="18" charset="0"/>
              </a:rPr>
              <a:t> </a:t>
            </a:r>
            <a:r>
              <a:rPr lang="tr-TR" sz="2200" dirty="0" err="1">
                <a:cs typeface="Times New Roman" pitchFamily="18" charset="0"/>
              </a:rPr>
              <a:t>Steel</a:t>
            </a:r>
            <a:r>
              <a:rPr lang="tr-TR" sz="2200" dirty="0">
                <a:cs typeface="Times New Roman" pitchFamily="18" charset="0"/>
              </a:rPr>
              <a:t> </a:t>
            </a:r>
            <a:r>
              <a:rPr lang="tr-TR" sz="2200" dirty="0" err="1">
                <a:cs typeface="Times New Roman" pitchFamily="18" charset="0"/>
              </a:rPr>
              <a:t>Company’deki</a:t>
            </a:r>
            <a:r>
              <a:rPr lang="tr-TR" sz="2200" dirty="0">
                <a:cs typeface="Times New Roman" pitchFamily="18" charset="0"/>
              </a:rPr>
              <a:t> deneyleri ile bu inanc</a:t>
            </a:r>
            <a:r>
              <a:rPr lang="tr-TR" sz="2200" dirty="0"/>
              <a:t>ı</a:t>
            </a:r>
            <a:r>
              <a:rPr lang="tr-TR" sz="2200" dirty="0">
                <a:cs typeface="Times New Roman" pitchFamily="18" charset="0"/>
              </a:rPr>
              <a:t>n</a:t>
            </a:r>
            <a:r>
              <a:rPr lang="tr-TR" sz="2200" dirty="0"/>
              <a:t>ı</a:t>
            </a:r>
            <a:r>
              <a:rPr lang="tr-TR" sz="2200" dirty="0">
                <a:cs typeface="Times New Roman" pitchFamily="18" charset="0"/>
              </a:rPr>
              <a:t> uygulamaya aktarm</a:t>
            </a:r>
            <a:r>
              <a:rPr lang="tr-TR" sz="2200" dirty="0"/>
              <a:t>ıştır. </a:t>
            </a:r>
          </a:p>
          <a:p>
            <a:pPr algn="just">
              <a:lnSpc>
                <a:spcPct val="120000"/>
              </a:lnSpc>
              <a:buFont typeface="Arial" pitchFamily="34" charset="0"/>
              <a:buChar char="•"/>
            </a:pPr>
            <a:endParaRPr lang="tr-TR" sz="2200" dirty="0"/>
          </a:p>
          <a:p>
            <a:pPr algn="just">
              <a:lnSpc>
                <a:spcPct val="120000"/>
              </a:lnSpc>
              <a:buFont typeface="Arial" pitchFamily="34" charset="0"/>
              <a:buChar char="•"/>
            </a:pPr>
            <a:r>
              <a:rPr lang="tr-TR" sz="2200" dirty="0">
                <a:cs typeface="Times New Roman" pitchFamily="18" charset="0"/>
              </a:rPr>
              <a:t>1911’de yayınlanan Bilimsel Yönetimin </a:t>
            </a:r>
            <a:r>
              <a:rPr lang="tr-TR" sz="2200" dirty="0"/>
              <a:t>İ</a:t>
            </a:r>
            <a:r>
              <a:rPr lang="tr-TR" sz="2200" dirty="0">
                <a:cs typeface="Times New Roman" pitchFamily="18" charset="0"/>
              </a:rPr>
              <a:t>lkeleri (</a:t>
            </a:r>
            <a:r>
              <a:rPr lang="tr-TR" sz="2200" i="1" dirty="0" err="1">
                <a:cs typeface="Times New Roman" pitchFamily="18" charset="0"/>
              </a:rPr>
              <a:t>The</a:t>
            </a:r>
            <a:r>
              <a:rPr lang="tr-TR" sz="2200" i="1" dirty="0">
                <a:cs typeface="Times New Roman" pitchFamily="18" charset="0"/>
              </a:rPr>
              <a:t> </a:t>
            </a:r>
            <a:r>
              <a:rPr lang="tr-TR" sz="2200" i="1" dirty="0" err="1">
                <a:cs typeface="Times New Roman" pitchFamily="18" charset="0"/>
              </a:rPr>
              <a:t>principles</a:t>
            </a:r>
            <a:r>
              <a:rPr lang="tr-TR" sz="2200" i="1" dirty="0">
                <a:cs typeface="Times New Roman" pitchFamily="18" charset="0"/>
              </a:rPr>
              <a:t> of </a:t>
            </a:r>
            <a:r>
              <a:rPr lang="tr-TR" sz="2200" i="1" dirty="0" err="1">
                <a:cs typeface="Times New Roman" pitchFamily="18" charset="0"/>
              </a:rPr>
              <a:t>scientific</a:t>
            </a:r>
            <a:r>
              <a:rPr lang="tr-TR" sz="2200" i="1" dirty="0">
                <a:cs typeface="Times New Roman" pitchFamily="18" charset="0"/>
              </a:rPr>
              <a:t> </a:t>
            </a:r>
            <a:r>
              <a:rPr lang="tr-TR" sz="2200" i="1" dirty="0" err="1">
                <a:cs typeface="Times New Roman" pitchFamily="18" charset="0"/>
              </a:rPr>
              <a:t>management</a:t>
            </a:r>
            <a:r>
              <a:rPr lang="tr-TR" sz="2200" dirty="0">
                <a:cs typeface="Times New Roman" pitchFamily="18" charset="0"/>
              </a:rPr>
              <a:t>) kitab</a:t>
            </a:r>
            <a:r>
              <a:rPr lang="tr-TR" sz="2200" dirty="0"/>
              <a:t>ı</a:t>
            </a:r>
            <a:r>
              <a:rPr lang="tr-TR" sz="2200" dirty="0">
                <a:cs typeface="Times New Roman" pitchFamily="18" charset="0"/>
              </a:rPr>
              <a:t> ile dü</a:t>
            </a:r>
            <a:r>
              <a:rPr lang="tr-TR" sz="2200" dirty="0"/>
              <a:t>ş</a:t>
            </a:r>
            <a:r>
              <a:rPr lang="tr-TR" sz="2200" dirty="0">
                <a:cs typeface="Times New Roman" pitchFamily="18" charset="0"/>
              </a:rPr>
              <a:t>ündü</a:t>
            </a:r>
            <a:r>
              <a:rPr lang="tr-TR" sz="2200" dirty="0"/>
              <a:t>ğ</a:t>
            </a:r>
            <a:r>
              <a:rPr lang="tr-TR" sz="2200" dirty="0">
                <a:cs typeface="Times New Roman" pitchFamily="18" charset="0"/>
              </a:rPr>
              <a:t>ü yönetim ve organizasyon anlay</a:t>
            </a:r>
            <a:r>
              <a:rPr lang="tr-TR" sz="2200" dirty="0"/>
              <a:t>ışı</a:t>
            </a:r>
            <a:r>
              <a:rPr lang="tr-TR" sz="2200" dirty="0">
                <a:cs typeface="Times New Roman" pitchFamily="18" charset="0"/>
              </a:rPr>
              <a:t>n</a:t>
            </a:r>
            <a:r>
              <a:rPr lang="tr-TR" sz="2200" dirty="0"/>
              <a:t>ı</a:t>
            </a:r>
            <a:r>
              <a:rPr lang="tr-TR" sz="2200" dirty="0">
                <a:cs typeface="Times New Roman" pitchFamily="18" charset="0"/>
              </a:rPr>
              <a:t>n esaslar</a:t>
            </a:r>
            <a:r>
              <a:rPr lang="tr-TR" sz="2200" dirty="0"/>
              <a:t>ı</a:t>
            </a:r>
            <a:r>
              <a:rPr lang="tr-TR" sz="2200" dirty="0">
                <a:cs typeface="Times New Roman" pitchFamily="18" charset="0"/>
              </a:rPr>
              <a:t>n</a:t>
            </a:r>
            <a:r>
              <a:rPr lang="tr-TR" sz="2200" dirty="0"/>
              <a:t>ı</a:t>
            </a:r>
            <a:r>
              <a:rPr lang="tr-TR" sz="2200" dirty="0">
                <a:cs typeface="Times New Roman" pitchFamily="18" charset="0"/>
              </a:rPr>
              <a:t> aç</a:t>
            </a:r>
            <a:r>
              <a:rPr lang="tr-TR" sz="2200" dirty="0"/>
              <a:t>ı</a:t>
            </a:r>
            <a:r>
              <a:rPr lang="tr-TR" sz="2200" dirty="0">
                <a:cs typeface="Times New Roman" pitchFamily="18" charset="0"/>
              </a:rPr>
              <a:t>klam</a:t>
            </a:r>
            <a:r>
              <a:rPr lang="tr-TR" sz="2200" dirty="0"/>
              <a:t>ış</a:t>
            </a:r>
            <a:r>
              <a:rPr lang="tr-TR" sz="2200" dirty="0">
                <a:cs typeface="Times New Roman" pitchFamily="18" charset="0"/>
              </a:rPr>
              <a:t>t</a:t>
            </a:r>
            <a:r>
              <a:rPr lang="tr-TR" sz="2200" dirty="0"/>
              <a:t>ı</a:t>
            </a:r>
            <a:r>
              <a:rPr lang="tr-TR" sz="2200" dirty="0">
                <a:cs typeface="Times New Roman" pitchFamily="18" charset="0"/>
              </a:rPr>
              <a:t>r. </a:t>
            </a:r>
          </a:p>
          <a:p>
            <a:pPr algn="just">
              <a:lnSpc>
                <a:spcPct val="100000"/>
              </a:lnSpc>
              <a:buFont typeface="Arial" pitchFamily="34" charset="0"/>
              <a:buChar char="•"/>
            </a:pPr>
            <a:endParaRPr lang="tr-TR" sz="2200" dirty="0"/>
          </a:p>
          <a:p>
            <a:endParaRPr lang="tr-TR" sz="2200" dirty="0"/>
          </a:p>
        </p:txBody>
      </p:sp>
      <p:pic>
        <p:nvPicPr>
          <p:cNvPr id="6" name="5 Resim" descr="bilimsel yönetimin ilkeleri.jpeg"/>
          <p:cNvPicPr>
            <a:picLocks noChangeAspect="1"/>
          </p:cNvPicPr>
          <p:nvPr/>
        </p:nvPicPr>
        <p:blipFill>
          <a:blip r:embed="rId2" cstate="print"/>
          <a:stretch>
            <a:fillRect/>
          </a:stretch>
        </p:blipFill>
        <p:spPr>
          <a:xfrm>
            <a:off x="8382016" y="3429000"/>
            <a:ext cx="2071702" cy="3261012"/>
          </a:xfrm>
          <a:prstGeom prst="rect">
            <a:avLst/>
          </a:prstGeom>
        </p:spPr>
      </p:pic>
      <p:pic>
        <p:nvPicPr>
          <p:cNvPr id="7" name="6 Resim" descr="the principles of scientific management.jpg"/>
          <p:cNvPicPr>
            <a:picLocks noChangeAspect="1"/>
          </p:cNvPicPr>
          <p:nvPr/>
        </p:nvPicPr>
        <p:blipFill>
          <a:blip r:embed="rId3" cstate="print"/>
          <a:stretch>
            <a:fillRect/>
          </a:stretch>
        </p:blipFill>
        <p:spPr>
          <a:xfrm>
            <a:off x="8310578" y="214290"/>
            <a:ext cx="2109790" cy="3130286"/>
          </a:xfrm>
          <a:prstGeom prst="rect">
            <a:avLst/>
          </a:prstGeom>
        </p:spPr>
      </p:pic>
    </p:spTree>
    <p:extLst>
      <p:ext uri="{BB962C8B-B14F-4D97-AF65-F5344CB8AC3E}">
        <p14:creationId xmlns:p14="http://schemas.microsoft.com/office/powerpoint/2010/main" val="945230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214290"/>
            <a:ext cx="8358246" cy="523220"/>
          </a:xfrm>
          <a:prstGeom prst="rect">
            <a:avLst/>
          </a:prstGeom>
          <a:noFill/>
        </p:spPr>
        <p:txBody>
          <a:bodyPr wrap="square" rtlCol="0">
            <a:spAutoFit/>
          </a:bodyPr>
          <a:lstStyle/>
          <a:p>
            <a:pPr algn="ctr"/>
            <a:r>
              <a:rPr lang="tr-TR" sz="2800" b="1" dirty="0">
                <a:solidFill>
                  <a:srgbClr val="FF0000"/>
                </a:solidFill>
              </a:rPr>
              <a:t>TAYLOR’IN GÖRÜŞLERİ NELERDİR ? </a:t>
            </a:r>
          </a:p>
        </p:txBody>
      </p:sp>
      <p:sp>
        <p:nvSpPr>
          <p:cNvPr id="3" name="2 Metin kutusu"/>
          <p:cNvSpPr txBox="1"/>
          <p:nvPr/>
        </p:nvSpPr>
        <p:spPr>
          <a:xfrm>
            <a:off x="1809720" y="1135640"/>
            <a:ext cx="8643998" cy="5632311"/>
          </a:xfrm>
          <a:prstGeom prst="rect">
            <a:avLst/>
          </a:prstGeom>
          <a:noFill/>
        </p:spPr>
        <p:txBody>
          <a:bodyPr wrap="square" rtlCol="0">
            <a:spAutoFit/>
          </a:bodyPr>
          <a:lstStyle/>
          <a:p>
            <a:pPr algn="just" eaLnBrk="0" hangingPunct="0">
              <a:lnSpc>
                <a:spcPct val="120000"/>
              </a:lnSpc>
              <a:spcBef>
                <a:spcPct val="50000"/>
              </a:spcBef>
            </a:pPr>
            <a:r>
              <a:rPr lang="tr-TR" sz="2000" dirty="0">
                <a:cs typeface="Arial" charset="0"/>
              </a:rPr>
              <a:t>1. Verimsiz bir çalışma düzeni ve büyük israflar vardır.   </a:t>
            </a:r>
          </a:p>
          <a:p>
            <a:pPr algn="just" eaLnBrk="0" hangingPunct="0">
              <a:lnSpc>
                <a:spcPct val="120000"/>
              </a:lnSpc>
              <a:spcBef>
                <a:spcPct val="50000"/>
              </a:spcBef>
            </a:pPr>
            <a:r>
              <a:rPr lang="tr-TR" sz="2000" dirty="0">
                <a:cs typeface="Arial" charset="0"/>
              </a:rPr>
              <a:t>2. İşçilerde fazla çaba göstererek çalışmalarının kendilerine bir çıkar sağlamayacağını bildikleri için az çalışıp yorulmadıkları, yani tembellik yaptıkları ölçüde kendilerini karlı zannetmektedirler ve bu suretle işveren ile işçi çıkarları birbirine tamamen aksi bir duruma gelmektedir.</a:t>
            </a:r>
          </a:p>
          <a:p>
            <a:pPr algn="just" eaLnBrk="0" hangingPunct="0">
              <a:lnSpc>
                <a:spcPct val="120000"/>
              </a:lnSpc>
              <a:spcBef>
                <a:spcPct val="50000"/>
              </a:spcBef>
            </a:pPr>
            <a:r>
              <a:rPr lang="tr-TR" sz="2000" dirty="0">
                <a:cs typeface="Arial" charset="0"/>
              </a:rPr>
              <a:t>3. İşçiler daha çok çalışır ve üretirlerse devamlı olarak çok çalışmak zorunda kalacaklardır.</a:t>
            </a:r>
          </a:p>
          <a:p>
            <a:pPr algn="just" eaLnBrk="0" hangingPunct="0">
              <a:lnSpc>
                <a:spcPct val="130000"/>
              </a:lnSpc>
              <a:spcBef>
                <a:spcPct val="50000"/>
              </a:spcBef>
            </a:pPr>
            <a:r>
              <a:rPr lang="tr-TR" sz="2000" dirty="0">
                <a:cs typeface="Arial" charset="0"/>
              </a:rPr>
              <a:t>4. İşlerde standartlaşma olmadığı için işçiler işlerini kendi bildikleri gibi yapmaktadırlar.</a:t>
            </a:r>
          </a:p>
          <a:p>
            <a:pPr algn="just" eaLnBrk="0" hangingPunct="0">
              <a:lnSpc>
                <a:spcPct val="130000"/>
              </a:lnSpc>
              <a:spcBef>
                <a:spcPct val="50000"/>
              </a:spcBef>
            </a:pPr>
            <a:r>
              <a:rPr lang="tr-TR" sz="2000" dirty="0">
                <a:cs typeface="Arial" charset="0"/>
              </a:rPr>
              <a:t>5. İşçilerin işe alınmasında yetenek, bilgi ve kapasiteleri dikkate alınmamaktadır.</a:t>
            </a:r>
          </a:p>
          <a:p>
            <a:pPr algn="just" eaLnBrk="0" hangingPunct="0">
              <a:lnSpc>
                <a:spcPct val="130000"/>
              </a:lnSpc>
              <a:spcBef>
                <a:spcPct val="50000"/>
              </a:spcBef>
            </a:pPr>
            <a:r>
              <a:rPr lang="tr-TR" sz="2000" dirty="0">
                <a:cs typeface="Arial" charset="0"/>
              </a:rPr>
              <a:t>6. Yönetimi ile işçilerin yapacakları işler birbirine karıştırılmaktadır.</a:t>
            </a:r>
          </a:p>
          <a:p>
            <a:pPr algn="just">
              <a:lnSpc>
                <a:spcPct val="100000"/>
              </a:lnSpc>
            </a:pPr>
            <a:endParaRPr lang="tr-TR" sz="2000" dirty="0"/>
          </a:p>
          <a:p>
            <a:endParaRPr lang="tr-TR" dirty="0"/>
          </a:p>
        </p:txBody>
      </p:sp>
    </p:spTree>
    <p:extLst>
      <p:ext uri="{BB962C8B-B14F-4D97-AF65-F5344CB8AC3E}">
        <p14:creationId xmlns:p14="http://schemas.microsoft.com/office/powerpoint/2010/main" val="4175845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214290"/>
            <a:ext cx="8358246" cy="523220"/>
          </a:xfrm>
          <a:prstGeom prst="rect">
            <a:avLst/>
          </a:prstGeom>
          <a:noFill/>
        </p:spPr>
        <p:txBody>
          <a:bodyPr wrap="square" rtlCol="0">
            <a:spAutoFit/>
          </a:bodyPr>
          <a:lstStyle/>
          <a:p>
            <a:pPr algn="ctr"/>
            <a:r>
              <a:rPr lang="tr-TR" sz="2800" b="1" dirty="0">
                <a:solidFill>
                  <a:srgbClr val="FF0000"/>
                </a:solidFill>
              </a:rPr>
              <a:t>TAYLOR’IN GÖRÜŞLERİ NELERDİR ? </a:t>
            </a:r>
          </a:p>
        </p:txBody>
      </p:sp>
      <p:sp>
        <p:nvSpPr>
          <p:cNvPr id="3" name="2 Metin kutusu"/>
          <p:cNvSpPr txBox="1"/>
          <p:nvPr/>
        </p:nvSpPr>
        <p:spPr>
          <a:xfrm>
            <a:off x="1809720" y="1135640"/>
            <a:ext cx="8643998" cy="5293757"/>
          </a:xfrm>
          <a:prstGeom prst="rect">
            <a:avLst/>
          </a:prstGeom>
          <a:noFill/>
        </p:spPr>
        <p:txBody>
          <a:bodyPr wrap="square" rtlCol="0">
            <a:spAutoFit/>
          </a:bodyPr>
          <a:lstStyle/>
          <a:p>
            <a:pPr algn="just" eaLnBrk="0" hangingPunct="0">
              <a:spcBef>
                <a:spcPct val="50000"/>
              </a:spcBef>
              <a:buFont typeface="Arial" pitchFamily="34" charset="0"/>
              <a:buChar char="•"/>
            </a:pPr>
            <a:r>
              <a:rPr lang="tr-TR" sz="2000" dirty="0">
                <a:cs typeface="Arial" charset="0"/>
              </a:rPr>
              <a:t> Taylor’a göre yönetimin amacı işçinin daha iyi çalışmasını sağlama ve sistematik kaytarmayı azaltmak için;</a:t>
            </a:r>
          </a:p>
          <a:p>
            <a:pPr algn="just" eaLnBrk="0" hangingPunct="0">
              <a:spcBef>
                <a:spcPct val="50000"/>
              </a:spcBef>
              <a:buFont typeface="Arial" pitchFamily="34" charset="0"/>
              <a:buChar char="•"/>
            </a:pPr>
            <a:r>
              <a:rPr lang="tr-TR" sz="2000" dirty="0">
                <a:cs typeface="Arial" charset="0"/>
              </a:rPr>
              <a:t> Ücretleri artırmak,</a:t>
            </a:r>
          </a:p>
          <a:p>
            <a:pPr algn="just" eaLnBrk="0" hangingPunct="0">
              <a:spcBef>
                <a:spcPct val="50000"/>
              </a:spcBef>
              <a:buFont typeface="Arial" pitchFamily="34" charset="0"/>
              <a:buChar char="•"/>
            </a:pPr>
            <a:r>
              <a:rPr lang="tr-TR" sz="2000" dirty="0">
                <a:cs typeface="Arial" charset="0"/>
              </a:rPr>
              <a:t> Bilimsel yönetim uygulaması ile üretim maliyetlerini azaltmaktır. </a:t>
            </a:r>
          </a:p>
          <a:p>
            <a:pPr algn="just" eaLnBrk="0" hangingPunct="0">
              <a:spcBef>
                <a:spcPct val="50000"/>
              </a:spcBef>
              <a:buFont typeface="Arial" pitchFamily="34" charset="0"/>
              <a:buChar char="•"/>
            </a:pPr>
            <a:r>
              <a:rPr lang="tr-TR" sz="2000" dirty="0">
                <a:cs typeface="Arial" charset="0"/>
              </a:rPr>
              <a:t> Bu amaca ulaşmak için bilimsel araştırma metotları, tecrübelere dayalı ilkeler ve standartlar saptayarak üretim faaliyetlerinin denetimini saptamaktır. 	</a:t>
            </a:r>
          </a:p>
          <a:p>
            <a:pPr algn="just" eaLnBrk="0" hangingPunct="0">
              <a:spcBef>
                <a:spcPct val="50000"/>
              </a:spcBef>
              <a:buFont typeface="Arial" pitchFamily="34" charset="0"/>
              <a:buChar char="•"/>
            </a:pPr>
            <a:r>
              <a:rPr lang="tr-TR" sz="2000" dirty="0">
                <a:cs typeface="Arial" charset="0"/>
              </a:rPr>
              <a:t> İşçilerin dikkatli bir şekilde seçilmesi en yüksek kapasitenin ortaya çıkmasını sağlayabilir.</a:t>
            </a:r>
            <a:endParaRPr lang="tr-TR" sz="2000" dirty="0"/>
          </a:p>
          <a:p>
            <a:pPr algn="just" eaLnBrk="0" hangingPunct="0">
              <a:spcBef>
                <a:spcPct val="50000"/>
              </a:spcBef>
              <a:buFont typeface="Arial" pitchFamily="34" charset="0"/>
              <a:buChar char="•"/>
            </a:pPr>
            <a:r>
              <a:rPr lang="tr-TR" sz="2000" dirty="0">
                <a:cs typeface="Arial" charset="0"/>
              </a:rPr>
              <a:t> Seçilen işçilerin bilimsel metotlarla eğitilmesi sonucu istenilen performansı gösterilebilir.</a:t>
            </a:r>
            <a:endParaRPr lang="tr-TR" sz="2000" dirty="0"/>
          </a:p>
          <a:p>
            <a:pPr algn="just" eaLnBrk="0" hangingPunct="0">
              <a:spcBef>
                <a:spcPct val="50000"/>
              </a:spcBef>
              <a:buFont typeface="Arial" pitchFamily="34" charset="0"/>
              <a:buChar char="•"/>
            </a:pPr>
            <a:r>
              <a:rPr lang="tr-TR" sz="2000" dirty="0">
                <a:cs typeface="Arial" charset="0"/>
              </a:rPr>
              <a:t> Dostça bir atmosferin yaratılması sonucu diğer ilkelerin uygulanmasını sağlayacak psikolojik bir ortamın yaratılmasına yol açacaktır. </a:t>
            </a:r>
          </a:p>
          <a:p>
            <a:pPr algn="just">
              <a:lnSpc>
                <a:spcPct val="100000"/>
              </a:lnSpc>
              <a:buFont typeface="Wingdings" pitchFamily="2" charset="2"/>
              <a:buNone/>
            </a:pPr>
            <a:endParaRPr lang="tr-TR" sz="2000" dirty="0"/>
          </a:p>
          <a:p>
            <a:endParaRPr lang="tr-TR" dirty="0"/>
          </a:p>
        </p:txBody>
      </p:sp>
    </p:spTree>
    <p:extLst>
      <p:ext uri="{BB962C8B-B14F-4D97-AF65-F5344CB8AC3E}">
        <p14:creationId xmlns:p14="http://schemas.microsoft.com/office/powerpoint/2010/main" val="3899996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214290"/>
            <a:ext cx="8358246" cy="523220"/>
          </a:xfrm>
          <a:prstGeom prst="rect">
            <a:avLst/>
          </a:prstGeom>
          <a:noFill/>
        </p:spPr>
        <p:txBody>
          <a:bodyPr wrap="square" rtlCol="0">
            <a:spAutoFit/>
          </a:bodyPr>
          <a:lstStyle/>
          <a:p>
            <a:pPr algn="ctr"/>
            <a:r>
              <a:rPr lang="tr-TR" sz="2800" b="1" dirty="0">
                <a:solidFill>
                  <a:srgbClr val="FF0000"/>
                </a:solidFill>
              </a:rPr>
              <a:t>TAYLOR’IN ÖNERİLERİ NELERDİR ? </a:t>
            </a:r>
          </a:p>
        </p:txBody>
      </p:sp>
      <p:sp>
        <p:nvSpPr>
          <p:cNvPr id="3" name="2 Metin kutusu"/>
          <p:cNvSpPr txBox="1"/>
          <p:nvPr/>
        </p:nvSpPr>
        <p:spPr>
          <a:xfrm>
            <a:off x="1809720" y="1135640"/>
            <a:ext cx="8643998" cy="5102935"/>
          </a:xfrm>
          <a:prstGeom prst="rect">
            <a:avLst/>
          </a:prstGeom>
          <a:noFill/>
        </p:spPr>
        <p:txBody>
          <a:bodyPr wrap="square" rtlCol="0">
            <a:spAutoFit/>
          </a:bodyPr>
          <a:lstStyle/>
          <a:p>
            <a:pPr algn="just" eaLnBrk="0" hangingPunct="0">
              <a:lnSpc>
                <a:spcPct val="140000"/>
              </a:lnSpc>
              <a:spcBef>
                <a:spcPct val="50000"/>
              </a:spcBef>
              <a:buFont typeface="Arial" pitchFamily="34" charset="0"/>
              <a:buChar char="•"/>
            </a:pPr>
            <a:r>
              <a:rPr lang="tr-TR" sz="2200" b="1" dirty="0">
                <a:cs typeface="Arial" charset="0"/>
              </a:rPr>
              <a:t>Taylor beş alanda önerilerde bulunmuştur.</a:t>
            </a:r>
          </a:p>
          <a:p>
            <a:pPr algn="just" eaLnBrk="0" hangingPunct="0">
              <a:lnSpc>
                <a:spcPct val="140000"/>
              </a:lnSpc>
              <a:spcBef>
                <a:spcPct val="50000"/>
              </a:spcBef>
            </a:pPr>
            <a:r>
              <a:rPr lang="tr-TR" sz="2200" b="1" dirty="0">
                <a:cs typeface="Arial" charset="0"/>
              </a:rPr>
              <a:t> </a:t>
            </a:r>
          </a:p>
          <a:p>
            <a:pPr algn="ctr" eaLnBrk="0" hangingPunct="0">
              <a:lnSpc>
                <a:spcPct val="140000"/>
              </a:lnSpc>
              <a:spcBef>
                <a:spcPct val="50000"/>
              </a:spcBef>
              <a:buFont typeface="Arial" pitchFamily="34" charset="0"/>
              <a:buChar char="•"/>
            </a:pPr>
            <a:r>
              <a:rPr lang="tr-TR" sz="2200" b="1" dirty="0">
                <a:cs typeface="Arial" charset="0"/>
              </a:rPr>
              <a:t>1.Standartlaştırma,</a:t>
            </a:r>
          </a:p>
          <a:p>
            <a:pPr algn="ctr" eaLnBrk="0" hangingPunct="0">
              <a:lnSpc>
                <a:spcPct val="140000"/>
              </a:lnSpc>
              <a:spcBef>
                <a:spcPct val="50000"/>
              </a:spcBef>
              <a:buFont typeface="Arial" pitchFamily="34" charset="0"/>
              <a:buChar char="•"/>
            </a:pPr>
            <a:r>
              <a:rPr lang="tr-TR" sz="2200" b="1" dirty="0">
                <a:cs typeface="Arial" charset="0"/>
              </a:rPr>
              <a:t>2.Hareket ve zaman etüdü,</a:t>
            </a:r>
          </a:p>
          <a:p>
            <a:pPr algn="ctr" eaLnBrk="0" hangingPunct="0">
              <a:lnSpc>
                <a:spcPct val="140000"/>
              </a:lnSpc>
              <a:spcBef>
                <a:spcPct val="50000"/>
              </a:spcBef>
              <a:buFont typeface="Arial" pitchFamily="34" charset="0"/>
              <a:buChar char="•"/>
            </a:pPr>
            <a:r>
              <a:rPr lang="tr-TR" sz="2200" b="1" dirty="0">
                <a:cs typeface="Arial" charset="0"/>
              </a:rPr>
              <a:t>3.Sistematik seçim ve eğitim,</a:t>
            </a:r>
          </a:p>
          <a:p>
            <a:pPr algn="ctr" eaLnBrk="0" hangingPunct="0">
              <a:lnSpc>
                <a:spcPct val="140000"/>
              </a:lnSpc>
              <a:spcBef>
                <a:spcPct val="50000"/>
              </a:spcBef>
              <a:buFont typeface="Arial" pitchFamily="34" charset="0"/>
              <a:buChar char="•"/>
            </a:pPr>
            <a:r>
              <a:rPr lang="tr-TR" sz="2200" b="1" dirty="0">
                <a:cs typeface="Arial" charset="0"/>
              </a:rPr>
              <a:t>4.Parça başı ücret sistemi,</a:t>
            </a:r>
          </a:p>
          <a:p>
            <a:pPr algn="ctr" eaLnBrk="0" hangingPunct="0">
              <a:lnSpc>
                <a:spcPct val="140000"/>
              </a:lnSpc>
              <a:spcBef>
                <a:spcPct val="50000"/>
              </a:spcBef>
              <a:buFont typeface="Arial" pitchFamily="34" charset="0"/>
              <a:buChar char="•"/>
            </a:pPr>
            <a:r>
              <a:rPr lang="tr-TR" sz="2200" b="1" dirty="0">
                <a:cs typeface="Arial" charset="0"/>
              </a:rPr>
              <a:t>5.Fonksiyonel </a:t>
            </a:r>
            <a:r>
              <a:rPr lang="tr-TR" sz="2200" b="1" dirty="0" err="1">
                <a:cs typeface="Arial" charset="0"/>
              </a:rPr>
              <a:t>ustabaşılık</a:t>
            </a:r>
            <a:r>
              <a:rPr lang="tr-TR" sz="2200" b="1" dirty="0">
                <a:cs typeface="Arial" charset="0"/>
              </a:rPr>
              <a:t>. </a:t>
            </a:r>
          </a:p>
          <a:p>
            <a:pPr algn="just">
              <a:lnSpc>
                <a:spcPct val="100000"/>
              </a:lnSpc>
              <a:buFont typeface="Wingdings" pitchFamily="2" charset="2"/>
              <a:buNone/>
            </a:pPr>
            <a:endParaRPr lang="tr-TR" sz="2200" dirty="0"/>
          </a:p>
          <a:p>
            <a:pPr algn="just"/>
            <a:endParaRPr lang="tr-TR" sz="2200" dirty="0"/>
          </a:p>
        </p:txBody>
      </p:sp>
    </p:spTree>
    <p:extLst>
      <p:ext uri="{BB962C8B-B14F-4D97-AF65-F5344CB8AC3E}">
        <p14:creationId xmlns:p14="http://schemas.microsoft.com/office/powerpoint/2010/main" val="4151172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809720" y="214290"/>
            <a:ext cx="8358246" cy="523220"/>
          </a:xfrm>
          <a:prstGeom prst="rect">
            <a:avLst/>
          </a:prstGeom>
          <a:noFill/>
        </p:spPr>
        <p:txBody>
          <a:bodyPr wrap="square" rtlCol="0">
            <a:spAutoFit/>
          </a:bodyPr>
          <a:lstStyle/>
          <a:p>
            <a:pPr algn="ctr"/>
            <a:r>
              <a:rPr lang="tr-TR" sz="2800" b="1" dirty="0">
                <a:solidFill>
                  <a:srgbClr val="FF0000"/>
                </a:solidFill>
              </a:rPr>
              <a:t>TAYLOR’IN ÖNERİLERİ NELERDİR ? </a:t>
            </a:r>
          </a:p>
        </p:txBody>
      </p:sp>
      <p:sp>
        <p:nvSpPr>
          <p:cNvPr id="4" name="3 Metin kutusu"/>
          <p:cNvSpPr txBox="1"/>
          <p:nvPr/>
        </p:nvSpPr>
        <p:spPr>
          <a:xfrm>
            <a:off x="2063552" y="1135638"/>
            <a:ext cx="8208912" cy="4939814"/>
          </a:xfrm>
          <a:prstGeom prst="rect">
            <a:avLst/>
          </a:prstGeom>
          <a:noFill/>
        </p:spPr>
        <p:txBody>
          <a:bodyPr wrap="square" rtlCol="0">
            <a:spAutoFit/>
          </a:bodyPr>
          <a:lstStyle/>
          <a:p>
            <a:pPr algn="just" eaLnBrk="0" hangingPunct="0">
              <a:spcBef>
                <a:spcPct val="50000"/>
              </a:spcBef>
              <a:buFont typeface="Arial" pitchFamily="34" charset="0"/>
              <a:buChar char="•"/>
            </a:pPr>
            <a:r>
              <a:rPr lang="tr-TR" sz="2100" dirty="0">
                <a:cs typeface="Arial" charset="0"/>
              </a:rPr>
              <a:t> İşçilerin malzeme ve makineleri kullanış tarzını ve bununla ilgili hareketlerini, ölçüm aletleriyle ölçme yoluna gitmiştir. </a:t>
            </a:r>
          </a:p>
          <a:p>
            <a:pPr algn="just" eaLnBrk="0" hangingPunct="0">
              <a:spcBef>
                <a:spcPct val="50000"/>
              </a:spcBef>
              <a:buFont typeface="Arial" pitchFamily="34" charset="0"/>
              <a:buChar char="•"/>
            </a:pPr>
            <a:endParaRPr lang="tr-TR" sz="2100" dirty="0">
              <a:cs typeface="Arial" charset="0"/>
            </a:endParaRPr>
          </a:p>
          <a:p>
            <a:pPr algn="just" eaLnBrk="0" hangingPunct="0">
              <a:spcBef>
                <a:spcPct val="50000"/>
              </a:spcBef>
              <a:buFont typeface="Arial" pitchFamily="34" charset="0"/>
              <a:buChar char="•"/>
            </a:pPr>
            <a:r>
              <a:rPr lang="tr-TR" sz="2100" dirty="0">
                <a:cs typeface="Arial" charset="0"/>
              </a:rPr>
              <a:t> Örneğin; tornada çalışan bir işçinin önündeki tezgaha kadar bir metalin gelişini, işçi tarafından işlenmeye ve kesilmeye başlanmasını ve işin bitimine kadar olan bütün aşamaları ölçüp analiz ederek bu faaliyetleri etkileyen faktörleri belirlemeye çalışmıştır. </a:t>
            </a:r>
          </a:p>
          <a:p>
            <a:pPr algn="just" eaLnBrk="0" hangingPunct="0">
              <a:spcBef>
                <a:spcPct val="50000"/>
              </a:spcBef>
              <a:buFont typeface="Arial" pitchFamily="34" charset="0"/>
              <a:buChar char="•"/>
            </a:pPr>
            <a:endParaRPr lang="tr-TR" sz="2100" dirty="0">
              <a:cs typeface="Arial" charset="0"/>
            </a:endParaRPr>
          </a:p>
          <a:p>
            <a:pPr algn="just" eaLnBrk="0" hangingPunct="0">
              <a:spcBef>
                <a:spcPct val="50000"/>
              </a:spcBef>
              <a:buFont typeface="Arial" pitchFamily="34" charset="0"/>
              <a:buChar char="•"/>
            </a:pPr>
            <a:r>
              <a:rPr lang="tr-TR" sz="2100" dirty="0"/>
              <a:t> Kronometre ve çeşitli mühendislik ölçüm aletleriyle yaptığı çalışmalarla, gereksiz zaman ve materyal kaybını minimum düzeye indirmiş; yapılan işin kalitesini ve miktarını arttırarak daha fazla üretim yanında, daha yüksek ücretin kazanılmasına yönelik </a:t>
            </a:r>
            <a:r>
              <a:rPr lang="tr-TR" sz="2100" dirty="0" err="1"/>
              <a:t>metodlar</a:t>
            </a:r>
            <a:r>
              <a:rPr lang="tr-TR" sz="2100" dirty="0"/>
              <a:t> geliştirmiştir</a:t>
            </a:r>
          </a:p>
          <a:p>
            <a:endParaRPr lang="tr-TR" sz="2100" dirty="0"/>
          </a:p>
        </p:txBody>
      </p:sp>
    </p:spTree>
    <p:extLst>
      <p:ext uri="{BB962C8B-B14F-4D97-AF65-F5344CB8AC3E}">
        <p14:creationId xmlns:p14="http://schemas.microsoft.com/office/powerpoint/2010/main" val="3452628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1135640"/>
            <a:ext cx="8643998" cy="5373779"/>
          </a:xfrm>
          <a:prstGeom prst="rect">
            <a:avLst/>
          </a:prstGeom>
          <a:noFill/>
        </p:spPr>
        <p:txBody>
          <a:bodyPr wrap="square" rtlCol="0">
            <a:spAutoFit/>
          </a:bodyPr>
          <a:lstStyle/>
          <a:p>
            <a:pPr algn="just" eaLnBrk="0" hangingPunct="0">
              <a:spcBef>
                <a:spcPct val="50000"/>
              </a:spcBef>
            </a:pPr>
            <a:r>
              <a:rPr lang="tr-TR" sz="2200" dirty="0">
                <a:cs typeface="Arial" charset="0"/>
              </a:rPr>
              <a:t> </a:t>
            </a:r>
          </a:p>
          <a:p>
            <a:pPr algn="just" eaLnBrk="0" hangingPunct="0">
              <a:spcBef>
                <a:spcPct val="50000"/>
              </a:spcBef>
              <a:buFont typeface="Arial" pitchFamily="34" charset="0"/>
              <a:buChar char="•"/>
            </a:pPr>
            <a:r>
              <a:rPr lang="tr-TR" sz="2200" dirty="0">
                <a:cs typeface="Arial" charset="0"/>
              </a:rPr>
              <a:t>Özellikle, "zaman etüdü" adı verilen çalışmaları, parça başına ücret uygulaması ile fazla üretim yapan kimselerin yüksek ücretle ödüllendirildiği teşvikli ücret sistemlerinin geliştirilmesiyle, sanayi üretiminde ortalama %400'ü aşan verimlilik artışı sağlayabilmiştir. Ancak bu çalışmaları onu işçi sendikaları ile karşı karşıya getirmiştir. </a:t>
            </a:r>
          </a:p>
          <a:p>
            <a:pPr algn="just" eaLnBrk="0" hangingPunct="0">
              <a:lnSpc>
                <a:spcPct val="110000"/>
              </a:lnSpc>
              <a:spcBef>
                <a:spcPct val="50000"/>
              </a:spcBef>
              <a:buFont typeface="Arial" pitchFamily="34" charset="0"/>
              <a:buChar char="•"/>
              <a:defRPr/>
            </a:pPr>
            <a:r>
              <a:rPr lang="tr-TR" sz="2200" dirty="0">
                <a:cs typeface="Arial" charset="0"/>
              </a:rPr>
              <a:t> Belki de en önemli özelliği yönetim problemlerine bilimsel metodu uygulama yolundaki ısrarlı çalışmaları olan Taylor, temelde</a:t>
            </a:r>
            <a:br>
              <a:rPr lang="tr-TR" sz="2200" dirty="0">
                <a:cs typeface="Arial" charset="0"/>
              </a:rPr>
            </a:br>
            <a:r>
              <a:rPr lang="tr-TR" sz="2200" dirty="0">
                <a:cs typeface="Arial" charset="0"/>
              </a:rPr>
              <a:t>üretim faaliyetleriyle ilgilenmiş olmasına rağmen yönetime büyük katkılarda bulunmuştur.</a:t>
            </a:r>
          </a:p>
          <a:p>
            <a:pPr algn="just" eaLnBrk="0" hangingPunct="0">
              <a:lnSpc>
                <a:spcPct val="110000"/>
              </a:lnSpc>
              <a:spcBef>
                <a:spcPct val="50000"/>
              </a:spcBef>
              <a:buFont typeface="Arial" pitchFamily="34" charset="0"/>
              <a:buChar char="•"/>
              <a:defRPr/>
            </a:pPr>
            <a:r>
              <a:rPr lang="tr-TR" sz="2200" dirty="0">
                <a:cs typeface="Arial" charset="0"/>
              </a:rPr>
              <a:t> Taylor'a göre, "Bilimsel Yönetimin İlkeleri" adlı ünlü eserinin üç ana amacı bulunmaktadır: </a:t>
            </a:r>
          </a:p>
          <a:p>
            <a:pPr algn="just" eaLnBrk="0" hangingPunct="0">
              <a:spcBef>
                <a:spcPct val="50000"/>
              </a:spcBef>
              <a:buFont typeface="Arial" pitchFamily="34" charset="0"/>
              <a:buChar char="•"/>
            </a:pPr>
            <a:endParaRPr lang="tr-TR" sz="2200" dirty="0"/>
          </a:p>
        </p:txBody>
      </p:sp>
      <p:sp>
        <p:nvSpPr>
          <p:cNvPr id="3" name="2 Metin kutusu"/>
          <p:cNvSpPr txBox="1"/>
          <p:nvPr/>
        </p:nvSpPr>
        <p:spPr>
          <a:xfrm>
            <a:off x="1775520" y="404664"/>
            <a:ext cx="8358246" cy="523220"/>
          </a:xfrm>
          <a:prstGeom prst="rect">
            <a:avLst/>
          </a:prstGeom>
          <a:noFill/>
        </p:spPr>
        <p:txBody>
          <a:bodyPr wrap="square" rtlCol="0">
            <a:spAutoFit/>
          </a:bodyPr>
          <a:lstStyle/>
          <a:p>
            <a:pPr algn="ctr"/>
            <a:r>
              <a:rPr lang="tr-TR" sz="2800" b="1" dirty="0">
                <a:solidFill>
                  <a:srgbClr val="FF0000"/>
                </a:solidFill>
              </a:rPr>
              <a:t>TAYLOR’IN ÖNERİLERİ NELERDİR ? </a:t>
            </a:r>
          </a:p>
        </p:txBody>
      </p:sp>
    </p:spTree>
    <p:extLst>
      <p:ext uri="{BB962C8B-B14F-4D97-AF65-F5344CB8AC3E}">
        <p14:creationId xmlns:p14="http://schemas.microsoft.com/office/powerpoint/2010/main" val="1770958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75520" y="620688"/>
            <a:ext cx="8358246" cy="523220"/>
          </a:xfrm>
          <a:prstGeom prst="rect">
            <a:avLst/>
          </a:prstGeom>
          <a:noFill/>
        </p:spPr>
        <p:txBody>
          <a:bodyPr wrap="square" rtlCol="0">
            <a:spAutoFit/>
          </a:bodyPr>
          <a:lstStyle/>
          <a:p>
            <a:pPr algn="ctr"/>
            <a:r>
              <a:rPr lang="tr-TR" sz="2800" b="1" dirty="0">
                <a:solidFill>
                  <a:srgbClr val="FF0000"/>
                </a:solidFill>
              </a:rPr>
              <a:t>BİLİMSEL YÖNETİMİN İLKELERİNDE ÜÇ ANA İLKE: </a:t>
            </a:r>
          </a:p>
        </p:txBody>
      </p:sp>
      <p:sp>
        <p:nvSpPr>
          <p:cNvPr id="3" name="2 Metin kutusu"/>
          <p:cNvSpPr txBox="1"/>
          <p:nvPr/>
        </p:nvSpPr>
        <p:spPr>
          <a:xfrm>
            <a:off x="1775520" y="1700809"/>
            <a:ext cx="8643998" cy="5339923"/>
          </a:xfrm>
          <a:prstGeom prst="rect">
            <a:avLst/>
          </a:prstGeom>
          <a:noFill/>
        </p:spPr>
        <p:txBody>
          <a:bodyPr wrap="square" rtlCol="0">
            <a:spAutoFit/>
          </a:bodyPr>
          <a:lstStyle/>
          <a:p>
            <a:pPr algn="just" eaLnBrk="0" hangingPunct="0">
              <a:spcBef>
                <a:spcPct val="50000"/>
              </a:spcBef>
            </a:pPr>
            <a:r>
              <a:rPr lang="tr-TR" sz="2200" dirty="0">
                <a:cs typeface="Arial" charset="0"/>
              </a:rPr>
              <a:t>1.Bir iş en verimli şekilde yapılmak isteniyorsa, eski alışılmış usulleri bir kenara bırakarak yeni yöntem geliştirmeye çalışılmalıdır. Bunun için üç ila beş yıllık bir zaman gerekebilir.</a:t>
            </a:r>
          </a:p>
          <a:p>
            <a:pPr algn="just" eaLnBrk="0" hangingPunct="0">
              <a:spcBef>
                <a:spcPct val="50000"/>
              </a:spcBef>
            </a:pPr>
            <a:r>
              <a:rPr lang="tr-TR" sz="2200" dirty="0">
                <a:cs typeface="Arial" charset="0"/>
              </a:rPr>
              <a:t>2.İşi en iyi şekilde yapabilmesi için iş göreni özendirmelidir.  </a:t>
            </a:r>
          </a:p>
          <a:p>
            <a:pPr algn="just" eaLnBrk="0" hangingPunct="0">
              <a:spcBef>
                <a:spcPct val="50000"/>
              </a:spcBef>
            </a:pPr>
            <a:r>
              <a:rPr lang="tr-TR" sz="2200" dirty="0">
                <a:cs typeface="Arial" charset="0"/>
              </a:rPr>
              <a:t>3.Tecrübeli ustabaşılar kullanmalı, bilimsel yöntemlere aykırı hareket edenler cezalandırılmalıdır. </a:t>
            </a:r>
          </a:p>
          <a:p>
            <a:pPr algn="just" eaLnBrk="0" hangingPunct="0">
              <a:spcBef>
                <a:spcPct val="50000"/>
              </a:spcBef>
              <a:buFont typeface="Arial" pitchFamily="34" charset="0"/>
              <a:buChar char="•"/>
            </a:pPr>
            <a:r>
              <a:rPr lang="tr-TR" sz="2200" dirty="0"/>
              <a:t>Daha önce 1903 yılında "Atölye Yönetimi (</a:t>
            </a:r>
            <a:r>
              <a:rPr lang="tr-TR" sz="2200" dirty="0" err="1"/>
              <a:t>Shop</a:t>
            </a:r>
            <a:r>
              <a:rPr lang="tr-TR" sz="2200" dirty="0"/>
              <a:t> </a:t>
            </a:r>
            <a:r>
              <a:rPr lang="tr-TR" sz="2200" dirty="0" err="1"/>
              <a:t>Management</a:t>
            </a:r>
            <a:r>
              <a:rPr lang="tr-TR" sz="2200" dirty="0"/>
              <a:t>)" kitabını yayınlayan Taylor'un Bilimsel Yönetimin İlkeleri adlı kitabı, işletme literatüründe klasikleşmiş bir eserdir. </a:t>
            </a:r>
          </a:p>
          <a:p>
            <a:pPr algn="just" eaLnBrk="0" hangingPunct="0">
              <a:spcBef>
                <a:spcPct val="50000"/>
              </a:spcBef>
              <a:buFont typeface="Arial" pitchFamily="34" charset="0"/>
              <a:buChar char="•"/>
            </a:pPr>
            <a:r>
              <a:rPr lang="tr-TR" sz="2200" dirty="0"/>
              <a:t>Gerek bu eserleri, gerekse Harvard Üniversitesi'nde verdiği dersleri akademik çevreyi de etkilemiş, </a:t>
            </a:r>
            <a:r>
              <a:rPr lang="tr-TR" sz="2200" dirty="0" err="1"/>
              <a:t>metodları</a:t>
            </a:r>
            <a:r>
              <a:rPr lang="tr-TR" sz="2200" dirty="0"/>
              <a:t> Avrupa'ya "</a:t>
            </a:r>
            <a:r>
              <a:rPr lang="tr-TR" sz="2200" dirty="0" err="1"/>
              <a:t>Taylorizm</a:t>
            </a:r>
            <a:r>
              <a:rPr lang="tr-TR" sz="2200" dirty="0"/>
              <a:t>" adıyla hızla yayılmıştır.</a:t>
            </a:r>
          </a:p>
          <a:p>
            <a:pPr algn="just" eaLnBrk="0" hangingPunct="0">
              <a:spcBef>
                <a:spcPct val="50000"/>
              </a:spcBef>
              <a:buFont typeface="Arial" pitchFamily="34" charset="0"/>
              <a:buChar char="•"/>
            </a:pPr>
            <a:endParaRPr lang="tr-TR" sz="2200" dirty="0">
              <a:cs typeface="Arial" charset="0"/>
            </a:endParaRPr>
          </a:p>
        </p:txBody>
      </p:sp>
    </p:spTree>
    <p:extLst>
      <p:ext uri="{BB962C8B-B14F-4D97-AF65-F5344CB8AC3E}">
        <p14:creationId xmlns:p14="http://schemas.microsoft.com/office/powerpoint/2010/main" val="17995228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599</Words>
  <Application>Microsoft Office PowerPoint</Application>
  <PresentationFormat>Geniş ekran</PresentationFormat>
  <Paragraphs>50</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2017-11-03T11:02:36Z</dcterms:created>
  <dcterms:modified xsi:type="dcterms:W3CDTF">2017-11-03T11:02:48Z</dcterms:modified>
</cp:coreProperties>
</file>