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handoutMasterIdLst>
    <p:handoutMasterId r:id="rId25"/>
  </p:handoutMasterIdLst>
  <p:sldIdLst>
    <p:sldId id="331" r:id="rId2"/>
    <p:sldId id="256" r:id="rId3"/>
    <p:sldId id="332" r:id="rId4"/>
    <p:sldId id="257" r:id="rId5"/>
    <p:sldId id="343" r:id="rId6"/>
    <p:sldId id="258" r:id="rId7"/>
    <p:sldId id="344" r:id="rId8"/>
    <p:sldId id="261" r:id="rId9"/>
    <p:sldId id="33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2" r:id="rId21"/>
    <p:sldId id="293" r:id="rId22"/>
    <p:sldId id="295" r:id="rId23"/>
    <p:sldId id="348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 autoAdjust="0"/>
  </p:normalViewPr>
  <p:slideViewPr>
    <p:cSldViewPr>
      <p:cViewPr varScale="1">
        <p:scale>
          <a:sx n="98" d="100"/>
          <a:sy n="9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97AA-09D3-4989-BAA9-1E3FEC1BF0C4}" type="datetimeFigureOut">
              <a:rPr lang="tr-TR" smtClean="0"/>
              <a:t>30.01.2017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5365E-CE97-490E-964B-CC2A40084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42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99CC1-426F-4BAE-9EFA-D355E8A5F81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3C17F3-9849-4C0C-898D-F3F232C33A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62284-CFCE-41F2-9079-DBAD656FAB0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8B4B5-3E2C-4AEA-B0A8-7372801AEA6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E95D1F-5B6F-4A1D-8771-C6CD5D52325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6F269B-FFD4-45DD-9700-6AE8C4373D5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E97C46-B070-4AD1-9BE0-A811CFC877F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5D6DBC-1209-4F79-9DD8-F5F27A1CE84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1567AD-C0C3-4F94-8884-F8EAB484740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7F78F4-AABA-4D7C-ACC1-F7D774FFEAE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E848B3-D13F-4BB8-89B8-169E50C46BB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BA7D949-9E8E-477E-B177-9D0AE69E730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4400" b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TESLİM ALMA</a:t>
            </a:r>
            <a:br>
              <a:rPr lang="tr-TR" sz="4400" b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</a:br>
            <a:r>
              <a:rPr lang="tr-TR" sz="4400" b="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(TESELLÜM)</a:t>
            </a:r>
            <a:endParaRPr lang="tr-TR" sz="4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algn="ctr"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Teslim Alma Alanı </a:t>
            </a:r>
            <a:endParaRPr lang="tr-T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tr-TR" sz="3600" dirty="0" smtClean="0">
                <a:latin typeface="Comic Sans MS" pitchFamily="66" charset="0"/>
              </a:rPr>
              <a:t>Teslim alma alanı, satın alınan ürün ve malzemelerin mutfağa ve depolara rahat girişini sağlayacak bir büyüklüğe sahip olmalıdır.</a:t>
            </a:r>
          </a:p>
          <a:p>
            <a:pPr algn="just" eaLnBrk="1" hangingPunct="1"/>
            <a:r>
              <a:rPr lang="tr-TR" sz="3600" dirty="0" smtClean="0">
                <a:latin typeface="Comic Sans MS" pitchFamily="66" charset="0"/>
              </a:rPr>
              <a:t>Teslim alma alanının yüksekliği, taşıt araçlarının yüksekliğine uygun olmalıdır.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Teslim Alma Süreci</a:t>
            </a:r>
          </a:p>
          <a:p>
            <a:pPr marL="0" indent="0" algn="just" eaLnBrk="1" hangingPunct="1"/>
            <a:r>
              <a:rPr lang="tr-TR" sz="3200" dirty="0" smtClean="0">
                <a:latin typeface="Comic Sans MS" pitchFamily="66" charset="0"/>
              </a:rPr>
              <a:t>Teslim alma sürecinin bir yönteme bağlı olması ve basamaklarını belirli bir sıraya koyarak standart hale getirilmesi; teslim alma eyleminin daha kolay ve sağlıklı yürütülmesini sağlar. </a:t>
            </a:r>
          </a:p>
          <a:p>
            <a:pPr marL="0" indent="0" algn="just" eaLnBrk="1" hangingPunct="1"/>
            <a:endParaRPr lang="tr-TR" sz="3200" dirty="0" smtClean="0">
              <a:latin typeface="Comic Sans MS" pitchFamily="66" charset="0"/>
            </a:endParaRPr>
          </a:p>
          <a:p>
            <a:pPr marL="0" indent="0" algn="just" eaLnBrk="1" hangingPunct="1"/>
            <a:r>
              <a:rPr lang="tr-TR" sz="3200" dirty="0" smtClean="0">
                <a:latin typeface="Comic Sans MS" pitchFamily="66" charset="0"/>
              </a:rPr>
              <a:t>Büyük işletmelerde satın alma süreci 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altı aşamadan </a:t>
            </a:r>
            <a:r>
              <a:rPr lang="tr-TR" sz="3200" dirty="0" smtClean="0">
                <a:latin typeface="Comic Sans MS" pitchFamily="66" charset="0"/>
              </a:rPr>
              <a:t>oluşmaktadır.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Birinci Aşama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dirty="0" smtClean="0">
              <a:latin typeface="Comic Sans MS" pitchFamily="66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tr-TR" sz="3200" dirty="0" smtClean="0">
                <a:latin typeface="Comic Sans MS" pitchFamily="66" charset="0"/>
              </a:rPr>
              <a:t>Büyük işletmelerde teslim alma sürecinde,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683568" y="2564904"/>
            <a:ext cx="266429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omic Sans MS" pitchFamily="66" charset="0"/>
              </a:rPr>
              <a:t>satın alma emri ya da sipariş formu </a:t>
            </a:r>
            <a:endParaRPr lang="tr-TR" sz="2800" dirty="0"/>
          </a:p>
        </p:txBody>
      </p:sp>
      <p:sp>
        <p:nvSpPr>
          <p:cNvPr id="6" name="5 Dikdörtgen"/>
          <p:cNvSpPr/>
          <p:nvPr/>
        </p:nvSpPr>
        <p:spPr>
          <a:xfrm>
            <a:off x="5364088" y="2420888"/>
            <a:ext cx="2520280" cy="249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gelen ürünlerin irsaliye ya da faturadaki bilgileri</a:t>
            </a:r>
            <a:endParaRPr lang="tr-TR" sz="2400" dirty="0"/>
          </a:p>
        </p:txBody>
      </p:sp>
      <p:sp>
        <p:nvSpPr>
          <p:cNvPr id="7" name="6 Dikdörtgen"/>
          <p:cNvSpPr/>
          <p:nvPr/>
        </p:nvSpPr>
        <p:spPr>
          <a:xfrm>
            <a:off x="2286000" y="5013176"/>
            <a:ext cx="4572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tr-TR" sz="3600" dirty="0" smtClean="0">
                <a:latin typeface="Comic Sans MS" pitchFamily="66" charset="0"/>
              </a:rPr>
              <a:t>karşılaştırılır</a:t>
            </a:r>
          </a:p>
        </p:txBody>
      </p:sp>
      <p:sp>
        <p:nvSpPr>
          <p:cNvPr id="8" name="7 Sol Sağ Ok"/>
          <p:cNvSpPr/>
          <p:nvPr/>
        </p:nvSpPr>
        <p:spPr>
          <a:xfrm>
            <a:off x="3347864" y="2852936"/>
            <a:ext cx="1944216" cy="11521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04664"/>
            <a:ext cx="6984776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</a:p>
          <a:p>
            <a:pPr marL="0" indent="0" algn="ctr">
              <a:buNone/>
            </a:pPr>
            <a:endParaRPr lang="tr-TR" sz="3200" dirty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tr-TR" sz="32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tr-TR" sz="3200" dirty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Satın Alma Emri / Sipariş Formu   </a:t>
            </a:r>
          </a:p>
          <a:p>
            <a:pPr marL="0" indent="0" algn="ctr">
              <a:buNone/>
            </a:pPr>
            <a:endParaRPr lang="tr-TR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92888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İkinci Aşama </a:t>
            </a:r>
            <a:endParaRPr lang="tr-TR" sz="24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Bu aşamada ise gelen ürünlerin standardı ve kalitesi gibi özelliklerin kontrolü yapılmaktadır.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268760"/>
            <a:ext cx="8183880" cy="468052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Üçüncü Aşama </a:t>
            </a:r>
          </a:p>
          <a:p>
            <a:pPr algn="ctr">
              <a:lnSpc>
                <a:spcPct val="90000"/>
              </a:lnSpc>
              <a:buNone/>
            </a:pPr>
            <a:endParaRPr lang="tr-TR" dirty="0" smtClean="0"/>
          </a:p>
          <a:p>
            <a:pPr marL="0" indent="0" algn="just" eaLnBrk="1" hangingPunct="1">
              <a:lnSpc>
                <a:spcPct val="150000"/>
              </a:lnSpc>
            </a:pPr>
            <a:r>
              <a:rPr lang="tr-TR" sz="3200" dirty="0" smtClean="0">
                <a:latin typeface="Comic Sans MS" pitchFamily="66" charset="0"/>
              </a:rPr>
              <a:t>İşletmeye gelen ürünlerin irsaliye yada faturada belirtilen miktar ve sayısı ile aynı olup olmadığı kontrol edilmelisidir.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836712"/>
            <a:ext cx="8183880" cy="43924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Dördüncü Aşama </a:t>
            </a:r>
          </a:p>
          <a:p>
            <a:pPr eaLnBrk="1" hangingPunct="1"/>
            <a:endParaRPr lang="tr-TR" dirty="0" smtClean="0">
              <a:latin typeface="Comic Sans MS" pitchFamily="66" charset="0"/>
            </a:endParaRPr>
          </a:p>
          <a:p>
            <a:pPr marL="0" indent="0" algn="just" eaLnBrk="1" hangingPunct="1"/>
            <a:r>
              <a:rPr lang="tr-TR" sz="3200" dirty="0" smtClean="0">
                <a:latin typeface="Comic Sans MS" pitchFamily="66" charset="0"/>
              </a:rPr>
              <a:t>Bu aşama, gelen ürünlerin kabul edilmesi aşamasıdır. </a:t>
            </a:r>
          </a:p>
          <a:p>
            <a:pPr marL="0" indent="0" algn="just" eaLnBrk="1" hangingPunct="1"/>
            <a:r>
              <a:rPr lang="tr-TR" sz="3200" dirty="0" smtClean="0">
                <a:latin typeface="Comic Sans MS" pitchFamily="66" charset="0"/>
              </a:rPr>
              <a:t>Eğer gelen mallar ve malzemeler niceliksel ve niteliksel açıdan uygunsa, irsaliye yada fatura onaylanır, muhasebeye gönderilir, o andan itibaren gelen ürünlerin sorumluluğu işletmeye geçmiş olur.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340768"/>
            <a:ext cx="8183880" cy="46085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tr-TR" sz="3900" dirty="0" smtClean="0">
                <a:solidFill>
                  <a:srgbClr val="FF0000"/>
                </a:solidFill>
                <a:latin typeface="Comic Sans MS" pitchFamily="66" charset="0"/>
              </a:rPr>
              <a:t>Beşinci Aşama 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algn="just" eaLnBrk="1" hangingPunct="1">
              <a:lnSpc>
                <a:spcPct val="150000"/>
              </a:lnSpc>
            </a:pPr>
            <a:r>
              <a:rPr lang="tr-TR" sz="3000" dirty="0" smtClean="0">
                <a:latin typeface="Comic Sans MS" pitchFamily="66" charset="0"/>
              </a:rPr>
              <a:t>Bu aşamada gelen ürünlerin kalite güvenliğini sağlayabilmek için, ürünler en kısa zamanda ilgili birim yada depolara taşınmalıdır.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530352"/>
            <a:ext cx="7344816" cy="5130896"/>
          </a:xfrm>
        </p:spPr>
        <p:txBody>
          <a:bodyPr/>
          <a:lstStyle/>
          <a:p>
            <a:pPr algn="ctr"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Altıncı Aşama </a:t>
            </a:r>
          </a:p>
          <a:p>
            <a:pPr eaLnBrk="1" hangingPunct="1">
              <a:buNone/>
            </a:pPr>
            <a:endParaRPr lang="tr-TR" sz="3600" dirty="0" smtClean="0"/>
          </a:p>
          <a:p>
            <a:pPr marL="0" indent="0" algn="just" eaLnBrk="1" hangingPunct="1">
              <a:lnSpc>
                <a:spcPct val="150000"/>
              </a:lnSpc>
            </a:pPr>
            <a:r>
              <a:rPr lang="tr-TR" sz="3600" dirty="0" smtClean="0">
                <a:latin typeface="Comic Sans MS" pitchFamily="66" charset="0"/>
              </a:rPr>
              <a:t> Gün içinde gerçekleştirilen teslim alma eylemleri ile ilgili kayıtların tutulması ve teslim alma raporlarının hazırlanmasıdır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900" dirty="0" smtClean="0">
                <a:solidFill>
                  <a:srgbClr val="FF0000"/>
                </a:solidFill>
                <a:latin typeface="Comic Sans MS" pitchFamily="66" charset="0"/>
              </a:rPr>
              <a:t>Teslim Alma Sırasında Kullanılan Belgeler</a:t>
            </a:r>
            <a:endParaRPr lang="tr-TR" sz="4400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tr-TR" sz="3600" dirty="0" smtClean="0">
                <a:latin typeface="Comic Sans MS" pitchFamily="66" charset="0"/>
              </a:rPr>
              <a:t>Mal Alındı Formu</a:t>
            </a:r>
          </a:p>
          <a:p>
            <a:pPr algn="just" eaLnBrk="1" hangingPunct="1"/>
            <a:endParaRPr lang="tr-TR" sz="3600" dirty="0" smtClean="0">
              <a:latin typeface="Comic Sans MS" pitchFamily="66" charset="0"/>
            </a:endParaRPr>
          </a:p>
          <a:p>
            <a:pPr algn="just" eaLnBrk="1" hangingPunct="1"/>
            <a:r>
              <a:rPr lang="tr-TR" sz="3600" dirty="0" smtClean="0">
                <a:latin typeface="Comic Sans MS" pitchFamily="66" charset="0"/>
              </a:rPr>
              <a:t>Et Etiketi</a:t>
            </a:r>
          </a:p>
          <a:p>
            <a:pPr algn="just" eaLnBrk="1" hangingPunct="1"/>
            <a:endParaRPr lang="tr-TR" sz="3600" dirty="0" smtClean="0">
              <a:latin typeface="Comic Sans MS" pitchFamily="66" charset="0"/>
            </a:endParaRPr>
          </a:p>
          <a:p>
            <a:pPr algn="just" eaLnBrk="1" hangingPunct="1"/>
            <a:r>
              <a:rPr lang="tr-TR" sz="3600" dirty="0" smtClean="0">
                <a:latin typeface="Comic Sans MS" pitchFamily="66" charset="0"/>
              </a:rPr>
              <a:t>Günlük Teslim Alma Raporu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502920" y="1124744"/>
            <a:ext cx="8183880" cy="35935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tr-TR" sz="3600" b="1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tr-TR" sz="3600" b="1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tr-TR" sz="3600" b="1" dirty="0" smtClean="0">
                <a:latin typeface="Comic Sans MS" pitchFamily="66" charset="0"/>
              </a:rPr>
              <a:t>Teslim alma;</a:t>
            </a:r>
            <a:r>
              <a:rPr lang="tr-TR" sz="3600" dirty="0" smtClean="0">
                <a:latin typeface="Comic Sans MS" pitchFamily="66" charset="0"/>
              </a:rPr>
              <a:t> sipariş edilen yiyecek-içeceklerin teslim alınması işlemidir.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9750" y="719138"/>
          <a:ext cx="7993063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 Eşlem Resmi" r:id="rId3" imgW="5525271" imgH="3753374" progId="Paint.Picture">
                  <p:embed/>
                </p:oleObj>
              </mc:Choice>
              <mc:Fallback>
                <p:oleObj name="Bit Eşlem Resmi" r:id="rId3" imgW="5525271" imgH="375337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19138"/>
                        <a:ext cx="7993063" cy="542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9750" y="966788"/>
          <a:ext cx="7920038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 Eşlem Resmi" r:id="rId3" imgW="5982535" imgH="3828571" progId="PBrush">
                  <p:embed/>
                </p:oleObj>
              </mc:Choice>
              <mc:Fallback>
                <p:oleObj name="Bit Eşlem Resmi" r:id="rId3" imgW="5982535" imgH="382857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66788"/>
                        <a:ext cx="7920038" cy="506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11188" y="817563"/>
          <a:ext cx="7921625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 Eşlem Resmi" r:id="rId3" imgW="5477640" imgH="3610479" progId="PBrush">
                  <p:embed/>
                </p:oleObj>
              </mc:Choice>
              <mc:Fallback>
                <p:oleObj name="Bit Eşlem Resmi" r:id="rId3" imgW="5477640" imgH="361047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17563"/>
                        <a:ext cx="7921625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user\Desktop\mutfak\IMG_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endParaRPr lang="tr-T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defRPr/>
            </a:pPr>
            <a:endParaRPr lang="tr-T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sz="3600" dirty="0" smtClean="0">
                <a:latin typeface="Comic Sans MS" pitchFamily="66" charset="0"/>
              </a:rPr>
              <a:t>Eğer, bu görev bu işten anlamayan ve bu konuda uzmanlaşmamış bir kişiye verilirse, teslim alma süreci diğer fonksiyonlara zarar verebilir. </a:t>
            </a:r>
          </a:p>
          <a:p>
            <a:pPr algn="just"/>
            <a:endParaRPr lang="tr-T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endParaRPr lang="tr-TR" sz="36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tr-TR" sz="3600" dirty="0" smtClean="0">
                <a:latin typeface="Comic Sans MS" pitchFamily="66" charset="0"/>
              </a:rPr>
              <a:t>Teslim alma görevlisinin başarılı olabilmesi için yiyecek çeşitlerinin “</a:t>
            </a: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kalite özelliklerini</a:t>
            </a:r>
            <a:r>
              <a:rPr lang="tr-TR" sz="3600" dirty="0" smtClean="0">
                <a:latin typeface="Comic Sans MS" pitchFamily="66" charset="0"/>
              </a:rPr>
              <a:t>” bilmesi gerekir.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algn="just">
              <a:defRPr/>
            </a:pPr>
            <a:endParaRPr lang="tr-T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just">
              <a:defRPr/>
            </a:pPr>
            <a:endParaRPr lang="tr-TR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just">
              <a:defRPr/>
            </a:pPr>
            <a:r>
              <a:rPr lang="tr-T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Satın alınan yiyecek-içecek ile diğer malzemelerin ağırlık, büyüklük, ve sayısal kontrollerini yaparken aynı zamanda kalite, tazelik ve temizlik kontrollerini de yapabilmelidir. </a:t>
            </a:r>
          </a:p>
          <a:p>
            <a:pPr algn="just">
              <a:defRPr/>
            </a:pPr>
            <a:endParaRPr lang="tr-TR" sz="3200" dirty="0" smtClean="0">
              <a:latin typeface="Comic Sans MS" pitchFamily="66" charset="0"/>
            </a:endParaRPr>
          </a:p>
          <a:p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3200" dirty="0" smtClean="0">
                <a:latin typeface="Comic Sans MS" pitchFamily="66" charset="0"/>
              </a:rPr>
              <a:t>teslim alma personelinin görevleri şunlardır;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sz="3200" dirty="0" smtClean="0">
                <a:latin typeface="Comic Sans MS" pitchFamily="66" charset="0"/>
              </a:rPr>
              <a:t>Malları teslim almak,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3200" dirty="0" smtClean="0">
                <a:latin typeface="Comic Sans MS" pitchFamily="66" charset="0"/>
              </a:rPr>
              <a:t>Miktar, kalite ve fiyatları gözden geçirmek,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3200" dirty="0" smtClean="0">
                <a:latin typeface="Comic Sans MS" pitchFamily="66" charset="0"/>
              </a:rPr>
              <a:t>Teslim alınan malları kaydetmek,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530352"/>
            <a:ext cx="6912768" cy="534692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tr-TR" sz="36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endParaRPr lang="tr-TR" sz="36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tr-TR" sz="3400" dirty="0" smtClean="0">
                <a:latin typeface="Comic Sans MS" pitchFamily="66" charset="0"/>
              </a:rPr>
              <a:t>Çelişkileri kaydetmek,</a:t>
            </a:r>
          </a:p>
          <a:p>
            <a:pPr algn="just">
              <a:lnSpc>
                <a:spcPct val="90000"/>
              </a:lnSpc>
            </a:pPr>
            <a:r>
              <a:rPr lang="tr-TR" sz="3400" dirty="0" smtClean="0">
                <a:latin typeface="Comic Sans MS" pitchFamily="66" charset="0"/>
              </a:rPr>
              <a:t>Teslimatları rapor etmek,</a:t>
            </a:r>
          </a:p>
          <a:p>
            <a:pPr algn="just">
              <a:lnSpc>
                <a:spcPct val="90000"/>
              </a:lnSpc>
            </a:pPr>
            <a:r>
              <a:rPr lang="tr-TR" sz="3400" dirty="0" smtClean="0">
                <a:latin typeface="Comic Sans MS" pitchFamily="66" charset="0"/>
              </a:rPr>
              <a:t>Tazminat talibinde bulunmak,</a:t>
            </a:r>
          </a:p>
          <a:p>
            <a:pPr algn="just">
              <a:lnSpc>
                <a:spcPct val="90000"/>
              </a:lnSpc>
            </a:pPr>
            <a:r>
              <a:rPr lang="tr-TR" sz="3400" dirty="0" smtClean="0">
                <a:latin typeface="Comic Sans MS" pitchFamily="66" charset="0"/>
              </a:rPr>
              <a:t>İade edilenleri kaydetmek ve saymak,</a:t>
            </a:r>
          </a:p>
          <a:p>
            <a:pPr>
              <a:buNone/>
            </a:pPr>
            <a:endParaRPr lang="tr-TR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476672"/>
            <a:ext cx="8183880" cy="583264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ÜRÜNLER TESLİM ALIRKEN;</a:t>
            </a:r>
            <a:endParaRPr lang="tr-TR" i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 eaLnBrk="1" hangingPunct="1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Sipariş edilen ürünlerin miktarı ile teslim alınan ürünlerin miktarı eşit olmalıdır.</a:t>
            </a:r>
            <a:r>
              <a:rPr lang="tr-TR" dirty="0" smtClean="0">
                <a:latin typeface="Comic Sans MS" pitchFamily="66" charset="0"/>
              </a:rPr>
              <a:t> 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Ürünlerin kalitesi, tazeliği ve standardı siparişte belirtilen ürünlere uyum göstermelidir.</a:t>
            </a:r>
            <a:endParaRPr lang="tr-TR" dirty="0" smtClean="0">
              <a:latin typeface="Comic Sans MS" pitchFamily="66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Sipariş formundaki fiyatlar ile satıcının hazırladığı irsaliye yada faturadaki fiyatlar birbirinin aynısı olmalıdır.</a:t>
            </a:r>
            <a:r>
              <a:rPr lang="tr-TR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7957512" cy="52749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tr-TR" dirty="0" smtClean="0">
              <a:latin typeface="Comic Sans MS" pitchFamily="66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er teslim alınan ürün ve malzeme ile ilgili kayıt işlemleri yerine getirmelidir.</a:t>
            </a:r>
            <a:r>
              <a:rPr lang="tr-TR" dirty="0" smtClean="0">
                <a:latin typeface="Comic Sans MS" pitchFamily="66" charset="0"/>
              </a:rPr>
              <a:t> Tutulan kayıtlarda teslim alınan ürün ve malzemenin teslim alma tarihi ve satıcının adı; teslim alınan ürün miktarı, fiyatı ve cinsi kaydedilmelidir.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820</TotalTime>
  <Words>425</Words>
  <Application>Microsoft Office PowerPoint</Application>
  <PresentationFormat>Ekran Gösterisi (4:3)</PresentationFormat>
  <Paragraphs>69</Paragraphs>
  <Slides>23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Comic Sans MS</vt:lpstr>
      <vt:lpstr>Verdana</vt:lpstr>
      <vt:lpstr>Wingdings</vt:lpstr>
      <vt:lpstr>Wingdings 2</vt:lpstr>
      <vt:lpstr>Görünüş</vt:lpstr>
      <vt:lpstr>Bit Eşlem Resmi</vt:lpstr>
      <vt:lpstr>TESLİM ALMA (TESELLÜM)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TESLİM ALMA</dc:title>
  <dc:creator>alper</dc:creator>
  <cp:lastModifiedBy>exper</cp:lastModifiedBy>
  <cp:revision>136</cp:revision>
  <dcterms:created xsi:type="dcterms:W3CDTF">2007-07-23T17:56:48Z</dcterms:created>
  <dcterms:modified xsi:type="dcterms:W3CDTF">2017-01-30T10:59:30Z</dcterms:modified>
</cp:coreProperties>
</file>