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62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32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25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0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78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08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93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89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29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24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FEBE-4940-4EEF-BFEE-A7063B7815A9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206E-A8D0-4B01-B6AB-3DE2E5AA25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21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player.biz.tr/slide/2818490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>
            <a:extLst>
              <a:ext uri="{FF2B5EF4-FFF2-40B4-BE49-F238E27FC236}">
                <a16:creationId xmlns:a16="http://schemas.microsoft.com/office/drawing/2014/main" xmlns="" id="{C5852540-9446-43B2-A0B2-75CA4B6D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63658"/>
            <a:ext cx="74149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tr-TR" altLang="en-US" sz="3600">
                <a:solidFill>
                  <a:schemeClr val="hlink"/>
                </a:solidFill>
              </a:rPr>
              <a:t>HÜMORAL BAĞIŞIKLIK VE ANTİKORLAR</a:t>
            </a:r>
          </a:p>
        </p:txBody>
      </p:sp>
    </p:spTree>
    <p:extLst>
      <p:ext uri="{BB962C8B-B14F-4D97-AF65-F5344CB8AC3E}">
        <p14:creationId xmlns:p14="http://schemas.microsoft.com/office/powerpoint/2010/main" val="52557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>
            <a:extLst>
              <a:ext uri="{FF2B5EF4-FFF2-40B4-BE49-F238E27FC236}">
                <a16:creationId xmlns:a16="http://schemas.microsoft.com/office/drawing/2014/main" xmlns="" id="{C055FE09-F99C-4446-B958-CDD906D00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Antikorlar…</a:t>
            </a:r>
          </a:p>
        </p:txBody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xmlns="" id="{C161AE19-AE47-4600-8A22-C00E62ECB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Kendini uyaran antikora özgün yanıtı vardır..</a:t>
            </a:r>
          </a:p>
          <a:p>
            <a:r>
              <a:rPr lang="tr-TR" altLang="en-US"/>
              <a:t>G,A,M,D,E çoktan aza doğru…</a:t>
            </a:r>
          </a:p>
          <a:p>
            <a:r>
              <a:rPr lang="tr-TR" altLang="en-US"/>
              <a:t>Sabit (hücre yüzeyine bağlanma)ve değişken bölgeleri vardır,değişken bölge(antijenin bağlanması) özgüllüğü sağlar..</a:t>
            </a:r>
          </a:p>
          <a:p>
            <a:endParaRPr lang="tr-TR" altLang="en-US"/>
          </a:p>
        </p:txBody>
      </p:sp>
      <p:sp>
        <p:nvSpPr>
          <p:cNvPr id="549893" name="AutoShape 5">
            <a:extLst>
              <a:ext uri="{FF2B5EF4-FFF2-40B4-BE49-F238E27FC236}">
                <a16:creationId xmlns:a16="http://schemas.microsoft.com/office/drawing/2014/main" xmlns="" id="{52348CCF-D6A3-4D7B-8EB8-C9D93FB63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894" name="Rectangle 6">
            <a:extLst>
              <a:ext uri="{FF2B5EF4-FFF2-40B4-BE49-F238E27FC236}">
                <a16:creationId xmlns:a16="http://schemas.microsoft.com/office/drawing/2014/main" xmlns="" id="{AB72D927-0C7C-4144-A8AC-BB84A5A1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072044"/>
            <a:ext cx="85693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buFontTx/>
              <a:buChar char="•"/>
            </a:pPr>
            <a:r>
              <a:rPr lang="tr-TR" altLang="en-US" sz="2800"/>
              <a:t>Antikorlar direkt olarak </a:t>
            </a:r>
            <a:r>
              <a:rPr lang="tr-TR" altLang="en-US" sz="2800" b="1"/>
              <a:t>toksin</a:t>
            </a:r>
            <a:r>
              <a:rPr lang="tr-TR" altLang="en-US" sz="2800"/>
              <a:t> ya da </a:t>
            </a:r>
            <a:r>
              <a:rPr lang="tr-TR" altLang="en-US" sz="2800" b="1"/>
              <a:t>virusları nötralize ederek</a:t>
            </a:r>
            <a:r>
              <a:rPr lang="tr-TR" altLang="en-US" sz="2800"/>
              <a:t> ve </a:t>
            </a:r>
            <a:r>
              <a:rPr lang="tr-TR" altLang="en-US" sz="2800" b="1"/>
              <a:t>mo’leri opsonize ederek</a:t>
            </a:r>
            <a:r>
              <a:rPr lang="tr-TR" altLang="en-US" sz="2800"/>
              <a:t> etkili olurlar.</a:t>
            </a:r>
          </a:p>
        </p:txBody>
      </p:sp>
    </p:spTree>
    <p:extLst>
      <p:ext uri="{BB962C8B-B14F-4D97-AF65-F5344CB8AC3E}">
        <p14:creationId xmlns:p14="http://schemas.microsoft.com/office/powerpoint/2010/main" val="161208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41" name="Picture 5">
            <a:extLst>
              <a:ext uri="{FF2B5EF4-FFF2-40B4-BE49-F238E27FC236}">
                <a16:creationId xmlns:a16="http://schemas.microsoft.com/office/drawing/2014/main" xmlns="" id="{A5FDD9F6-BD55-48B2-8521-87083329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5240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2" name="Object 4">
            <a:extLst>
              <a:ext uri="{FF2B5EF4-FFF2-40B4-BE49-F238E27FC236}">
                <a16:creationId xmlns:a16="http://schemas.microsoft.com/office/drawing/2014/main" xmlns="" id="{745B09AC-E929-4C7B-93BA-B54A94C0E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Fotoğrafı" r:id="rId3" imgW="0" imgH="0" progId="MSPhotoEd.3">
                  <p:embed/>
                </p:oleObj>
              </mc:Choice>
              <mc:Fallback>
                <p:oleObj name="Photo Editor Fotoğrafı" r:id="rId3" imgW="0" imgH="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45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3">
            <a:extLst>
              <a:ext uri="{FF2B5EF4-FFF2-40B4-BE49-F238E27FC236}">
                <a16:creationId xmlns:a16="http://schemas.microsoft.com/office/drawing/2014/main" xmlns="" id="{BDCE615F-C80E-479B-8019-3A86894A9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cs typeface="Arial" panose="020B0604020202020204" pitchFamily="34" charset="0"/>
              </a:rPr>
              <a:t>Antijen bağlayan kısmın çok değişken birimine </a:t>
            </a:r>
            <a:r>
              <a:rPr lang="tr-TR" altLang="en-US" b="1">
                <a:cs typeface="Arial" panose="020B0604020202020204" pitchFamily="34" charset="0"/>
              </a:rPr>
              <a:t>idiyotip </a:t>
            </a:r>
            <a:r>
              <a:rPr lang="tr-TR" altLang="en-US">
                <a:cs typeface="Arial" panose="020B0604020202020204" pitchFamily="34" charset="0"/>
              </a:rPr>
              <a:t>denir.</a:t>
            </a:r>
            <a:endParaRPr lang="tr-TR" altLang="en-US"/>
          </a:p>
          <a:p>
            <a:r>
              <a:rPr lang="tr-TR" altLang="en-US" b="1">
                <a:cs typeface="Arial" panose="020B0604020202020204" pitchFamily="34" charset="0"/>
              </a:rPr>
              <a:t>Antiidiyotip antikorlar</a:t>
            </a:r>
            <a:r>
              <a:rPr lang="tr-TR" altLang="en-US">
                <a:cs typeface="Arial" panose="020B0604020202020204" pitchFamily="34" charset="0"/>
              </a:rPr>
              <a:t> antijenik yapıyı temsil ettiğinden aşı olarak kullanımları düşünülmektedir.</a:t>
            </a:r>
          </a:p>
        </p:txBody>
      </p:sp>
    </p:spTree>
    <p:extLst>
      <p:ext uri="{BB962C8B-B14F-4D97-AF65-F5344CB8AC3E}">
        <p14:creationId xmlns:p14="http://schemas.microsoft.com/office/powerpoint/2010/main" val="85461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49536" y="2054512"/>
            <a:ext cx="5270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en-US" dirty="0" smtClean="0">
                <a:latin typeface="Comic Sans MS" panose="030F0702030302020204" pitchFamily="66" charset="0"/>
              </a:rPr>
              <a:t>Dr. Özge Ebru DAĞCI,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İmmünite</a:t>
            </a:r>
            <a:r>
              <a:rPr lang="tr-TR" altLang="en-US" dirty="0" smtClean="0">
                <a:latin typeface="Comic Sans MS" panose="030F0702030302020204" pitchFamily="66" charset="0"/>
              </a:rPr>
              <a:t> Notları</a:t>
            </a:r>
          </a:p>
          <a:p>
            <a:r>
              <a:rPr lang="tr-TR" altLang="en-US" dirty="0" smtClean="0">
                <a:latin typeface="Comic Sans MS" panose="030F0702030302020204" pitchFamily="66" charset="0"/>
              </a:rPr>
              <a:t>Erişim Yeri: </a:t>
            </a:r>
            <a:r>
              <a:rPr lang="tr-TR" dirty="0" smtClean="0">
                <a:hlinkClick r:id="rId2"/>
              </a:rPr>
              <a:t>https://slideplayer.biz.tr/slide/2818490/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Geniş ekran</PresentationFormat>
  <Paragraphs>10</Paragraphs>
  <Slides>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Teması</vt:lpstr>
      <vt:lpstr>Photo Editor Fotoğrafı</vt:lpstr>
      <vt:lpstr>PowerPoint Sunusu</vt:lpstr>
      <vt:lpstr>Antikorlar…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KILIÇ</dc:creator>
  <cp:lastModifiedBy>KILIÇ</cp:lastModifiedBy>
  <cp:revision>1</cp:revision>
  <dcterms:created xsi:type="dcterms:W3CDTF">2020-01-18T16:23:04Z</dcterms:created>
  <dcterms:modified xsi:type="dcterms:W3CDTF">2020-01-18T16:23:36Z</dcterms:modified>
</cp:coreProperties>
</file>