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583" r:id="rId1"/>
  </p:sldMasterIdLst>
  <p:notesMasterIdLst>
    <p:notesMasterId r:id="rId17"/>
  </p:notesMasterIdLst>
  <p:sldIdLst>
    <p:sldId id="256" r:id="rId2"/>
    <p:sldId id="258" r:id="rId3"/>
    <p:sldId id="259" r:id="rId4"/>
    <p:sldId id="276" r:id="rId5"/>
    <p:sldId id="277" r:id="rId6"/>
    <p:sldId id="262" r:id="rId7"/>
    <p:sldId id="278" r:id="rId8"/>
    <p:sldId id="279" r:id="rId9"/>
    <p:sldId id="280" r:id="rId10"/>
    <p:sldId id="267" r:id="rId11"/>
    <p:sldId id="281" r:id="rId12"/>
    <p:sldId id="282" r:id="rId13"/>
    <p:sldId id="283" r:id="rId14"/>
    <p:sldId id="271" r:id="rId15"/>
    <p:sldId id="272"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40"/>
  </p:normalViewPr>
  <p:slideViewPr>
    <p:cSldViewPr snapToGrid="0" snapToObjects="1">
      <p:cViewPr varScale="1">
        <p:scale>
          <a:sx n="109" d="100"/>
          <a:sy n="109"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CC481-0658-8644-ABE5-D4BC322D3080}" type="datetimeFigureOut">
              <a:rPr lang="tr-TR" smtClean="0"/>
              <a:t>11.04.2022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06EF9-838F-3547-A209-5FC4333A2732}" type="slidenum">
              <a:rPr lang="tr-TR" smtClean="0"/>
              <a:t>‹#›</a:t>
            </a:fld>
            <a:endParaRPr lang="tr-TR"/>
          </a:p>
        </p:txBody>
      </p:sp>
    </p:spTree>
    <p:extLst>
      <p:ext uri="{BB962C8B-B14F-4D97-AF65-F5344CB8AC3E}">
        <p14:creationId xmlns:p14="http://schemas.microsoft.com/office/powerpoint/2010/main" val="1079307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CA700C0-7377-3541-BF18-839A9A58A0FF}" type="datetime1">
              <a:rPr lang="tr-TR" smtClean="0"/>
              <a:t>11.04.2022</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2AD3EF1-292C-BB46-BB40-D70E0216179C}" type="slidenum">
              <a:rPr lang="tr-TR" smtClean="0"/>
              <a:t>‹#›</a:t>
            </a:fld>
            <a:endParaRPr lang="tr-T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27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E71CCFE5-B698-5143-A458-1F9BB2CC31B0}" type="datetime1">
              <a:rPr lang="tr-TR" smtClean="0"/>
              <a:t>11.04.2022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2AD3EF1-292C-BB46-BB40-D70E0216179C}" type="slidenum">
              <a:rPr lang="tr-TR" smtClean="0"/>
              <a:t>‹#›</a:t>
            </a:fld>
            <a:endParaRPr lang="tr-TR"/>
          </a:p>
        </p:txBody>
      </p:sp>
    </p:spTree>
    <p:extLst>
      <p:ext uri="{BB962C8B-B14F-4D97-AF65-F5344CB8AC3E}">
        <p14:creationId xmlns:p14="http://schemas.microsoft.com/office/powerpoint/2010/main" val="3997588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72B45473-77CD-274B-9113-94B42ED93760}" type="datetime1">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AD3EF1-292C-BB46-BB40-D70E0216179C}" type="slidenum">
              <a:rPr lang="tr-TR" smtClean="0"/>
              <a:t>‹#›</a:t>
            </a:fld>
            <a:endParaRPr lang="tr-T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599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E9977273-97CF-AE40-B9B4-81AD13D690F6}" type="datetime1">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AD3EF1-292C-BB46-BB40-D70E0216179C}"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9788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10F25E73-ED9D-F741-868E-530D747881C5}" type="datetime1">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AD3EF1-292C-BB46-BB40-D70E0216179C}" type="slidenum">
              <a:rPr lang="tr-TR" smtClean="0"/>
              <a:t>‹#›</a:t>
            </a:fld>
            <a:endParaRPr lang="tr-TR"/>
          </a:p>
        </p:txBody>
      </p:sp>
    </p:spTree>
    <p:extLst>
      <p:ext uri="{BB962C8B-B14F-4D97-AF65-F5344CB8AC3E}">
        <p14:creationId xmlns:p14="http://schemas.microsoft.com/office/powerpoint/2010/main" val="1420471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0A15FEF-B50C-7340-8C2C-2BAE5DB6FCBA}" type="datetime1">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AD3EF1-292C-BB46-BB40-D70E0216179C}"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6296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1737EF65-035D-B346-912D-351AA22A2507}" type="datetime1">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AD3EF1-292C-BB46-BB40-D70E0216179C}" type="slidenum">
              <a:rPr lang="tr-TR" smtClean="0"/>
              <a:t>‹#›</a:t>
            </a:fld>
            <a:endParaRPr lang="tr-T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041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5C396EA7-CE98-0E43-B123-76C4B0A49C35}" type="datetime1">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AD3EF1-292C-BB46-BB40-D70E0216179C}"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68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B9B9F9A9-78CF-BA46-B03A-4C21728DBC8C}" type="datetime1">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AD3EF1-292C-BB46-BB40-D70E0216179C}" type="slidenum">
              <a:rPr lang="tr-TR" smtClean="0"/>
              <a:t>‹#›</a:t>
            </a:fld>
            <a:endParaRPr lang="tr-T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299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654756"/>
            <a:ext cx="9601196" cy="5221112"/>
          </a:xfrm>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621BC968-221F-014C-A324-85AEBDDE98D4}" type="datetime1">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AD3EF1-292C-BB46-BB40-D70E0216179C}" type="slidenum">
              <a:rPr lang="tr-TR" smtClean="0"/>
              <a:t>‹#›</a:t>
            </a:fld>
            <a:endParaRPr lang="tr-TR"/>
          </a:p>
        </p:txBody>
      </p:sp>
    </p:spTree>
    <p:extLst>
      <p:ext uri="{BB962C8B-B14F-4D97-AF65-F5344CB8AC3E}">
        <p14:creationId xmlns:p14="http://schemas.microsoft.com/office/powerpoint/2010/main" val="96832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953A3EFA-449C-3143-94B2-2C2E7BB16E9B}" type="datetime1">
              <a:rPr lang="tr-TR" smtClean="0"/>
              <a:t>11.04.2022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AD3EF1-292C-BB46-BB40-D70E0216179C}" type="slidenum">
              <a:rPr lang="tr-TR" smtClean="0"/>
              <a:t>‹#›</a:t>
            </a:fld>
            <a:endParaRPr lang="tr-T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2006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70CA403A-CECF-0345-88A7-EC47BEFB399A}" type="datetime1">
              <a:rPr lang="tr-TR" smtClean="0"/>
              <a:t>11.04.2022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2AD3EF1-292C-BB46-BB40-D70E0216179C}" type="slidenum">
              <a:rPr lang="tr-TR" smtClean="0"/>
              <a:t>‹#›</a:t>
            </a:fld>
            <a:endParaRPr lang="tr-TR"/>
          </a:p>
        </p:txBody>
      </p:sp>
    </p:spTree>
    <p:extLst>
      <p:ext uri="{BB962C8B-B14F-4D97-AF65-F5344CB8AC3E}">
        <p14:creationId xmlns:p14="http://schemas.microsoft.com/office/powerpoint/2010/main" val="219721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512B830E-57F8-6D42-B604-CC5937547E01}" type="datetime1">
              <a:rPr lang="tr-TR" smtClean="0"/>
              <a:t>11.04.2022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2AD3EF1-292C-BB46-BB40-D70E0216179C}" type="slidenum">
              <a:rPr lang="tr-TR" smtClean="0"/>
              <a:t>‹#›</a:t>
            </a:fld>
            <a:endParaRPr lang="tr-T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612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56C4BA4-846A-6C48-B167-0ED334C1DCAF}" type="datetime1">
              <a:rPr lang="tr-TR" smtClean="0"/>
              <a:t>11.04.2022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2AD3EF1-292C-BB46-BB40-D70E0216179C}"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85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95C4FC-DBD2-A348-B3BD-53988C35F2B6}" type="datetime1">
              <a:rPr lang="tr-TR" smtClean="0"/>
              <a:t>11.04.2022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2AD3EF1-292C-BB46-BB40-D70E0216179C}" type="slidenum">
              <a:rPr lang="tr-TR" smtClean="0"/>
              <a:t>‹#›</a:t>
            </a:fld>
            <a:endParaRPr lang="tr-TR"/>
          </a:p>
        </p:txBody>
      </p:sp>
    </p:spTree>
    <p:extLst>
      <p:ext uri="{BB962C8B-B14F-4D97-AF65-F5344CB8AC3E}">
        <p14:creationId xmlns:p14="http://schemas.microsoft.com/office/powerpoint/2010/main" val="171509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CF5C21AD-4021-9643-B446-B4D3BC935FB1}" type="datetime1">
              <a:rPr lang="tr-TR" smtClean="0"/>
              <a:t>11.04.2022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2AD3EF1-292C-BB46-BB40-D70E0216179C}" type="slidenum">
              <a:rPr lang="tr-TR" smtClean="0"/>
              <a:t>‹#›</a:t>
            </a:fld>
            <a:endParaRPr lang="tr-T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258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75FED361-A7AF-C24B-B5DE-F7ECF229FD4F}" type="datetime1">
              <a:rPr lang="tr-TR" smtClean="0"/>
              <a:t>11.04.2022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2AD3EF1-292C-BB46-BB40-D70E0216179C}" type="slidenum">
              <a:rPr lang="tr-TR" smtClean="0"/>
              <a:t>‹#›</a:t>
            </a:fld>
            <a:endParaRPr lang="tr-TR"/>
          </a:p>
        </p:txBody>
      </p:sp>
    </p:spTree>
    <p:extLst>
      <p:ext uri="{BB962C8B-B14F-4D97-AF65-F5344CB8AC3E}">
        <p14:creationId xmlns:p14="http://schemas.microsoft.com/office/powerpoint/2010/main" val="341484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9CA362-3526-3846-86EB-511885B9EF3B}" type="datetime1">
              <a:rPr lang="tr-TR" smtClean="0"/>
              <a:t>11.04.2022</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AD3EF1-292C-BB46-BB40-D70E0216179C}" type="slidenum">
              <a:rPr lang="tr-TR" smtClean="0"/>
              <a:t>‹#›</a:t>
            </a:fld>
            <a:endParaRPr lang="tr-TR"/>
          </a:p>
        </p:txBody>
      </p:sp>
    </p:spTree>
    <p:extLst>
      <p:ext uri="{BB962C8B-B14F-4D97-AF65-F5344CB8AC3E}">
        <p14:creationId xmlns:p14="http://schemas.microsoft.com/office/powerpoint/2010/main" val="273541683"/>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 id="2147484595" r:id="rId12"/>
    <p:sldLayoutId id="2147484596" r:id="rId13"/>
    <p:sldLayoutId id="2147484597" r:id="rId14"/>
    <p:sldLayoutId id="2147484598" r:id="rId15"/>
    <p:sldLayoutId id="2147484599" r:id="rId16"/>
    <p:sldLayoutId id="2147484600"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12EE3CF-1E87-BA41-80DC-5A6DD3E324AD}"/>
              </a:ext>
            </a:extLst>
          </p:cNvPr>
          <p:cNvSpPr>
            <a:spLocks noGrp="1"/>
          </p:cNvSpPr>
          <p:nvPr>
            <p:ph type="ctrTitle"/>
          </p:nvPr>
        </p:nvSpPr>
        <p:spPr/>
        <p:txBody>
          <a:bodyPr/>
          <a:lstStyle/>
          <a:p>
            <a:r>
              <a:rPr lang="tr-TR" dirty="0"/>
              <a:t>6. HAFTA</a:t>
            </a:r>
          </a:p>
        </p:txBody>
      </p:sp>
      <p:sp>
        <p:nvSpPr>
          <p:cNvPr id="3" name="Alt Başlık 2">
            <a:extLst>
              <a:ext uri="{FF2B5EF4-FFF2-40B4-BE49-F238E27FC236}">
                <a16:creationId xmlns:a16="http://schemas.microsoft.com/office/drawing/2014/main" id="{2879C8CC-D63C-704F-91A0-F593972EA939}"/>
              </a:ext>
            </a:extLst>
          </p:cNvPr>
          <p:cNvSpPr>
            <a:spLocks noGrp="1"/>
          </p:cNvSpPr>
          <p:nvPr>
            <p:ph type="subTitle" idx="1"/>
          </p:nvPr>
        </p:nvSpPr>
        <p:spPr/>
        <p:txBody>
          <a:bodyPr>
            <a:normAutofit/>
          </a:bodyPr>
          <a:lstStyle/>
          <a:p>
            <a:r>
              <a:rPr lang="tr-TR" b="1" dirty="0"/>
              <a:t>Standardizasyon</a:t>
            </a:r>
          </a:p>
          <a:p>
            <a:endParaRPr lang="tr-TR" dirty="0"/>
          </a:p>
          <a:p>
            <a:endParaRPr lang="tr-TR" dirty="0"/>
          </a:p>
        </p:txBody>
      </p:sp>
    </p:spTree>
    <p:extLst>
      <p:ext uri="{BB962C8B-B14F-4D97-AF65-F5344CB8AC3E}">
        <p14:creationId xmlns:p14="http://schemas.microsoft.com/office/powerpoint/2010/main" val="2394426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13584F-885F-8C4D-B259-DCDBCB48D3F8}"/>
              </a:ext>
            </a:extLst>
          </p:cNvPr>
          <p:cNvSpPr>
            <a:spLocks noGrp="1"/>
          </p:cNvSpPr>
          <p:nvPr>
            <p:ph idx="1"/>
          </p:nvPr>
        </p:nvSpPr>
        <p:spPr>
          <a:xfrm>
            <a:off x="838200" y="537210"/>
            <a:ext cx="10515600" cy="5639753"/>
          </a:xfrm>
        </p:spPr>
        <p:txBody>
          <a:bodyPr>
            <a:normAutofit/>
          </a:bodyPr>
          <a:lstStyle/>
          <a:p>
            <a:pPr algn="just"/>
            <a:endParaRPr lang="tr-TR" dirty="0"/>
          </a:p>
          <a:p>
            <a:pPr algn="just"/>
            <a:r>
              <a:rPr lang="tr-TR" b="1" dirty="0"/>
              <a:t>İşyerlerinin tasarımı </a:t>
            </a:r>
            <a:r>
              <a:rPr lang="tr-TR" dirty="0"/>
              <a:t>da diğer bir husustur. İşyerlerinin iç mekan tasarımı, en ince ayrıntısına kadar hesaplanır, makinelerin ve işçilerin dizilişi buna göre planlanır olmuştur. Modern fabrikanın doğuşu ile mekan tasarımının bir bilimsel teknik olarak kullanımı arasında yakın bir ilişki vardır. Günümüzde «ergonomi» olarak adlandırılan disiplin de tümüyle bu çerçeveden türemiş, alet, makine ve çalışma mekanlarının, insanların en iyi iş yapabileceği şekilde tasarlanması fikri üzerinden kendisine bir araştırma alanı kurmuştur. </a:t>
            </a:r>
          </a:p>
          <a:p>
            <a:pPr algn="just"/>
            <a:r>
              <a:rPr lang="tr-TR" dirty="0"/>
              <a:t>Perspektif salt bir resim tekniği olarak düşünülmemelidir, bu teknik standartlara uygun mekan algısının gelişmesine yardım ederek insanlığın yaşamını kökten etkilemiştir.</a:t>
            </a:r>
          </a:p>
        </p:txBody>
      </p:sp>
      <p:sp>
        <p:nvSpPr>
          <p:cNvPr id="4" name="Slayt Numarası Yer Tutucusu 3">
            <a:extLst>
              <a:ext uri="{FF2B5EF4-FFF2-40B4-BE49-F238E27FC236}">
                <a16:creationId xmlns:a16="http://schemas.microsoft.com/office/drawing/2014/main" id="{B9D09F99-C733-E14D-9AB9-C05F3C6D8BCD}"/>
              </a:ext>
            </a:extLst>
          </p:cNvPr>
          <p:cNvSpPr>
            <a:spLocks noGrp="1"/>
          </p:cNvSpPr>
          <p:nvPr>
            <p:ph type="sldNum" sz="quarter" idx="12"/>
          </p:nvPr>
        </p:nvSpPr>
        <p:spPr/>
        <p:txBody>
          <a:bodyPr/>
          <a:lstStyle/>
          <a:p>
            <a:fld id="{AAA6E18D-346B-384E-AEC8-E3F063C5A676}" type="slidenum">
              <a:rPr lang="tr-TR" smtClean="0"/>
              <a:t>10</a:t>
            </a:fld>
            <a:endParaRPr lang="tr-TR"/>
          </a:p>
        </p:txBody>
      </p:sp>
    </p:spTree>
    <p:extLst>
      <p:ext uri="{BB962C8B-B14F-4D97-AF65-F5344CB8AC3E}">
        <p14:creationId xmlns:p14="http://schemas.microsoft.com/office/powerpoint/2010/main" val="1084389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13584F-885F-8C4D-B259-DCDBCB48D3F8}"/>
              </a:ext>
            </a:extLst>
          </p:cNvPr>
          <p:cNvSpPr>
            <a:spLocks noGrp="1"/>
          </p:cNvSpPr>
          <p:nvPr>
            <p:ph idx="1"/>
          </p:nvPr>
        </p:nvSpPr>
        <p:spPr>
          <a:xfrm>
            <a:off x="838200" y="537210"/>
            <a:ext cx="10515600" cy="5639753"/>
          </a:xfrm>
        </p:spPr>
        <p:txBody>
          <a:bodyPr>
            <a:normAutofit/>
          </a:bodyPr>
          <a:lstStyle/>
          <a:p>
            <a:pPr algn="just"/>
            <a:endParaRPr lang="tr-TR" b="1" dirty="0"/>
          </a:p>
          <a:p>
            <a:pPr algn="just"/>
            <a:endParaRPr lang="tr-TR" b="1" dirty="0"/>
          </a:p>
          <a:p>
            <a:pPr algn="just"/>
            <a:endParaRPr lang="tr-TR" b="1" dirty="0"/>
          </a:p>
          <a:p>
            <a:pPr algn="just"/>
            <a:r>
              <a:rPr lang="tr-TR" b="1" dirty="0"/>
              <a:t>Zamanın ve mekanın standardizasyonu bir araya gelince modern fabrika ve iş yaşamının kuralları </a:t>
            </a:r>
            <a:r>
              <a:rPr lang="tr-TR" dirty="0"/>
              <a:t>ortaya çıkmaktadır. Montaj hattında olduğu gibi, çalışma alanının en ince ayrıntısına kadar tasarlanması ve en uygun iş akışı hızı ve yapısının ortaya konulması, çalışanların en etkili iş akış zamanı içerisinde ve vardiya usulüyle çalışması, zamanın ve mekanın standardizasyonunun ürünüdür. </a:t>
            </a:r>
          </a:p>
          <a:p>
            <a:pPr algn="just"/>
            <a:endParaRPr lang="tr-TR" dirty="0"/>
          </a:p>
        </p:txBody>
      </p:sp>
      <p:sp>
        <p:nvSpPr>
          <p:cNvPr id="4" name="Slayt Numarası Yer Tutucusu 3">
            <a:extLst>
              <a:ext uri="{FF2B5EF4-FFF2-40B4-BE49-F238E27FC236}">
                <a16:creationId xmlns:a16="http://schemas.microsoft.com/office/drawing/2014/main" id="{8B1BB9BA-8468-5048-81E6-797A17D0E4A5}"/>
              </a:ext>
            </a:extLst>
          </p:cNvPr>
          <p:cNvSpPr>
            <a:spLocks noGrp="1"/>
          </p:cNvSpPr>
          <p:nvPr>
            <p:ph type="sldNum" sz="quarter" idx="12"/>
          </p:nvPr>
        </p:nvSpPr>
        <p:spPr/>
        <p:txBody>
          <a:bodyPr/>
          <a:lstStyle/>
          <a:p>
            <a:fld id="{AAA6E18D-346B-384E-AEC8-E3F063C5A676}" type="slidenum">
              <a:rPr lang="tr-TR" smtClean="0"/>
              <a:t>11</a:t>
            </a:fld>
            <a:endParaRPr lang="tr-TR"/>
          </a:p>
        </p:txBody>
      </p:sp>
    </p:spTree>
    <p:extLst>
      <p:ext uri="{BB962C8B-B14F-4D97-AF65-F5344CB8AC3E}">
        <p14:creationId xmlns:p14="http://schemas.microsoft.com/office/powerpoint/2010/main" val="1571424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13584F-885F-8C4D-B259-DCDBCB48D3F8}"/>
              </a:ext>
            </a:extLst>
          </p:cNvPr>
          <p:cNvSpPr>
            <a:spLocks noGrp="1"/>
          </p:cNvSpPr>
          <p:nvPr>
            <p:ph idx="1"/>
          </p:nvPr>
        </p:nvSpPr>
        <p:spPr>
          <a:xfrm>
            <a:off x="838200" y="537210"/>
            <a:ext cx="10515600" cy="5639753"/>
          </a:xfrm>
        </p:spPr>
        <p:txBody>
          <a:bodyPr>
            <a:normAutofit lnSpcReduction="10000"/>
          </a:bodyPr>
          <a:lstStyle/>
          <a:p>
            <a:pPr algn="just"/>
            <a:endParaRPr lang="tr-TR" dirty="0"/>
          </a:p>
          <a:p>
            <a:pPr marL="0" indent="0" algn="just">
              <a:buNone/>
            </a:pPr>
            <a:r>
              <a:rPr lang="tr-TR" dirty="0"/>
              <a:t>Dördüncü aşama «ürünün </a:t>
            </a:r>
            <a:r>
              <a:rPr lang="tr-TR" dirty="0" err="1"/>
              <a:t>standardizasyonu»dur</a:t>
            </a:r>
            <a:r>
              <a:rPr lang="tr-TR" dirty="0"/>
              <a:t>. </a:t>
            </a:r>
          </a:p>
          <a:p>
            <a:pPr algn="just"/>
            <a:r>
              <a:rPr lang="tr-TR" dirty="0"/>
              <a:t>Standart parça üretimi yığın üretiminin olmazsa olmaz koşuludur. Atölye tipi üretim sisteminde alet kullanarak çalışan bir ustanın ürettiği her ürün bir diğerinden farklı olacaktır. Bu nedenle standart parça üretimi aletlerdeki bir gelişmenin değil makinelerdeki bir gelişmenin sonucu olarak ortaya çıkmıştır. </a:t>
            </a:r>
          </a:p>
          <a:p>
            <a:pPr algn="just"/>
            <a:r>
              <a:rPr lang="tr-TR" dirty="0"/>
              <a:t>Alet ve makine arasındaki fark, kullanıcıya kullanım aşamasında sunduğu bağımsız hareket edebilme yetisinde yatmaktadır; alet, manipüle edilebilir kullanım olanağı sağlarken, makine kullanıcıyı daha otomatikleşmiş eylemlere yönlendirir.</a:t>
            </a:r>
          </a:p>
          <a:p>
            <a:pPr algn="just"/>
            <a:r>
              <a:rPr lang="tr-TR" dirty="0"/>
              <a:t>Makinelerin, bir ürünün belirli bir parçasını yığın olarak ve tamamıyla birbirinin aynı üretmeyi olanaklı kılması montaj hattı ve yığın üretimin alt yapısını hazırlamıştır. Parçalar standart hale gelince, monte edilebilirliği ve herhangi bir ürünün parçasının bir başkasıyla </a:t>
            </a:r>
            <a:r>
              <a:rPr lang="tr-TR" dirty="0" err="1"/>
              <a:t>değiştirilebilirliği</a:t>
            </a:r>
            <a:r>
              <a:rPr lang="tr-TR" dirty="0"/>
              <a:t> olanaklı olmaktadır. Böylece ürünler kendi bütünlüklerinden kopartılıp parçalar bazında tasarlanabilir olmuştur. </a:t>
            </a:r>
          </a:p>
        </p:txBody>
      </p:sp>
      <p:sp>
        <p:nvSpPr>
          <p:cNvPr id="4" name="Slayt Numarası Yer Tutucusu 3">
            <a:extLst>
              <a:ext uri="{FF2B5EF4-FFF2-40B4-BE49-F238E27FC236}">
                <a16:creationId xmlns:a16="http://schemas.microsoft.com/office/drawing/2014/main" id="{F940DE8A-6F7D-774D-B706-D7A298144D0F}"/>
              </a:ext>
            </a:extLst>
          </p:cNvPr>
          <p:cNvSpPr>
            <a:spLocks noGrp="1"/>
          </p:cNvSpPr>
          <p:nvPr>
            <p:ph type="sldNum" sz="quarter" idx="12"/>
          </p:nvPr>
        </p:nvSpPr>
        <p:spPr/>
        <p:txBody>
          <a:bodyPr/>
          <a:lstStyle/>
          <a:p>
            <a:fld id="{AAA6E18D-346B-384E-AEC8-E3F063C5A676}" type="slidenum">
              <a:rPr lang="tr-TR" smtClean="0"/>
              <a:t>12</a:t>
            </a:fld>
            <a:endParaRPr lang="tr-TR"/>
          </a:p>
        </p:txBody>
      </p:sp>
    </p:spTree>
    <p:extLst>
      <p:ext uri="{BB962C8B-B14F-4D97-AF65-F5344CB8AC3E}">
        <p14:creationId xmlns:p14="http://schemas.microsoft.com/office/powerpoint/2010/main" val="333077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13584F-885F-8C4D-B259-DCDBCB48D3F8}"/>
              </a:ext>
            </a:extLst>
          </p:cNvPr>
          <p:cNvSpPr>
            <a:spLocks noGrp="1"/>
          </p:cNvSpPr>
          <p:nvPr>
            <p:ph idx="1"/>
          </p:nvPr>
        </p:nvSpPr>
        <p:spPr>
          <a:xfrm>
            <a:off x="838200" y="537210"/>
            <a:ext cx="10515600" cy="5639753"/>
          </a:xfrm>
        </p:spPr>
        <p:txBody>
          <a:bodyPr>
            <a:normAutofit/>
          </a:bodyPr>
          <a:lstStyle/>
          <a:p>
            <a:pPr algn="just"/>
            <a:endParaRPr lang="tr-TR" b="1" dirty="0"/>
          </a:p>
          <a:p>
            <a:pPr algn="just"/>
            <a:endParaRPr lang="tr-TR" dirty="0"/>
          </a:p>
          <a:p>
            <a:pPr algn="just"/>
            <a:r>
              <a:rPr lang="tr-TR" dirty="0"/>
              <a:t>Sadece kendi yaptığı işi bilen basit işçi ve işin planını tasarlayan yönetici arasında bir fark ortaya çıkmakta, yönetim kademesinin üst bir bilgi düzeyine hakimiyetten kaynaklı iktidarının koşullarını hazırlanmaktadır. </a:t>
            </a:r>
          </a:p>
          <a:p>
            <a:pPr algn="just"/>
            <a:r>
              <a:rPr lang="tr-TR" dirty="0"/>
              <a:t>Bilginin iktidarı bir kez daha, resme bakıp parçaların ahengini kavramaya ve geliştirmeye çalışan ile sadece resmi oluşturan parçalardan biri olan arasındaki ikilikten kurulmaktadır. </a:t>
            </a:r>
            <a:r>
              <a:rPr lang="tr-TR" b="1" dirty="0"/>
              <a:t>Nihai ürünü ortaya çıkarmak için, bir ürünü baştan aşağıya tek bir ürün olarak tasarlamak değil, standart parçalar setini birbirine monte etmek önemli hale gelmiştir. </a:t>
            </a:r>
            <a:r>
              <a:rPr lang="tr-TR" dirty="0"/>
              <a:t>Bu olanak montaj hattının temel mantığını ortaya koymaktadır. </a:t>
            </a:r>
          </a:p>
        </p:txBody>
      </p:sp>
      <p:sp>
        <p:nvSpPr>
          <p:cNvPr id="4" name="Slayt Numarası Yer Tutucusu 3">
            <a:extLst>
              <a:ext uri="{FF2B5EF4-FFF2-40B4-BE49-F238E27FC236}">
                <a16:creationId xmlns:a16="http://schemas.microsoft.com/office/drawing/2014/main" id="{16D3E9DD-8C5B-BC42-9A3F-3B193CFF9FB8}"/>
              </a:ext>
            </a:extLst>
          </p:cNvPr>
          <p:cNvSpPr>
            <a:spLocks noGrp="1"/>
          </p:cNvSpPr>
          <p:nvPr>
            <p:ph type="sldNum" sz="quarter" idx="12"/>
          </p:nvPr>
        </p:nvSpPr>
        <p:spPr/>
        <p:txBody>
          <a:bodyPr/>
          <a:lstStyle/>
          <a:p>
            <a:fld id="{AAA6E18D-346B-384E-AEC8-E3F063C5A676}" type="slidenum">
              <a:rPr lang="tr-TR" smtClean="0"/>
              <a:t>13</a:t>
            </a:fld>
            <a:endParaRPr lang="tr-TR"/>
          </a:p>
        </p:txBody>
      </p:sp>
    </p:spTree>
    <p:extLst>
      <p:ext uri="{BB962C8B-B14F-4D97-AF65-F5344CB8AC3E}">
        <p14:creationId xmlns:p14="http://schemas.microsoft.com/office/powerpoint/2010/main" val="3563016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13584F-885F-8C4D-B259-DCDBCB48D3F8}"/>
              </a:ext>
            </a:extLst>
          </p:cNvPr>
          <p:cNvSpPr>
            <a:spLocks noGrp="1"/>
          </p:cNvSpPr>
          <p:nvPr>
            <p:ph idx="1"/>
          </p:nvPr>
        </p:nvSpPr>
        <p:spPr>
          <a:xfrm>
            <a:off x="838200" y="537210"/>
            <a:ext cx="10515600" cy="5639753"/>
          </a:xfrm>
        </p:spPr>
        <p:txBody>
          <a:bodyPr>
            <a:noAutofit/>
          </a:bodyPr>
          <a:lstStyle/>
          <a:p>
            <a:pPr marL="0" indent="0" algn="just">
              <a:buNone/>
            </a:pPr>
            <a:endParaRPr lang="tr-TR" sz="2100" dirty="0"/>
          </a:p>
          <a:p>
            <a:pPr marL="0" indent="0" algn="just">
              <a:buNone/>
            </a:pPr>
            <a:r>
              <a:rPr lang="tr-TR" sz="2100" dirty="0"/>
              <a:t>Son standardizasyon süreci «emeğin </a:t>
            </a:r>
            <a:r>
              <a:rPr lang="tr-TR" sz="2100" dirty="0" err="1"/>
              <a:t>standardizasyonu»dur</a:t>
            </a:r>
            <a:r>
              <a:rPr lang="tr-TR" sz="2100" dirty="0"/>
              <a:t>.</a:t>
            </a:r>
          </a:p>
          <a:p>
            <a:pPr algn="just"/>
            <a:r>
              <a:rPr lang="tr-TR" sz="2100" dirty="0"/>
              <a:t>Taylor’u hatırlarsak o, en doğru ve tek bir çalışma yöntemi bulmaya çalışıyordu. Bu da onu işçinin iş görmesinin standartlarını aramaya yöneltmişti.</a:t>
            </a:r>
          </a:p>
          <a:p>
            <a:pPr algn="just"/>
            <a:r>
              <a:rPr lang="tr-TR" sz="2100" b="1" dirty="0"/>
              <a:t>Ford</a:t>
            </a:r>
            <a:r>
              <a:rPr lang="tr-TR" sz="2100" dirty="0"/>
              <a:t> ise, </a:t>
            </a:r>
            <a:r>
              <a:rPr lang="tr-TR" sz="2100" b="1" dirty="0"/>
              <a:t>standartları belirlenmiş iş görme biçimlerini en etkin yan yana getirme</a:t>
            </a:r>
            <a:r>
              <a:rPr lang="tr-TR" sz="2100" dirty="0"/>
              <a:t>nin mühendisliğini yapmıştır. Montaj hattı fikri de bu «etkin yan yana getirme» arayışının bir ürünüdür. Montaj hattı, yürüyen bantlar üzerinde arabanın ve arabaya eklenecek parçaların işçinin önüne gelmesi gibi, aslında çok basit bir sisteme dayanmaktadır. Ancak insanlığın bu aşamaya ulaşması, binlerce yıllık standartlaştırma çabasının bir ürünü olarak ortaya çıkmıştır. </a:t>
            </a:r>
          </a:p>
          <a:p>
            <a:pPr algn="just"/>
            <a:r>
              <a:rPr lang="tr-TR" sz="2100" dirty="0"/>
              <a:t>Çağımıza en büyük etkide bulunmuş olan gelişme, montaj hattıdır ve üretim sürecini, basit, sürekli kendisini yineleyen, sabit parçalara bölme ve bu işlerin her birini vasıflı emek yerine vasıfsız emeğe yaptırma kurgusuna dayanmaktadır. Bu sayede, ucuz işgücüne yönelme, işgücünü eğitmek için harcanacak zamandan tasarruf etme, işi en kolay ve en kısa sürede yaptırma olanağına kavuşulmuştur. </a:t>
            </a:r>
          </a:p>
        </p:txBody>
      </p:sp>
      <p:sp>
        <p:nvSpPr>
          <p:cNvPr id="4" name="Slayt Numarası Yer Tutucusu 3">
            <a:extLst>
              <a:ext uri="{FF2B5EF4-FFF2-40B4-BE49-F238E27FC236}">
                <a16:creationId xmlns:a16="http://schemas.microsoft.com/office/drawing/2014/main" id="{B0E855C5-0F24-F847-82CF-CFECA2586502}"/>
              </a:ext>
            </a:extLst>
          </p:cNvPr>
          <p:cNvSpPr>
            <a:spLocks noGrp="1"/>
          </p:cNvSpPr>
          <p:nvPr>
            <p:ph type="sldNum" sz="quarter" idx="12"/>
          </p:nvPr>
        </p:nvSpPr>
        <p:spPr/>
        <p:txBody>
          <a:bodyPr/>
          <a:lstStyle/>
          <a:p>
            <a:fld id="{AAA6E18D-346B-384E-AEC8-E3F063C5A676}" type="slidenum">
              <a:rPr lang="tr-TR" smtClean="0"/>
              <a:t>14</a:t>
            </a:fld>
            <a:endParaRPr lang="tr-TR"/>
          </a:p>
        </p:txBody>
      </p:sp>
    </p:spTree>
    <p:extLst>
      <p:ext uri="{BB962C8B-B14F-4D97-AF65-F5344CB8AC3E}">
        <p14:creationId xmlns:p14="http://schemas.microsoft.com/office/powerpoint/2010/main" val="2206452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13584F-885F-8C4D-B259-DCDBCB48D3F8}"/>
              </a:ext>
            </a:extLst>
          </p:cNvPr>
          <p:cNvSpPr>
            <a:spLocks noGrp="1"/>
          </p:cNvSpPr>
          <p:nvPr>
            <p:ph idx="1"/>
          </p:nvPr>
        </p:nvSpPr>
        <p:spPr>
          <a:xfrm>
            <a:off x="838200" y="537210"/>
            <a:ext cx="10515600" cy="5639753"/>
          </a:xfrm>
        </p:spPr>
        <p:txBody>
          <a:bodyPr>
            <a:noAutofit/>
          </a:bodyPr>
          <a:lstStyle/>
          <a:p>
            <a:pPr algn="just"/>
            <a:endParaRPr lang="tr-TR" dirty="0"/>
          </a:p>
          <a:p>
            <a:pPr algn="just"/>
            <a:r>
              <a:rPr lang="tr-TR" dirty="0"/>
              <a:t>Bu modele kısaca </a:t>
            </a:r>
            <a:r>
              <a:rPr lang="tr-TR" dirty="0" err="1"/>
              <a:t>Taylorizmin</a:t>
            </a:r>
            <a:r>
              <a:rPr lang="tr-TR" dirty="0"/>
              <a:t> ampirik kanıtı gözüyle de bakmak mümkündür. Sistem, işin olabildiğince çok parçalara ayrılarak her işin belirli bir işçi tarafından yapılması gibi yoğun bir işbölümü prensibine dayanmaktadır. İş, standart parçalara bölünmüş ve en vasıfsız işçinin bile becerebileceği oranda basitleştirilmiştir. Bu sistemde çalışan, iş üzerindeki ve üretim süreci üzerindeki kontrolünü tamamen yitirmekte, tamamıyla yürüyen bandın ve bu bandın hızının kurallarına uymak zorunda kalmaktadır.</a:t>
            </a:r>
          </a:p>
          <a:p>
            <a:pPr algn="just"/>
            <a:r>
              <a:rPr lang="tr-TR" dirty="0"/>
              <a:t>Sistem aynı zamanda da hiyerarşik bir kontrol piramidi, dolayısıyla klasik bir bürokrasi modeli yaratmaktadır. En yüksek işbölümü, iş anlayışının kendisinde yatmakta ve zihin becerisi gerektiren işlerle el becerisi gerektiren işler birbiriyle kökten biçimde ayrıştırılmaktadır. Bu ayrışma işin her boyutunda ayrı ayrı sürmekte ve </a:t>
            </a:r>
            <a:r>
              <a:rPr lang="tr-TR" dirty="0" err="1"/>
              <a:t>Fordizm</a:t>
            </a:r>
            <a:r>
              <a:rPr lang="tr-TR" dirty="0"/>
              <a:t> tam anlamıyla bir «hiyerarşi imparatorluğu» yaratmaktadır.</a:t>
            </a:r>
          </a:p>
        </p:txBody>
      </p:sp>
      <p:sp>
        <p:nvSpPr>
          <p:cNvPr id="4" name="Slayt Numarası Yer Tutucusu 3">
            <a:extLst>
              <a:ext uri="{FF2B5EF4-FFF2-40B4-BE49-F238E27FC236}">
                <a16:creationId xmlns:a16="http://schemas.microsoft.com/office/drawing/2014/main" id="{B0E855C5-0F24-F847-82CF-CFECA2586502}"/>
              </a:ext>
            </a:extLst>
          </p:cNvPr>
          <p:cNvSpPr>
            <a:spLocks noGrp="1"/>
          </p:cNvSpPr>
          <p:nvPr>
            <p:ph type="sldNum" sz="quarter" idx="12"/>
          </p:nvPr>
        </p:nvSpPr>
        <p:spPr/>
        <p:txBody>
          <a:bodyPr/>
          <a:lstStyle/>
          <a:p>
            <a:fld id="{AAA6E18D-346B-384E-AEC8-E3F063C5A676}" type="slidenum">
              <a:rPr lang="tr-TR" smtClean="0"/>
              <a:t>15</a:t>
            </a:fld>
            <a:endParaRPr lang="tr-TR"/>
          </a:p>
        </p:txBody>
      </p:sp>
    </p:spTree>
    <p:extLst>
      <p:ext uri="{BB962C8B-B14F-4D97-AF65-F5344CB8AC3E}">
        <p14:creationId xmlns:p14="http://schemas.microsoft.com/office/powerpoint/2010/main" val="93191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13584F-885F-8C4D-B259-DCDBCB48D3F8}"/>
              </a:ext>
            </a:extLst>
          </p:cNvPr>
          <p:cNvSpPr>
            <a:spLocks noGrp="1"/>
          </p:cNvSpPr>
          <p:nvPr>
            <p:ph idx="1"/>
          </p:nvPr>
        </p:nvSpPr>
        <p:spPr>
          <a:xfrm>
            <a:off x="838200" y="537210"/>
            <a:ext cx="10515600" cy="5639753"/>
          </a:xfrm>
        </p:spPr>
        <p:txBody>
          <a:bodyPr>
            <a:normAutofit lnSpcReduction="10000"/>
          </a:bodyPr>
          <a:lstStyle/>
          <a:p>
            <a:pPr algn="just"/>
            <a:endParaRPr lang="tr-TR" dirty="0"/>
          </a:p>
          <a:p>
            <a:pPr algn="just"/>
            <a:r>
              <a:rPr lang="tr-TR" dirty="0"/>
              <a:t>Modern üretim/yaşam standartlaşma serüveni üzerine yükselir.</a:t>
            </a:r>
          </a:p>
          <a:p>
            <a:pPr algn="just"/>
            <a:r>
              <a:rPr lang="tr-TR" dirty="0"/>
              <a:t>Beş standartlaşma süreci olduğu söylenebilir: akıl, zaman, mekan, ürün ve emek/işgücü</a:t>
            </a:r>
          </a:p>
          <a:p>
            <a:pPr marL="0" indent="0" algn="just">
              <a:buNone/>
            </a:pPr>
            <a:r>
              <a:rPr lang="tr-TR" dirty="0"/>
              <a:t>İlk basamak «aklın </a:t>
            </a:r>
            <a:r>
              <a:rPr lang="tr-TR" dirty="0" err="1"/>
              <a:t>standardizasyonu»dur</a:t>
            </a:r>
            <a:r>
              <a:rPr lang="tr-TR" dirty="0"/>
              <a:t>. </a:t>
            </a:r>
            <a:endParaRPr lang="tr-TR" sz="1800" dirty="0"/>
          </a:p>
          <a:p>
            <a:pPr algn="just"/>
            <a:r>
              <a:rPr lang="tr-TR" dirty="0"/>
              <a:t>İnsanın dünyaya bakarken, dünyayla ilişki kurarken yarattığı «ikilik», modern aklın temel taşı niteliğindedir ve bu ikilik ilişkisinde insan, dünyayı «nesneleştirmekte», kendi ise «özne» konumuna geçmektedir. «Dünya bir resme, insan ise </a:t>
            </a:r>
            <a:r>
              <a:rPr lang="tr-TR" i="1" dirty="0" err="1"/>
              <a:t>subjectum</a:t>
            </a:r>
            <a:r>
              <a:rPr lang="tr-TR" dirty="0" err="1"/>
              <a:t>’a</a:t>
            </a:r>
            <a:r>
              <a:rPr lang="tr-TR" dirty="0"/>
              <a:t> dönüşmektedir» (</a:t>
            </a:r>
            <a:r>
              <a:rPr lang="tr-TR" dirty="0" err="1"/>
              <a:t>Heidegger</a:t>
            </a:r>
            <a:r>
              <a:rPr lang="tr-TR" dirty="0"/>
              <a:t>). </a:t>
            </a:r>
          </a:p>
          <a:p>
            <a:pPr algn="just"/>
            <a:r>
              <a:rPr lang="tr-TR" dirty="0"/>
              <a:t>Böylece insan kendisini dünyadan kopartmakta, dünyayı keşfedilir, hükmedilir, zapt edilir bir «şey», bir «araştırma nesnesi» konumuna, kendisini ise, bu şeyi anlayan, kavrayan, hükmeden, değiştiren, dönüştüren bir «iktidar öznesi» durumuna sokmaktadır. </a:t>
            </a:r>
          </a:p>
          <a:p>
            <a:pPr algn="just"/>
            <a:endParaRPr lang="tr-TR" dirty="0"/>
          </a:p>
        </p:txBody>
      </p:sp>
      <p:sp>
        <p:nvSpPr>
          <p:cNvPr id="4" name="Slayt Numarası Yer Tutucusu 3">
            <a:extLst>
              <a:ext uri="{FF2B5EF4-FFF2-40B4-BE49-F238E27FC236}">
                <a16:creationId xmlns:a16="http://schemas.microsoft.com/office/drawing/2014/main" id="{21629840-6B46-EB41-99D2-B7656BE2EC3B}"/>
              </a:ext>
            </a:extLst>
          </p:cNvPr>
          <p:cNvSpPr>
            <a:spLocks noGrp="1"/>
          </p:cNvSpPr>
          <p:nvPr>
            <p:ph type="sldNum" sz="quarter" idx="12"/>
          </p:nvPr>
        </p:nvSpPr>
        <p:spPr/>
        <p:txBody>
          <a:bodyPr/>
          <a:lstStyle/>
          <a:p>
            <a:fld id="{AAA6E18D-346B-384E-AEC8-E3F063C5A676}" type="slidenum">
              <a:rPr lang="tr-TR" smtClean="0"/>
              <a:t>2</a:t>
            </a:fld>
            <a:endParaRPr lang="tr-TR"/>
          </a:p>
        </p:txBody>
      </p:sp>
    </p:spTree>
    <p:extLst>
      <p:ext uri="{BB962C8B-B14F-4D97-AF65-F5344CB8AC3E}">
        <p14:creationId xmlns:p14="http://schemas.microsoft.com/office/powerpoint/2010/main" val="307446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13584F-885F-8C4D-B259-DCDBCB48D3F8}"/>
              </a:ext>
            </a:extLst>
          </p:cNvPr>
          <p:cNvSpPr>
            <a:spLocks noGrp="1"/>
          </p:cNvSpPr>
          <p:nvPr>
            <p:ph idx="1"/>
          </p:nvPr>
        </p:nvSpPr>
        <p:spPr>
          <a:xfrm>
            <a:off x="838200" y="537210"/>
            <a:ext cx="10515600" cy="5639753"/>
          </a:xfrm>
        </p:spPr>
        <p:txBody>
          <a:bodyPr>
            <a:normAutofit/>
          </a:bodyPr>
          <a:lstStyle/>
          <a:p>
            <a:pPr algn="just"/>
            <a:endParaRPr lang="tr-TR" dirty="0"/>
          </a:p>
          <a:p>
            <a:pPr algn="just"/>
            <a:r>
              <a:rPr lang="tr-TR" dirty="0"/>
              <a:t>Aklın standardizasyonu, bilimsel bakış açısı, teknik bakış açısı olarak da anlamlandırılabilir. </a:t>
            </a:r>
          </a:p>
          <a:p>
            <a:pPr algn="just"/>
            <a:r>
              <a:rPr lang="tr-TR" b="1" dirty="0"/>
              <a:t>İnceleyen, anlamaya çalışan, ölçen-biçen ve daha iyisini, daha hızlısını daha az enerji ile daha çok çalışanını bulmaya çalışan bir aklın</a:t>
            </a:r>
            <a:r>
              <a:rPr lang="tr-TR" dirty="0"/>
              <a:t> hayatın merkezine yerleştirilmesi. Yönetim literatürü açısında düşünecek olursak bir tür </a:t>
            </a:r>
            <a:r>
              <a:rPr lang="tr-TR" b="1" dirty="0"/>
              <a:t>verimlilik</a:t>
            </a:r>
            <a:r>
              <a:rPr lang="tr-TR" dirty="0"/>
              <a:t> arayışının yönetsel faaliyetin  merkezine konulmasıdır. </a:t>
            </a:r>
          </a:p>
          <a:p>
            <a:pPr algn="just"/>
            <a:r>
              <a:rPr lang="tr-TR" dirty="0"/>
              <a:t>Dünya incelenen, kuralları, dinamikleri kavranan bir olgu olarak ortaya çıkınca, bu dinamiklere ve kurallara müdahale olanağı ortaya çıkmaktadır. Modern öznenin bakış açısı böylesi bir müdahale olanağını elinin alında tutarak dünyaya hükmetmenin çağrısına sığınır. </a:t>
            </a:r>
          </a:p>
        </p:txBody>
      </p:sp>
      <p:sp>
        <p:nvSpPr>
          <p:cNvPr id="4" name="Slayt Numarası Yer Tutucusu 3">
            <a:extLst>
              <a:ext uri="{FF2B5EF4-FFF2-40B4-BE49-F238E27FC236}">
                <a16:creationId xmlns:a16="http://schemas.microsoft.com/office/drawing/2014/main" id="{9D7B3DF8-4B27-454B-A0E7-8BFD2DEAAE30}"/>
              </a:ext>
            </a:extLst>
          </p:cNvPr>
          <p:cNvSpPr>
            <a:spLocks noGrp="1"/>
          </p:cNvSpPr>
          <p:nvPr>
            <p:ph type="sldNum" sz="quarter" idx="12"/>
          </p:nvPr>
        </p:nvSpPr>
        <p:spPr/>
        <p:txBody>
          <a:bodyPr/>
          <a:lstStyle/>
          <a:p>
            <a:fld id="{AAA6E18D-346B-384E-AEC8-E3F063C5A676}" type="slidenum">
              <a:rPr lang="tr-TR" smtClean="0"/>
              <a:t>3</a:t>
            </a:fld>
            <a:endParaRPr lang="tr-TR"/>
          </a:p>
        </p:txBody>
      </p:sp>
    </p:spTree>
    <p:extLst>
      <p:ext uri="{BB962C8B-B14F-4D97-AF65-F5344CB8AC3E}">
        <p14:creationId xmlns:p14="http://schemas.microsoft.com/office/powerpoint/2010/main" val="96326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13584F-885F-8C4D-B259-DCDBCB48D3F8}"/>
              </a:ext>
            </a:extLst>
          </p:cNvPr>
          <p:cNvSpPr>
            <a:spLocks noGrp="1"/>
          </p:cNvSpPr>
          <p:nvPr>
            <p:ph idx="1"/>
          </p:nvPr>
        </p:nvSpPr>
        <p:spPr>
          <a:xfrm>
            <a:off x="838200" y="537210"/>
            <a:ext cx="10515600" cy="5639753"/>
          </a:xfrm>
        </p:spPr>
        <p:txBody>
          <a:bodyPr>
            <a:normAutofit/>
          </a:bodyPr>
          <a:lstStyle/>
          <a:p>
            <a:pPr algn="just"/>
            <a:endParaRPr lang="tr-TR" dirty="0"/>
          </a:p>
          <a:p>
            <a:pPr algn="just"/>
            <a:r>
              <a:rPr lang="tr-TR" b="1" dirty="0"/>
              <a:t>Yönetsel süreçler </a:t>
            </a:r>
            <a:r>
              <a:rPr lang="tr-TR" dirty="0"/>
              <a:t>açısından değerlendirilirse </a:t>
            </a:r>
            <a:r>
              <a:rPr lang="tr-TR" b="1" dirty="0"/>
              <a:t>kendisine verilen görevi yapan çalışan ile çalışanın yaptığı görevi izleyen, aksaklıkları anlamaya çalışan, onu daha hızlı çalıştırmak için yeni iş yapma teknikleri örgütleyerek bunu çalışan üzerinde deneyen, bu anlamda iktidarını rasyonel ve teknik olanın bilimsel bilgisinin arkasına gizleyen bir iktidar biçimi</a:t>
            </a:r>
            <a:r>
              <a:rPr lang="tr-TR" dirty="0"/>
              <a:t>nden bahsediyoruz.</a:t>
            </a:r>
          </a:p>
          <a:p>
            <a:pPr algn="just"/>
            <a:r>
              <a:rPr lang="tr-TR" dirty="0"/>
              <a:t>Hiyerarşi, modern yönetim olgusunun merkezinde durmaktadır.</a:t>
            </a:r>
          </a:p>
          <a:p>
            <a:pPr algn="just"/>
            <a:r>
              <a:rPr lang="tr-TR" dirty="0"/>
              <a:t>Yönetsel iktidar, </a:t>
            </a:r>
            <a:r>
              <a:rPr lang="tr-TR" b="1" dirty="0"/>
              <a:t>boyun eğdirmeye dair «</a:t>
            </a:r>
            <a:r>
              <a:rPr lang="tr-TR" b="1" dirty="0" err="1"/>
              <a:t>rasyonalite»</a:t>
            </a:r>
            <a:r>
              <a:rPr lang="tr-TR" dirty="0" err="1"/>
              <a:t>nin</a:t>
            </a:r>
            <a:r>
              <a:rPr lang="tr-TR" dirty="0"/>
              <a:t> inşa sürecini örgütler. Burada salt insan gruplarının örgütlenmesi değil, teknik bilginin, teknolojinin, bilimsel aklın, yönetsel ideolojinin hatta yönetim teknolojisinin örgütlenmesi söz konusudur. </a:t>
            </a:r>
          </a:p>
        </p:txBody>
      </p:sp>
      <p:sp>
        <p:nvSpPr>
          <p:cNvPr id="4" name="Slayt Numarası Yer Tutucusu 3">
            <a:extLst>
              <a:ext uri="{FF2B5EF4-FFF2-40B4-BE49-F238E27FC236}">
                <a16:creationId xmlns:a16="http://schemas.microsoft.com/office/drawing/2014/main" id="{C5DE1EDB-8365-1E46-8812-43EB385C3CCC}"/>
              </a:ext>
            </a:extLst>
          </p:cNvPr>
          <p:cNvSpPr>
            <a:spLocks noGrp="1"/>
          </p:cNvSpPr>
          <p:nvPr>
            <p:ph type="sldNum" sz="quarter" idx="12"/>
          </p:nvPr>
        </p:nvSpPr>
        <p:spPr/>
        <p:txBody>
          <a:bodyPr/>
          <a:lstStyle/>
          <a:p>
            <a:fld id="{AAA6E18D-346B-384E-AEC8-E3F063C5A676}" type="slidenum">
              <a:rPr lang="tr-TR" smtClean="0"/>
              <a:t>4</a:t>
            </a:fld>
            <a:endParaRPr lang="tr-TR"/>
          </a:p>
        </p:txBody>
      </p:sp>
    </p:spTree>
    <p:extLst>
      <p:ext uri="{BB962C8B-B14F-4D97-AF65-F5344CB8AC3E}">
        <p14:creationId xmlns:p14="http://schemas.microsoft.com/office/powerpoint/2010/main" val="2882097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13584F-885F-8C4D-B259-DCDBCB48D3F8}"/>
              </a:ext>
            </a:extLst>
          </p:cNvPr>
          <p:cNvSpPr>
            <a:spLocks noGrp="1"/>
          </p:cNvSpPr>
          <p:nvPr>
            <p:ph idx="1"/>
          </p:nvPr>
        </p:nvSpPr>
        <p:spPr>
          <a:xfrm>
            <a:off x="838200" y="537210"/>
            <a:ext cx="10515600" cy="5639753"/>
          </a:xfrm>
        </p:spPr>
        <p:txBody>
          <a:bodyPr>
            <a:normAutofit/>
          </a:bodyPr>
          <a:lstStyle/>
          <a:p>
            <a:pPr algn="just"/>
            <a:endParaRPr lang="tr-TR" dirty="0"/>
          </a:p>
          <a:p>
            <a:pPr marL="0" indent="0" algn="just">
              <a:buNone/>
            </a:pPr>
            <a:r>
              <a:rPr lang="tr-TR" dirty="0"/>
              <a:t>İkinci standardizasyon aşaması ise «zamanın </a:t>
            </a:r>
            <a:r>
              <a:rPr lang="tr-TR" dirty="0" err="1"/>
              <a:t>standardizasyonu»dur</a:t>
            </a:r>
            <a:r>
              <a:rPr lang="tr-TR" dirty="0"/>
              <a:t>. </a:t>
            </a:r>
          </a:p>
          <a:p>
            <a:pPr algn="just"/>
            <a:r>
              <a:rPr lang="tr-TR" dirty="0"/>
              <a:t>Zamanı eşit parçalara ayıran saatin icadı çağımızın en önemli buluşlarından birisidir ve insanlık tarihinde çok kısa bir geçmişe sahiptir. </a:t>
            </a:r>
          </a:p>
          <a:p>
            <a:pPr algn="just"/>
            <a:r>
              <a:rPr lang="tr-TR" dirty="0"/>
              <a:t>Kullandığımız saatlerin kendileri de bir makinedir ve zamanı mekanik bir biçimde eşit parçalara bölerler. </a:t>
            </a:r>
          </a:p>
          <a:p>
            <a:pPr algn="just"/>
            <a:r>
              <a:rPr lang="tr-TR" dirty="0"/>
              <a:t>Günümüzde kullandığımız saatler aslında doğal anlamda eşit olmayan zamanı yapay bir biçimde eşit parçaları ayırır ve bu anlamda yine aslında doğada bulunmayan mekanik bir zaman algısını insan hayatının merkezine yerleştirir. Güneş saati gibi değildir. Doğanın zamanı, bizim mekanik saatimizin zamanından farklıdır. </a:t>
            </a:r>
          </a:p>
        </p:txBody>
      </p:sp>
      <p:sp>
        <p:nvSpPr>
          <p:cNvPr id="4" name="Slayt Numarası Yer Tutucusu 3">
            <a:extLst>
              <a:ext uri="{FF2B5EF4-FFF2-40B4-BE49-F238E27FC236}">
                <a16:creationId xmlns:a16="http://schemas.microsoft.com/office/drawing/2014/main" id="{6A0BBED1-F1E5-B845-BC64-B0489F8E7802}"/>
              </a:ext>
            </a:extLst>
          </p:cNvPr>
          <p:cNvSpPr>
            <a:spLocks noGrp="1"/>
          </p:cNvSpPr>
          <p:nvPr>
            <p:ph type="sldNum" sz="quarter" idx="12"/>
          </p:nvPr>
        </p:nvSpPr>
        <p:spPr/>
        <p:txBody>
          <a:bodyPr/>
          <a:lstStyle/>
          <a:p>
            <a:fld id="{AAA6E18D-346B-384E-AEC8-E3F063C5A676}" type="slidenum">
              <a:rPr lang="tr-TR" smtClean="0"/>
              <a:t>5</a:t>
            </a:fld>
            <a:endParaRPr lang="tr-TR"/>
          </a:p>
        </p:txBody>
      </p:sp>
    </p:spTree>
    <p:extLst>
      <p:ext uri="{BB962C8B-B14F-4D97-AF65-F5344CB8AC3E}">
        <p14:creationId xmlns:p14="http://schemas.microsoft.com/office/powerpoint/2010/main" val="103064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13584F-885F-8C4D-B259-DCDBCB48D3F8}"/>
              </a:ext>
            </a:extLst>
          </p:cNvPr>
          <p:cNvSpPr>
            <a:spLocks noGrp="1"/>
          </p:cNvSpPr>
          <p:nvPr>
            <p:ph idx="1"/>
          </p:nvPr>
        </p:nvSpPr>
        <p:spPr>
          <a:xfrm>
            <a:off x="838200" y="537210"/>
            <a:ext cx="10515600" cy="5639753"/>
          </a:xfrm>
        </p:spPr>
        <p:txBody>
          <a:bodyPr>
            <a:normAutofit/>
          </a:bodyPr>
          <a:lstStyle/>
          <a:p>
            <a:pPr algn="just"/>
            <a:endParaRPr lang="tr-TR" b="1" dirty="0"/>
          </a:p>
          <a:p>
            <a:pPr algn="just"/>
            <a:r>
              <a:rPr lang="tr-TR" dirty="0"/>
              <a:t>Saatin toplumsal hayat üzerindeki asıl etkisi sanayi devrimi ve makineleşmeyle ortaya çıkmıştır. </a:t>
            </a:r>
          </a:p>
          <a:p>
            <a:pPr algn="just"/>
            <a:r>
              <a:rPr lang="tr-TR" dirty="0"/>
              <a:t>İnsan hayatını otomatiğe bağlayarak bir iktidar aygıtına dönüşmektedir. </a:t>
            </a:r>
          </a:p>
          <a:p>
            <a:pPr algn="just"/>
            <a:r>
              <a:rPr lang="tr-TR" dirty="0"/>
              <a:t>Saat, adeta modern çağın sembolü niteliğindedir ve modern üretim teknikleri tamamıyla saatin sunduğu olanaklar üzerinden yükselmektedir. </a:t>
            </a:r>
          </a:p>
          <a:p>
            <a:pPr algn="just"/>
            <a:r>
              <a:rPr lang="tr-TR" dirty="0"/>
              <a:t>Saat, sürekli kendi kendini tekrarlayan otomatik bir iş yapmakta ve bu yolla standart, her parçası birbirine eşit olan ve bu parçaların toplamından yine eşit toplamlara ulaşılan standart zaman dilimlerini üretmektedir. Bu basit üretimi sayesinde insanoğlunun yaşamının her anına hükmetmektedir. </a:t>
            </a:r>
            <a:endParaRPr lang="tr-TR" dirty="0">
              <a:effectLst/>
            </a:endParaRPr>
          </a:p>
        </p:txBody>
      </p:sp>
      <p:sp>
        <p:nvSpPr>
          <p:cNvPr id="4" name="Slayt Numarası Yer Tutucusu 3">
            <a:extLst>
              <a:ext uri="{FF2B5EF4-FFF2-40B4-BE49-F238E27FC236}">
                <a16:creationId xmlns:a16="http://schemas.microsoft.com/office/drawing/2014/main" id="{E94487CB-EC30-2749-A251-1520AB4F7C77}"/>
              </a:ext>
            </a:extLst>
          </p:cNvPr>
          <p:cNvSpPr>
            <a:spLocks noGrp="1"/>
          </p:cNvSpPr>
          <p:nvPr>
            <p:ph type="sldNum" sz="quarter" idx="12"/>
          </p:nvPr>
        </p:nvSpPr>
        <p:spPr/>
        <p:txBody>
          <a:bodyPr/>
          <a:lstStyle/>
          <a:p>
            <a:fld id="{AAA6E18D-346B-384E-AEC8-E3F063C5A676}" type="slidenum">
              <a:rPr lang="tr-TR" smtClean="0"/>
              <a:t>6</a:t>
            </a:fld>
            <a:endParaRPr lang="tr-TR"/>
          </a:p>
        </p:txBody>
      </p:sp>
    </p:spTree>
    <p:extLst>
      <p:ext uri="{BB962C8B-B14F-4D97-AF65-F5344CB8AC3E}">
        <p14:creationId xmlns:p14="http://schemas.microsoft.com/office/powerpoint/2010/main" val="107288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13584F-885F-8C4D-B259-DCDBCB48D3F8}"/>
              </a:ext>
            </a:extLst>
          </p:cNvPr>
          <p:cNvSpPr>
            <a:spLocks noGrp="1"/>
          </p:cNvSpPr>
          <p:nvPr>
            <p:ph idx="1"/>
          </p:nvPr>
        </p:nvSpPr>
        <p:spPr>
          <a:xfrm>
            <a:off x="838200" y="537210"/>
            <a:ext cx="10515600" cy="5639753"/>
          </a:xfrm>
        </p:spPr>
        <p:txBody>
          <a:bodyPr>
            <a:normAutofit/>
          </a:bodyPr>
          <a:lstStyle/>
          <a:p>
            <a:pPr algn="just"/>
            <a:endParaRPr lang="tr-TR" b="1" dirty="0"/>
          </a:p>
          <a:p>
            <a:pPr algn="just"/>
            <a:r>
              <a:rPr lang="tr-TR" dirty="0"/>
              <a:t>Yaşamı eşit parçalara bölüp bu parçaların her birinden aynı yoğunlukta yararlanma çağrısı modern insanın kendini ve dünyayı yeniden kurma çağrısına karışmakta, bu çerçevede insan, geceleri gündüze çevirmekte, işi gece vardiyasına taşımaktadır. Modern iş anlayışı aslında kronometrenin bir zaferidir. Hangi işin ne kadar zamanda yapılacağını ve başka teknikler denendiğinde işin yapılma süresinin ne kadar kısalacağını anlamaya soyunan Taylor elinde kronometre ile her işin tamamlanma süresini ölçmeye başlamış ve en kısa sürede işi tamamlama yöntemini bulmaya yarayan bu tekniğe de «bilimsel yönetim» adını vermiştir. </a:t>
            </a:r>
          </a:p>
          <a:p>
            <a:pPr algn="just"/>
            <a:r>
              <a:rPr lang="tr-TR" dirty="0"/>
              <a:t>Zamanı, </a:t>
            </a:r>
            <a:r>
              <a:rPr lang="tr-TR" b="1" dirty="0"/>
              <a:t>hız</a:t>
            </a:r>
            <a:r>
              <a:rPr lang="tr-TR" dirty="0"/>
              <a:t> kavramıyla bütünlük içinde algılayan ilk sınıf burjuvazi olmuştur. Arabaları ve uçaklarıyla zamanın hızına hükmeden de yine bu sınıftır. Bu çaba «zaman paradır» sloganlarıyla bir başka düzleme taşınmış, standart zamanı en hızlı kullananlar, bundan en çok çıkar sağlayanlar olmuştur.</a:t>
            </a:r>
          </a:p>
        </p:txBody>
      </p:sp>
      <p:sp>
        <p:nvSpPr>
          <p:cNvPr id="4" name="Slayt Numarası Yer Tutucusu 3">
            <a:extLst>
              <a:ext uri="{FF2B5EF4-FFF2-40B4-BE49-F238E27FC236}">
                <a16:creationId xmlns:a16="http://schemas.microsoft.com/office/drawing/2014/main" id="{D3DBEFC4-6F44-C345-A2F6-7FE5E13A5799}"/>
              </a:ext>
            </a:extLst>
          </p:cNvPr>
          <p:cNvSpPr>
            <a:spLocks noGrp="1"/>
          </p:cNvSpPr>
          <p:nvPr>
            <p:ph type="sldNum" sz="quarter" idx="12"/>
          </p:nvPr>
        </p:nvSpPr>
        <p:spPr/>
        <p:txBody>
          <a:bodyPr/>
          <a:lstStyle/>
          <a:p>
            <a:fld id="{AAA6E18D-346B-384E-AEC8-E3F063C5A676}" type="slidenum">
              <a:rPr lang="tr-TR" smtClean="0"/>
              <a:t>7</a:t>
            </a:fld>
            <a:endParaRPr lang="tr-TR"/>
          </a:p>
        </p:txBody>
      </p:sp>
    </p:spTree>
    <p:extLst>
      <p:ext uri="{BB962C8B-B14F-4D97-AF65-F5344CB8AC3E}">
        <p14:creationId xmlns:p14="http://schemas.microsoft.com/office/powerpoint/2010/main" val="422580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13584F-885F-8C4D-B259-DCDBCB48D3F8}"/>
              </a:ext>
            </a:extLst>
          </p:cNvPr>
          <p:cNvSpPr>
            <a:spLocks noGrp="1"/>
          </p:cNvSpPr>
          <p:nvPr>
            <p:ph idx="1"/>
          </p:nvPr>
        </p:nvSpPr>
        <p:spPr>
          <a:xfrm>
            <a:off x="838200" y="537210"/>
            <a:ext cx="10515600" cy="5639753"/>
          </a:xfrm>
        </p:spPr>
        <p:txBody>
          <a:bodyPr>
            <a:normAutofit/>
          </a:bodyPr>
          <a:lstStyle/>
          <a:p>
            <a:pPr marL="0" indent="0" algn="just">
              <a:buNone/>
            </a:pPr>
            <a:endParaRPr lang="tr-TR" b="1" dirty="0"/>
          </a:p>
          <a:p>
            <a:pPr marL="0" indent="0" algn="just">
              <a:buNone/>
            </a:pPr>
            <a:r>
              <a:rPr lang="tr-TR" dirty="0"/>
              <a:t>Üçüncü standardizasyon aşaması «mekanın </a:t>
            </a:r>
            <a:r>
              <a:rPr lang="tr-TR" dirty="0" err="1"/>
              <a:t>standardizasyonu»dur</a:t>
            </a:r>
            <a:r>
              <a:rPr lang="tr-TR" dirty="0"/>
              <a:t>. </a:t>
            </a:r>
          </a:p>
          <a:p>
            <a:pPr algn="just"/>
            <a:r>
              <a:rPr lang="tr-TR" dirty="0"/>
              <a:t>Avrupa’da 14. ve 16. yüzyıllar arasında mekan kavrayışında devrim niteliğinde bir dönüşüm gözlenmektedir. Bir değerler hiyerarşisi olarak kavranan mekan yerini bir büyüklük sistemi olarak mekan kavrayışına bırakmıştır. </a:t>
            </a:r>
          </a:p>
          <a:p>
            <a:pPr algn="just"/>
            <a:r>
              <a:rPr lang="tr-TR" dirty="0"/>
              <a:t>Resimde perspektifin kullanılmaya başlaması bütün dünya algısını ve dünyayı algılama sistemini dönüştürmüştür. </a:t>
            </a:r>
          </a:p>
          <a:p>
            <a:pPr algn="just"/>
            <a:r>
              <a:rPr lang="tr-TR" dirty="0"/>
              <a:t>Perspektif, doğa ve insanı bütün ulvi büyüklüklerinden sıyırarak, «ölçülü büyüklükleri çerçevesinde» resmetmenin kurallarını koyan bir standart olarak insan hayatına girmiştir. Leonardo da Vinci onlarca çalışmasında perspektifin ve insanın vücut parçalarının matematiksel kurallarını ortaya koymaktadır.</a:t>
            </a:r>
          </a:p>
          <a:p>
            <a:pPr algn="just"/>
            <a:endParaRPr lang="tr-TR" b="1" dirty="0"/>
          </a:p>
        </p:txBody>
      </p:sp>
      <p:sp>
        <p:nvSpPr>
          <p:cNvPr id="4" name="Slayt Numarası Yer Tutucusu 3">
            <a:extLst>
              <a:ext uri="{FF2B5EF4-FFF2-40B4-BE49-F238E27FC236}">
                <a16:creationId xmlns:a16="http://schemas.microsoft.com/office/drawing/2014/main" id="{508EFB2C-3ADD-CF44-9C44-904F26E7C77B}"/>
              </a:ext>
            </a:extLst>
          </p:cNvPr>
          <p:cNvSpPr>
            <a:spLocks noGrp="1"/>
          </p:cNvSpPr>
          <p:nvPr>
            <p:ph type="sldNum" sz="quarter" idx="12"/>
          </p:nvPr>
        </p:nvSpPr>
        <p:spPr/>
        <p:txBody>
          <a:bodyPr/>
          <a:lstStyle/>
          <a:p>
            <a:fld id="{AAA6E18D-346B-384E-AEC8-E3F063C5A676}" type="slidenum">
              <a:rPr lang="tr-TR" smtClean="0"/>
              <a:t>8</a:t>
            </a:fld>
            <a:endParaRPr lang="tr-TR"/>
          </a:p>
        </p:txBody>
      </p:sp>
    </p:spTree>
    <p:extLst>
      <p:ext uri="{BB962C8B-B14F-4D97-AF65-F5344CB8AC3E}">
        <p14:creationId xmlns:p14="http://schemas.microsoft.com/office/powerpoint/2010/main" val="605565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13584F-885F-8C4D-B259-DCDBCB48D3F8}"/>
              </a:ext>
            </a:extLst>
          </p:cNvPr>
          <p:cNvSpPr>
            <a:spLocks noGrp="1"/>
          </p:cNvSpPr>
          <p:nvPr>
            <p:ph idx="1"/>
          </p:nvPr>
        </p:nvSpPr>
        <p:spPr>
          <a:xfrm>
            <a:off x="838200" y="537210"/>
            <a:ext cx="10515600" cy="5639753"/>
          </a:xfrm>
        </p:spPr>
        <p:txBody>
          <a:bodyPr>
            <a:normAutofit/>
          </a:bodyPr>
          <a:lstStyle/>
          <a:p>
            <a:pPr algn="just"/>
            <a:endParaRPr lang="tr-TR" dirty="0"/>
          </a:p>
          <a:p>
            <a:pPr algn="just"/>
            <a:r>
              <a:rPr lang="tr-TR" dirty="0"/>
              <a:t>Perspektifin bulunması resme yaptığı etkiden daha fazlasını insanların gündelik hayatına yapmış ve </a:t>
            </a:r>
            <a:r>
              <a:rPr lang="tr-TR" b="1" dirty="0"/>
              <a:t>insanların yaşamlarının baştan aşağıya yeniden «resmedilmesini»/düzenlenmesini </a:t>
            </a:r>
            <a:r>
              <a:rPr lang="tr-TR" dirty="0"/>
              <a:t>sağlamıştır. </a:t>
            </a:r>
          </a:p>
          <a:p>
            <a:pPr algn="just"/>
            <a:r>
              <a:rPr lang="tr-TR" dirty="0"/>
              <a:t>En önemli etkisini </a:t>
            </a:r>
            <a:r>
              <a:rPr lang="tr-TR" b="1" dirty="0"/>
              <a:t>haritacılık</a:t>
            </a:r>
            <a:r>
              <a:rPr lang="tr-TR" dirty="0"/>
              <a:t> faaliyetlerinde görmek mümkündür. 15. yüzyıldan itibaren çılgın kaşifler, dünyanın adım adım haritalarını çıkartmış ve dünya beyaz adam eliyle zapt edilmeye başlanmıştır. Emperyalizm aşamasında mikro haritalar, tapu kadastro faaliyetlerinin başlamasına yol açmıştır. </a:t>
            </a:r>
          </a:p>
          <a:p>
            <a:pPr algn="just"/>
            <a:r>
              <a:rPr lang="tr-TR" dirty="0"/>
              <a:t>Mekanın standardizasyonunun en önemli etkisi Sanayi Devrimi sonrasında ortaya çıkmıştır. </a:t>
            </a:r>
            <a:r>
              <a:rPr lang="tr-TR" b="1" dirty="0"/>
              <a:t>Yaşam alanlarıyla iş alanları </a:t>
            </a:r>
            <a:r>
              <a:rPr lang="tr-TR" dirty="0"/>
              <a:t>ayrı ayrı planlanmıştır. </a:t>
            </a:r>
            <a:r>
              <a:rPr lang="tr-TR" b="1" dirty="0"/>
              <a:t>Kamu düzeninin sağlanması, çalışma ve özel yaşam alanlarının, kentlerin düzenlenmesi </a:t>
            </a:r>
            <a:r>
              <a:rPr lang="tr-TR" dirty="0"/>
              <a:t>önemli hale gelmiştir. </a:t>
            </a:r>
          </a:p>
        </p:txBody>
      </p:sp>
      <p:sp>
        <p:nvSpPr>
          <p:cNvPr id="4" name="Slayt Numarası Yer Tutucusu 3">
            <a:extLst>
              <a:ext uri="{FF2B5EF4-FFF2-40B4-BE49-F238E27FC236}">
                <a16:creationId xmlns:a16="http://schemas.microsoft.com/office/drawing/2014/main" id="{329E2652-6994-0C4B-908C-B79DB56A8842}"/>
              </a:ext>
            </a:extLst>
          </p:cNvPr>
          <p:cNvSpPr>
            <a:spLocks noGrp="1"/>
          </p:cNvSpPr>
          <p:nvPr>
            <p:ph type="sldNum" sz="quarter" idx="12"/>
          </p:nvPr>
        </p:nvSpPr>
        <p:spPr/>
        <p:txBody>
          <a:bodyPr/>
          <a:lstStyle/>
          <a:p>
            <a:fld id="{AAA6E18D-346B-384E-AEC8-E3F063C5A676}" type="slidenum">
              <a:rPr lang="tr-TR" smtClean="0"/>
              <a:t>9</a:t>
            </a:fld>
            <a:endParaRPr lang="tr-TR"/>
          </a:p>
        </p:txBody>
      </p:sp>
    </p:spTree>
    <p:extLst>
      <p:ext uri="{BB962C8B-B14F-4D97-AF65-F5344CB8AC3E}">
        <p14:creationId xmlns:p14="http://schemas.microsoft.com/office/powerpoint/2010/main" val="42499926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{4D4E243A-7605-8945-84B8-FB08F784939D}tf10001064</Template>
  <TotalTime>3097</TotalTime>
  <Words>1516</Words>
  <Application>Microsoft Macintosh PowerPoint</Application>
  <PresentationFormat>Geniş ekran</PresentationFormat>
  <Paragraphs>76</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Calibri</vt:lpstr>
      <vt:lpstr>Garamond</vt:lpstr>
      <vt:lpstr>Organik</vt:lpstr>
      <vt:lpstr>6. HAFTA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Microsoft Office User</cp:lastModifiedBy>
  <cp:revision>64</cp:revision>
  <dcterms:created xsi:type="dcterms:W3CDTF">2020-01-29T20:46:47Z</dcterms:created>
  <dcterms:modified xsi:type="dcterms:W3CDTF">2022-04-11T19:10:35Z</dcterms:modified>
</cp:coreProperties>
</file>