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15.02.2018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15.02.2018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a:t>İnsani </a:t>
            </a:r>
            <a:r>
              <a:rPr lang="tr-TR" sz="1400" dirty="0" smtClean="0"/>
              <a:t>müdahale uluslararası hukuk çerçevesinde halkalaştırılabilir mi?</a:t>
            </a:r>
          </a:p>
          <a:p>
            <a:r>
              <a:rPr lang="tr-TR" sz="1400" dirty="0" smtClean="0"/>
              <a:t>Devletlerin egemenlik hakkı koşullara mı bağlıdır? Öyleyse, bu koşullar nelerdir?</a:t>
            </a:r>
          </a:p>
          <a:p>
            <a:r>
              <a:rPr lang="tr-TR" sz="1400" dirty="0" smtClean="0"/>
              <a:t>İnsanlığa karşı suç düşüncesi hukuki açıdan anlamlı olamayacak derecede belirsiz ve karmaşık mıdır?</a:t>
            </a:r>
          </a:p>
          <a:p>
            <a:r>
              <a:rPr lang="tr-TR" sz="1400" dirty="0"/>
              <a:t>Siyasi liderler </a:t>
            </a:r>
            <a:r>
              <a:rPr lang="tr-TR" sz="1400" dirty="0" smtClean="0"/>
              <a:t>uluslararası insani hukuku ihlal etmekten dolayı bireysel olarak sorumlu tutulmalı </a:t>
            </a:r>
            <a:r>
              <a:rPr lang="tr-TR" sz="1400" dirty="0"/>
              <a:t>m</a:t>
            </a:r>
            <a:r>
              <a:rPr lang="tr-TR" sz="1400" dirty="0" smtClean="0"/>
              <a:t>ıdır?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ULUSLARARASI HUKUK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‘‘14. </a:t>
            </a:r>
            <a:r>
              <a:rPr lang="tr-TR" sz="1200" dirty="0"/>
              <a:t>Bölüm: </a:t>
            </a:r>
            <a:r>
              <a:rPr lang="tr-TR" sz="1200" dirty="0" smtClean="0"/>
              <a:t>Uluslararası Hukuk’’, </a:t>
            </a:r>
            <a:r>
              <a:rPr lang="tr-TR" sz="1200" i="1" dirty="0"/>
              <a:t>Küresel </a:t>
            </a:r>
            <a:r>
              <a:rPr lang="tr-TR" sz="1200" i="1" dirty="0" smtClean="0"/>
              <a:t>Siyaset</a:t>
            </a:r>
            <a:r>
              <a:rPr lang="tr-TR" sz="1200" dirty="0" smtClean="0"/>
              <a:t>, </a:t>
            </a:r>
          </a:p>
          <a:p>
            <a:pPr indent="0">
              <a:lnSpc>
                <a:spcPct val="100000"/>
              </a:lnSpc>
              <a:spcBef>
                <a:spcPts val="0"/>
              </a:spcBef>
              <a:buNone/>
            </a:pPr>
            <a:r>
              <a:rPr lang="tr-TR" sz="1200" dirty="0" smtClean="0"/>
              <a:t>                            çev. N. Uslu ve H. Özdemir, Ankara, Adres Yayınları, 2013, s. </a:t>
            </a:r>
            <a:r>
              <a:rPr lang="tr-TR" sz="1200" smtClean="0"/>
              <a:t>395-419.</a:t>
            </a:r>
            <a:endParaRPr lang="tr-TR" sz="1200" dirty="0" smtClean="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Uluslararası Hukuk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Autofit/>
          </a:bodyPr>
          <a:lstStyle/>
          <a:p>
            <a:pPr>
              <a:lnSpc>
                <a:spcPct val="130000"/>
              </a:lnSpc>
            </a:pPr>
            <a:r>
              <a:rPr lang="tr-TR" sz="1400" dirty="0"/>
              <a:t>Uluslararası hukuk: Devletlere ve diğer </a:t>
            </a:r>
            <a:r>
              <a:rPr lang="tr-TR" sz="1400" dirty="0" smtClean="0"/>
              <a:t>uluslararası </a:t>
            </a:r>
            <a:r>
              <a:rPr lang="tr-TR" sz="1400" dirty="0"/>
              <a:t>aktörlere uygulanan hukuktur. Uluslararası özel hukuk; bireyler, şirketler ve diğer devlet dışı aktörler tarafından gerçekleştirilen uluslararası faaliyetleri düzenler. Uluslararası özel hukuk ile iç hukuk kimi durumlarda çakıştığında, yasalar çatışması denilen sorun karşımıza çıkar. Uluslararası kamu (genel) hukuku ise; tüzel kişiler olarak görülen devletlere, uluslararası örgütlere ve benze kişiliğe sahip diğer aktörlere uygulanır. Dikkat edilmesi gereken nokta, iç hukukun aksine, uluslararası hukukun bir yasama organı ve yürütme sisteminin mutlak olarak var olmadığıdır.</a:t>
            </a:r>
          </a:p>
          <a:p>
            <a:pPr>
              <a:lnSpc>
                <a:spcPct val="130000"/>
              </a:lnSpc>
            </a:pPr>
            <a:r>
              <a:rPr lang="tr-TR" sz="1400" dirty="0"/>
              <a:t>Kurum: Uluslararası bir örgütün fiziki kişiliğine sahip olmak zorunda olmayan, davranışları ve beklentileri şekillendiren normlar, kurallar ve uygulamalar bütünüdür</a:t>
            </a:r>
            <a:r>
              <a:rPr lang="tr-TR" sz="1400" dirty="0" smtClean="0"/>
              <a:t>.</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Doğal hukuk: İnsanî yasaların tâbi olduğu </a:t>
            </a:r>
            <a:r>
              <a:rPr lang="tr-TR" sz="1400" dirty="0" smtClean="0"/>
              <a:t>ahlaki </a:t>
            </a:r>
            <a:r>
              <a:rPr lang="tr-TR" sz="1400" dirty="0"/>
              <a:t>sistemdir. Doğa, akıl veya Tanrı tarafından ortaya konan evrensel standartlar içerir.</a:t>
            </a:r>
          </a:p>
          <a:p>
            <a:r>
              <a:rPr lang="tr-TR" sz="1400" dirty="0"/>
              <a:t>Sert hukuk: Uygulatılabilen, dolayısıyla hukuki açıdan bağlayıcı yükümlülükler yükleyen yarı-hukuki araçlardır.</a:t>
            </a:r>
          </a:p>
          <a:p>
            <a:r>
              <a:rPr lang="tr-TR" sz="1400" dirty="0"/>
              <a:t>Yumuşak hukuk: Bağlayıcı olmayan ve zorla uygulatılamayan hukuktur. Sadece ahlaki yükleyen yarı-hukuki araçlardır. </a:t>
            </a:r>
          </a:p>
          <a:p>
            <a:r>
              <a:rPr lang="tr-TR" sz="1400" dirty="0"/>
              <a:t>Pozitif hukuk: Ahlaki içeriklerden bağımsız olarak işleyen, uygulanabilir emirler sistemidir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Uluslararası insani hukuk: Çatışma durumlarında savaşanları veya savaşmayanları korumayı hedefleyen, genellikle savaş hukuku olarak ifade edilen uluslararası hukuk türüdür. </a:t>
            </a:r>
          </a:p>
          <a:p>
            <a:r>
              <a:rPr lang="tr-TR" sz="1400" dirty="0"/>
              <a:t>Antlaşma: Uluslararası hukukta bağlayıcı olarak kabul edilen, iki ya da daha fazla devlet arasında imzalanmış olan resmi sözleşmedir.</a:t>
            </a:r>
          </a:p>
          <a:p>
            <a:r>
              <a:rPr lang="tr-TR" sz="1400" dirty="0"/>
              <a:t>Rıza: Kabullenme veya izin vermedir. Bağlayıcı yükümlülüklere veya yüksek bir otoriteye tâbi olmayı gönüllü bir şekilde kabul etmektir.</a:t>
            </a:r>
          </a:p>
          <a:p>
            <a:r>
              <a:rPr lang="tr-TR" sz="1400" dirty="0"/>
              <a:t>Teamül: Çok uzun süredir gerçekleştirildiği ve yaygın şekilde kabul gördüğü için hukuk gücüne ulaşan uygulamadır</a:t>
            </a:r>
            <a:r>
              <a:rPr lang="tr-TR" sz="1400" dirty="0" smtClean="0"/>
              <a:t>.</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err="1"/>
              <a:t>Rebus</a:t>
            </a:r>
            <a:r>
              <a:rPr lang="tr-TR" sz="1400" dirty="0"/>
              <a:t> </a:t>
            </a:r>
            <a:r>
              <a:rPr lang="tr-TR" sz="1400" dirty="0" err="1"/>
              <a:t>sic</a:t>
            </a:r>
            <a:r>
              <a:rPr lang="tr-TR" sz="1400" dirty="0"/>
              <a:t> </a:t>
            </a:r>
            <a:r>
              <a:rPr lang="tr-TR" sz="1400" dirty="0" err="1"/>
              <a:t>stantibus</a:t>
            </a:r>
            <a:r>
              <a:rPr lang="tr-TR" sz="1400" dirty="0"/>
              <a:t>: Şartlarda köklü bir değişiklik ortaya çıktığında devletlerin bir anlaşma çerçevesindeki yükümlülüklerini durdurabileceklerini ifade eden doktrindir.</a:t>
            </a:r>
          </a:p>
          <a:p>
            <a:r>
              <a:rPr lang="tr-TR" sz="1400" dirty="0" err="1"/>
              <a:t>Pacta</a:t>
            </a:r>
            <a:r>
              <a:rPr lang="tr-TR" sz="1400" dirty="0"/>
              <a:t> </a:t>
            </a:r>
            <a:r>
              <a:rPr lang="tr-TR" sz="1400" dirty="0" err="1"/>
              <a:t>sund</a:t>
            </a:r>
            <a:r>
              <a:rPr lang="tr-TR" sz="1400" dirty="0"/>
              <a:t> </a:t>
            </a:r>
            <a:r>
              <a:rPr lang="tr-TR" sz="1400" dirty="0" err="1"/>
              <a:t>servanda</a:t>
            </a:r>
            <a:r>
              <a:rPr lang="tr-TR" sz="1400" dirty="0"/>
              <a:t>: </a:t>
            </a:r>
            <a:r>
              <a:rPr lang="tr-TR" sz="1400" dirty="0" smtClean="0"/>
              <a:t>Antlaşmaların, </a:t>
            </a:r>
            <a:r>
              <a:rPr lang="tr-TR" sz="1400" dirty="0"/>
              <a:t>imzalayan taraflar bakımından bağlayıcı olduğu ve iyi niyetle uygulanması gerektiği ilkesidir.</a:t>
            </a:r>
          </a:p>
          <a:p>
            <a:r>
              <a:rPr lang="tr-TR" sz="1400" dirty="0"/>
              <a:t>Karşılıklılık: Taraflardan birinin davranışlarının diğerlerinin davranışlarına bağlı olarak belirlendiği iki veya daha fazla devlet arasındaki karşılıklı ilişki durumunu ifade etmektedir. Karşılıklı </a:t>
            </a:r>
            <a:r>
              <a:rPr lang="tr-TR" sz="1400" dirty="0" smtClean="0"/>
              <a:t>hasmane </a:t>
            </a:r>
            <a:r>
              <a:rPr lang="tr-TR" sz="1400" dirty="0"/>
              <a:t>ve dostane yaklaşımlar bakımından kabaca bir eşitlik olması durumudur. Dostane </a:t>
            </a:r>
            <a:r>
              <a:rPr lang="tr-TR" sz="1400" dirty="0" smtClean="0"/>
              <a:t>yaklaşımlar </a:t>
            </a:r>
            <a:r>
              <a:rPr lang="tr-TR" sz="1400" dirty="0"/>
              <a:t>sözkonusu olduğunda, pozitif karşılıklılık; hasmane yaklaşımlar sözkonusu olduğunda </a:t>
            </a:r>
            <a:r>
              <a:rPr lang="tr-TR" sz="1400" dirty="0" smtClean="0"/>
              <a:t>ise </a:t>
            </a:r>
            <a:r>
              <a:rPr lang="tr-TR" sz="1400" dirty="0"/>
              <a:t>negatif karşılıklılık ifadeleri kullanılır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Autofit/>
          </a:bodyPr>
          <a:lstStyle/>
          <a:p>
            <a:pPr>
              <a:lnSpc>
                <a:spcPct val="130000"/>
              </a:lnSpc>
            </a:pPr>
            <a:r>
              <a:rPr lang="tr-TR" sz="1400" dirty="0"/>
              <a:t>Diplomatik dokunulmazlık: Yabancı ülkelere atanmış diplomatlara tanınan haklar ve bağışıklıklar. Genellikle, tutuklanmadan ve cezai suçlamalarla mahkemeye getirilmeden muafiyet ve ayrıcalıklı </a:t>
            </a:r>
            <a:r>
              <a:rPr lang="tr-TR" sz="1400" dirty="0" smtClean="0"/>
              <a:t>seyahat </a:t>
            </a:r>
            <a:r>
              <a:rPr lang="tr-TR" sz="1400" dirty="0"/>
              <a:t>ve iletişim düzenlemeleri gibi hususları içerir.</a:t>
            </a:r>
          </a:p>
          <a:p>
            <a:pPr>
              <a:lnSpc>
                <a:spcPct val="130000"/>
              </a:lnSpc>
            </a:pPr>
            <a:r>
              <a:rPr lang="tr-TR" sz="1400" dirty="0"/>
              <a:t>Misilleme: Yanlış yapanı cezalandırma veya bir zararı tazmin etmeye yönelik olarak ortaya konan karşılık verme hareketidir. Orantılılık esastır.</a:t>
            </a:r>
          </a:p>
          <a:p>
            <a:pPr>
              <a:lnSpc>
                <a:spcPct val="130000"/>
              </a:lnSpc>
            </a:pPr>
            <a:r>
              <a:rPr lang="tr-TR" sz="1400" dirty="0"/>
              <a:t>Müdahalede bulunmama: Devletlerin başka devletlerin içişlerine karışmaması gerektiğine işaret eden ilkedir. Savaş suçu: Bireylerin cezai açıdan sorumlu tutulabildiği savaş hukukunun veya örflerinin ihlal edilmesidir.</a:t>
            </a:r>
          </a:p>
          <a:p>
            <a:pPr>
              <a:lnSpc>
                <a:spcPct val="130000"/>
              </a:lnSpc>
            </a:pPr>
            <a:r>
              <a:rPr lang="tr-TR" sz="1400" dirty="0"/>
              <a:t>İnsanlığa karşı suçlar: Sivil halka karşı yaygın, sistematik ve kastî şekilde gerçekleştirilen ve tekrarlanan saldırılardır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Uluslararası Hukuk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Autofit/>
          </a:bodyPr>
          <a:lstStyle/>
          <a:p>
            <a:pPr>
              <a:lnSpc>
                <a:spcPct val="130000"/>
              </a:lnSpc>
            </a:pPr>
            <a:r>
              <a:rPr lang="tr-TR" sz="1400" dirty="0"/>
              <a:t>Self-determinasyon: Devletin uluslararası sistem içerisinde egemen bağımsızlığa ve özerkliğe sahip olarak kendi kendini yöneten </a:t>
            </a:r>
            <a:r>
              <a:rPr lang="tr-TR" sz="1400" dirty="0" smtClean="0"/>
              <a:t>bir </a:t>
            </a:r>
            <a:r>
              <a:rPr lang="tr-TR" sz="1400" dirty="0"/>
              <a:t>varlık olması gerektiğine işaret eden ilkedir.</a:t>
            </a:r>
          </a:p>
          <a:p>
            <a:pPr>
              <a:lnSpc>
                <a:spcPct val="130000"/>
              </a:lnSpc>
            </a:pPr>
            <a:r>
              <a:rPr lang="tr-TR" sz="1400" dirty="0"/>
              <a:t>Egemen-eşitlik: Diğer farklılıklar ne olursa olsun, devletlerin uluslararası hukuk çerçevesinde sahip oldukları haklar, yetkiler ve korumalar bakımından eşit oldukları ilkesidir.</a:t>
            </a:r>
          </a:p>
          <a:p>
            <a:pPr>
              <a:lnSpc>
                <a:spcPct val="130000"/>
              </a:lnSpc>
            </a:pPr>
            <a:r>
              <a:rPr lang="tr-TR" sz="1400" dirty="0" err="1"/>
              <a:t>Jurisprudence</a:t>
            </a:r>
            <a:r>
              <a:rPr lang="tr-TR" sz="1400" dirty="0"/>
              <a:t>: Hukuk bilimi veya felsefesidir. Ya da, hukuk sistemi veya yapısıdır.</a:t>
            </a:r>
          </a:p>
          <a:p>
            <a:pPr>
              <a:lnSpc>
                <a:spcPct val="130000"/>
              </a:lnSpc>
            </a:pPr>
            <a:r>
              <a:rPr lang="tr-TR" sz="1400" dirty="0"/>
              <a:t>Anayasa: Devletin değişik kurumlarının görevleri, yetkileri ve işlevlerini tanımlayan ve kurumlar arasındaki ilişkiler ile devletle birey arasındaki ilişkileri düzenleyen yazılı veya yazısız kurallar bütünüdür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Uluslararası hukuk, gerçek anlamda bir hukuk mudur?</a:t>
            </a:r>
          </a:p>
          <a:p>
            <a:r>
              <a:rPr lang="tr-TR" sz="1400" dirty="0" smtClean="0"/>
              <a:t>Anlaşmalar nasıl ve neden uluslararası hukukun en önemli kaynağı olmaktadır?</a:t>
            </a:r>
          </a:p>
          <a:p>
            <a:r>
              <a:rPr lang="tr-TR" sz="1400" dirty="0"/>
              <a:t>Uluslararası </a:t>
            </a:r>
            <a:r>
              <a:rPr lang="tr-TR" sz="1400" dirty="0" smtClean="0"/>
              <a:t>hukuka uymak neden devletlerin çıkarınadır?</a:t>
            </a:r>
          </a:p>
          <a:p>
            <a:r>
              <a:rPr lang="tr-TR" sz="1400" dirty="0"/>
              <a:t>Uluslararası </a:t>
            </a:r>
            <a:r>
              <a:rPr lang="tr-TR" sz="1400" dirty="0" smtClean="0"/>
              <a:t>hukuka uyma konusunda devletlerin ahlaki motivasyonu ne kadar güçlüdür?</a:t>
            </a:r>
          </a:p>
          <a:p>
            <a:r>
              <a:rPr lang="tr-TR" sz="1400" dirty="0"/>
              <a:t>Uluslararası </a:t>
            </a:r>
            <a:r>
              <a:rPr lang="tr-TR" sz="1400" dirty="0" smtClean="0"/>
              <a:t>hukukun uluslararası yetki bağlamında </a:t>
            </a:r>
            <a:r>
              <a:rPr lang="tr-TR" sz="1400" dirty="0" err="1" smtClean="0"/>
              <a:t>anayasalcı</a:t>
            </a:r>
            <a:r>
              <a:rPr lang="tr-TR" sz="1400" dirty="0" smtClean="0"/>
              <a:t> bir bakış açısıyla kavramlaştırılmasının sonuçları nelerdir?</a:t>
            </a:r>
          </a:p>
          <a:p>
            <a:r>
              <a:rPr lang="tr-TR" sz="1400" dirty="0"/>
              <a:t>Uluslararası </a:t>
            </a:r>
            <a:r>
              <a:rPr lang="tr-TR" sz="1400" dirty="0" smtClean="0"/>
              <a:t>hukuk ile dünya hukuku ne derece birbiriyle uyumludur?</a:t>
            </a:r>
          </a:p>
          <a:p>
            <a:pPr indent="0">
              <a:buNone/>
            </a:pP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667</TotalTime>
  <Words>736</Words>
  <Application>Microsoft Office PowerPoint</Application>
  <PresentationFormat>Ekran Gösterisi (4:3)</PresentationFormat>
  <Paragraphs>49</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VII. hafta</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Sorular</vt:lpstr>
      <vt:lpstr>Uluslararası Politikada Uluslararası Hukuk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160</cp:revision>
  <dcterms:created xsi:type="dcterms:W3CDTF">2018-02-05T17:47:31Z</dcterms:created>
  <dcterms:modified xsi:type="dcterms:W3CDTF">2018-02-15T20:04:09Z</dcterms:modified>
</cp:coreProperties>
</file>