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80" r:id="rId2"/>
    <p:sldId id="257" r:id="rId3"/>
    <p:sldId id="258" r:id="rId4"/>
    <p:sldId id="259" r:id="rId5"/>
    <p:sldId id="285" r:id="rId6"/>
    <p:sldId id="286" r:id="rId7"/>
    <p:sldId id="265" r:id="rId8"/>
    <p:sldId id="266" r:id="rId9"/>
    <p:sldId id="267" r:id="rId10"/>
    <p:sldId id="269" r:id="rId11"/>
    <p:sldId id="282" r:id="rId12"/>
    <p:sldId id="270" r:id="rId13"/>
    <p:sldId id="271" r:id="rId14"/>
    <p:sldId id="287" r:id="rId15"/>
    <p:sldId id="284" r:id="rId16"/>
    <p:sldId id="272" r:id="rId17"/>
    <p:sldId id="283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3" d="100"/>
          <a:sy n="103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9A819-9FD3-7645-9B28-A03A48C92CE6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BBFE7-244E-E846-AFF7-C74E07AF3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4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D3193A-0BAD-46CB-952B-D9D1BA2FC5A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48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3D37E-7934-46C3-872F-64DA7F2F665B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649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987861-F557-400E-BD75-CD752904DC4D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041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78C871-D4FE-4E9D-AABA-13F0B48562B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473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78C871-D4FE-4E9D-AABA-13F0B48562B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473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78C871-D4FE-4E9D-AABA-13F0B48562B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473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727F4B-3EF7-4E08-8B92-F4F313C3456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536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59B220-C4ED-47E6-902E-978F6C9DA1C6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774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59B220-C4ED-47E6-902E-978F6C9DA1C6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774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59B220-C4ED-47E6-902E-978F6C9DA1C6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774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3D37E-7934-46C3-872F-64DA7F2F665B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64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2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2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7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1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4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7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2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7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9728F-571A-B04D-B105-F173B24ABEC9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D2161-FB62-7846-B922-E9F02C79E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1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902026"/>
            <a:ext cx="6296025" cy="7325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Ders: Bakterilerde üreme-1</a:t>
            </a:r>
          </a:p>
        </p:txBody>
      </p:sp>
    </p:spTree>
    <p:extLst>
      <p:ext uri="{BB962C8B-B14F-4D97-AF65-F5344CB8AC3E}">
        <p14:creationId xmlns:p14="http://schemas.microsoft.com/office/powerpoint/2010/main" val="3542520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28596" y="1156885"/>
            <a:ext cx="8607454" cy="531891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Katı </a:t>
            </a: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besiyerinde</a:t>
            </a: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 üreme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Sıvı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besiyerine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göre daha kısıtlı bir üreme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Koloninin üst kısmına difüzyonla gıda maddelerinin ulaşmaması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Koloninin altında gıda maddesinin ve difüzyonun azalması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Koloniden uzakta bulunan besin maddesinin koloniye ulaşmaması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Metabolizma artıklarının koloniden dışarı atılamaması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Koloninin üstündeki bakterilerde gıdasızlık sonucu dejenerasyon</a:t>
            </a:r>
          </a:p>
          <a:p>
            <a:pPr marL="0" indent="0"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482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Bakterilerde üreme</a:t>
            </a:r>
          </a:p>
        </p:txBody>
      </p:sp>
    </p:spTree>
    <p:extLst>
      <p:ext uri="{BB962C8B-B14F-4D97-AF65-F5344CB8AC3E}">
        <p14:creationId xmlns:p14="http://schemas.microsoft.com/office/powerpoint/2010/main" val="1821254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28596" y="1156885"/>
            <a:ext cx="8258204" cy="55582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Katı </a:t>
            </a: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besiyerinde</a:t>
            </a: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 üreme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Etraftaki koloniler nedeniyle beslenme alanının daralması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Basınç nedeniyle koloninin altındaki hücrelerde dejenerasyon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Koloninin altından çıkan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toksik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maddelerin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agar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yüzeyine yayılması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Koloni içinde bakterilerin serbest üreyememesi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Katı ortamda gıda difüzyonunun zor olması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Besiyerinde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nem kaybı, kuruma ve difüzyonun bozulması</a:t>
            </a:r>
          </a:p>
        </p:txBody>
      </p:sp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457200" y="136314"/>
            <a:ext cx="8229600" cy="89482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Bakterilerde üreme</a:t>
            </a:r>
          </a:p>
        </p:txBody>
      </p:sp>
    </p:spTree>
    <p:extLst>
      <p:ext uri="{BB962C8B-B14F-4D97-AF65-F5344CB8AC3E}">
        <p14:creationId xmlns:p14="http://schemas.microsoft.com/office/powerpoint/2010/main" val="17740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690394"/>
            <a:ext cx="8229600" cy="633413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164" y="2133599"/>
            <a:ext cx="7177025" cy="322893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Fiziksel faktörler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Kimyasal faktörler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Biyolojik faktörler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Mekanik faktörler</a:t>
            </a:r>
          </a:p>
        </p:txBody>
      </p:sp>
    </p:spTree>
    <p:extLst>
      <p:ext uri="{BB962C8B-B14F-4D97-AF65-F5344CB8AC3E}">
        <p14:creationId xmlns:p14="http://schemas.microsoft.com/office/powerpoint/2010/main" val="3130654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0034" y="492954"/>
            <a:ext cx="8229600" cy="59852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2198" y="1591891"/>
            <a:ext cx="8168066" cy="3488399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Fiziksel faktörler</a:t>
            </a:r>
          </a:p>
          <a:p>
            <a:pPr lvl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Sıcaklık: Optimal, düşük, yüksek,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liyofilizasyon</a:t>
            </a:r>
            <a:endParaRPr lang="tr-TR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2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Psikrofilik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bakteriler (&lt; 20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°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</a:p>
          <a:p>
            <a:pPr lvl="2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Mezofilik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bakteriler (20-45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°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</a:p>
          <a:p>
            <a:pPr lvl="2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Termofilik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bakteriler (&gt; 45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°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2459872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0034" y="193693"/>
            <a:ext cx="8229600" cy="59852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586" y="917655"/>
            <a:ext cx="8572858" cy="5699266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Fiziksel faktörler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Radyasyon</a:t>
            </a:r>
          </a:p>
          <a:p>
            <a:pPr lvl="2">
              <a:lnSpc>
                <a:spcPct val="110000"/>
              </a:lnSpc>
              <a:defRPr/>
            </a:pP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İyonizan</a:t>
            </a:r>
            <a:endParaRPr lang="tr-TR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3">
              <a:lnSpc>
                <a:spcPct val="110000"/>
              </a:lnSpc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Elektromanyetik (İks ve gama ışınları) </a:t>
            </a:r>
          </a:p>
          <a:p>
            <a:pPr lvl="3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Partiküler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(Alfa, beta, katot ışınları)</a:t>
            </a:r>
          </a:p>
          <a:p>
            <a:pPr lvl="3">
              <a:lnSpc>
                <a:spcPct val="110000"/>
              </a:lnSpc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Lazer ışınları </a:t>
            </a:r>
          </a:p>
          <a:p>
            <a:pPr lvl="2">
              <a:lnSpc>
                <a:spcPct val="110000"/>
              </a:lnSpc>
              <a:defRPr/>
            </a:pP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İyonizan</a:t>
            </a: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 olmayan</a:t>
            </a:r>
          </a:p>
          <a:p>
            <a:pPr lvl="3">
              <a:lnSpc>
                <a:spcPct val="110000"/>
              </a:lnSpc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UV</a:t>
            </a:r>
          </a:p>
          <a:p>
            <a:pPr lvl="3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İnfrared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3">
              <a:lnSpc>
                <a:spcPct val="11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Ultrasonik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dalgalar</a:t>
            </a:r>
          </a:p>
        </p:txBody>
      </p:sp>
    </p:spTree>
    <p:extLst>
      <p:ext uri="{BB962C8B-B14F-4D97-AF65-F5344CB8AC3E}">
        <p14:creationId xmlns:p14="http://schemas.microsoft.com/office/powerpoint/2010/main" val="3836979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0034" y="193693"/>
            <a:ext cx="8229600" cy="59852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38713"/>
            <a:ext cx="8062447" cy="4675027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Fiziksel faktörler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Yüzey gerilimi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Ozmotik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basınç (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hiptonik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izotonik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-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hipertonik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halofilik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Hidrostatik basınç (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barofilik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Rutubet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Elektrik</a:t>
            </a:r>
          </a:p>
        </p:txBody>
      </p:sp>
    </p:spTree>
    <p:extLst>
      <p:ext uri="{BB962C8B-B14F-4D97-AF65-F5344CB8AC3E}">
        <p14:creationId xmlns:p14="http://schemas.microsoft.com/office/powerpoint/2010/main" val="2569957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233" y="1395513"/>
            <a:ext cx="8042018" cy="4233575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Kimyasal faktörler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Oksijenin etkisi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Aerobik, </a:t>
            </a:r>
            <a:r>
              <a:rPr lang="tr-TR" sz="2800" dirty="0" err="1">
                <a:latin typeface="Times New Roman"/>
                <a:cs typeface="Times New Roman"/>
              </a:rPr>
              <a:t>Mycobacteriler</a:t>
            </a: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Fakültatif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Enterobakteriler</a:t>
            </a: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Anaerobik, </a:t>
            </a:r>
            <a:r>
              <a:rPr lang="tr-TR" sz="2800" dirty="0" err="1">
                <a:latin typeface="Times New Roman"/>
                <a:cs typeface="Times New Roman"/>
              </a:rPr>
              <a:t>Klostridiumlar</a:t>
            </a: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Mikroaerofilik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Brucella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abortus</a:t>
            </a: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Aerotolerant</a:t>
            </a: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0196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249" y="1128954"/>
            <a:ext cx="8341111" cy="531548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Kimyasal faktörler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CO</a:t>
            </a:r>
            <a:r>
              <a:rPr lang="tr-TR" baseline="-25000" dirty="0">
                <a:latin typeface="Times New Roman"/>
                <a:cs typeface="Times New Roman"/>
              </a:rPr>
              <a:t>2</a:t>
            </a:r>
            <a:r>
              <a:rPr lang="tr-TR" dirty="0">
                <a:latin typeface="Times New Roman"/>
                <a:cs typeface="Times New Roman"/>
              </a:rPr>
              <a:t> etkisi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Redoks Potansiyeli (</a:t>
            </a:r>
            <a:r>
              <a:rPr lang="tr-TR" dirty="0" err="1">
                <a:latin typeface="Times New Roman"/>
                <a:cs typeface="Times New Roman"/>
              </a:rPr>
              <a:t>Oksidasyon</a:t>
            </a:r>
            <a:r>
              <a:rPr lang="tr-TR" dirty="0">
                <a:latin typeface="Times New Roman"/>
                <a:cs typeface="Times New Roman"/>
              </a:rPr>
              <a:t>-Redüksiyon)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Elektron transferi</a:t>
            </a:r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pH</a:t>
            </a:r>
            <a:r>
              <a:rPr lang="tr-TR" dirty="0">
                <a:latin typeface="Times New Roman"/>
                <a:cs typeface="Times New Roman"/>
              </a:rPr>
              <a:t> (0-7-14)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7-7.4 arası insan ve hayvanlarda hastalık oluşturanlar</a:t>
            </a: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Antibiyotikler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Dezenfektanlar</a:t>
            </a:r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7918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08531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/>
                <a:cs typeface="Times New Roman"/>
              </a:rPr>
              <a:t>Bakteriyel Üreme Üzerine Etkili Faktörler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93576"/>
            <a:ext cx="8229600" cy="4746666"/>
          </a:xfrm>
        </p:spPr>
        <p:txBody>
          <a:bodyPr>
            <a:noAutofit/>
          </a:bodyPr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Biyolojik faktörler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Yerleşik </a:t>
            </a:r>
            <a:r>
              <a:rPr lang="tr-TR" dirty="0" err="1">
                <a:latin typeface="Times New Roman"/>
                <a:cs typeface="Times New Roman"/>
              </a:rPr>
              <a:t>mikrobiota</a:t>
            </a:r>
            <a:r>
              <a:rPr lang="tr-TR" dirty="0">
                <a:latin typeface="Times New Roman"/>
                <a:cs typeface="Times New Roman"/>
              </a:rPr>
              <a:t>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Bakteriyosinler</a:t>
            </a:r>
            <a:endParaRPr lang="tr-TR" dirty="0">
              <a:latin typeface="Times New Roman"/>
              <a:cs typeface="Times New Roman"/>
            </a:endParaRP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Mekanik faktörler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Çalkalama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Filtrasyon</a:t>
            </a: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Santrifigasyon</a:t>
            </a:r>
            <a:endParaRPr lang="tr-TR" dirty="0">
              <a:latin typeface="Times New Roman"/>
              <a:cs typeface="Times New Roman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Vibrasyon</a:t>
            </a:r>
          </a:p>
        </p:txBody>
      </p:sp>
    </p:spTree>
    <p:extLst>
      <p:ext uri="{BB962C8B-B14F-4D97-AF65-F5344CB8AC3E}">
        <p14:creationId xmlns:p14="http://schemas.microsoft.com/office/powerpoint/2010/main" val="32539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48890"/>
            <a:ext cx="8229600" cy="59302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Bakterilerin Kimyasal Yapıları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55688"/>
            <a:ext cx="8229600" cy="5190836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Makro elementler</a:t>
            </a:r>
          </a:p>
          <a:p>
            <a:pPr lvl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Su- </a:t>
            </a:r>
            <a:r>
              <a:rPr lang="tr-TR" dirty="0" err="1">
                <a:latin typeface="Times New Roman"/>
                <a:cs typeface="Times New Roman"/>
              </a:rPr>
              <a:t>vegetatif</a:t>
            </a:r>
            <a:r>
              <a:rPr lang="tr-TR" dirty="0">
                <a:latin typeface="Times New Roman"/>
                <a:cs typeface="Times New Roman"/>
              </a:rPr>
              <a:t> %70- 90,  spor %5- 20</a:t>
            </a:r>
          </a:p>
          <a:p>
            <a:pPr lvl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C, H, O, N, S, P</a:t>
            </a:r>
            <a:endParaRPr lang="tr-TR" b="1" dirty="0">
              <a:latin typeface="Times New Roman"/>
              <a:cs typeface="Times New Roman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Mikro elemenler</a:t>
            </a:r>
          </a:p>
          <a:p>
            <a:pPr lvl="1">
              <a:lnSpc>
                <a:spcPct val="11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Ca</a:t>
            </a:r>
            <a:r>
              <a:rPr lang="tr-TR" dirty="0">
                <a:latin typeface="Times New Roman"/>
                <a:cs typeface="Times New Roman"/>
              </a:rPr>
              <a:t>, K, </a:t>
            </a:r>
            <a:r>
              <a:rPr lang="tr-TR" dirty="0" err="1">
                <a:latin typeface="Times New Roman"/>
                <a:cs typeface="Times New Roman"/>
              </a:rPr>
              <a:t>Na</a:t>
            </a:r>
            <a:r>
              <a:rPr lang="tr-TR" dirty="0">
                <a:latin typeface="Times New Roman"/>
                <a:cs typeface="Times New Roman"/>
              </a:rPr>
              <a:t>, Mg, Mn, Fe, </a:t>
            </a:r>
            <a:r>
              <a:rPr lang="tr-TR" dirty="0" err="1">
                <a:latin typeface="Times New Roman"/>
                <a:cs typeface="Times New Roman"/>
              </a:rPr>
              <a:t>Co</a:t>
            </a:r>
            <a:r>
              <a:rPr lang="tr-TR" dirty="0">
                <a:latin typeface="Times New Roman"/>
                <a:cs typeface="Times New Roman"/>
              </a:rPr>
              <a:t>, Cu, Al, </a:t>
            </a:r>
            <a:r>
              <a:rPr lang="tr-TR" dirty="0" err="1">
                <a:latin typeface="Times New Roman"/>
                <a:cs typeface="Times New Roman"/>
              </a:rPr>
              <a:t>Zn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Mo</a:t>
            </a:r>
            <a:endParaRPr lang="tr-TR" b="1" dirty="0">
              <a:latin typeface="Times New Roman"/>
              <a:cs typeface="Times New Roman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İnorganik maddeler</a:t>
            </a:r>
          </a:p>
          <a:p>
            <a:pPr lvl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Su, oksijen, </a:t>
            </a:r>
            <a:r>
              <a:rPr lang="tr-TR" dirty="0" err="1">
                <a:latin typeface="Times New Roman"/>
                <a:cs typeface="Times New Roman"/>
              </a:rPr>
              <a:t>karbobdioksit</a:t>
            </a:r>
            <a:r>
              <a:rPr lang="tr-TR" dirty="0">
                <a:latin typeface="Times New Roman"/>
                <a:cs typeface="Times New Roman"/>
              </a:rPr>
              <a:t>, azot, diğerleri</a:t>
            </a:r>
            <a:endParaRPr lang="tr-TR" baseline="-25000" dirty="0">
              <a:latin typeface="Times New Roman"/>
              <a:cs typeface="Times New Roman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b="1" dirty="0">
                <a:latin typeface="Times New Roman"/>
                <a:cs typeface="Times New Roman"/>
              </a:rPr>
              <a:t>Organik Maddeler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Protein, </a:t>
            </a:r>
            <a:r>
              <a:rPr lang="tr-TR" dirty="0" err="1">
                <a:latin typeface="Times New Roman"/>
                <a:cs typeface="Times New Roman"/>
              </a:rPr>
              <a:t>karbohidrat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lipid</a:t>
            </a:r>
            <a:r>
              <a:rPr lang="tr-TR" dirty="0">
                <a:latin typeface="Times New Roman"/>
                <a:cs typeface="Times New Roman"/>
              </a:rPr>
              <a:t>, NA, vitaminler</a:t>
            </a:r>
          </a:p>
        </p:txBody>
      </p:sp>
    </p:spTree>
    <p:extLst>
      <p:ext uri="{BB962C8B-B14F-4D97-AF65-F5344CB8AC3E}">
        <p14:creationId xmlns:p14="http://schemas.microsoft.com/office/powerpoint/2010/main" val="326937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Bakterilerin Beslenmesi</a:t>
            </a:r>
            <a:endParaRPr lang="tr-TR" sz="32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07577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Enerji sağlamak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Hücresel </a:t>
            </a:r>
            <a:r>
              <a:rPr lang="tr-TR" sz="2800" dirty="0" err="1">
                <a:latin typeface="Times New Roman"/>
                <a:cs typeface="Times New Roman"/>
              </a:rPr>
              <a:t>komponentleri</a:t>
            </a:r>
            <a:r>
              <a:rPr lang="tr-TR" sz="2800" dirty="0">
                <a:latin typeface="Times New Roman"/>
                <a:cs typeface="Times New Roman"/>
              </a:rPr>
              <a:t> yapabilmek 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Gelişmek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Çoğalmak</a:t>
            </a:r>
          </a:p>
          <a:p>
            <a:pPr>
              <a:lnSpc>
                <a:spcPct val="14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Yaşamak için beslenmek zorundadırlar</a:t>
            </a:r>
          </a:p>
        </p:txBody>
      </p:sp>
    </p:spTree>
    <p:extLst>
      <p:ext uri="{BB962C8B-B14F-4D97-AF65-F5344CB8AC3E}">
        <p14:creationId xmlns:p14="http://schemas.microsoft.com/office/powerpoint/2010/main" val="34168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167922"/>
            <a:ext cx="8229600" cy="706438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Bakterilerin Beslenmesi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165" y="919322"/>
            <a:ext cx="8736072" cy="5938678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tr-TR" sz="2800" b="1" dirty="0">
                <a:latin typeface="Times New Roman"/>
                <a:cs typeface="Times New Roman"/>
              </a:rPr>
              <a:t>Beslenme Tarzına Göre Sınıflama</a:t>
            </a:r>
          </a:p>
          <a:p>
            <a:pPr lvl="1" eaLnBrk="1" hangingPunct="1">
              <a:defRPr/>
            </a:pPr>
            <a:r>
              <a:rPr lang="tr-TR" b="1" dirty="0">
                <a:latin typeface="Times New Roman"/>
                <a:cs typeface="Times New Roman"/>
              </a:rPr>
              <a:t>Karbon kaynağı (hücre </a:t>
            </a:r>
            <a:r>
              <a:rPr lang="tr-TR" b="1" dirty="0" err="1">
                <a:latin typeface="Times New Roman"/>
                <a:cs typeface="Times New Roman"/>
              </a:rPr>
              <a:t>komponentlerinin</a:t>
            </a:r>
            <a:r>
              <a:rPr lang="tr-TR" b="1" dirty="0">
                <a:latin typeface="Times New Roman"/>
                <a:cs typeface="Times New Roman"/>
              </a:rPr>
              <a:t> yapısında)</a:t>
            </a:r>
          </a:p>
          <a:p>
            <a:pPr lvl="2" eaLnBrk="1" hangingPunct="1"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Ototrofik</a:t>
            </a:r>
            <a:r>
              <a:rPr lang="tr-TR" sz="2800" b="1" dirty="0">
                <a:latin typeface="Times New Roman"/>
                <a:cs typeface="Times New Roman"/>
              </a:rPr>
              <a:t> bakteriler</a:t>
            </a:r>
            <a:r>
              <a:rPr lang="tr-TR" sz="2800" dirty="0">
                <a:latin typeface="Times New Roman"/>
                <a:cs typeface="Times New Roman"/>
              </a:rPr>
              <a:t>: İnorganik maddeleri (CO</a:t>
            </a:r>
            <a:r>
              <a:rPr lang="tr-TR" sz="2800" baseline="-25000" dirty="0">
                <a:latin typeface="Times New Roman"/>
                <a:cs typeface="Times New Roman"/>
              </a:rPr>
              <a:t>2</a:t>
            </a:r>
            <a:r>
              <a:rPr lang="tr-TR" sz="2800" dirty="0">
                <a:latin typeface="Times New Roman"/>
                <a:cs typeface="Times New Roman"/>
              </a:rPr>
              <a:t>, H</a:t>
            </a:r>
            <a:r>
              <a:rPr lang="tr-TR" sz="2800" baseline="-25000" dirty="0">
                <a:latin typeface="Times New Roman"/>
                <a:cs typeface="Times New Roman"/>
              </a:rPr>
              <a:t>2</a:t>
            </a:r>
            <a:r>
              <a:rPr lang="tr-TR" sz="2800" dirty="0">
                <a:latin typeface="Times New Roman"/>
                <a:cs typeface="Times New Roman"/>
              </a:rPr>
              <a:t>, H</a:t>
            </a:r>
            <a:r>
              <a:rPr lang="tr-TR" sz="2800" baseline="-25000" dirty="0">
                <a:latin typeface="Times New Roman"/>
                <a:cs typeface="Times New Roman"/>
              </a:rPr>
              <a:t>2</a:t>
            </a:r>
            <a:r>
              <a:rPr lang="tr-TR" sz="2800" dirty="0">
                <a:latin typeface="Times New Roman"/>
                <a:cs typeface="Times New Roman"/>
              </a:rPr>
              <a:t>S, NH</a:t>
            </a:r>
            <a:r>
              <a:rPr lang="tr-TR" sz="2800" baseline="-25000" dirty="0">
                <a:latin typeface="Times New Roman"/>
                <a:cs typeface="Times New Roman"/>
              </a:rPr>
              <a:t>3</a:t>
            </a:r>
            <a:r>
              <a:rPr lang="tr-TR" sz="2800" dirty="0">
                <a:latin typeface="Times New Roman"/>
                <a:cs typeface="Times New Roman"/>
              </a:rPr>
              <a:t> gibi) kullananlar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Fotosentetik</a:t>
            </a:r>
            <a:r>
              <a:rPr lang="tr-TR" sz="2800" dirty="0">
                <a:latin typeface="Times New Roman"/>
                <a:cs typeface="Times New Roman"/>
              </a:rPr>
              <a:t> (</a:t>
            </a:r>
            <a:r>
              <a:rPr lang="tr-TR" sz="2800" dirty="0" err="1">
                <a:latin typeface="Times New Roman"/>
                <a:cs typeface="Times New Roman"/>
              </a:rPr>
              <a:t>Fototrofik</a:t>
            </a:r>
            <a:r>
              <a:rPr lang="tr-TR" sz="2800" dirty="0">
                <a:latin typeface="Times New Roman"/>
                <a:cs typeface="Times New Roman"/>
              </a:rPr>
              <a:t>): </a:t>
            </a:r>
            <a:r>
              <a:rPr lang="tr-TR" sz="2800" dirty="0" err="1">
                <a:latin typeface="Times New Roman"/>
                <a:cs typeface="Times New Roman"/>
              </a:rPr>
              <a:t>Fotosentetik</a:t>
            </a:r>
            <a:r>
              <a:rPr lang="tr-TR" sz="2800" dirty="0">
                <a:latin typeface="Times New Roman"/>
                <a:cs typeface="Times New Roman"/>
              </a:rPr>
              <a:t> pigmentlerle fotosentez yaparlar. Örnek </a:t>
            </a:r>
            <a:r>
              <a:rPr lang="tr-TR" sz="2800" dirty="0" err="1">
                <a:latin typeface="Times New Roman"/>
                <a:cs typeface="Times New Roman"/>
              </a:rPr>
              <a:t>Cyanobacter</a:t>
            </a:r>
            <a:r>
              <a:rPr lang="tr-TR" sz="2800" dirty="0">
                <a:latin typeface="Times New Roman"/>
                <a:cs typeface="Times New Roman"/>
              </a:rPr>
              <a:t> türleri.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Kemosentetik</a:t>
            </a:r>
            <a:r>
              <a:rPr lang="tr-TR" sz="2800" dirty="0">
                <a:latin typeface="Times New Roman"/>
                <a:cs typeface="Times New Roman"/>
              </a:rPr>
              <a:t> (</a:t>
            </a:r>
            <a:r>
              <a:rPr lang="tr-TR" sz="2800" dirty="0" err="1">
                <a:latin typeface="Times New Roman"/>
                <a:cs typeface="Times New Roman"/>
              </a:rPr>
              <a:t>Kemotrofik</a:t>
            </a:r>
            <a:r>
              <a:rPr lang="tr-TR" sz="2800" dirty="0">
                <a:latin typeface="Times New Roman"/>
                <a:cs typeface="Times New Roman"/>
              </a:rPr>
              <a:t>): İnorganik maddelerin </a:t>
            </a:r>
            <a:r>
              <a:rPr lang="tr-TR" sz="2800" dirty="0" err="1">
                <a:latin typeface="Times New Roman"/>
                <a:cs typeface="Times New Roman"/>
              </a:rPr>
              <a:t>oksidasyonu</a:t>
            </a:r>
            <a:r>
              <a:rPr lang="tr-TR" sz="2800" dirty="0">
                <a:latin typeface="Times New Roman"/>
                <a:cs typeface="Times New Roman"/>
              </a:rPr>
              <a:t> yaparlar. </a:t>
            </a:r>
            <a:r>
              <a:rPr lang="tr-TR" sz="2800" dirty="0" err="1">
                <a:latin typeface="Times New Roman"/>
                <a:cs typeface="Times New Roman"/>
              </a:rPr>
              <a:t>Sulfomonas</a:t>
            </a:r>
            <a:r>
              <a:rPr lang="tr-TR" sz="2800" dirty="0">
                <a:latin typeface="Times New Roman"/>
                <a:cs typeface="Times New Roman"/>
              </a:rPr>
              <a:t> türleri</a:t>
            </a:r>
          </a:p>
        </p:txBody>
      </p:sp>
    </p:spTree>
    <p:extLst>
      <p:ext uri="{BB962C8B-B14F-4D97-AF65-F5344CB8AC3E}">
        <p14:creationId xmlns:p14="http://schemas.microsoft.com/office/powerpoint/2010/main" val="77245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117167"/>
            <a:ext cx="8229600" cy="706438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Bakterilerin Beslenmesi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1102" y="839283"/>
            <a:ext cx="8842203" cy="5723169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tr-TR" sz="2800" b="1" dirty="0">
                <a:latin typeface="Times New Roman"/>
                <a:cs typeface="Times New Roman"/>
              </a:rPr>
              <a:t>Beslenme Tarzına Göre Sınıflama</a:t>
            </a:r>
          </a:p>
          <a:p>
            <a:pPr lvl="1" eaLnBrk="1" hangingPunct="1">
              <a:defRPr/>
            </a:pPr>
            <a:r>
              <a:rPr lang="tr-TR" b="1" dirty="0">
                <a:latin typeface="Times New Roman"/>
                <a:cs typeface="Times New Roman"/>
              </a:rPr>
              <a:t>Karbon kaynağı (hücre </a:t>
            </a:r>
            <a:r>
              <a:rPr lang="tr-TR" b="1" dirty="0" err="1">
                <a:latin typeface="Times New Roman"/>
                <a:cs typeface="Times New Roman"/>
              </a:rPr>
              <a:t>komponentlerinin</a:t>
            </a:r>
            <a:r>
              <a:rPr lang="tr-TR" b="1" dirty="0">
                <a:latin typeface="Times New Roman"/>
                <a:cs typeface="Times New Roman"/>
              </a:rPr>
              <a:t> yapısında)</a:t>
            </a:r>
          </a:p>
          <a:p>
            <a:pPr lvl="2" eaLnBrk="1" hangingPunct="1"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Hetotrofik</a:t>
            </a:r>
            <a:r>
              <a:rPr lang="tr-TR" sz="2800" b="1" dirty="0">
                <a:latin typeface="Times New Roman"/>
                <a:cs typeface="Times New Roman"/>
              </a:rPr>
              <a:t> bakteriler: </a:t>
            </a:r>
            <a:r>
              <a:rPr lang="tr-TR" sz="2800" dirty="0">
                <a:latin typeface="Times New Roman"/>
                <a:cs typeface="Times New Roman"/>
              </a:rPr>
              <a:t>Organik karbon ve karbonhidrat yararlanırlar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Safrofitik</a:t>
            </a:r>
            <a:r>
              <a:rPr lang="tr-TR" sz="2800" dirty="0">
                <a:latin typeface="Times New Roman"/>
                <a:cs typeface="Times New Roman"/>
              </a:rPr>
              <a:t>: Toprakta bulunan organik materyalleri kullanırlar.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Parazitik</a:t>
            </a:r>
            <a:r>
              <a:rPr lang="tr-TR" sz="2800" dirty="0">
                <a:latin typeface="Times New Roman"/>
                <a:cs typeface="Times New Roman"/>
              </a:rPr>
              <a:t>: Canlılardaki organik maddeleri </a:t>
            </a:r>
            <a:r>
              <a:rPr lang="tr-TR" sz="2800" dirty="0" err="1">
                <a:latin typeface="Times New Roman"/>
                <a:cs typeface="Times New Roman"/>
              </a:rPr>
              <a:t>kulananlar</a:t>
            </a:r>
            <a:r>
              <a:rPr lang="tr-TR" sz="2800" dirty="0">
                <a:latin typeface="Times New Roman"/>
                <a:cs typeface="Times New Roman"/>
              </a:rPr>
              <a:t>.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Simbiyotik</a:t>
            </a:r>
            <a:r>
              <a:rPr lang="tr-TR" sz="2800" dirty="0">
                <a:latin typeface="Times New Roman"/>
                <a:cs typeface="Times New Roman"/>
              </a:rPr>
              <a:t>: Diğer bakteri/canlılarla birlikte yaşayanlar</a:t>
            </a:r>
          </a:p>
        </p:txBody>
      </p:sp>
    </p:spTree>
    <p:extLst>
      <p:ext uri="{BB962C8B-B14F-4D97-AF65-F5344CB8AC3E}">
        <p14:creationId xmlns:p14="http://schemas.microsoft.com/office/powerpoint/2010/main" val="3521904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167922"/>
            <a:ext cx="8229600" cy="706438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Bakterilerin Beslenmesi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552" y="1328236"/>
            <a:ext cx="8704717" cy="5022127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tr-TR" sz="2800" b="1" dirty="0">
                <a:latin typeface="Times New Roman"/>
                <a:cs typeface="Times New Roman"/>
              </a:rPr>
              <a:t>Beslenme Tarzına Göre Sınıflama</a:t>
            </a:r>
          </a:p>
          <a:p>
            <a:pPr lvl="1" eaLnBrk="1" hangingPunct="1">
              <a:defRPr/>
            </a:pPr>
            <a:r>
              <a:rPr lang="tr-TR" b="1" dirty="0">
                <a:latin typeface="Times New Roman"/>
                <a:cs typeface="Times New Roman"/>
              </a:rPr>
              <a:t>Enerji kaynağı (</a:t>
            </a:r>
            <a:r>
              <a:rPr lang="tr-TR" b="1" dirty="0" err="1">
                <a:latin typeface="Times New Roman"/>
                <a:cs typeface="Times New Roman"/>
              </a:rPr>
              <a:t>biyosentez</a:t>
            </a:r>
            <a:r>
              <a:rPr lang="tr-TR" b="1" dirty="0">
                <a:latin typeface="Times New Roman"/>
                <a:cs typeface="Times New Roman"/>
              </a:rPr>
              <a:t> olaylarında gerekli)</a:t>
            </a:r>
          </a:p>
          <a:p>
            <a:pPr lvl="2" eaLnBrk="1" hangingPunct="1">
              <a:defRPr/>
            </a:pPr>
            <a:r>
              <a:rPr lang="tr-TR" sz="2800" b="1" dirty="0">
                <a:latin typeface="Times New Roman"/>
                <a:cs typeface="Times New Roman"/>
              </a:rPr>
              <a:t>Kimyasal enerji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Kemolitotrof</a:t>
            </a:r>
            <a:endParaRPr lang="tr-TR" sz="2800" dirty="0">
              <a:latin typeface="Times New Roman"/>
              <a:cs typeface="Times New Roman"/>
            </a:endParaRP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Kemoorganotrof</a:t>
            </a:r>
            <a:endParaRPr lang="tr-TR" sz="2800" dirty="0">
              <a:latin typeface="Times New Roman"/>
              <a:cs typeface="Times New Roman"/>
            </a:endParaRPr>
          </a:p>
          <a:p>
            <a:pPr marL="1371600" lvl="3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2" eaLnBrk="1" hangingPunct="1">
              <a:defRPr/>
            </a:pPr>
            <a:r>
              <a:rPr lang="tr-TR" sz="2800" b="1" dirty="0">
                <a:latin typeface="Times New Roman"/>
                <a:cs typeface="Times New Roman"/>
              </a:rPr>
              <a:t>Işık enerjisi</a:t>
            </a: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Fotolitotrofik</a:t>
            </a:r>
            <a:endParaRPr lang="tr-TR" sz="2800" dirty="0">
              <a:latin typeface="Times New Roman"/>
              <a:cs typeface="Times New Roman"/>
            </a:endParaRPr>
          </a:p>
          <a:p>
            <a:pPr lvl="3">
              <a:defRPr/>
            </a:pPr>
            <a:r>
              <a:rPr lang="tr-TR" sz="2800" dirty="0" err="1">
                <a:latin typeface="Times New Roman"/>
                <a:cs typeface="Times New Roman"/>
              </a:rPr>
              <a:t>Fotoorganotrofik</a:t>
            </a: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64715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0843" y="164878"/>
            <a:ext cx="8748139" cy="6818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Bakterilerde üreme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0843" y="1066235"/>
            <a:ext cx="8748139" cy="545660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Uygun </a:t>
            </a:r>
            <a:r>
              <a:rPr lang="tr-TR" sz="2800" dirty="0" err="1">
                <a:latin typeface="Times New Roman"/>
                <a:cs typeface="Times New Roman"/>
              </a:rPr>
              <a:t>besiyeri</a:t>
            </a:r>
            <a:r>
              <a:rPr lang="tr-TR" sz="2800" dirty="0">
                <a:latin typeface="Times New Roman"/>
                <a:cs typeface="Times New Roman"/>
              </a:rPr>
              <a:t> ve çevresel koşullarda üreme ve çoğalma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Laboratuar koşullarında üreme kısıtlıdır 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Optimal koşulların değişmesi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dirty="0" err="1">
                <a:latin typeface="Times New Roman"/>
                <a:cs typeface="Times New Roman"/>
              </a:rPr>
              <a:t>pH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dirty="0" err="1">
                <a:latin typeface="Times New Roman"/>
                <a:cs typeface="Times New Roman"/>
              </a:rPr>
              <a:t>osmotik</a:t>
            </a:r>
            <a:r>
              <a:rPr lang="tr-TR" dirty="0">
                <a:latin typeface="Times New Roman"/>
                <a:cs typeface="Times New Roman"/>
              </a:rPr>
              <a:t> basınç, oksijen, yüzey gerilimi, </a:t>
            </a:r>
            <a:r>
              <a:rPr lang="tr-TR" dirty="0" err="1">
                <a:latin typeface="Times New Roman"/>
                <a:cs typeface="Times New Roman"/>
              </a:rPr>
              <a:t>toksik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 err="1">
                <a:latin typeface="Times New Roman"/>
                <a:cs typeface="Times New Roman"/>
              </a:rPr>
              <a:t>metabolit</a:t>
            </a:r>
            <a:r>
              <a:rPr lang="tr-TR" dirty="0">
                <a:latin typeface="Times New Roman"/>
                <a:cs typeface="Times New Roman"/>
              </a:rPr>
              <a:t> birikimi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Bölünerek üreme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dirty="0">
                <a:latin typeface="Times New Roman"/>
                <a:cs typeface="Times New Roman"/>
              </a:rPr>
              <a:t>Kok şekilli bakteriler ortadan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tr-TR" dirty="0">
                <a:latin typeface="Times New Roman"/>
                <a:cs typeface="Times New Roman"/>
              </a:rPr>
              <a:t>Çomak, basil ve sarmal şekilli bakteriler ise kısa eksen boyunca ortadan ikiye bölünerek ürerler</a:t>
            </a:r>
            <a:endParaRPr lang="tr-TR" baseline="30000" dirty="0">
              <a:latin typeface="Times New Roman"/>
              <a:cs typeface="Times New Roman"/>
            </a:endParaRPr>
          </a:p>
          <a:p>
            <a:pPr>
              <a:lnSpc>
                <a:spcPct val="110000"/>
              </a:lnSpc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9884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14124"/>
            <a:ext cx="8229600" cy="5016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tr-TR" sz="2800" dirty="0">
                <a:latin typeface="Times New Roman"/>
                <a:cs typeface="Times New Roman"/>
              </a:rPr>
              <a:t>Logaritmik üreme</a:t>
            </a:r>
          </a:p>
          <a:p>
            <a:pPr marL="914400" lvl="1" indent="-457200">
              <a:buAutoNum type="arabicPlain" startAt="2"/>
              <a:defRPr/>
            </a:pPr>
            <a:r>
              <a:rPr lang="tr-TR" dirty="0">
                <a:latin typeface="Times New Roman"/>
                <a:cs typeface="Times New Roman"/>
              </a:rPr>
              <a:t>   4	      8	   16	   32	   64	   128</a:t>
            </a:r>
          </a:p>
          <a:p>
            <a:pPr marL="457200" lvl="1" indent="0">
              <a:buNone/>
              <a:defRPr/>
            </a:pP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1</a:t>
            </a:r>
            <a:r>
              <a:rPr lang="tr-TR" dirty="0">
                <a:latin typeface="Times New Roman"/>
                <a:cs typeface="Times New Roman"/>
              </a:rPr>
              <a:t> 	   2</a:t>
            </a:r>
            <a:r>
              <a:rPr lang="tr-TR" baseline="30000" dirty="0">
                <a:latin typeface="Times New Roman"/>
                <a:cs typeface="Times New Roman"/>
              </a:rPr>
              <a:t>2	 </a:t>
            </a: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3	      </a:t>
            </a: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4	     </a:t>
            </a: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5	      </a:t>
            </a: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6	        </a:t>
            </a:r>
            <a:r>
              <a:rPr lang="tr-TR" dirty="0">
                <a:latin typeface="Times New Roman"/>
                <a:cs typeface="Times New Roman"/>
              </a:rPr>
              <a:t>2</a:t>
            </a:r>
            <a:r>
              <a:rPr lang="tr-TR" baseline="30000" dirty="0">
                <a:latin typeface="Times New Roman"/>
                <a:cs typeface="Times New Roman"/>
              </a:rPr>
              <a:t>7</a:t>
            </a:r>
          </a:p>
          <a:p>
            <a:pPr marL="457200" lvl="1" indent="0"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 err="1">
                <a:latin typeface="Times New Roman"/>
                <a:cs typeface="Times New Roman"/>
              </a:rPr>
              <a:t>Generasyon</a:t>
            </a:r>
            <a:r>
              <a:rPr lang="tr-TR" sz="2800" dirty="0">
                <a:latin typeface="Times New Roman"/>
                <a:cs typeface="Times New Roman"/>
              </a:rPr>
              <a:t> (her bölünme)</a:t>
            </a: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tr-TR" sz="2800" dirty="0" err="1">
                <a:latin typeface="Times New Roman"/>
                <a:cs typeface="Times New Roman"/>
              </a:rPr>
              <a:t>Generasyon</a:t>
            </a:r>
            <a:r>
              <a:rPr lang="tr-TR" sz="2800" dirty="0">
                <a:latin typeface="Times New Roman"/>
                <a:cs typeface="Times New Roman"/>
              </a:rPr>
              <a:t> süresi (iki </a:t>
            </a:r>
            <a:r>
              <a:rPr lang="tr-TR" sz="2800" dirty="0" err="1">
                <a:latin typeface="Times New Roman"/>
                <a:cs typeface="Times New Roman"/>
              </a:rPr>
              <a:t>generasyon</a:t>
            </a:r>
            <a:r>
              <a:rPr lang="tr-TR" sz="2800" dirty="0">
                <a:latin typeface="Times New Roman"/>
                <a:cs typeface="Times New Roman"/>
              </a:rPr>
              <a:t> arası süre)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i="1" dirty="0">
                <a:latin typeface="Times New Roman"/>
                <a:cs typeface="Times New Roman"/>
              </a:rPr>
              <a:t>E. </a:t>
            </a:r>
            <a:r>
              <a:rPr lang="tr-TR" i="1" dirty="0" err="1">
                <a:latin typeface="Times New Roman"/>
                <a:cs typeface="Times New Roman"/>
              </a:rPr>
              <a:t>coli</a:t>
            </a:r>
            <a:r>
              <a:rPr lang="tr-TR" dirty="0">
                <a:latin typeface="Times New Roman"/>
                <a:cs typeface="Times New Roman"/>
              </a:rPr>
              <a:t> 				18-20 </a:t>
            </a:r>
            <a:r>
              <a:rPr lang="tr-TR" dirty="0" err="1">
                <a:latin typeface="Times New Roman"/>
                <a:cs typeface="Times New Roman"/>
              </a:rPr>
              <a:t>dk</a:t>
            </a:r>
            <a:r>
              <a:rPr lang="tr-TR" dirty="0">
                <a:latin typeface="Times New Roman"/>
                <a:cs typeface="Times New Roman"/>
              </a:rPr>
              <a:t> 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i="1" dirty="0">
                <a:latin typeface="Times New Roman"/>
                <a:cs typeface="Times New Roman"/>
              </a:rPr>
              <a:t>S. </a:t>
            </a:r>
            <a:r>
              <a:rPr lang="tr-TR" i="1" dirty="0" err="1">
                <a:latin typeface="Times New Roman"/>
                <a:cs typeface="Times New Roman"/>
              </a:rPr>
              <a:t>aureus</a:t>
            </a:r>
            <a:r>
              <a:rPr lang="tr-TR" dirty="0">
                <a:latin typeface="Times New Roman"/>
                <a:cs typeface="Times New Roman"/>
              </a:rPr>
              <a:t> 			27-30 </a:t>
            </a:r>
            <a:r>
              <a:rPr lang="tr-TR" dirty="0" err="1">
                <a:latin typeface="Times New Roman"/>
                <a:cs typeface="Times New Roman"/>
              </a:rPr>
              <a:t>dk</a:t>
            </a:r>
            <a:r>
              <a:rPr lang="tr-TR" dirty="0">
                <a:latin typeface="Times New Roman"/>
                <a:cs typeface="Times New Roman"/>
              </a:rPr>
              <a:t> 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tr-TR" i="1" dirty="0">
                <a:latin typeface="Times New Roman"/>
                <a:cs typeface="Times New Roman"/>
              </a:rPr>
              <a:t>M. </a:t>
            </a:r>
            <a:r>
              <a:rPr lang="tr-TR" i="1" dirty="0" err="1">
                <a:latin typeface="Times New Roman"/>
                <a:cs typeface="Times New Roman"/>
              </a:rPr>
              <a:t>tuberculosis</a:t>
            </a:r>
            <a:r>
              <a:rPr lang="tr-TR" dirty="0">
                <a:latin typeface="Times New Roman"/>
                <a:cs typeface="Times New Roman"/>
              </a:rPr>
              <a:t> 	792-793 </a:t>
            </a:r>
            <a:r>
              <a:rPr lang="tr-TR" dirty="0" err="1">
                <a:latin typeface="Times New Roman"/>
                <a:cs typeface="Times New Roman"/>
              </a:rPr>
              <a:t>dk</a:t>
            </a:r>
            <a:endParaRPr lang="tr-TR" dirty="0"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45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Bakterilerde üreme</a:t>
            </a:r>
          </a:p>
        </p:txBody>
      </p:sp>
    </p:spTree>
    <p:extLst>
      <p:ext uri="{BB962C8B-B14F-4D97-AF65-F5344CB8AC3E}">
        <p14:creationId xmlns:p14="http://schemas.microsoft.com/office/powerpoint/2010/main" val="534571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5438" y="1184721"/>
            <a:ext cx="5930084" cy="334222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>
                <a:latin typeface="Times New Roman"/>
                <a:cs typeface="Times New Roman"/>
              </a:rPr>
              <a:t>Sıvı </a:t>
            </a:r>
            <a:r>
              <a:rPr lang="tr-TR" sz="2800" dirty="0" err="1">
                <a:latin typeface="Times New Roman"/>
                <a:cs typeface="Times New Roman"/>
              </a:rPr>
              <a:t>besiyerinde</a:t>
            </a:r>
            <a:r>
              <a:rPr lang="tr-TR" sz="2800" dirty="0">
                <a:latin typeface="Times New Roman"/>
                <a:cs typeface="Times New Roman"/>
              </a:rPr>
              <a:t> üreme 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Latent</a:t>
            </a:r>
            <a:r>
              <a:rPr lang="tr-TR" sz="2800" dirty="0">
                <a:latin typeface="Times New Roman"/>
                <a:cs typeface="Times New Roman"/>
              </a:rPr>
              <a:t> dönem (adaptasyon)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Üreme dönemi (logaritmik dönem) 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Durma dönemi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Ölme dönemi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482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1"/>
                </a:solidFill>
                <a:latin typeface="Times New Roman"/>
                <a:cs typeface="Times New Roman"/>
              </a:rPr>
              <a:t>Bakterilerde üreme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589591"/>
              </p:ext>
            </p:extLst>
          </p:nvPr>
        </p:nvGraphicFramePr>
        <p:xfrm>
          <a:off x="3294229" y="2982412"/>
          <a:ext cx="5813464" cy="3770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Worksheet" r:id="rId3" imgW="3686251" imgH="2390851" progId="Excel.Sheet.8">
                  <p:embed/>
                </p:oleObj>
              </mc:Choice>
              <mc:Fallback>
                <p:oleObj name="Worksheet" r:id="rId3" imgW="3686251" imgH="2390851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229" y="2982412"/>
                        <a:ext cx="5813464" cy="37702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869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628</Words>
  <Application>Microsoft Macintosh PowerPoint</Application>
  <PresentationFormat>Ekran Gösterisi (4:3)</PresentationFormat>
  <Paragraphs>152</Paragraphs>
  <Slides>18</Slides>
  <Notes>11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Worksheet</vt:lpstr>
      <vt:lpstr>Mikrobiyoloji-1</vt:lpstr>
      <vt:lpstr>Bakterilerin Kimyasal Yapıları</vt:lpstr>
      <vt:lpstr>Bakterilerin Beslenmesi</vt:lpstr>
      <vt:lpstr>Bakterilerin Beslenmesi</vt:lpstr>
      <vt:lpstr>Bakterilerin Beslenmesi</vt:lpstr>
      <vt:lpstr>Bakterilerin Beslenmesi</vt:lpstr>
      <vt:lpstr>Bakterilerde üreme</vt:lpstr>
      <vt:lpstr>Bakterilerde üreme</vt:lpstr>
      <vt:lpstr>Bakterilerde üreme</vt:lpstr>
      <vt:lpstr>Bakterilerde üreme</vt:lpstr>
      <vt:lpstr>Bakterilerde üreme</vt:lpstr>
      <vt:lpstr>Bakteriyel Üreme Üzerine Etkili Faktörler</vt:lpstr>
      <vt:lpstr>Bakteriyel Üreme Üzerine Etkili Faktörler</vt:lpstr>
      <vt:lpstr>Bakteriyel Üreme Üzerine Etkili Faktörler</vt:lpstr>
      <vt:lpstr>Bakteriyel Üreme Üzerine Etkili Faktörler</vt:lpstr>
      <vt:lpstr>Bakteriyel Üreme Üzerine Etkili Faktörler</vt:lpstr>
      <vt:lpstr>Bakteriyel Üreme Üzerine Etkili Faktörler</vt:lpstr>
      <vt:lpstr>Bakteriyel Üreme Üzerine Etkili Faktörler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Mikrobiyoloji-1</dc:title>
  <dc:creator>Mehmet  Akan</dc:creator>
  <cp:lastModifiedBy>Microsoft Office User</cp:lastModifiedBy>
  <cp:revision>17</cp:revision>
  <dcterms:created xsi:type="dcterms:W3CDTF">2020-04-04T15:40:43Z</dcterms:created>
  <dcterms:modified xsi:type="dcterms:W3CDTF">2021-03-07T07:52:36Z</dcterms:modified>
</cp:coreProperties>
</file>