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80" r:id="rId2"/>
    <p:sldId id="257" r:id="rId3"/>
    <p:sldId id="258" r:id="rId4"/>
    <p:sldId id="259" r:id="rId5"/>
    <p:sldId id="285" r:id="rId6"/>
    <p:sldId id="286" r:id="rId7"/>
    <p:sldId id="265" r:id="rId8"/>
    <p:sldId id="266" r:id="rId9"/>
    <p:sldId id="267" r:id="rId10"/>
    <p:sldId id="269" r:id="rId11"/>
    <p:sldId id="282" r:id="rId12"/>
    <p:sldId id="270" r:id="rId13"/>
    <p:sldId id="271" r:id="rId14"/>
    <p:sldId id="287" r:id="rId15"/>
    <p:sldId id="284" r:id="rId16"/>
    <p:sldId id="272" r:id="rId17"/>
    <p:sldId id="283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1"/>
  </p:normalViewPr>
  <p:slideViewPr>
    <p:cSldViewPr snapToGrid="0" snapToObjects="1">
      <p:cViewPr varScale="1">
        <p:scale>
          <a:sx n="103" d="100"/>
          <a:sy n="103" d="100"/>
        </p:scale>
        <p:origin x="178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9A819-9FD3-7645-9B28-A03A48C92CE6}" type="datetimeFigureOut">
              <a:rPr lang="en-US" smtClean="0"/>
              <a:t>3/7/21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FBBFE7-244E-E846-AFF7-C74E07AF3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645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D3193A-0BAD-46CB-952B-D9D1BA2FC5AD}" type="slidenum">
              <a:rPr lang="tr-TR" smtClean="0"/>
              <a:pPr/>
              <a:t>2</a:t>
            </a:fld>
            <a:endParaRPr lang="tr-TR"/>
          </a:p>
        </p:txBody>
      </p:sp>
      <p:sp>
        <p:nvSpPr>
          <p:cNvPr id="189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2489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E3D37E-7934-46C3-872F-64DA7F2F665B}" type="slidenum">
              <a:rPr lang="tr-TR" smtClean="0"/>
              <a:pPr/>
              <a:t>17</a:t>
            </a:fld>
            <a:endParaRPr lang="tr-TR"/>
          </a:p>
        </p:txBody>
      </p:sp>
      <p:sp>
        <p:nvSpPr>
          <p:cNvPr id="196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96498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987861-F557-400E-BD75-CD752904DC4D}" type="slidenum">
              <a:rPr lang="tr-TR" smtClean="0"/>
              <a:pPr/>
              <a:t>18</a:t>
            </a:fld>
            <a:endParaRPr lang="tr-TR"/>
          </a:p>
        </p:txBody>
      </p:sp>
      <p:sp>
        <p:nvSpPr>
          <p:cNvPr id="197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4041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78C871-D4FE-4E9D-AABA-13F0B48562BD}" type="slidenum">
              <a:rPr lang="tr-TR" smtClean="0"/>
              <a:pPr/>
              <a:t>4</a:t>
            </a:fld>
            <a:endParaRPr lang="tr-TR"/>
          </a:p>
        </p:txBody>
      </p:sp>
      <p:sp>
        <p:nvSpPr>
          <p:cNvPr id="190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64730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78C871-D4FE-4E9D-AABA-13F0B48562BD}" type="slidenum">
              <a:rPr lang="tr-TR" smtClean="0"/>
              <a:pPr/>
              <a:t>5</a:t>
            </a:fld>
            <a:endParaRPr lang="tr-TR"/>
          </a:p>
        </p:txBody>
      </p:sp>
      <p:sp>
        <p:nvSpPr>
          <p:cNvPr id="190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64730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78C871-D4FE-4E9D-AABA-13F0B48562BD}" type="slidenum">
              <a:rPr lang="tr-TR" smtClean="0"/>
              <a:pPr/>
              <a:t>6</a:t>
            </a:fld>
            <a:endParaRPr lang="tr-TR"/>
          </a:p>
        </p:txBody>
      </p:sp>
      <p:sp>
        <p:nvSpPr>
          <p:cNvPr id="190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64730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727F4B-3EF7-4E08-8B92-F4F313C34563}" type="slidenum">
              <a:rPr lang="tr-TR" smtClean="0"/>
              <a:pPr/>
              <a:t>12</a:t>
            </a:fld>
            <a:endParaRPr lang="tr-TR"/>
          </a:p>
        </p:txBody>
      </p:sp>
      <p:sp>
        <p:nvSpPr>
          <p:cNvPr id="194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05368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59B220-C4ED-47E6-902E-978F6C9DA1C6}" type="slidenum">
              <a:rPr lang="tr-TR" smtClean="0"/>
              <a:pPr/>
              <a:t>13</a:t>
            </a:fld>
            <a:endParaRPr lang="tr-TR"/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07748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59B220-C4ED-47E6-902E-978F6C9DA1C6}" type="slidenum">
              <a:rPr lang="tr-TR" smtClean="0"/>
              <a:pPr/>
              <a:t>14</a:t>
            </a:fld>
            <a:endParaRPr lang="tr-TR"/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07748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59B220-C4ED-47E6-902E-978F6C9DA1C6}" type="slidenum">
              <a:rPr lang="tr-TR" smtClean="0"/>
              <a:pPr/>
              <a:t>15</a:t>
            </a:fld>
            <a:endParaRPr lang="tr-TR"/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07748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E3D37E-7934-46C3-872F-64DA7F2F665B}" type="slidenum">
              <a:rPr lang="tr-TR" smtClean="0"/>
              <a:pPr/>
              <a:t>16</a:t>
            </a:fld>
            <a:endParaRPr lang="tr-TR"/>
          </a:p>
        </p:txBody>
      </p:sp>
      <p:sp>
        <p:nvSpPr>
          <p:cNvPr id="196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964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9728F-571A-B04D-B105-F173B24ABEC9}" type="datetimeFigureOut">
              <a:rPr lang="en-US" smtClean="0"/>
              <a:t>3/7/21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D2161-FB62-7846-B922-E9F02C79E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620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9728F-571A-B04D-B105-F173B24ABEC9}" type="datetimeFigureOut">
              <a:rPr lang="en-US" smtClean="0"/>
              <a:t>3/7/21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D2161-FB62-7846-B922-E9F02C79E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62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9728F-571A-B04D-B105-F173B24ABEC9}" type="datetimeFigureOut">
              <a:rPr lang="en-US" smtClean="0"/>
              <a:t>3/7/21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D2161-FB62-7846-B922-E9F02C79E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071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9728F-571A-B04D-B105-F173B24ABEC9}" type="datetimeFigureOut">
              <a:rPr lang="en-US" smtClean="0"/>
              <a:t>3/7/21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D2161-FB62-7846-B922-E9F02C79E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617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9728F-571A-B04D-B105-F173B24ABEC9}" type="datetimeFigureOut">
              <a:rPr lang="en-US" smtClean="0"/>
              <a:t>3/7/21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D2161-FB62-7846-B922-E9F02C79E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146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9728F-571A-B04D-B105-F173B24ABEC9}" type="datetimeFigureOut">
              <a:rPr lang="en-US" smtClean="0"/>
              <a:t>3/7/21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D2161-FB62-7846-B922-E9F02C79E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249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9728F-571A-B04D-B105-F173B24ABEC9}" type="datetimeFigureOut">
              <a:rPr lang="en-US" smtClean="0"/>
              <a:t>3/7/21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D2161-FB62-7846-B922-E9F02C79E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277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9728F-571A-B04D-B105-F173B24ABEC9}" type="datetimeFigureOut">
              <a:rPr lang="en-US" smtClean="0"/>
              <a:t>3/7/21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D2161-FB62-7846-B922-E9F02C79E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321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9728F-571A-B04D-B105-F173B24ABEC9}" type="datetimeFigureOut">
              <a:rPr lang="en-US" smtClean="0"/>
              <a:t>3/7/21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D2161-FB62-7846-B922-E9F02C79E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71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9728F-571A-B04D-B105-F173B24ABEC9}" type="datetimeFigureOut">
              <a:rPr lang="en-US" smtClean="0"/>
              <a:t>3/7/21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D2161-FB62-7846-B922-E9F02C79E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973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9728F-571A-B04D-B105-F173B24ABEC9}" type="datetimeFigureOut">
              <a:rPr lang="en-US" smtClean="0"/>
              <a:t>3/7/21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D2161-FB62-7846-B922-E9F02C79E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552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9728F-571A-B04D-B105-F173B24ABEC9}" type="datetimeFigureOut">
              <a:rPr lang="en-US" smtClean="0"/>
              <a:t>3/7/21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D2161-FB62-7846-B922-E9F02C79E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416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 sz="quarter"/>
          </p:nvPr>
        </p:nvSpPr>
        <p:spPr>
          <a:xfrm>
            <a:off x="685800" y="1395412"/>
            <a:ext cx="7772400" cy="14700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b="1" dirty="0">
                <a:latin typeface="Times New Roman"/>
                <a:cs typeface="Times New Roman"/>
              </a:rPr>
              <a:t>Mikrobiyoloji-1</a:t>
            </a:r>
          </a:p>
        </p:txBody>
      </p:sp>
      <p:sp>
        <p:nvSpPr>
          <p:cNvPr id="5" name="4 Alt Başlık"/>
          <p:cNvSpPr>
            <a:spLocks noGrp="1"/>
          </p:cNvSpPr>
          <p:nvPr>
            <p:ph type="subTitle" sz="quarter" idx="1"/>
          </p:nvPr>
        </p:nvSpPr>
        <p:spPr>
          <a:xfrm>
            <a:off x="1371600" y="3902026"/>
            <a:ext cx="6296025" cy="73253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b="1" dirty="0">
                <a:solidFill>
                  <a:srgbClr val="000000"/>
                </a:solidFill>
                <a:latin typeface="Times New Roman"/>
                <a:cs typeface="Times New Roman"/>
              </a:rPr>
              <a:t>Ders: Bakterilerde üreme-1</a:t>
            </a:r>
          </a:p>
        </p:txBody>
      </p:sp>
    </p:spTree>
    <p:extLst>
      <p:ext uri="{BB962C8B-B14F-4D97-AF65-F5344CB8AC3E}">
        <p14:creationId xmlns:p14="http://schemas.microsoft.com/office/powerpoint/2010/main" val="3542520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28596" y="1156885"/>
            <a:ext cx="8607454" cy="5318917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tr-TR"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Katı </a:t>
            </a:r>
            <a:r>
              <a:rPr lang="tr-TR" sz="2800" b="1" dirty="0" err="1">
                <a:solidFill>
                  <a:srgbClr val="000000"/>
                </a:solidFill>
                <a:latin typeface="Times New Roman"/>
                <a:cs typeface="Times New Roman"/>
              </a:rPr>
              <a:t>besiyerinde</a:t>
            </a:r>
            <a:r>
              <a:rPr lang="tr-TR"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 üreme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Sıvı </a:t>
            </a:r>
            <a:r>
              <a:rPr lang="tr-TR" sz="2800" dirty="0" err="1">
                <a:solidFill>
                  <a:srgbClr val="000000"/>
                </a:solidFill>
                <a:latin typeface="Times New Roman"/>
                <a:cs typeface="Times New Roman"/>
              </a:rPr>
              <a:t>besiyerine</a:t>
            </a: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 göre daha kısıtlı bir üreme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Koloninin üst kısmına difüzyonla gıda maddelerinin ulaşmaması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Koloninin altında gıda maddesinin ve difüzyonun azalması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Koloniden uzakta bulunan besin maddesinin koloniye ulaşmaması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Metabolizma artıklarının koloniden dışarı atılamaması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Koloninin üstündeki bakterilerde gıdasızlık sonucu dejenerasyon</a:t>
            </a:r>
          </a:p>
          <a:p>
            <a:pPr marL="0" indent="0">
              <a:buNone/>
              <a:defRPr/>
            </a:pPr>
            <a:endParaRPr lang="tr-TR" sz="28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9482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sz="3200" b="1" dirty="0">
                <a:solidFill>
                  <a:schemeClr val="tx1"/>
                </a:solidFill>
                <a:latin typeface="Times New Roman"/>
                <a:cs typeface="Times New Roman"/>
              </a:rPr>
              <a:t>Bakterilerde üreme</a:t>
            </a:r>
          </a:p>
        </p:txBody>
      </p:sp>
    </p:spTree>
    <p:extLst>
      <p:ext uri="{BB962C8B-B14F-4D97-AF65-F5344CB8AC3E}">
        <p14:creationId xmlns:p14="http://schemas.microsoft.com/office/powerpoint/2010/main" val="1821254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28596" y="1156885"/>
            <a:ext cx="8258204" cy="555826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tr-TR"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Katı </a:t>
            </a:r>
            <a:r>
              <a:rPr lang="tr-TR" sz="2800" b="1" dirty="0" err="1">
                <a:solidFill>
                  <a:srgbClr val="000000"/>
                </a:solidFill>
                <a:latin typeface="Times New Roman"/>
                <a:cs typeface="Times New Roman"/>
              </a:rPr>
              <a:t>besiyerinde</a:t>
            </a:r>
            <a:r>
              <a:rPr lang="tr-TR"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 üreme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Etraftaki koloniler nedeniyle beslenme alanının daralması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Basınç nedeniyle koloninin altındaki hücrelerde dejenerasyon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Koloninin altından çıkan </a:t>
            </a:r>
            <a:r>
              <a:rPr lang="tr-TR" sz="2800" dirty="0" err="1">
                <a:solidFill>
                  <a:srgbClr val="000000"/>
                </a:solidFill>
                <a:latin typeface="Times New Roman"/>
                <a:cs typeface="Times New Roman"/>
              </a:rPr>
              <a:t>toksik</a:t>
            </a: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 maddelerin </a:t>
            </a:r>
            <a:r>
              <a:rPr lang="tr-TR" sz="2800" dirty="0" err="1">
                <a:solidFill>
                  <a:srgbClr val="000000"/>
                </a:solidFill>
                <a:latin typeface="Times New Roman"/>
                <a:cs typeface="Times New Roman"/>
              </a:rPr>
              <a:t>agar</a:t>
            </a: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 yüzeyine yayılması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Koloni içinde bakterilerin serbest üreyememesi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Katı ortamda gıda difüzyonunun zor olması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tr-TR" sz="2800" dirty="0" err="1">
                <a:solidFill>
                  <a:srgbClr val="000000"/>
                </a:solidFill>
                <a:latin typeface="Times New Roman"/>
                <a:cs typeface="Times New Roman"/>
              </a:rPr>
              <a:t>Besiyerinde</a:t>
            </a: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 nem kaybı, kuruma ve difüzyonun bozulması</a:t>
            </a:r>
          </a:p>
        </p:txBody>
      </p:sp>
      <p:sp>
        <p:nvSpPr>
          <p:cNvPr id="3" name="1 Başlık"/>
          <p:cNvSpPr>
            <a:spLocks noGrp="1"/>
          </p:cNvSpPr>
          <p:nvPr>
            <p:ph type="title"/>
          </p:nvPr>
        </p:nvSpPr>
        <p:spPr>
          <a:xfrm>
            <a:off x="457200" y="136314"/>
            <a:ext cx="8229600" cy="89482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sz="3200" b="1" dirty="0">
                <a:solidFill>
                  <a:schemeClr val="tx1"/>
                </a:solidFill>
                <a:latin typeface="Times New Roman"/>
                <a:cs typeface="Times New Roman"/>
              </a:rPr>
              <a:t>Bakterilerde üreme</a:t>
            </a:r>
          </a:p>
        </p:txBody>
      </p:sp>
    </p:spTree>
    <p:extLst>
      <p:ext uri="{BB962C8B-B14F-4D97-AF65-F5344CB8AC3E}">
        <p14:creationId xmlns:p14="http://schemas.microsoft.com/office/powerpoint/2010/main" val="177406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690394"/>
            <a:ext cx="8229600" cy="633413"/>
          </a:xfrm>
        </p:spPr>
        <p:txBody>
          <a:bodyPr/>
          <a:lstStyle/>
          <a:p>
            <a:pPr eaLnBrk="1" hangingPunct="1">
              <a:defRPr/>
            </a:pPr>
            <a:r>
              <a:rPr lang="tr-TR" sz="3200" b="1" dirty="0">
                <a:latin typeface="Times New Roman"/>
                <a:cs typeface="Times New Roman"/>
              </a:rPr>
              <a:t>Bakteriyel Üreme Üzerine Etkili Faktörler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164" y="2133599"/>
            <a:ext cx="7177025" cy="322893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defRPr/>
            </a:pPr>
            <a:r>
              <a:rPr lang="tr-TR" sz="2800" dirty="0">
                <a:latin typeface="Times New Roman"/>
                <a:cs typeface="Times New Roman"/>
              </a:rPr>
              <a:t>Fiziksel faktörler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tr-TR" sz="2800" dirty="0">
                <a:latin typeface="Times New Roman"/>
                <a:cs typeface="Times New Roman"/>
              </a:rPr>
              <a:t>Kimyasal faktörler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tr-TR" sz="2800" dirty="0">
                <a:latin typeface="Times New Roman"/>
                <a:cs typeface="Times New Roman"/>
              </a:rPr>
              <a:t>Biyolojik faktörler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tr-TR" sz="2800" dirty="0">
                <a:latin typeface="Times New Roman"/>
                <a:cs typeface="Times New Roman"/>
              </a:rPr>
              <a:t>Mekanik faktörler</a:t>
            </a:r>
          </a:p>
        </p:txBody>
      </p:sp>
    </p:spTree>
    <p:extLst>
      <p:ext uri="{BB962C8B-B14F-4D97-AF65-F5344CB8AC3E}">
        <p14:creationId xmlns:p14="http://schemas.microsoft.com/office/powerpoint/2010/main" val="31306544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00034" y="492954"/>
            <a:ext cx="8229600" cy="598522"/>
          </a:xfrm>
        </p:spPr>
        <p:txBody>
          <a:bodyPr/>
          <a:lstStyle/>
          <a:p>
            <a:pPr eaLnBrk="1" hangingPunct="1">
              <a:defRPr/>
            </a:pPr>
            <a:r>
              <a:rPr lang="tr-TR" sz="3200" b="1" dirty="0">
                <a:latin typeface="Times New Roman"/>
                <a:cs typeface="Times New Roman"/>
              </a:rPr>
              <a:t>Bakteriyel Üreme Üzerine Etkili Faktörler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2198" y="1591891"/>
            <a:ext cx="8168066" cy="3488399"/>
          </a:xfrm>
        </p:spPr>
        <p:txBody>
          <a:bodyPr>
            <a:noAutofit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tr-TR"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Fiziksel faktörler</a:t>
            </a:r>
          </a:p>
          <a:p>
            <a:pPr lvl="1">
              <a:lnSpc>
                <a:spcPct val="110000"/>
              </a:lnSpc>
              <a:defRPr/>
            </a:pPr>
            <a:r>
              <a:rPr lang="tr-TR" dirty="0">
                <a:solidFill>
                  <a:srgbClr val="000000"/>
                </a:solidFill>
                <a:latin typeface="Times New Roman"/>
                <a:cs typeface="Times New Roman"/>
              </a:rPr>
              <a:t>Sıcaklık: Optimal, düşük, yüksek, </a:t>
            </a:r>
            <a:r>
              <a:rPr lang="tr-TR" dirty="0" err="1">
                <a:solidFill>
                  <a:srgbClr val="000000"/>
                </a:solidFill>
                <a:latin typeface="Times New Roman"/>
                <a:cs typeface="Times New Roman"/>
              </a:rPr>
              <a:t>liyofilizasyon</a:t>
            </a:r>
            <a:endParaRPr lang="tr-TR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lvl="2">
              <a:lnSpc>
                <a:spcPct val="110000"/>
              </a:lnSpc>
              <a:defRPr/>
            </a:pPr>
            <a:r>
              <a:rPr lang="tr-TR" sz="2800" dirty="0" err="1">
                <a:solidFill>
                  <a:srgbClr val="000000"/>
                </a:solidFill>
                <a:latin typeface="Times New Roman"/>
                <a:cs typeface="Times New Roman"/>
              </a:rPr>
              <a:t>Psikrofilik</a:t>
            </a: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 bakteriler (&lt; 20 </a:t>
            </a:r>
            <a:r>
              <a:rPr lang="en-US" sz="2800" dirty="0">
                <a:solidFill>
                  <a:srgbClr val="000000"/>
                </a:solidFill>
                <a:latin typeface="Times New Roman"/>
                <a:cs typeface="Times New Roman"/>
              </a:rPr>
              <a:t>°</a:t>
            </a: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C)</a:t>
            </a:r>
          </a:p>
          <a:p>
            <a:pPr lvl="2">
              <a:lnSpc>
                <a:spcPct val="110000"/>
              </a:lnSpc>
              <a:defRPr/>
            </a:pPr>
            <a:r>
              <a:rPr lang="tr-TR" sz="2800" dirty="0" err="1">
                <a:solidFill>
                  <a:srgbClr val="000000"/>
                </a:solidFill>
                <a:latin typeface="Times New Roman"/>
                <a:cs typeface="Times New Roman"/>
              </a:rPr>
              <a:t>Mezofilik</a:t>
            </a: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 bakteriler (20-45 </a:t>
            </a:r>
            <a:r>
              <a:rPr lang="en-US" sz="2800" dirty="0">
                <a:solidFill>
                  <a:srgbClr val="000000"/>
                </a:solidFill>
                <a:latin typeface="Times New Roman"/>
                <a:cs typeface="Times New Roman"/>
              </a:rPr>
              <a:t>°</a:t>
            </a: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C)</a:t>
            </a:r>
          </a:p>
          <a:p>
            <a:pPr lvl="2">
              <a:lnSpc>
                <a:spcPct val="110000"/>
              </a:lnSpc>
              <a:defRPr/>
            </a:pPr>
            <a:r>
              <a:rPr lang="tr-TR" sz="2800" dirty="0" err="1">
                <a:solidFill>
                  <a:srgbClr val="000000"/>
                </a:solidFill>
                <a:latin typeface="Times New Roman"/>
                <a:cs typeface="Times New Roman"/>
              </a:rPr>
              <a:t>Termofilik</a:t>
            </a: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 bakteriler (&gt; 45 </a:t>
            </a:r>
            <a:r>
              <a:rPr lang="en-US" sz="2800" dirty="0">
                <a:solidFill>
                  <a:srgbClr val="000000"/>
                </a:solidFill>
                <a:latin typeface="Times New Roman"/>
                <a:cs typeface="Times New Roman"/>
              </a:rPr>
              <a:t>°</a:t>
            </a: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C)</a:t>
            </a:r>
          </a:p>
        </p:txBody>
      </p:sp>
    </p:spTree>
    <p:extLst>
      <p:ext uri="{BB962C8B-B14F-4D97-AF65-F5344CB8AC3E}">
        <p14:creationId xmlns:p14="http://schemas.microsoft.com/office/powerpoint/2010/main" val="24598725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00034" y="193693"/>
            <a:ext cx="8229600" cy="598522"/>
          </a:xfrm>
        </p:spPr>
        <p:txBody>
          <a:bodyPr/>
          <a:lstStyle/>
          <a:p>
            <a:pPr eaLnBrk="1" hangingPunct="1">
              <a:defRPr/>
            </a:pPr>
            <a:r>
              <a:rPr lang="tr-TR" sz="3200" b="1" dirty="0">
                <a:latin typeface="Times New Roman"/>
                <a:cs typeface="Times New Roman"/>
              </a:rPr>
              <a:t>Bakteriyel Üreme Üzerine Etkili Faktörler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0586" y="917655"/>
            <a:ext cx="8572858" cy="5699266"/>
          </a:xfrm>
        </p:spPr>
        <p:txBody>
          <a:bodyPr>
            <a:noAutofit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tr-TR"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Fiziksel faktörler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tr-TR" dirty="0">
                <a:solidFill>
                  <a:srgbClr val="000000"/>
                </a:solidFill>
                <a:latin typeface="Times New Roman"/>
                <a:cs typeface="Times New Roman"/>
              </a:rPr>
              <a:t>Radyasyon</a:t>
            </a:r>
          </a:p>
          <a:p>
            <a:pPr lvl="2">
              <a:lnSpc>
                <a:spcPct val="110000"/>
              </a:lnSpc>
              <a:defRPr/>
            </a:pPr>
            <a:r>
              <a:rPr lang="tr-TR" sz="2800" b="1" dirty="0" err="1">
                <a:solidFill>
                  <a:srgbClr val="000000"/>
                </a:solidFill>
                <a:latin typeface="Times New Roman"/>
                <a:cs typeface="Times New Roman"/>
              </a:rPr>
              <a:t>İyonizan</a:t>
            </a:r>
            <a:endParaRPr lang="tr-TR" sz="2800" b="1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lvl="3">
              <a:lnSpc>
                <a:spcPct val="110000"/>
              </a:lnSpc>
              <a:defRPr/>
            </a:pP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Elektromanyetik (İks ve gama ışınları) </a:t>
            </a:r>
          </a:p>
          <a:p>
            <a:pPr lvl="3">
              <a:lnSpc>
                <a:spcPct val="110000"/>
              </a:lnSpc>
              <a:defRPr/>
            </a:pPr>
            <a:r>
              <a:rPr lang="tr-TR" sz="2800" dirty="0" err="1">
                <a:solidFill>
                  <a:srgbClr val="000000"/>
                </a:solidFill>
                <a:latin typeface="Times New Roman"/>
                <a:cs typeface="Times New Roman"/>
              </a:rPr>
              <a:t>Partiküler</a:t>
            </a: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 (Alfa, beta, katot ışınları)</a:t>
            </a:r>
          </a:p>
          <a:p>
            <a:pPr lvl="3">
              <a:lnSpc>
                <a:spcPct val="110000"/>
              </a:lnSpc>
              <a:defRPr/>
            </a:pP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Lazer ışınları </a:t>
            </a:r>
          </a:p>
          <a:p>
            <a:pPr lvl="2">
              <a:lnSpc>
                <a:spcPct val="110000"/>
              </a:lnSpc>
              <a:defRPr/>
            </a:pPr>
            <a:r>
              <a:rPr lang="tr-TR" sz="2800" b="1" dirty="0" err="1">
                <a:solidFill>
                  <a:srgbClr val="000000"/>
                </a:solidFill>
                <a:latin typeface="Times New Roman"/>
                <a:cs typeface="Times New Roman"/>
              </a:rPr>
              <a:t>İyonizan</a:t>
            </a:r>
            <a:r>
              <a:rPr lang="tr-TR"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 olmayan</a:t>
            </a:r>
          </a:p>
          <a:p>
            <a:pPr lvl="3">
              <a:lnSpc>
                <a:spcPct val="110000"/>
              </a:lnSpc>
              <a:defRPr/>
            </a:pP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UV</a:t>
            </a:r>
          </a:p>
          <a:p>
            <a:pPr lvl="3">
              <a:lnSpc>
                <a:spcPct val="110000"/>
              </a:lnSpc>
              <a:defRPr/>
            </a:pPr>
            <a:r>
              <a:rPr lang="tr-TR" sz="2800" dirty="0" err="1">
                <a:solidFill>
                  <a:srgbClr val="000000"/>
                </a:solidFill>
                <a:latin typeface="Times New Roman"/>
                <a:cs typeface="Times New Roman"/>
              </a:rPr>
              <a:t>İnfrared</a:t>
            </a:r>
            <a:endParaRPr lang="tr-TR" sz="28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lvl="3">
              <a:lnSpc>
                <a:spcPct val="110000"/>
              </a:lnSpc>
              <a:defRPr/>
            </a:pPr>
            <a:r>
              <a:rPr lang="tr-TR" sz="2800" dirty="0" err="1">
                <a:solidFill>
                  <a:srgbClr val="000000"/>
                </a:solidFill>
                <a:latin typeface="Times New Roman"/>
                <a:cs typeface="Times New Roman"/>
              </a:rPr>
              <a:t>Ultrasonik</a:t>
            </a:r>
            <a:r>
              <a:rPr lang="tr-TR" sz="2800" dirty="0">
                <a:solidFill>
                  <a:srgbClr val="000000"/>
                </a:solidFill>
                <a:latin typeface="Times New Roman"/>
                <a:cs typeface="Times New Roman"/>
              </a:rPr>
              <a:t> dalgalar</a:t>
            </a:r>
          </a:p>
        </p:txBody>
      </p:sp>
    </p:spTree>
    <p:extLst>
      <p:ext uri="{BB962C8B-B14F-4D97-AF65-F5344CB8AC3E}">
        <p14:creationId xmlns:p14="http://schemas.microsoft.com/office/powerpoint/2010/main" val="38369792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00034" y="193693"/>
            <a:ext cx="8229600" cy="598522"/>
          </a:xfrm>
        </p:spPr>
        <p:txBody>
          <a:bodyPr/>
          <a:lstStyle/>
          <a:p>
            <a:pPr eaLnBrk="1" hangingPunct="1">
              <a:defRPr/>
            </a:pPr>
            <a:r>
              <a:rPr lang="tr-TR" sz="3200" b="1" dirty="0">
                <a:latin typeface="Times New Roman"/>
                <a:cs typeface="Times New Roman"/>
              </a:rPr>
              <a:t>Bakteriyel Üreme Üzerine Etkili Faktörler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238713"/>
            <a:ext cx="8062447" cy="4675027"/>
          </a:xfrm>
        </p:spPr>
        <p:txBody>
          <a:bodyPr>
            <a:noAutofit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tr-TR"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Fiziksel faktörler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tr-TR" dirty="0">
                <a:solidFill>
                  <a:srgbClr val="000000"/>
                </a:solidFill>
                <a:latin typeface="Times New Roman"/>
                <a:cs typeface="Times New Roman"/>
              </a:rPr>
              <a:t>Yüzey gerilimi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tr-TR" dirty="0" err="1">
                <a:solidFill>
                  <a:srgbClr val="000000"/>
                </a:solidFill>
                <a:latin typeface="Times New Roman"/>
                <a:cs typeface="Times New Roman"/>
              </a:rPr>
              <a:t>Ozmotik</a:t>
            </a:r>
            <a:r>
              <a:rPr lang="tr-TR" dirty="0">
                <a:solidFill>
                  <a:srgbClr val="000000"/>
                </a:solidFill>
                <a:latin typeface="Times New Roman"/>
                <a:cs typeface="Times New Roman"/>
              </a:rPr>
              <a:t> basınç (</a:t>
            </a:r>
            <a:r>
              <a:rPr lang="tr-TR" dirty="0" err="1">
                <a:solidFill>
                  <a:srgbClr val="000000"/>
                </a:solidFill>
                <a:latin typeface="Times New Roman"/>
                <a:cs typeface="Times New Roman"/>
              </a:rPr>
              <a:t>hiptonik</a:t>
            </a:r>
            <a:r>
              <a:rPr lang="tr-TR" dirty="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lang="tr-TR" dirty="0" err="1">
                <a:solidFill>
                  <a:srgbClr val="000000"/>
                </a:solidFill>
                <a:latin typeface="Times New Roman"/>
                <a:cs typeface="Times New Roman"/>
              </a:rPr>
              <a:t>izotonik</a:t>
            </a:r>
            <a:r>
              <a:rPr lang="tr-TR" dirty="0">
                <a:solidFill>
                  <a:srgbClr val="000000"/>
                </a:solidFill>
                <a:latin typeface="Times New Roman"/>
                <a:cs typeface="Times New Roman"/>
              </a:rPr>
              <a:t>- </a:t>
            </a:r>
            <a:r>
              <a:rPr lang="tr-TR" dirty="0" err="1">
                <a:solidFill>
                  <a:srgbClr val="000000"/>
                </a:solidFill>
                <a:latin typeface="Times New Roman"/>
                <a:cs typeface="Times New Roman"/>
              </a:rPr>
              <a:t>hipertonik</a:t>
            </a:r>
            <a:r>
              <a:rPr lang="tr-TR" dirty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tr-TR" dirty="0" err="1">
                <a:solidFill>
                  <a:srgbClr val="000000"/>
                </a:solidFill>
                <a:latin typeface="Times New Roman"/>
                <a:cs typeface="Times New Roman"/>
              </a:rPr>
              <a:t>halofilik</a:t>
            </a:r>
            <a:r>
              <a:rPr lang="tr-TR" dirty="0">
                <a:solidFill>
                  <a:srgbClr val="000000"/>
                </a:solidFill>
                <a:latin typeface="Times New Roman"/>
                <a:cs typeface="Times New Roman"/>
              </a:rPr>
              <a:t>)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tr-TR" dirty="0">
                <a:solidFill>
                  <a:srgbClr val="000000"/>
                </a:solidFill>
                <a:latin typeface="Times New Roman"/>
                <a:cs typeface="Times New Roman"/>
              </a:rPr>
              <a:t>Hidrostatik basınç (</a:t>
            </a:r>
            <a:r>
              <a:rPr lang="tr-TR" dirty="0" err="1">
                <a:solidFill>
                  <a:srgbClr val="000000"/>
                </a:solidFill>
                <a:latin typeface="Times New Roman"/>
                <a:cs typeface="Times New Roman"/>
              </a:rPr>
              <a:t>barofilik</a:t>
            </a:r>
            <a:r>
              <a:rPr lang="tr-TR" dirty="0">
                <a:solidFill>
                  <a:srgbClr val="000000"/>
                </a:solidFill>
                <a:latin typeface="Times New Roman"/>
                <a:cs typeface="Times New Roman"/>
              </a:rPr>
              <a:t>)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tr-TR" dirty="0">
                <a:solidFill>
                  <a:srgbClr val="000000"/>
                </a:solidFill>
                <a:latin typeface="Times New Roman"/>
                <a:cs typeface="Times New Roman"/>
              </a:rPr>
              <a:t>Rutubet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tr-TR" dirty="0">
                <a:solidFill>
                  <a:srgbClr val="000000"/>
                </a:solidFill>
                <a:latin typeface="Times New Roman"/>
                <a:cs typeface="Times New Roman"/>
              </a:rPr>
              <a:t>Elektrik</a:t>
            </a:r>
          </a:p>
        </p:txBody>
      </p:sp>
    </p:spTree>
    <p:extLst>
      <p:ext uri="{BB962C8B-B14F-4D97-AF65-F5344CB8AC3E}">
        <p14:creationId xmlns:p14="http://schemas.microsoft.com/office/powerpoint/2010/main" val="25699575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>
              <a:defRPr/>
            </a:pPr>
            <a:r>
              <a:rPr lang="tr-TR" sz="3200" b="1" dirty="0">
                <a:latin typeface="Times New Roman"/>
                <a:cs typeface="Times New Roman"/>
              </a:rPr>
              <a:t>Bakteriyel Üreme Üzerine Etkili Faktörler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4233" y="1395513"/>
            <a:ext cx="8042018" cy="4233575"/>
          </a:xfrm>
        </p:spPr>
        <p:txBody>
          <a:bodyPr>
            <a:noAutofit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tr-TR" sz="2800" b="1" dirty="0">
                <a:latin typeface="Times New Roman"/>
                <a:cs typeface="Times New Roman"/>
              </a:rPr>
              <a:t>Kimyasal faktörler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tr-TR" dirty="0">
                <a:latin typeface="Times New Roman"/>
                <a:cs typeface="Times New Roman"/>
              </a:rPr>
              <a:t>Oksijenin etkisi</a:t>
            </a:r>
          </a:p>
          <a:p>
            <a:pPr lvl="2" eaLnBrk="1" hangingPunct="1">
              <a:lnSpc>
                <a:spcPct val="110000"/>
              </a:lnSpc>
              <a:defRPr/>
            </a:pPr>
            <a:r>
              <a:rPr lang="tr-TR" sz="2800" dirty="0">
                <a:latin typeface="Times New Roman"/>
                <a:cs typeface="Times New Roman"/>
              </a:rPr>
              <a:t>Aerobik, </a:t>
            </a:r>
            <a:r>
              <a:rPr lang="tr-TR" sz="2800" dirty="0" err="1">
                <a:latin typeface="Times New Roman"/>
                <a:cs typeface="Times New Roman"/>
              </a:rPr>
              <a:t>Mycobacteriler</a:t>
            </a:r>
            <a:endParaRPr lang="tr-TR" sz="2800" dirty="0">
              <a:latin typeface="Times New Roman"/>
              <a:cs typeface="Times New Roman"/>
            </a:endParaRPr>
          </a:p>
          <a:p>
            <a:pPr lvl="2" eaLnBrk="1" hangingPunct="1">
              <a:lnSpc>
                <a:spcPct val="110000"/>
              </a:lnSpc>
              <a:defRPr/>
            </a:pPr>
            <a:r>
              <a:rPr lang="tr-TR" sz="2800" dirty="0" err="1">
                <a:latin typeface="Times New Roman"/>
                <a:cs typeface="Times New Roman"/>
              </a:rPr>
              <a:t>Fakültatif</a:t>
            </a:r>
            <a:r>
              <a:rPr lang="tr-TR" sz="2800" dirty="0">
                <a:latin typeface="Times New Roman"/>
                <a:cs typeface="Times New Roman"/>
              </a:rPr>
              <a:t>, </a:t>
            </a:r>
            <a:r>
              <a:rPr lang="tr-TR" sz="2800" dirty="0" err="1">
                <a:latin typeface="Times New Roman"/>
                <a:cs typeface="Times New Roman"/>
              </a:rPr>
              <a:t>Enterobakteriler</a:t>
            </a:r>
            <a:endParaRPr lang="tr-TR" sz="2800" dirty="0">
              <a:latin typeface="Times New Roman"/>
              <a:cs typeface="Times New Roman"/>
            </a:endParaRPr>
          </a:p>
          <a:p>
            <a:pPr lvl="2" eaLnBrk="1" hangingPunct="1">
              <a:lnSpc>
                <a:spcPct val="110000"/>
              </a:lnSpc>
              <a:defRPr/>
            </a:pPr>
            <a:r>
              <a:rPr lang="tr-TR" sz="2800" dirty="0">
                <a:latin typeface="Times New Roman"/>
                <a:cs typeface="Times New Roman"/>
              </a:rPr>
              <a:t>Anaerobik, </a:t>
            </a:r>
            <a:r>
              <a:rPr lang="tr-TR" sz="2800" dirty="0" err="1">
                <a:latin typeface="Times New Roman"/>
                <a:cs typeface="Times New Roman"/>
              </a:rPr>
              <a:t>Klostridiumlar</a:t>
            </a:r>
            <a:endParaRPr lang="tr-TR" sz="2800" dirty="0">
              <a:latin typeface="Times New Roman"/>
              <a:cs typeface="Times New Roman"/>
            </a:endParaRPr>
          </a:p>
          <a:p>
            <a:pPr lvl="2" eaLnBrk="1" hangingPunct="1">
              <a:lnSpc>
                <a:spcPct val="110000"/>
              </a:lnSpc>
              <a:defRPr/>
            </a:pPr>
            <a:r>
              <a:rPr lang="tr-TR" sz="2800" dirty="0" err="1">
                <a:latin typeface="Times New Roman"/>
                <a:cs typeface="Times New Roman"/>
              </a:rPr>
              <a:t>Mikroaerofilik</a:t>
            </a:r>
            <a:r>
              <a:rPr lang="tr-TR" sz="2800" dirty="0">
                <a:latin typeface="Times New Roman"/>
                <a:cs typeface="Times New Roman"/>
              </a:rPr>
              <a:t>, </a:t>
            </a:r>
            <a:r>
              <a:rPr lang="tr-TR" sz="2800" dirty="0" err="1">
                <a:latin typeface="Times New Roman"/>
                <a:cs typeface="Times New Roman"/>
              </a:rPr>
              <a:t>Brucella</a:t>
            </a:r>
            <a:r>
              <a:rPr lang="tr-TR" sz="2800" dirty="0">
                <a:latin typeface="Times New Roman"/>
                <a:cs typeface="Times New Roman"/>
              </a:rPr>
              <a:t> </a:t>
            </a:r>
            <a:r>
              <a:rPr lang="tr-TR" sz="2800" dirty="0" err="1">
                <a:latin typeface="Times New Roman"/>
                <a:cs typeface="Times New Roman"/>
              </a:rPr>
              <a:t>abortus</a:t>
            </a:r>
            <a:endParaRPr lang="tr-TR" sz="2800" dirty="0">
              <a:latin typeface="Times New Roman"/>
              <a:cs typeface="Times New Roman"/>
            </a:endParaRPr>
          </a:p>
          <a:p>
            <a:pPr lvl="2" eaLnBrk="1" hangingPunct="1">
              <a:lnSpc>
                <a:spcPct val="110000"/>
              </a:lnSpc>
              <a:defRPr/>
            </a:pPr>
            <a:r>
              <a:rPr lang="tr-TR" sz="2800" dirty="0" err="1">
                <a:latin typeface="Times New Roman"/>
                <a:cs typeface="Times New Roman"/>
              </a:rPr>
              <a:t>Aerotolerant</a:t>
            </a:r>
            <a:endParaRPr lang="tr-TR" sz="2800" dirty="0">
              <a:latin typeface="Times New Roman"/>
              <a:cs typeface="Times New Roman"/>
            </a:endParaRPr>
          </a:p>
          <a:p>
            <a:pPr lvl="2"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endParaRPr lang="tr-TR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001969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>
              <a:defRPr/>
            </a:pPr>
            <a:r>
              <a:rPr lang="tr-TR" sz="3200" b="1" dirty="0">
                <a:latin typeface="Times New Roman"/>
                <a:cs typeface="Times New Roman"/>
              </a:rPr>
              <a:t>Bakteriyel Üreme Üzerine Etkili Faktörler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4249" y="1128954"/>
            <a:ext cx="8341111" cy="5315488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tr-TR" sz="2800" b="1" dirty="0">
                <a:latin typeface="Times New Roman"/>
                <a:cs typeface="Times New Roman"/>
              </a:rPr>
              <a:t>Kimyasal faktörler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tr-TR" dirty="0">
                <a:latin typeface="Times New Roman"/>
                <a:cs typeface="Times New Roman"/>
              </a:rPr>
              <a:t>CO</a:t>
            </a:r>
            <a:r>
              <a:rPr lang="tr-TR" baseline="-25000" dirty="0">
                <a:latin typeface="Times New Roman"/>
                <a:cs typeface="Times New Roman"/>
              </a:rPr>
              <a:t>2</a:t>
            </a:r>
            <a:r>
              <a:rPr lang="tr-TR" dirty="0">
                <a:latin typeface="Times New Roman"/>
                <a:cs typeface="Times New Roman"/>
              </a:rPr>
              <a:t> etkisi</a:t>
            </a:r>
          </a:p>
          <a:p>
            <a:pPr marL="457200" lvl="1" indent="0" eaLnBrk="1" hangingPunct="1">
              <a:lnSpc>
                <a:spcPct val="80000"/>
              </a:lnSpc>
              <a:buNone/>
              <a:defRPr/>
            </a:pPr>
            <a:endParaRPr lang="tr-TR" dirty="0">
              <a:latin typeface="Times New Roman"/>
              <a:cs typeface="Times New Roman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tr-TR" dirty="0">
                <a:latin typeface="Times New Roman"/>
                <a:cs typeface="Times New Roman"/>
              </a:rPr>
              <a:t>Redoks Potansiyeli (</a:t>
            </a:r>
            <a:r>
              <a:rPr lang="tr-TR" dirty="0" err="1">
                <a:latin typeface="Times New Roman"/>
                <a:cs typeface="Times New Roman"/>
              </a:rPr>
              <a:t>Oksidasyon</a:t>
            </a:r>
            <a:r>
              <a:rPr lang="tr-TR" dirty="0">
                <a:latin typeface="Times New Roman"/>
                <a:cs typeface="Times New Roman"/>
              </a:rPr>
              <a:t>-Redüksiyon)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tr-TR" sz="2800" dirty="0">
                <a:latin typeface="Times New Roman"/>
                <a:cs typeface="Times New Roman"/>
              </a:rPr>
              <a:t>Elektron transferi</a:t>
            </a:r>
          </a:p>
          <a:p>
            <a:pPr marL="914400" lvl="2" indent="0" eaLnBrk="1" hangingPunct="1">
              <a:lnSpc>
                <a:spcPct val="80000"/>
              </a:lnSpc>
              <a:buNone/>
              <a:defRPr/>
            </a:pPr>
            <a:endParaRPr lang="tr-TR" sz="2800" dirty="0">
              <a:latin typeface="Times New Roman"/>
              <a:cs typeface="Times New Roman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tr-TR" dirty="0" err="1">
                <a:latin typeface="Times New Roman"/>
                <a:cs typeface="Times New Roman"/>
              </a:rPr>
              <a:t>pH</a:t>
            </a:r>
            <a:r>
              <a:rPr lang="tr-TR" dirty="0">
                <a:latin typeface="Times New Roman"/>
                <a:cs typeface="Times New Roman"/>
              </a:rPr>
              <a:t> (0-7-14)</a:t>
            </a:r>
          </a:p>
          <a:p>
            <a:pPr lvl="2">
              <a:lnSpc>
                <a:spcPct val="80000"/>
              </a:lnSpc>
              <a:defRPr/>
            </a:pPr>
            <a:r>
              <a:rPr lang="tr-TR" sz="2800" dirty="0">
                <a:latin typeface="Times New Roman"/>
                <a:cs typeface="Times New Roman"/>
              </a:rPr>
              <a:t>7-7.4 arası insan ve hayvanlarda hastalık oluşturanlar</a:t>
            </a:r>
            <a:endParaRPr lang="tr-TR" dirty="0">
              <a:latin typeface="Times New Roman"/>
              <a:cs typeface="Times New Roman"/>
            </a:endParaRPr>
          </a:p>
          <a:p>
            <a:pPr lvl="1" eaLnBrk="1" hangingPunct="1">
              <a:lnSpc>
                <a:spcPct val="120000"/>
              </a:lnSpc>
              <a:defRPr/>
            </a:pPr>
            <a:r>
              <a:rPr lang="tr-TR" dirty="0">
                <a:latin typeface="Times New Roman"/>
                <a:cs typeface="Times New Roman"/>
              </a:rPr>
              <a:t>Antibiyotikler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tr-TR" dirty="0">
                <a:latin typeface="Times New Roman"/>
                <a:cs typeface="Times New Roman"/>
              </a:rPr>
              <a:t>Dezenfektanlar</a:t>
            </a:r>
          </a:p>
          <a:p>
            <a:pPr marL="914400" lvl="2" indent="0" eaLnBrk="1" hangingPunct="1">
              <a:lnSpc>
                <a:spcPct val="80000"/>
              </a:lnSpc>
              <a:buNone/>
              <a:defRPr/>
            </a:pPr>
            <a:endParaRPr lang="tr-TR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379186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408531"/>
            <a:ext cx="8229600" cy="633412"/>
          </a:xfrm>
        </p:spPr>
        <p:txBody>
          <a:bodyPr/>
          <a:lstStyle/>
          <a:p>
            <a:pPr eaLnBrk="1" hangingPunct="1">
              <a:defRPr/>
            </a:pPr>
            <a:r>
              <a:rPr lang="tr-TR" sz="3200" b="1" dirty="0">
                <a:latin typeface="Times New Roman"/>
                <a:cs typeface="Times New Roman"/>
              </a:rPr>
              <a:t>Bakteriyel Üreme Üzerine Etkili Faktörler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93576"/>
            <a:ext cx="8229600" cy="4746666"/>
          </a:xfrm>
        </p:spPr>
        <p:txBody>
          <a:bodyPr>
            <a:noAutofit/>
          </a:bodyPr>
          <a:lstStyle/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tr-TR" dirty="0">
              <a:latin typeface="Times New Roman"/>
              <a:cs typeface="Times New Roman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tr-TR" sz="2800" b="1" dirty="0">
                <a:latin typeface="Times New Roman"/>
                <a:cs typeface="Times New Roman"/>
              </a:rPr>
              <a:t>Biyolojik faktörler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tr-TR" dirty="0">
                <a:latin typeface="Times New Roman"/>
                <a:cs typeface="Times New Roman"/>
              </a:rPr>
              <a:t>Yerleşik </a:t>
            </a:r>
            <a:r>
              <a:rPr lang="tr-TR" dirty="0" err="1">
                <a:latin typeface="Times New Roman"/>
                <a:cs typeface="Times New Roman"/>
              </a:rPr>
              <a:t>mikrobiota</a:t>
            </a:r>
            <a:r>
              <a:rPr lang="tr-TR" dirty="0">
                <a:latin typeface="Times New Roman"/>
                <a:cs typeface="Times New Roman"/>
              </a:rPr>
              <a:t>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tr-TR" dirty="0" err="1">
                <a:latin typeface="Times New Roman"/>
                <a:cs typeface="Times New Roman"/>
              </a:rPr>
              <a:t>Bakteriyosinler</a:t>
            </a:r>
            <a:endParaRPr lang="tr-TR" dirty="0">
              <a:latin typeface="Times New Roman"/>
              <a:cs typeface="Times New Roman"/>
            </a:endParaRPr>
          </a:p>
          <a:p>
            <a:pPr marL="457200" lvl="1" indent="0" eaLnBrk="1" hangingPunct="1">
              <a:lnSpc>
                <a:spcPct val="80000"/>
              </a:lnSpc>
              <a:buNone/>
              <a:defRPr/>
            </a:pPr>
            <a:endParaRPr lang="tr-TR" sz="2800" dirty="0">
              <a:latin typeface="Times New Roman"/>
              <a:cs typeface="Times New Roman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tr-TR" sz="2800" b="1" dirty="0">
                <a:latin typeface="Times New Roman"/>
                <a:cs typeface="Times New Roman"/>
              </a:rPr>
              <a:t>Mekanik faktörler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tr-TR" dirty="0">
                <a:latin typeface="Times New Roman"/>
                <a:cs typeface="Times New Roman"/>
              </a:rPr>
              <a:t>Çalkalama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tr-TR" dirty="0" err="1">
                <a:latin typeface="Times New Roman"/>
                <a:cs typeface="Times New Roman"/>
              </a:rPr>
              <a:t>Filtrasyon</a:t>
            </a:r>
            <a:endParaRPr lang="tr-TR" dirty="0">
              <a:latin typeface="Times New Roman"/>
              <a:cs typeface="Times New Roman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tr-TR" dirty="0" err="1">
                <a:latin typeface="Times New Roman"/>
                <a:cs typeface="Times New Roman"/>
              </a:rPr>
              <a:t>Santrifigasyon</a:t>
            </a:r>
            <a:endParaRPr lang="tr-TR" dirty="0">
              <a:latin typeface="Times New Roman"/>
              <a:cs typeface="Times New Roman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tr-TR" dirty="0">
                <a:latin typeface="Times New Roman"/>
                <a:cs typeface="Times New Roman"/>
              </a:rPr>
              <a:t>Vibrasyon</a:t>
            </a:r>
          </a:p>
        </p:txBody>
      </p:sp>
    </p:spTree>
    <p:extLst>
      <p:ext uri="{BB962C8B-B14F-4D97-AF65-F5344CB8AC3E}">
        <p14:creationId xmlns:p14="http://schemas.microsoft.com/office/powerpoint/2010/main" val="325397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48890"/>
            <a:ext cx="8229600" cy="593025"/>
          </a:xfrm>
        </p:spPr>
        <p:txBody>
          <a:bodyPr/>
          <a:lstStyle/>
          <a:p>
            <a:pPr eaLnBrk="1" hangingPunct="1">
              <a:defRPr/>
            </a:pPr>
            <a:r>
              <a:rPr lang="tr-TR" sz="3200" b="1" dirty="0">
                <a:solidFill>
                  <a:schemeClr val="tx1"/>
                </a:solidFill>
                <a:latin typeface="Times New Roman"/>
                <a:cs typeface="Times New Roman"/>
              </a:rPr>
              <a:t>Bakterilerin Kimyasal Yapıları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55688"/>
            <a:ext cx="8229600" cy="5190836"/>
          </a:xfrm>
        </p:spPr>
        <p:txBody>
          <a:bodyPr>
            <a:noAutofit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tr-TR" sz="2800" b="1" dirty="0">
                <a:latin typeface="Times New Roman"/>
                <a:cs typeface="Times New Roman"/>
              </a:rPr>
              <a:t>Makro elementler</a:t>
            </a:r>
          </a:p>
          <a:p>
            <a:pPr lvl="1">
              <a:lnSpc>
                <a:spcPct val="110000"/>
              </a:lnSpc>
              <a:defRPr/>
            </a:pPr>
            <a:r>
              <a:rPr lang="tr-TR" dirty="0">
                <a:latin typeface="Times New Roman"/>
                <a:cs typeface="Times New Roman"/>
              </a:rPr>
              <a:t>Su- </a:t>
            </a:r>
            <a:r>
              <a:rPr lang="tr-TR" dirty="0" err="1">
                <a:latin typeface="Times New Roman"/>
                <a:cs typeface="Times New Roman"/>
              </a:rPr>
              <a:t>vegetatif</a:t>
            </a:r>
            <a:r>
              <a:rPr lang="tr-TR" dirty="0">
                <a:latin typeface="Times New Roman"/>
                <a:cs typeface="Times New Roman"/>
              </a:rPr>
              <a:t> %70- 90,  spor %5- 20</a:t>
            </a:r>
          </a:p>
          <a:p>
            <a:pPr lvl="1">
              <a:lnSpc>
                <a:spcPct val="110000"/>
              </a:lnSpc>
              <a:defRPr/>
            </a:pPr>
            <a:r>
              <a:rPr lang="tr-TR" dirty="0">
                <a:latin typeface="Times New Roman"/>
                <a:cs typeface="Times New Roman"/>
              </a:rPr>
              <a:t>C, H, O, N, S, P</a:t>
            </a:r>
            <a:endParaRPr lang="tr-TR" b="1" dirty="0">
              <a:latin typeface="Times New Roman"/>
              <a:cs typeface="Times New Roman"/>
            </a:endParaRPr>
          </a:p>
          <a:p>
            <a:pPr eaLnBrk="1" hangingPunct="1">
              <a:lnSpc>
                <a:spcPct val="110000"/>
              </a:lnSpc>
              <a:defRPr/>
            </a:pPr>
            <a:r>
              <a:rPr lang="tr-TR" sz="2800" b="1" dirty="0">
                <a:latin typeface="Times New Roman"/>
                <a:cs typeface="Times New Roman"/>
              </a:rPr>
              <a:t>Mikro elemenler</a:t>
            </a:r>
          </a:p>
          <a:p>
            <a:pPr lvl="1">
              <a:lnSpc>
                <a:spcPct val="110000"/>
              </a:lnSpc>
              <a:defRPr/>
            </a:pPr>
            <a:r>
              <a:rPr lang="tr-TR" dirty="0" err="1">
                <a:latin typeface="Times New Roman"/>
                <a:cs typeface="Times New Roman"/>
              </a:rPr>
              <a:t>Ca</a:t>
            </a:r>
            <a:r>
              <a:rPr lang="tr-TR" dirty="0">
                <a:latin typeface="Times New Roman"/>
                <a:cs typeface="Times New Roman"/>
              </a:rPr>
              <a:t>, K, </a:t>
            </a:r>
            <a:r>
              <a:rPr lang="tr-TR" dirty="0" err="1">
                <a:latin typeface="Times New Roman"/>
                <a:cs typeface="Times New Roman"/>
              </a:rPr>
              <a:t>Na</a:t>
            </a:r>
            <a:r>
              <a:rPr lang="tr-TR" dirty="0">
                <a:latin typeface="Times New Roman"/>
                <a:cs typeface="Times New Roman"/>
              </a:rPr>
              <a:t>, Mg, Mn, Fe, </a:t>
            </a:r>
            <a:r>
              <a:rPr lang="tr-TR" dirty="0" err="1">
                <a:latin typeface="Times New Roman"/>
                <a:cs typeface="Times New Roman"/>
              </a:rPr>
              <a:t>Co</a:t>
            </a:r>
            <a:r>
              <a:rPr lang="tr-TR" dirty="0">
                <a:latin typeface="Times New Roman"/>
                <a:cs typeface="Times New Roman"/>
              </a:rPr>
              <a:t>, Cu, Al, </a:t>
            </a:r>
            <a:r>
              <a:rPr lang="tr-TR" dirty="0" err="1">
                <a:latin typeface="Times New Roman"/>
                <a:cs typeface="Times New Roman"/>
              </a:rPr>
              <a:t>Zn</a:t>
            </a:r>
            <a:r>
              <a:rPr lang="tr-TR" dirty="0">
                <a:latin typeface="Times New Roman"/>
                <a:cs typeface="Times New Roman"/>
              </a:rPr>
              <a:t>, </a:t>
            </a:r>
            <a:r>
              <a:rPr lang="tr-TR" dirty="0" err="1">
                <a:latin typeface="Times New Roman"/>
                <a:cs typeface="Times New Roman"/>
              </a:rPr>
              <a:t>Mo</a:t>
            </a:r>
            <a:endParaRPr lang="tr-TR" b="1" dirty="0">
              <a:latin typeface="Times New Roman"/>
              <a:cs typeface="Times New Roman"/>
            </a:endParaRPr>
          </a:p>
          <a:p>
            <a:pPr eaLnBrk="1" hangingPunct="1">
              <a:lnSpc>
                <a:spcPct val="110000"/>
              </a:lnSpc>
              <a:defRPr/>
            </a:pPr>
            <a:r>
              <a:rPr lang="tr-TR" sz="2800" b="1" dirty="0">
                <a:latin typeface="Times New Roman"/>
                <a:cs typeface="Times New Roman"/>
              </a:rPr>
              <a:t>İnorganik maddeler</a:t>
            </a:r>
          </a:p>
          <a:p>
            <a:pPr lvl="1">
              <a:lnSpc>
                <a:spcPct val="110000"/>
              </a:lnSpc>
              <a:defRPr/>
            </a:pPr>
            <a:r>
              <a:rPr lang="tr-TR" dirty="0">
                <a:latin typeface="Times New Roman"/>
                <a:cs typeface="Times New Roman"/>
              </a:rPr>
              <a:t>Su, oksijen, </a:t>
            </a:r>
            <a:r>
              <a:rPr lang="tr-TR" dirty="0" err="1">
                <a:latin typeface="Times New Roman"/>
                <a:cs typeface="Times New Roman"/>
              </a:rPr>
              <a:t>karbobdioksit</a:t>
            </a:r>
            <a:r>
              <a:rPr lang="tr-TR" dirty="0">
                <a:latin typeface="Times New Roman"/>
                <a:cs typeface="Times New Roman"/>
              </a:rPr>
              <a:t>, azot, diğerleri</a:t>
            </a:r>
            <a:endParaRPr lang="tr-TR" baseline="-25000" dirty="0">
              <a:latin typeface="Times New Roman"/>
              <a:cs typeface="Times New Roman"/>
            </a:endParaRPr>
          </a:p>
          <a:p>
            <a:pPr eaLnBrk="1" hangingPunct="1">
              <a:lnSpc>
                <a:spcPct val="110000"/>
              </a:lnSpc>
              <a:defRPr/>
            </a:pPr>
            <a:r>
              <a:rPr lang="tr-TR" sz="2800" b="1" dirty="0">
                <a:latin typeface="Times New Roman"/>
                <a:cs typeface="Times New Roman"/>
              </a:rPr>
              <a:t>Organik Maddeler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tr-TR" dirty="0">
                <a:latin typeface="Times New Roman"/>
                <a:cs typeface="Times New Roman"/>
              </a:rPr>
              <a:t>Protein, </a:t>
            </a:r>
            <a:r>
              <a:rPr lang="tr-TR" dirty="0" err="1">
                <a:latin typeface="Times New Roman"/>
                <a:cs typeface="Times New Roman"/>
              </a:rPr>
              <a:t>karbohidrat</a:t>
            </a:r>
            <a:r>
              <a:rPr lang="tr-TR" dirty="0">
                <a:latin typeface="Times New Roman"/>
                <a:cs typeface="Times New Roman"/>
              </a:rPr>
              <a:t>, </a:t>
            </a:r>
            <a:r>
              <a:rPr lang="tr-TR" dirty="0" err="1">
                <a:latin typeface="Times New Roman"/>
                <a:cs typeface="Times New Roman"/>
              </a:rPr>
              <a:t>lipid</a:t>
            </a:r>
            <a:r>
              <a:rPr lang="tr-TR" dirty="0">
                <a:latin typeface="Times New Roman"/>
                <a:cs typeface="Times New Roman"/>
              </a:rPr>
              <a:t>, NA, vitaminler</a:t>
            </a:r>
          </a:p>
        </p:txBody>
      </p:sp>
    </p:spTree>
    <p:extLst>
      <p:ext uri="{BB962C8B-B14F-4D97-AF65-F5344CB8AC3E}">
        <p14:creationId xmlns:p14="http://schemas.microsoft.com/office/powerpoint/2010/main" val="3269374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tr-TR" sz="3200" b="1" dirty="0">
                <a:solidFill>
                  <a:schemeClr val="tx1"/>
                </a:solidFill>
                <a:latin typeface="Times New Roman"/>
                <a:cs typeface="Times New Roman"/>
              </a:rPr>
              <a:t>Bakterilerin Beslenmesi</a:t>
            </a:r>
            <a:endParaRPr lang="tr-TR" sz="3200" b="1" dirty="0">
              <a:latin typeface="Times New Roman"/>
              <a:cs typeface="Times New Roman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07577"/>
          </a:xfrm>
        </p:spPr>
        <p:txBody>
          <a:bodyPr>
            <a:normAutofit/>
          </a:bodyPr>
          <a:lstStyle/>
          <a:p>
            <a:pPr>
              <a:lnSpc>
                <a:spcPct val="140000"/>
              </a:lnSpc>
              <a:buFont typeface="Wingdings" pitchFamily="2" charset="2"/>
              <a:buChar char="ü"/>
              <a:defRPr/>
            </a:pPr>
            <a:r>
              <a:rPr lang="tr-TR" sz="2800" dirty="0">
                <a:latin typeface="Times New Roman"/>
                <a:cs typeface="Times New Roman"/>
              </a:rPr>
              <a:t>Enerji sağlamak</a:t>
            </a:r>
          </a:p>
          <a:p>
            <a:pPr>
              <a:lnSpc>
                <a:spcPct val="140000"/>
              </a:lnSpc>
              <a:buFont typeface="Wingdings" pitchFamily="2" charset="2"/>
              <a:buChar char="ü"/>
              <a:defRPr/>
            </a:pPr>
            <a:r>
              <a:rPr lang="tr-TR" sz="2800" dirty="0">
                <a:latin typeface="Times New Roman"/>
                <a:cs typeface="Times New Roman"/>
              </a:rPr>
              <a:t>Hücresel </a:t>
            </a:r>
            <a:r>
              <a:rPr lang="tr-TR" sz="2800" dirty="0" err="1">
                <a:latin typeface="Times New Roman"/>
                <a:cs typeface="Times New Roman"/>
              </a:rPr>
              <a:t>komponentleri</a:t>
            </a:r>
            <a:r>
              <a:rPr lang="tr-TR" sz="2800" dirty="0">
                <a:latin typeface="Times New Roman"/>
                <a:cs typeface="Times New Roman"/>
              </a:rPr>
              <a:t> yapabilmek </a:t>
            </a:r>
          </a:p>
          <a:p>
            <a:pPr>
              <a:lnSpc>
                <a:spcPct val="140000"/>
              </a:lnSpc>
              <a:buFont typeface="Wingdings" pitchFamily="2" charset="2"/>
              <a:buChar char="ü"/>
              <a:defRPr/>
            </a:pPr>
            <a:r>
              <a:rPr lang="tr-TR" sz="2800" dirty="0">
                <a:latin typeface="Times New Roman"/>
                <a:cs typeface="Times New Roman"/>
              </a:rPr>
              <a:t>Gelişmek</a:t>
            </a:r>
          </a:p>
          <a:p>
            <a:pPr>
              <a:lnSpc>
                <a:spcPct val="140000"/>
              </a:lnSpc>
              <a:buFont typeface="Wingdings" pitchFamily="2" charset="2"/>
              <a:buChar char="ü"/>
              <a:defRPr/>
            </a:pPr>
            <a:r>
              <a:rPr lang="tr-TR" sz="2800" dirty="0">
                <a:latin typeface="Times New Roman"/>
                <a:cs typeface="Times New Roman"/>
              </a:rPr>
              <a:t>Çoğalmak</a:t>
            </a:r>
          </a:p>
          <a:p>
            <a:pPr>
              <a:lnSpc>
                <a:spcPct val="140000"/>
              </a:lnSpc>
              <a:buFont typeface="Wingdings" pitchFamily="2" charset="2"/>
              <a:buChar char="ü"/>
              <a:defRPr/>
            </a:pPr>
            <a:r>
              <a:rPr lang="tr-TR" sz="2800" dirty="0">
                <a:latin typeface="Times New Roman"/>
                <a:cs typeface="Times New Roman"/>
              </a:rPr>
              <a:t>Yaşamak için beslenmek zorundadırlar</a:t>
            </a:r>
          </a:p>
        </p:txBody>
      </p:sp>
    </p:spTree>
    <p:extLst>
      <p:ext uri="{BB962C8B-B14F-4D97-AF65-F5344CB8AC3E}">
        <p14:creationId xmlns:p14="http://schemas.microsoft.com/office/powerpoint/2010/main" val="341683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167922"/>
            <a:ext cx="8229600" cy="706438"/>
          </a:xfrm>
        </p:spPr>
        <p:txBody>
          <a:bodyPr/>
          <a:lstStyle/>
          <a:p>
            <a:pPr eaLnBrk="1" hangingPunct="1">
              <a:defRPr/>
            </a:pPr>
            <a:r>
              <a:rPr lang="tr-TR" sz="3200" b="1" dirty="0">
                <a:solidFill>
                  <a:schemeClr val="tx1"/>
                </a:solidFill>
                <a:latin typeface="Times New Roman"/>
                <a:cs typeface="Times New Roman"/>
              </a:rPr>
              <a:t>Bakterilerin Beslenmesi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165" y="919322"/>
            <a:ext cx="8736072" cy="5938678"/>
          </a:xfrm>
        </p:spPr>
        <p:txBody>
          <a:bodyPr>
            <a:noAutofit/>
          </a:bodyPr>
          <a:lstStyle/>
          <a:p>
            <a:pPr marL="0" indent="0" eaLnBrk="1" hangingPunct="1">
              <a:buNone/>
              <a:defRPr/>
            </a:pPr>
            <a:r>
              <a:rPr lang="tr-TR" sz="2800" b="1" dirty="0">
                <a:latin typeface="Times New Roman"/>
                <a:cs typeface="Times New Roman"/>
              </a:rPr>
              <a:t>Beslenme Tarzına Göre Sınıflama</a:t>
            </a:r>
          </a:p>
          <a:p>
            <a:pPr lvl="1" eaLnBrk="1" hangingPunct="1">
              <a:defRPr/>
            </a:pPr>
            <a:r>
              <a:rPr lang="tr-TR" b="1" dirty="0">
                <a:latin typeface="Times New Roman"/>
                <a:cs typeface="Times New Roman"/>
              </a:rPr>
              <a:t>Karbon kaynağı (hücre </a:t>
            </a:r>
            <a:r>
              <a:rPr lang="tr-TR" b="1" dirty="0" err="1">
                <a:latin typeface="Times New Roman"/>
                <a:cs typeface="Times New Roman"/>
              </a:rPr>
              <a:t>komponentlerinin</a:t>
            </a:r>
            <a:r>
              <a:rPr lang="tr-TR" b="1" dirty="0">
                <a:latin typeface="Times New Roman"/>
                <a:cs typeface="Times New Roman"/>
              </a:rPr>
              <a:t> yapısında)</a:t>
            </a:r>
          </a:p>
          <a:p>
            <a:pPr lvl="2" eaLnBrk="1" hangingPunct="1">
              <a:defRPr/>
            </a:pPr>
            <a:r>
              <a:rPr lang="tr-TR" sz="2800" b="1" dirty="0" err="1">
                <a:latin typeface="Times New Roman"/>
                <a:cs typeface="Times New Roman"/>
              </a:rPr>
              <a:t>Ototrofik</a:t>
            </a:r>
            <a:r>
              <a:rPr lang="tr-TR" sz="2800" b="1" dirty="0">
                <a:latin typeface="Times New Roman"/>
                <a:cs typeface="Times New Roman"/>
              </a:rPr>
              <a:t> bakteriler</a:t>
            </a:r>
            <a:r>
              <a:rPr lang="tr-TR" sz="2800" dirty="0">
                <a:latin typeface="Times New Roman"/>
                <a:cs typeface="Times New Roman"/>
              </a:rPr>
              <a:t>: İnorganik maddeleri (CO</a:t>
            </a:r>
            <a:r>
              <a:rPr lang="tr-TR" sz="2800" baseline="-25000" dirty="0">
                <a:latin typeface="Times New Roman"/>
                <a:cs typeface="Times New Roman"/>
              </a:rPr>
              <a:t>2</a:t>
            </a:r>
            <a:r>
              <a:rPr lang="tr-TR" sz="2800" dirty="0">
                <a:latin typeface="Times New Roman"/>
                <a:cs typeface="Times New Roman"/>
              </a:rPr>
              <a:t>, H</a:t>
            </a:r>
            <a:r>
              <a:rPr lang="tr-TR" sz="2800" baseline="-25000" dirty="0">
                <a:latin typeface="Times New Roman"/>
                <a:cs typeface="Times New Roman"/>
              </a:rPr>
              <a:t>2</a:t>
            </a:r>
            <a:r>
              <a:rPr lang="tr-TR" sz="2800" dirty="0">
                <a:latin typeface="Times New Roman"/>
                <a:cs typeface="Times New Roman"/>
              </a:rPr>
              <a:t>, H</a:t>
            </a:r>
            <a:r>
              <a:rPr lang="tr-TR" sz="2800" baseline="-25000" dirty="0">
                <a:latin typeface="Times New Roman"/>
                <a:cs typeface="Times New Roman"/>
              </a:rPr>
              <a:t>2</a:t>
            </a:r>
            <a:r>
              <a:rPr lang="tr-TR" sz="2800" dirty="0">
                <a:latin typeface="Times New Roman"/>
                <a:cs typeface="Times New Roman"/>
              </a:rPr>
              <a:t>S, NH</a:t>
            </a:r>
            <a:r>
              <a:rPr lang="tr-TR" sz="2800" baseline="-25000" dirty="0">
                <a:latin typeface="Times New Roman"/>
                <a:cs typeface="Times New Roman"/>
              </a:rPr>
              <a:t>3</a:t>
            </a:r>
            <a:r>
              <a:rPr lang="tr-TR" sz="2800" dirty="0">
                <a:latin typeface="Times New Roman"/>
                <a:cs typeface="Times New Roman"/>
              </a:rPr>
              <a:t> gibi) kullananlar</a:t>
            </a:r>
          </a:p>
          <a:p>
            <a:pPr lvl="3">
              <a:defRPr/>
            </a:pPr>
            <a:r>
              <a:rPr lang="tr-TR" sz="2800" dirty="0" err="1">
                <a:latin typeface="Times New Roman"/>
                <a:cs typeface="Times New Roman"/>
              </a:rPr>
              <a:t>Fotosentetik</a:t>
            </a:r>
            <a:r>
              <a:rPr lang="tr-TR" sz="2800" dirty="0">
                <a:latin typeface="Times New Roman"/>
                <a:cs typeface="Times New Roman"/>
              </a:rPr>
              <a:t> (</a:t>
            </a:r>
            <a:r>
              <a:rPr lang="tr-TR" sz="2800" dirty="0" err="1">
                <a:latin typeface="Times New Roman"/>
                <a:cs typeface="Times New Roman"/>
              </a:rPr>
              <a:t>Fototrofik</a:t>
            </a:r>
            <a:r>
              <a:rPr lang="tr-TR" sz="2800" dirty="0">
                <a:latin typeface="Times New Roman"/>
                <a:cs typeface="Times New Roman"/>
              </a:rPr>
              <a:t>): </a:t>
            </a:r>
            <a:r>
              <a:rPr lang="tr-TR" sz="2800" dirty="0" err="1">
                <a:latin typeface="Times New Roman"/>
                <a:cs typeface="Times New Roman"/>
              </a:rPr>
              <a:t>Fotosentetik</a:t>
            </a:r>
            <a:r>
              <a:rPr lang="tr-TR" sz="2800" dirty="0">
                <a:latin typeface="Times New Roman"/>
                <a:cs typeface="Times New Roman"/>
              </a:rPr>
              <a:t> pigmentlerle fotosentez yaparlar. Örnek </a:t>
            </a:r>
            <a:r>
              <a:rPr lang="tr-TR" sz="2800" dirty="0" err="1">
                <a:latin typeface="Times New Roman"/>
                <a:cs typeface="Times New Roman"/>
              </a:rPr>
              <a:t>Cyanobacter</a:t>
            </a:r>
            <a:r>
              <a:rPr lang="tr-TR" sz="2800" dirty="0">
                <a:latin typeface="Times New Roman"/>
                <a:cs typeface="Times New Roman"/>
              </a:rPr>
              <a:t> türleri.</a:t>
            </a:r>
          </a:p>
          <a:p>
            <a:pPr lvl="3">
              <a:defRPr/>
            </a:pPr>
            <a:r>
              <a:rPr lang="tr-TR" sz="2800" dirty="0" err="1">
                <a:latin typeface="Times New Roman"/>
                <a:cs typeface="Times New Roman"/>
              </a:rPr>
              <a:t>Kemosentetik</a:t>
            </a:r>
            <a:r>
              <a:rPr lang="tr-TR" sz="2800" dirty="0">
                <a:latin typeface="Times New Roman"/>
                <a:cs typeface="Times New Roman"/>
              </a:rPr>
              <a:t> (</a:t>
            </a:r>
            <a:r>
              <a:rPr lang="tr-TR" sz="2800" dirty="0" err="1">
                <a:latin typeface="Times New Roman"/>
                <a:cs typeface="Times New Roman"/>
              </a:rPr>
              <a:t>Kemotrofik</a:t>
            </a:r>
            <a:r>
              <a:rPr lang="tr-TR" sz="2800" dirty="0">
                <a:latin typeface="Times New Roman"/>
                <a:cs typeface="Times New Roman"/>
              </a:rPr>
              <a:t>): İnorganik maddelerin </a:t>
            </a:r>
            <a:r>
              <a:rPr lang="tr-TR" sz="2800" dirty="0" err="1">
                <a:latin typeface="Times New Roman"/>
                <a:cs typeface="Times New Roman"/>
              </a:rPr>
              <a:t>oksidasyonu</a:t>
            </a:r>
            <a:r>
              <a:rPr lang="tr-TR" sz="2800" dirty="0">
                <a:latin typeface="Times New Roman"/>
                <a:cs typeface="Times New Roman"/>
              </a:rPr>
              <a:t> yaparlar. </a:t>
            </a:r>
            <a:r>
              <a:rPr lang="tr-TR" sz="2800" dirty="0" err="1">
                <a:latin typeface="Times New Roman"/>
                <a:cs typeface="Times New Roman"/>
              </a:rPr>
              <a:t>Sulfomonas</a:t>
            </a:r>
            <a:r>
              <a:rPr lang="tr-TR" sz="2800" dirty="0">
                <a:latin typeface="Times New Roman"/>
                <a:cs typeface="Times New Roman"/>
              </a:rPr>
              <a:t> türleri</a:t>
            </a:r>
          </a:p>
        </p:txBody>
      </p:sp>
    </p:spTree>
    <p:extLst>
      <p:ext uri="{BB962C8B-B14F-4D97-AF65-F5344CB8AC3E}">
        <p14:creationId xmlns:p14="http://schemas.microsoft.com/office/powerpoint/2010/main" val="772451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117167"/>
            <a:ext cx="8229600" cy="706438"/>
          </a:xfrm>
        </p:spPr>
        <p:txBody>
          <a:bodyPr/>
          <a:lstStyle/>
          <a:p>
            <a:pPr eaLnBrk="1" hangingPunct="1">
              <a:defRPr/>
            </a:pPr>
            <a:r>
              <a:rPr lang="tr-TR" sz="3200" b="1" dirty="0">
                <a:solidFill>
                  <a:schemeClr val="tx1"/>
                </a:solidFill>
                <a:latin typeface="Times New Roman"/>
                <a:cs typeface="Times New Roman"/>
              </a:rPr>
              <a:t>Bakterilerin Beslenmesi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1102" y="839283"/>
            <a:ext cx="8842203" cy="5723169"/>
          </a:xfrm>
        </p:spPr>
        <p:txBody>
          <a:bodyPr>
            <a:noAutofit/>
          </a:bodyPr>
          <a:lstStyle/>
          <a:p>
            <a:pPr marL="0" indent="0" eaLnBrk="1" hangingPunct="1">
              <a:buNone/>
              <a:defRPr/>
            </a:pPr>
            <a:r>
              <a:rPr lang="tr-TR" sz="2800" b="1" dirty="0">
                <a:latin typeface="Times New Roman"/>
                <a:cs typeface="Times New Roman"/>
              </a:rPr>
              <a:t>Beslenme Tarzına Göre Sınıflama</a:t>
            </a:r>
          </a:p>
          <a:p>
            <a:pPr lvl="1" eaLnBrk="1" hangingPunct="1">
              <a:defRPr/>
            </a:pPr>
            <a:r>
              <a:rPr lang="tr-TR" b="1" dirty="0">
                <a:latin typeface="Times New Roman"/>
                <a:cs typeface="Times New Roman"/>
              </a:rPr>
              <a:t>Karbon kaynağı (hücre </a:t>
            </a:r>
            <a:r>
              <a:rPr lang="tr-TR" b="1" dirty="0" err="1">
                <a:latin typeface="Times New Roman"/>
                <a:cs typeface="Times New Roman"/>
              </a:rPr>
              <a:t>komponentlerinin</a:t>
            </a:r>
            <a:r>
              <a:rPr lang="tr-TR" b="1" dirty="0">
                <a:latin typeface="Times New Roman"/>
                <a:cs typeface="Times New Roman"/>
              </a:rPr>
              <a:t> yapısında)</a:t>
            </a:r>
          </a:p>
          <a:p>
            <a:pPr lvl="2" eaLnBrk="1" hangingPunct="1">
              <a:defRPr/>
            </a:pPr>
            <a:r>
              <a:rPr lang="tr-TR" sz="2800" b="1" dirty="0" err="1">
                <a:latin typeface="Times New Roman"/>
                <a:cs typeface="Times New Roman"/>
              </a:rPr>
              <a:t>Hetotrofik</a:t>
            </a:r>
            <a:r>
              <a:rPr lang="tr-TR" sz="2800" b="1" dirty="0">
                <a:latin typeface="Times New Roman"/>
                <a:cs typeface="Times New Roman"/>
              </a:rPr>
              <a:t> bakteriler: </a:t>
            </a:r>
            <a:r>
              <a:rPr lang="tr-TR" sz="2800" dirty="0">
                <a:latin typeface="Times New Roman"/>
                <a:cs typeface="Times New Roman"/>
              </a:rPr>
              <a:t>Organik karbon ve karbonhidrat yararlanırlar</a:t>
            </a:r>
          </a:p>
          <a:p>
            <a:pPr lvl="3">
              <a:defRPr/>
            </a:pPr>
            <a:r>
              <a:rPr lang="tr-TR" sz="2800" dirty="0" err="1">
                <a:latin typeface="Times New Roman"/>
                <a:cs typeface="Times New Roman"/>
              </a:rPr>
              <a:t>Safrofitik</a:t>
            </a:r>
            <a:r>
              <a:rPr lang="tr-TR" sz="2800" dirty="0">
                <a:latin typeface="Times New Roman"/>
                <a:cs typeface="Times New Roman"/>
              </a:rPr>
              <a:t>: Toprakta bulunan organik materyalleri kullanırlar.</a:t>
            </a:r>
          </a:p>
          <a:p>
            <a:pPr lvl="3">
              <a:defRPr/>
            </a:pPr>
            <a:r>
              <a:rPr lang="tr-TR" sz="2800" dirty="0" err="1">
                <a:latin typeface="Times New Roman"/>
                <a:cs typeface="Times New Roman"/>
              </a:rPr>
              <a:t>Parazitik</a:t>
            </a:r>
            <a:r>
              <a:rPr lang="tr-TR" sz="2800" dirty="0">
                <a:latin typeface="Times New Roman"/>
                <a:cs typeface="Times New Roman"/>
              </a:rPr>
              <a:t>: Canlılardaki organik maddeleri </a:t>
            </a:r>
            <a:r>
              <a:rPr lang="tr-TR" sz="2800" dirty="0" err="1">
                <a:latin typeface="Times New Roman"/>
                <a:cs typeface="Times New Roman"/>
              </a:rPr>
              <a:t>kulananlar</a:t>
            </a:r>
            <a:r>
              <a:rPr lang="tr-TR" sz="2800" dirty="0">
                <a:latin typeface="Times New Roman"/>
                <a:cs typeface="Times New Roman"/>
              </a:rPr>
              <a:t>.</a:t>
            </a:r>
          </a:p>
          <a:p>
            <a:pPr lvl="3">
              <a:defRPr/>
            </a:pPr>
            <a:r>
              <a:rPr lang="tr-TR" sz="2800" dirty="0" err="1">
                <a:latin typeface="Times New Roman"/>
                <a:cs typeface="Times New Roman"/>
              </a:rPr>
              <a:t>Simbiyotik</a:t>
            </a:r>
            <a:r>
              <a:rPr lang="tr-TR" sz="2800" dirty="0">
                <a:latin typeface="Times New Roman"/>
                <a:cs typeface="Times New Roman"/>
              </a:rPr>
              <a:t>: Diğer bakteri/canlılarla birlikte yaşayanlar</a:t>
            </a:r>
          </a:p>
        </p:txBody>
      </p:sp>
    </p:spTree>
    <p:extLst>
      <p:ext uri="{BB962C8B-B14F-4D97-AF65-F5344CB8AC3E}">
        <p14:creationId xmlns:p14="http://schemas.microsoft.com/office/powerpoint/2010/main" val="3521904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167922"/>
            <a:ext cx="8229600" cy="706438"/>
          </a:xfrm>
        </p:spPr>
        <p:txBody>
          <a:bodyPr/>
          <a:lstStyle/>
          <a:p>
            <a:pPr eaLnBrk="1" hangingPunct="1">
              <a:defRPr/>
            </a:pPr>
            <a:r>
              <a:rPr lang="tr-TR" sz="3200" b="1" dirty="0">
                <a:solidFill>
                  <a:schemeClr val="tx1"/>
                </a:solidFill>
                <a:latin typeface="Times New Roman"/>
                <a:cs typeface="Times New Roman"/>
              </a:rPr>
              <a:t>Bakterilerin Beslenmesi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3552" y="1328236"/>
            <a:ext cx="8704717" cy="5022127"/>
          </a:xfrm>
        </p:spPr>
        <p:txBody>
          <a:bodyPr>
            <a:noAutofit/>
          </a:bodyPr>
          <a:lstStyle/>
          <a:p>
            <a:pPr marL="0" indent="0" eaLnBrk="1" hangingPunct="1">
              <a:buNone/>
              <a:defRPr/>
            </a:pPr>
            <a:r>
              <a:rPr lang="tr-TR" sz="2800" b="1" dirty="0">
                <a:latin typeface="Times New Roman"/>
                <a:cs typeface="Times New Roman"/>
              </a:rPr>
              <a:t>Beslenme Tarzına Göre Sınıflama</a:t>
            </a:r>
          </a:p>
          <a:p>
            <a:pPr lvl="1" eaLnBrk="1" hangingPunct="1">
              <a:defRPr/>
            </a:pPr>
            <a:r>
              <a:rPr lang="tr-TR" b="1" dirty="0">
                <a:latin typeface="Times New Roman"/>
                <a:cs typeface="Times New Roman"/>
              </a:rPr>
              <a:t>Enerji kaynağı (</a:t>
            </a:r>
            <a:r>
              <a:rPr lang="tr-TR" b="1" dirty="0" err="1">
                <a:latin typeface="Times New Roman"/>
                <a:cs typeface="Times New Roman"/>
              </a:rPr>
              <a:t>biyosentez</a:t>
            </a:r>
            <a:r>
              <a:rPr lang="tr-TR" b="1" dirty="0">
                <a:latin typeface="Times New Roman"/>
                <a:cs typeface="Times New Roman"/>
              </a:rPr>
              <a:t> olaylarında gerekli)</a:t>
            </a:r>
          </a:p>
          <a:p>
            <a:pPr lvl="2" eaLnBrk="1" hangingPunct="1">
              <a:defRPr/>
            </a:pPr>
            <a:r>
              <a:rPr lang="tr-TR" sz="2800" b="1" dirty="0">
                <a:latin typeface="Times New Roman"/>
                <a:cs typeface="Times New Roman"/>
              </a:rPr>
              <a:t>Kimyasal enerji</a:t>
            </a:r>
          </a:p>
          <a:p>
            <a:pPr lvl="3">
              <a:defRPr/>
            </a:pPr>
            <a:r>
              <a:rPr lang="tr-TR" sz="2800" dirty="0" err="1">
                <a:latin typeface="Times New Roman"/>
                <a:cs typeface="Times New Roman"/>
              </a:rPr>
              <a:t>Kemolitotrof</a:t>
            </a:r>
            <a:endParaRPr lang="tr-TR" sz="2800" dirty="0">
              <a:latin typeface="Times New Roman"/>
              <a:cs typeface="Times New Roman"/>
            </a:endParaRPr>
          </a:p>
          <a:p>
            <a:pPr lvl="3">
              <a:defRPr/>
            </a:pPr>
            <a:r>
              <a:rPr lang="tr-TR" sz="2800" dirty="0" err="1">
                <a:latin typeface="Times New Roman"/>
                <a:cs typeface="Times New Roman"/>
              </a:rPr>
              <a:t>Kemoorganotrof</a:t>
            </a:r>
            <a:endParaRPr lang="tr-TR" sz="2800" dirty="0">
              <a:latin typeface="Times New Roman"/>
              <a:cs typeface="Times New Roman"/>
            </a:endParaRPr>
          </a:p>
          <a:p>
            <a:pPr marL="1371600" lvl="3" indent="0">
              <a:buNone/>
              <a:defRPr/>
            </a:pPr>
            <a:endParaRPr lang="tr-TR" sz="2800" dirty="0">
              <a:latin typeface="Times New Roman"/>
              <a:cs typeface="Times New Roman"/>
            </a:endParaRPr>
          </a:p>
          <a:p>
            <a:pPr lvl="2" eaLnBrk="1" hangingPunct="1">
              <a:defRPr/>
            </a:pPr>
            <a:r>
              <a:rPr lang="tr-TR" sz="2800" b="1" dirty="0">
                <a:latin typeface="Times New Roman"/>
                <a:cs typeface="Times New Roman"/>
              </a:rPr>
              <a:t>Işık enerjisi</a:t>
            </a:r>
          </a:p>
          <a:p>
            <a:pPr lvl="3">
              <a:defRPr/>
            </a:pPr>
            <a:r>
              <a:rPr lang="tr-TR" sz="2800" dirty="0" err="1">
                <a:latin typeface="Times New Roman"/>
                <a:cs typeface="Times New Roman"/>
              </a:rPr>
              <a:t>Fotolitotrofik</a:t>
            </a:r>
            <a:endParaRPr lang="tr-TR" sz="2800" dirty="0">
              <a:latin typeface="Times New Roman"/>
              <a:cs typeface="Times New Roman"/>
            </a:endParaRPr>
          </a:p>
          <a:p>
            <a:pPr lvl="3">
              <a:defRPr/>
            </a:pPr>
            <a:r>
              <a:rPr lang="tr-TR" sz="2800" dirty="0" err="1">
                <a:latin typeface="Times New Roman"/>
                <a:cs typeface="Times New Roman"/>
              </a:rPr>
              <a:t>Fotoorganotrofik</a:t>
            </a:r>
            <a:endParaRPr lang="tr-TR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64715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0843" y="164878"/>
            <a:ext cx="8748139" cy="68183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sz="3200" b="1" dirty="0">
                <a:solidFill>
                  <a:schemeClr val="tx1"/>
                </a:solidFill>
                <a:latin typeface="Times New Roman"/>
                <a:cs typeface="Times New Roman"/>
              </a:rPr>
              <a:t>Bakterilerde üreme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0843" y="1066235"/>
            <a:ext cx="8748139" cy="545660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Font typeface="Wingdings" pitchFamily="2" charset="2"/>
              <a:buChar char="ü"/>
              <a:defRPr/>
            </a:pPr>
            <a:r>
              <a:rPr lang="tr-TR" sz="2800" dirty="0">
                <a:latin typeface="Times New Roman"/>
                <a:cs typeface="Times New Roman"/>
              </a:rPr>
              <a:t>Uygun </a:t>
            </a:r>
            <a:r>
              <a:rPr lang="tr-TR" sz="2800" dirty="0" err="1">
                <a:latin typeface="Times New Roman"/>
                <a:cs typeface="Times New Roman"/>
              </a:rPr>
              <a:t>besiyeri</a:t>
            </a:r>
            <a:r>
              <a:rPr lang="tr-TR" sz="2800" dirty="0">
                <a:latin typeface="Times New Roman"/>
                <a:cs typeface="Times New Roman"/>
              </a:rPr>
              <a:t> ve çevresel koşullarda üreme ve çoğalma</a:t>
            </a:r>
          </a:p>
          <a:p>
            <a:pPr>
              <a:lnSpc>
                <a:spcPct val="110000"/>
              </a:lnSpc>
              <a:buFont typeface="Wingdings" pitchFamily="2" charset="2"/>
              <a:buChar char="ü"/>
              <a:defRPr/>
            </a:pPr>
            <a:r>
              <a:rPr lang="tr-TR" sz="2800" dirty="0">
                <a:latin typeface="Times New Roman"/>
                <a:cs typeface="Times New Roman"/>
              </a:rPr>
              <a:t>Laboratuar koşullarında üreme kısıtlıdır </a:t>
            </a:r>
          </a:p>
          <a:p>
            <a:pPr>
              <a:lnSpc>
                <a:spcPct val="110000"/>
              </a:lnSpc>
              <a:buFont typeface="Wingdings" pitchFamily="2" charset="2"/>
              <a:buChar char="ü"/>
              <a:defRPr/>
            </a:pPr>
            <a:r>
              <a:rPr lang="tr-TR" sz="2800" dirty="0">
                <a:latin typeface="Times New Roman"/>
                <a:cs typeface="Times New Roman"/>
              </a:rPr>
              <a:t>Optimal koşulların değişmesi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ü"/>
              <a:defRPr/>
            </a:pPr>
            <a:r>
              <a:rPr lang="tr-TR" dirty="0" err="1">
                <a:latin typeface="Times New Roman"/>
                <a:cs typeface="Times New Roman"/>
              </a:rPr>
              <a:t>pH</a:t>
            </a:r>
            <a:r>
              <a:rPr lang="tr-TR" dirty="0">
                <a:latin typeface="Times New Roman"/>
                <a:cs typeface="Times New Roman"/>
              </a:rPr>
              <a:t>, </a:t>
            </a:r>
            <a:r>
              <a:rPr lang="tr-TR" dirty="0" err="1">
                <a:latin typeface="Times New Roman"/>
                <a:cs typeface="Times New Roman"/>
              </a:rPr>
              <a:t>osmotik</a:t>
            </a:r>
            <a:r>
              <a:rPr lang="tr-TR" dirty="0">
                <a:latin typeface="Times New Roman"/>
                <a:cs typeface="Times New Roman"/>
              </a:rPr>
              <a:t> basınç, oksijen, yüzey gerilimi, </a:t>
            </a:r>
            <a:r>
              <a:rPr lang="tr-TR" dirty="0" err="1">
                <a:latin typeface="Times New Roman"/>
                <a:cs typeface="Times New Roman"/>
              </a:rPr>
              <a:t>toksik</a:t>
            </a:r>
            <a:r>
              <a:rPr lang="tr-TR" dirty="0">
                <a:latin typeface="Times New Roman"/>
                <a:cs typeface="Times New Roman"/>
              </a:rPr>
              <a:t> </a:t>
            </a:r>
            <a:r>
              <a:rPr lang="tr-TR" dirty="0" err="1">
                <a:latin typeface="Times New Roman"/>
                <a:cs typeface="Times New Roman"/>
              </a:rPr>
              <a:t>metabolit</a:t>
            </a:r>
            <a:r>
              <a:rPr lang="tr-TR" dirty="0">
                <a:latin typeface="Times New Roman"/>
                <a:cs typeface="Times New Roman"/>
              </a:rPr>
              <a:t> birikimi</a:t>
            </a:r>
          </a:p>
          <a:p>
            <a:pPr>
              <a:lnSpc>
                <a:spcPct val="110000"/>
              </a:lnSpc>
              <a:buFont typeface="Wingdings" pitchFamily="2" charset="2"/>
              <a:buChar char="ü"/>
              <a:defRPr/>
            </a:pPr>
            <a:r>
              <a:rPr lang="tr-TR" sz="2800" dirty="0">
                <a:latin typeface="Times New Roman"/>
                <a:cs typeface="Times New Roman"/>
              </a:rPr>
              <a:t>Bölünerek üreme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ü"/>
              <a:defRPr/>
            </a:pPr>
            <a:r>
              <a:rPr lang="tr-TR" dirty="0">
                <a:latin typeface="Times New Roman"/>
                <a:cs typeface="Times New Roman"/>
              </a:rPr>
              <a:t>Kok şekilli bakteriler ortadan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ü"/>
              <a:defRPr/>
            </a:pPr>
            <a:r>
              <a:rPr lang="tr-TR" dirty="0">
                <a:latin typeface="Times New Roman"/>
                <a:cs typeface="Times New Roman"/>
              </a:rPr>
              <a:t>Çomak, basil ve sarmal şekilli bakteriler ise kısa eksen boyunca ortadan ikiye bölünerek ürerler</a:t>
            </a:r>
            <a:endParaRPr lang="tr-TR" baseline="30000" dirty="0">
              <a:latin typeface="Times New Roman"/>
              <a:cs typeface="Times New Roman"/>
            </a:endParaRPr>
          </a:p>
          <a:p>
            <a:pPr>
              <a:lnSpc>
                <a:spcPct val="110000"/>
              </a:lnSpc>
              <a:defRPr/>
            </a:pPr>
            <a:endParaRPr lang="tr-TR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59884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14124"/>
            <a:ext cx="8229600" cy="501672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  <a:defRPr/>
            </a:pPr>
            <a:r>
              <a:rPr lang="tr-TR" sz="2800" dirty="0">
                <a:latin typeface="Times New Roman"/>
                <a:cs typeface="Times New Roman"/>
              </a:rPr>
              <a:t>Logaritmik üreme</a:t>
            </a:r>
          </a:p>
          <a:p>
            <a:pPr marL="914400" lvl="1" indent="-457200">
              <a:buAutoNum type="arabicPlain" startAt="2"/>
              <a:defRPr/>
            </a:pPr>
            <a:r>
              <a:rPr lang="tr-TR" dirty="0">
                <a:latin typeface="Times New Roman"/>
                <a:cs typeface="Times New Roman"/>
              </a:rPr>
              <a:t>   4	      8	   16	   32	   64	   128</a:t>
            </a:r>
          </a:p>
          <a:p>
            <a:pPr marL="457200" lvl="1" indent="0">
              <a:buNone/>
              <a:defRPr/>
            </a:pPr>
            <a:r>
              <a:rPr lang="tr-TR" dirty="0">
                <a:latin typeface="Times New Roman"/>
                <a:cs typeface="Times New Roman"/>
              </a:rPr>
              <a:t>2</a:t>
            </a:r>
            <a:r>
              <a:rPr lang="tr-TR" baseline="30000" dirty="0">
                <a:latin typeface="Times New Roman"/>
                <a:cs typeface="Times New Roman"/>
              </a:rPr>
              <a:t>1</a:t>
            </a:r>
            <a:r>
              <a:rPr lang="tr-TR" dirty="0">
                <a:latin typeface="Times New Roman"/>
                <a:cs typeface="Times New Roman"/>
              </a:rPr>
              <a:t> 	   2</a:t>
            </a:r>
            <a:r>
              <a:rPr lang="tr-TR" baseline="30000" dirty="0">
                <a:latin typeface="Times New Roman"/>
                <a:cs typeface="Times New Roman"/>
              </a:rPr>
              <a:t>2	 </a:t>
            </a:r>
            <a:r>
              <a:rPr lang="tr-TR" dirty="0">
                <a:latin typeface="Times New Roman"/>
                <a:cs typeface="Times New Roman"/>
              </a:rPr>
              <a:t>2</a:t>
            </a:r>
            <a:r>
              <a:rPr lang="tr-TR" baseline="30000" dirty="0">
                <a:latin typeface="Times New Roman"/>
                <a:cs typeface="Times New Roman"/>
              </a:rPr>
              <a:t>3	      </a:t>
            </a:r>
            <a:r>
              <a:rPr lang="tr-TR" dirty="0">
                <a:latin typeface="Times New Roman"/>
                <a:cs typeface="Times New Roman"/>
              </a:rPr>
              <a:t>2</a:t>
            </a:r>
            <a:r>
              <a:rPr lang="tr-TR" baseline="30000" dirty="0">
                <a:latin typeface="Times New Roman"/>
                <a:cs typeface="Times New Roman"/>
              </a:rPr>
              <a:t>4	     </a:t>
            </a:r>
            <a:r>
              <a:rPr lang="tr-TR" dirty="0">
                <a:latin typeface="Times New Roman"/>
                <a:cs typeface="Times New Roman"/>
              </a:rPr>
              <a:t>2</a:t>
            </a:r>
            <a:r>
              <a:rPr lang="tr-TR" baseline="30000" dirty="0">
                <a:latin typeface="Times New Roman"/>
                <a:cs typeface="Times New Roman"/>
              </a:rPr>
              <a:t>5	      </a:t>
            </a:r>
            <a:r>
              <a:rPr lang="tr-TR" dirty="0">
                <a:latin typeface="Times New Roman"/>
                <a:cs typeface="Times New Roman"/>
              </a:rPr>
              <a:t>2</a:t>
            </a:r>
            <a:r>
              <a:rPr lang="tr-TR" baseline="30000" dirty="0">
                <a:latin typeface="Times New Roman"/>
                <a:cs typeface="Times New Roman"/>
              </a:rPr>
              <a:t>6	        </a:t>
            </a:r>
            <a:r>
              <a:rPr lang="tr-TR" dirty="0">
                <a:latin typeface="Times New Roman"/>
                <a:cs typeface="Times New Roman"/>
              </a:rPr>
              <a:t>2</a:t>
            </a:r>
            <a:r>
              <a:rPr lang="tr-TR" baseline="30000" dirty="0">
                <a:latin typeface="Times New Roman"/>
                <a:cs typeface="Times New Roman"/>
              </a:rPr>
              <a:t>7</a:t>
            </a:r>
          </a:p>
          <a:p>
            <a:pPr marL="457200" lvl="1" indent="0">
              <a:buNone/>
              <a:defRPr/>
            </a:pPr>
            <a:endParaRPr lang="tr-TR" dirty="0">
              <a:latin typeface="Times New Roman"/>
              <a:cs typeface="Times New Roman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tr-TR" sz="2800" dirty="0" err="1">
                <a:latin typeface="Times New Roman"/>
                <a:cs typeface="Times New Roman"/>
              </a:rPr>
              <a:t>Generasyon</a:t>
            </a:r>
            <a:r>
              <a:rPr lang="tr-TR" sz="2800" dirty="0">
                <a:latin typeface="Times New Roman"/>
                <a:cs typeface="Times New Roman"/>
              </a:rPr>
              <a:t> (her bölünme)</a:t>
            </a:r>
          </a:p>
          <a:p>
            <a:pPr marL="0" indent="0">
              <a:buNone/>
              <a:defRPr/>
            </a:pPr>
            <a:endParaRPr lang="tr-TR" sz="2800" dirty="0">
              <a:latin typeface="Times New Roman"/>
              <a:cs typeface="Times New Roman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tr-TR" sz="2800" dirty="0" err="1">
                <a:latin typeface="Times New Roman"/>
                <a:cs typeface="Times New Roman"/>
              </a:rPr>
              <a:t>Generasyon</a:t>
            </a:r>
            <a:r>
              <a:rPr lang="tr-TR" sz="2800" dirty="0">
                <a:latin typeface="Times New Roman"/>
                <a:cs typeface="Times New Roman"/>
              </a:rPr>
              <a:t> süresi (iki </a:t>
            </a:r>
            <a:r>
              <a:rPr lang="tr-TR" sz="2800" dirty="0" err="1">
                <a:latin typeface="Times New Roman"/>
                <a:cs typeface="Times New Roman"/>
              </a:rPr>
              <a:t>generasyon</a:t>
            </a:r>
            <a:r>
              <a:rPr lang="tr-TR" sz="2800" dirty="0">
                <a:latin typeface="Times New Roman"/>
                <a:cs typeface="Times New Roman"/>
              </a:rPr>
              <a:t> arası süre)</a:t>
            </a:r>
          </a:p>
          <a:p>
            <a:pPr lvl="1">
              <a:buFont typeface="Wingdings" pitchFamily="2" charset="2"/>
              <a:buChar char="ü"/>
              <a:defRPr/>
            </a:pPr>
            <a:r>
              <a:rPr lang="tr-TR" i="1" dirty="0">
                <a:latin typeface="Times New Roman"/>
                <a:cs typeface="Times New Roman"/>
              </a:rPr>
              <a:t>E. </a:t>
            </a:r>
            <a:r>
              <a:rPr lang="tr-TR" i="1" dirty="0" err="1">
                <a:latin typeface="Times New Roman"/>
                <a:cs typeface="Times New Roman"/>
              </a:rPr>
              <a:t>coli</a:t>
            </a:r>
            <a:r>
              <a:rPr lang="tr-TR" dirty="0">
                <a:latin typeface="Times New Roman"/>
                <a:cs typeface="Times New Roman"/>
              </a:rPr>
              <a:t> 				18-20 </a:t>
            </a:r>
            <a:r>
              <a:rPr lang="tr-TR" dirty="0" err="1">
                <a:latin typeface="Times New Roman"/>
                <a:cs typeface="Times New Roman"/>
              </a:rPr>
              <a:t>dk</a:t>
            </a:r>
            <a:r>
              <a:rPr lang="tr-TR" dirty="0">
                <a:latin typeface="Times New Roman"/>
                <a:cs typeface="Times New Roman"/>
              </a:rPr>
              <a:t> </a:t>
            </a:r>
          </a:p>
          <a:p>
            <a:pPr lvl="1">
              <a:buFont typeface="Wingdings" pitchFamily="2" charset="2"/>
              <a:buChar char="ü"/>
              <a:defRPr/>
            </a:pPr>
            <a:r>
              <a:rPr lang="tr-TR" i="1" dirty="0">
                <a:latin typeface="Times New Roman"/>
                <a:cs typeface="Times New Roman"/>
              </a:rPr>
              <a:t>S. </a:t>
            </a:r>
            <a:r>
              <a:rPr lang="tr-TR" i="1" dirty="0" err="1">
                <a:latin typeface="Times New Roman"/>
                <a:cs typeface="Times New Roman"/>
              </a:rPr>
              <a:t>aureus</a:t>
            </a:r>
            <a:r>
              <a:rPr lang="tr-TR" dirty="0">
                <a:latin typeface="Times New Roman"/>
                <a:cs typeface="Times New Roman"/>
              </a:rPr>
              <a:t> 			27-30 </a:t>
            </a:r>
            <a:r>
              <a:rPr lang="tr-TR" dirty="0" err="1">
                <a:latin typeface="Times New Roman"/>
                <a:cs typeface="Times New Roman"/>
              </a:rPr>
              <a:t>dk</a:t>
            </a:r>
            <a:r>
              <a:rPr lang="tr-TR" dirty="0">
                <a:latin typeface="Times New Roman"/>
                <a:cs typeface="Times New Roman"/>
              </a:rPr>
              <a:t> </a:t>
            </a:r>
          </a:p>
          <a:p>
            <a:pPr lvl="1">
              <a:buFont typeface="Wingdings" pitchFamily="2" charset="2"/>
              <a:buChar char="ü"/>
              <a:defRPr/>
            </a:pPr>
            <a:r>
              <a:rPr lang="tr-TR" i="1" dirty="0">
                <a:latin typeface="Times New Roman"/>
                <a:cs typeface="Times New Roman"/>
              </a:rPr>
              <a:t>M. </a:t>
            </a:r>
            <a:r>
              <a:rPr lang="tr-TR" i="1" dirty="0" err="1">
                <a:latin typeface="Times New Roman"/>
                <a:cs typeface="Times New Roman"/>
              </a:rPr>
              <a:t>tuberculosis</a:t>
            </a:r>
            <a:r>
              <a:rPr lang="tr-TR" dirty="0">
                <a:latin typeface="Times New Roman"/>
                <a:cs typeface="Times New Roman"/>
              </a:rPr>
              <a:t> 	792-793 </a:t>
            </a:r>
            <a:r>
              <a:rPr lang="tr-TR" dirty="0" err="1">
                <a:latin typeface="Times New Roman"/>
                <a:cs typeface="Times New Roman"/>
              </a:rPr>
              <a:t>dk</a:t>
            </a:r>
            <a:endParaRPr lang="tr-TR" dirty="0">
              <a:latin typeface="Times New Roman"/>
              <a:cs typeface="Times New Roman"/>
            </a:endParaRPr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455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sz="3200" b="1" dirty="0">
                <a:solidFill>
                  <a:schemeClr val="tx1"/>
                </a:solidFill>
                <a:latin typeface="Times New Roman"/>
                <a:cs typeface="Times New Roman"/>
              </a:rPr>
              <a:t>Bakterilerde üreme</a:t>
            </a:r>
          </a:p>
        </p:txBody>
      </p:sp>
    </p:spTree>
    <p:extLst>
      <p:ext uri="{BB962C8B-B14F-4D97-AF65-F5344CB8AC3E}">
        <p14:creationId xmlns:p14="http://schemas.microsoft.com/office/powerpoint/2010/main" val="534571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55438" y="1184721"/>
            <a:ext cx="5930084" cy="3342221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tr-TR" sz="2800" dirty="0">
                <a:latin typeface="Times New Roman"/>
                <a:cs typeface="Times New Roman"/>
              </a:rPr>
              <a:t>Sıvı </a:t>
            </a:r>
            <a:r>
              <a:rPr lang="tr-TR" sz="2800" dirty="0" err="1">
                <a:latin typeface="Times New Roman"/>
                <a:cs typeface="Times New Roman"/>
              </a:rPr>
              <a:t>besiyerinde</a:t>
            </a:r>
            <a:r>
              <a:rPr lang="tr-TR" sz="2800" dirty="0">
                <a:latin typeface="Times New Roman"/>
                <a:cs typeface="Times New Roman"/>
              </a:rPr>
              <a:t> üreme </a:t>
            </a:r>
          </a:p>
          <a:p>
            <a:pPr>
              <a:defRPr/>
            </a:pPr>
            <a:r>
              <a:rPr lang="tr-TR" sz="2800" dirty="0" err="1">
                <a:latin typeface="Times New Roman"/>
                <a:cs typeface="Times New Roman"/>
              </a:rPr>
              <a:t>Latent</a:t>
            </a:r>
            <a:r>
              <a:rPr lang="tr-TR" sz="2800" dirty="0">
                <a:latin typeface="Times New Roman"/>
                <a:cs typeface="Times New Roman"/>
              </a:rPr>
              <a:t> dönem (adaptasyon)</a:t>
            </a:r>
          </a:p>
          <a:p>
            <a:pPr>
              <a:defRPr/>
            </a:pPr>
            <a:r>
              <a:rPr lang="tr-TR" sz="2800" dirty="0">
                <a:latin typeface="Times New Roman"/>
                <a:cs typeface="Times New Roman"/>
              </a:rPr>
              <a:t>Üreme dönemi (logaritmik dönem) </a:t>
            </a:r>
          </a:p>
          <a:p>
            <a:pPr>
              <a:defRPr/>
            </a:pPr>
            <a:r>
              <a:rPr lang="tr-TR" sz="2800" dirty="0">
                <a:latin typeface="Times New Roman"/>
                <a:cs typeface="Times New Roman"/>
              </a:rPr>
              <a:t>Durma dönemi</a:t>
            </a:r>
          </a:p>
          <a:p>
            <a:pPr>
              <a:defRPr/>
            </a:pPr>
            <a:r>
              <a:rPr lang="tr-TR" sz="2800" dirty="0">
                <a:latin typeface="Times New Roman"/>
                <a:cs typeface="Times New Roman"/>
              </a:rPr>
              <a:t>Ölme dönemi </a:t>
            </a:r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9482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sz="3200" b="1" dirty="0">
                <a:solidFill>
                  <a:schemeClr val="tx1"/>
                </a:solidFill>
                <a:latin typeface="Times New Roman"/>
                <a:cs typeface="Times New Roman"/>
              </a:rPr>
              <a:t>Bakterilerde üreme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2589591"/>
              </p:ext>
            </p:extLst>
          </p:nvPr>
        </p:nvGraphicFramePr>
        <p:xfrm>
          <a:off x="3294229" y="2982412"/>
          <a:ext cx="5813464" cy="37702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Worksheet" r:id="rId3" imgW="3686251" imgH="2390851" progId="Excel.Sheet.8">
                  <p:embed/>
                </p:oleObj>
              </mc:Choice>
              <mc:Fallback>
                <p:oleObj name="Worksheet" r:id="rId3" imgW="3686251" imgH="2390851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4229" y="2982412"/>
                        <a:ext cx="5813464" cy="377027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32869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628</Words>
  <Application>Microsoft Macintosh PowerPoint</Application>
  <PresentationFormat>Ekran Gösterisi (4:3)</PresentationFormat>
  <Paragraphs>152</Paragraphs>
  <Slides>18</Slides>
  <Notes>11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4" baseType="lpstr">
      <vt:lpstr>Arial</vt:lpstr>
      <vt:lpstr>Calibri</vt:lpstr>
      <vt:lpstr>Times New Roman</vt:lpstr>
      <vt:lpstr>Wingdings</vt:lpstr>
      <vt:lpstr>Office Theme</vt:lpstr>
      <vt:lpstr>Worksheet</vt:lpstr>
      <vt:lpstr>Mikrobiyoloji-1</vt:lpstr>
      <vt:lpstr>Bakterilerin Kimyasal Yapıları</vt:lpstr>
      <vt:lpstr>Bakterilerin Beslenmesi</vt:lpstr>
      <vt:lpstr>Bakterilerin Beslenmesi</vt:lpstr>
      <vt:lpstr>Bakterilerin Beslenmesi</vt:lpstr>
      <vt:lpstr>Bakterilerin Beslenmesi</vt:lpstr>
      <vt:lpstr>Bakterilerde üreme</vt:lpstr>
      <vt:lpstr>Bakterilerde üreme</vt:lpstr>
      <vt:lpstr>Bakterilerde üreme</vt:lpstr>
      <vt:lpstr>Bakterilerde üreme</vt:lpstr>
      <vt:lpstr>Bakterilerde üreme</vt:lpstr>
      <vt:lpstr>Bakteriyel Üreme Üzerine Etkili Faktörler</vt:lpstr>
      <vt:lpstr>Bakteriyel Üreme Üzerine Etkili Faktörler</vt:lpstr>
      <vt:lpstr>Bakteriyel Üreme Üzerine Etkili Faktörler</vt:lpstr>
      <vt:lpstr>Bakteriyel Üreme Üzerine Etkili Faktörler</vt:lpstr>
      <vt:lpstr>Bakteriyel Üreme Üzerine Etkili Faktörler</vt:lpstr>
      <vt:lpstr>Bakteriyel Üreme Üzerine Etkili Faktörler</vt:lpstr>
      <vt:lpstr>Bakteriyel Üreme Üzerine Etkili Faktörler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Mikrobiyoloji-1</dc:title>
  <dc:creator>Mehmet  Akan</dc:creator>
  <cp:lastModifiedBy>Microsoft Office User</cp:lastModifiedBy>
  <cp:revision>17</cp:revision>
  <dcterms:created xsi:type="dcterms:W3CDTF">2020-04-04T15:40:43Z</dcterms:created>
  <dcterms:modified xsi:type="dcterms:W3CDTF">2021-03-07T07:52:36Z</dcterms:modified>
</cp:coreProperties>
</file>