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sldIdLst>
    <p:sldId id="256" r:id="rId2"/>
    <p:sldId id="257" r:id="rId3"/>
    <p:sldId id="264" r:id="rId4"/>
    <p:sldId id="265" r:id="rId5"/>
    <p:sldId id="266" r:id="rId6"/>
    <p:sldId id="267" r:id="rId7"/>
    <p:sldId id="268" r:id="rId8"/>
    <p:sldId id="269" r:id="rId9"/>
    <p:sldId id="270" r:id="rId10"/>
    <p:sldId id="271" r:id="rId11"/>
    <p:sldId id="272" r:id="rId12"/>
    <p:sldId id="273" r:id="rId13"/>
    <p:sldId id="274" r:id="rId14"/>
    <p:sldId id="258" r:id="rId15"/>
    <p:sldId id="285" r:id="rId16"/>
    <p:sldId id="286" r:id="rId17"/>
    <p:sldId id="260" r:id="rId18"/>
    <p:sldId id="261" r:id="rId19"/>
    <p:sldId id="262" r:id="rId20"/>
    <p:sldId id="263" r:id="rId21"/>
    <p:sldId id="259" r:id="rId22"/>
    <p:sldId id="275" r:id="rId23"/>
    <p:sldId id="276" r:id="rId24"/>
    <p:sldId id="278" r:id="rId25"/>
    <p:sldId id="279" r:id="rId26"/>
    <p:sldId id="280" r:id="rId27"/>
    <p:sldId id="281" r:id="rId28"/>
    <p:sldId id="282" r:id="rId29"/>
    <p:sldId id="283" r:id="rId30"/>
    <p:sldId id="284" r:id="rId31"/>
    <p:sldId id="288" r:id="rId32"/>
    <p:sldId id="289" r:id="rId33"/>
    <p:sldId id="290" r:id="rId34"/>
    <p:sldId id="299" r:id="rId35"/>
    <p:sldId id="300" r:id="rId36"/>
    <p:sldId id="301" r:id="rId37"/>
    <p:sldId id="302" r:id="rId38"/>
    <p:sldId id="304" r:id="rId39"/>
    <p:sldId id="305" r:id="rId40"/>
    <p:sldId id="306" r:id="rId41"/>
    <p:sldId id="291" r:id="rId42"/>
    <p:sldId id="292" r:id="rId43"/>
    <p:sldId id="293" r:id="rId44"/>
    <p:sldId id="295" r:id="rId45"/>
    <p:sldId id="294" r:id="rId46"/>
    <p:sldId id="296" r:id="rId47"/>
    <p:sldId id="297" r:id="rId48"/>
    <p:sldId id="298" r:id="rId4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9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A0041C-832C-4C99-B914-454221DE679C}" type="datetimeFigureOut">
              <a:rPr lang="tr-TR" smtClean="0"/>
              <a:t>15.01.2014</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534B4A-9685-4C31-AD06-2602AD0D16CC}"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Alt Başlık"/>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CAEE6BD-8D59-430B-AF6C-147351F62874}" type="datetime1">
              <a:rPr lang="tr-TR" smtClean="0"/>
              <a:t>15.01.2014</a:t>
            </a:fld>
            <a:endParaRPr lang="tr-TR"/>
          </a:p>
        </p:txBody>
      </p:sp>
      <p:sp>
        <p:nvSpPr>
          <p:cNvPr id="17" name="16 Altbilgi Yer Tutucusu"/>
          <p:cNvSpPr>
            <a:spLocks noGrp="1"/>
          </p:cNvSpPr>
          <p:nvPr>
            <p:ph type="ftr" sz="quarter" idx="11"/>
          </p:nvPr>
        </p:nvSpPr>
        <p:spPr/>
        <p:txBody>
          <a:bodyPr/>
          <a:lstStyle/>
          <a:p>
            <a:r>
              <a:rPr lang="tr-TR" smtClean="0"/>
              <a:t>İletişim Kuram Kritik - Çiler Dursun- Tübitak Proje Eğitimi Sunumu</a:t>
            </a:r>
            <a:endParaRPr lang="tr-TR"/>
          </a:p>
        </p:txBody>
      </p:sp>
      <p:sp>
        <p:nvSpPr>
          <p:cNvPr id="7" name="6 Düz Bağlayıcı"/>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Oval"/>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Oval"/>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Slayt Numarası Yer Tutucusu"/>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D870C33-1EF8-44B8-8CE2-0F68CBBB0C98}" type="slidenum">
              <a:rPr lang="tr-TR" smtClean="0"/>
              <a:pPr/>
              <a:t>‹#›</a:t>
            </a:fld>
            <a:endParaRPr lang="tr-TR"/>
          </a:p>
        </p:txBody>
      </p:sp>
      <p:sp>
        <p:nvSpPr>
          <p:cNvPr id="8" name="7 Başlık"/>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B95FC1A-FD43-4D75-89E7-CF28CABF322A}" type="datetime1">
              <a:rPr lang="tr-TR" smtClean="0"/>
              <a:t>15.01.2014</a:t>
            </a:fld>
            <a:endParaRPr lang="tr-TR"/>
          </a:p>
        </p:txBody>
      </p:sp>
      <p:sp>
        <p:nvSpPr>
          <p:cNvPr id="5" name="4 Altbilgi Yer Tutucusu"/>
          <p:cNvSpPr>
            <a:spLocks noGrp="1"/>
          </p:cNvSpPr>
          <p:nvPr>
            <p:ph type="ftr" sz="quarter" idx="11"/>
          </p:nvPr>
        </p:nvSpPr>
        <p:spPr/>
        <p:txBody>
          <a:bodyPr/>
          <a:lstStyle/>
          <a:p>
            <a:r>
              <a:rPr lang="tr-TR" smtClean="0"/>
              <a:t>İletişim Kuram Kritik - Çiler Dursun- Tübitak Proje Eğitimi Sunumu</a:t>
            </a:r>
            <a:endParaRPr lang="tr-TR"/>
          </a:p>
        </p:txBody>
      </p:sp>
      <p:sp>
        <p:nvSpPr>
          <p:cNvPr id="6" name="5 Slayt Numarası Yer Tutucusu"/>
          <p:cNvSpPr>
            <a:spLocks noGrp="1"/>
          </p:cNvSpPr>
          <p:nvPr>
            <p:ph type="sldNum" sz="quarter" idx="12"/>
          </p:nvPr>
        </p:nvSpPr>
        <p:spPr/>
        <p:txBody>
          <a:bodyPr/>
          <a:lstStyle/>
          <a:p>
            <a:fld id="{1D870C33-1EF8-44B8-8CE2-0F68CBBB0C98}"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Düz Bağlayıcı"/>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Oval"/>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6915912" y="3009901"/>
            <a:ext cx="457200" cy="441325"/>
          </a:xfrm>
        </p:spPr>
        <p:txBody>
          <a:bodyPr/>
          <a:lstStyle/>
          <a:p>
            <a:fld id="{1D870C33-1EF8-44B8-8CE2-0F68CBBB0C98}" type="slidenum">
              <a:rPr lang="tr-TR" smtClean="0"/>
              <a:pPr/>
              <a:t>‹#›</a:t>
            </a:fld>
            <a:endParaRPr lang="tr-TR"/>
          </a:p>
        </p:txBody>
      </p:sp>
      <p:sp>
        <p:nvSpPr>
          <p:cNvPr id="3" name="2 Dikey Metin Yer Tutucusu"/>
          <p:cNvSpPr>
            <a:spLocks noGrp="1"/>
          </p:cNvSpPr>
          <p:nvPr>
            <p:ph type="body" orient="vert" idx="1"/>
          </p:nvPr>
        </p:nvSpPr>
        <p:spPr>
          <a:xfrm>
            <a:off x="304800" y="304800"/>
            <a:ext cx="6553200"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172440D-14A5-44B3-97E0-9C1CC55ADC45}" type="datetime1">
              <a:rPr lang="tr-TR" smtClean="0"/>
              <a:t>15.01.2014</a:t>
            </a:fld>
            <a:endParaRPr lang="tr-TR"/>
          </a:p>
        </p:txBody>
      </p:sp>
      <p:sp>
        <p:nvSpPr>
          <p:cNvPr id="5" name="4 Altbilgi Yer Tutucusu"/>
          <p:cNvSpPr>
            <a:spLocks noGrp="1"/>
          </p:cNvSpPr>
          <p:nvPr>
            <p:ph type="ftr" sz="quarter" idx="11"/>
          </p:nvPr>
        </p:nvSpPr>
        <p:spPr/>
        <p:txBody>
          <a:bodyPr/>
          <a:lstStyle/>
          <a:p>
            <a:r>
              <a:rPr lang="tr-TR" smtClean="0"/>
              <a:t>İletişim Kuram Kritik - Çiler Dursun- Tübitak Proje Eğitimi Sunumu</a:t>
            </a:r>
            <a:endParaRPr lang="tr-TR"/>
          </a:p>
        </p:txBody>
      </p:sp>
      <p:sp>
        <p:nvSpPr>
          <p:cNvPr id="2" name="1 Dikey Başlık"/>
          <p:cNvSpPr>
            <a:spLocks noGrp="1"/>
          </p:cNvSpPr>
          <p:nvPr>
            <p:ph type="title" orient="vert"/>
          </p:nvPr>
        </p:nvSpPr>
        <p:spPr>
          <a:xfrm>
            <a:off x="7391400" y="304801"/>
            <a:ext cx="1447800"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42AACA1D-3C01-4802-92DF-84BDDC7CBCA8}" type="datetime1">
              <a:rPr lang="tr-TR" smtClean="0"/>
              <a:t>15.01.2014</a:t>
            </a:fld>
            <a:endParaRPr lang="tr-TR"/>
          </a:p>
        </p:txBody>
      </p:sp>
      <p:sp>
        <p:nvSpPr>
          <p:cNvPr id="5" name="4 Altbilgi Yer Tutucusu"/>
          <p:cNvSpPr>
            <a:spLocks noGrp="1"/>
          </p:cNvSpPr>
          <p:nvPr>
            <p:ph type="ftr" sz="quarter" idx="11"/>
          </p:nvPr>
        </p:nvSpPr>
        <p:spPr/>
        <p:txBody>
          <a:bodyPr/>
          <a:lstStyle/>
          <a:p>
            <a:r>
              <a:rPr lang="tr-TR" smtClean="0"/>
              <a:t>İletişim Kuram Kritik - Çiler Dursun- Tübitak Proje Eğitimi Sunumu</a:t>
            </a:r>
            <a:endParaRPr lang="tr-TR"/>
          </a:p>
        </p:txBody>
      </p:sp>
      <p:sp>
        <p:nvSpPr>
          <p:cNvPr id="6" name="5 Slayt Numarası Yer Tutucusu"/>
          <p:cNvSpPr>
            <a:spLocks noGrp="1"/>
          </p:cNvSpPr>
          <p:nvPr>
            <p:ph type="sldNum" sz="quarter" idx="12"/>
          </p:nvPr>
        </p:nvSpPr>
        <p:spPr>
          <a:xfrm>
            <a:off x="4361688" y="1026372"/>
            <a:ext cx="457200" cy="441325"/>
          </a:xfrm>
        </p:spPr>
        <p:txBody>
          <a:bodyPr/>
          <a:lstStyle/>
          <a:p>
            <a:fld id="{1D870C33-1EF8-44B8-8CE2-0F68CBBB0C98}" type="slidenum">
              <a:rPr lang="tr-TR" smtClean="0"/>
              <a:pPr/>
              <a:t>‹#›</a:t>
            </a:fld>
            <a:endParaRPr lang="tr-TR"/>
          </a:p>
        </p:txBody>
      </p:sp>
      <p:sp>
        <p:nvSpPr>
          <p:cNvPr id="8" name="7 İçerik Yer Tutucusu"/>
          <p:cNvSpPr>
            <a:spLocks noGrp="1"/>
          </p:cNvSpPr>
          <p:nvPr>
            <p:ph sz="quarter" idx="1"/>
          </p:nvPr>
        </p:nvSpPr>
        <p:spPr>
          <a:xfrm>
            <a:off x="301752" y="1527048"/>
            <a:ext cx="850392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12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Altbilgi Yer Tutucusu"/>
          <p:cNvSpPr>
            <a:spLocks noGrp="1"/>
          </p:cNvSpPr>
          <p:nvPr>
            <p:ph type="ftr" sz="quarter" idx="11"/>
          </p:nvPr>
        </p:nvSpPr>
        <p:spPr/>
        <p:txBody>
          <a:bodyPr/>
          <a:lstStyle/>
          <a:p>
            <a:r>
              <a:rPr lang="tr-TR" smtClean="0"/>
              <a:t>İletişim Kuram Kritik - Çiler Dursun- Tübitak Proje Eğitimi Sunumu</a:t>
            </a:r>
            <a:endParaRPr lang="tr-TR"/>
          </a:p>
        </p:txBody>
      </p:sp>
      <p:sp>
        <p:nvSpPr>
          <p:cNvPr id="4" name="3 Veri Yer Tutucusu"/>
          <p:cNvSpPr>
            <a:spLocks noGrp="1"/>
          </p:cNvSpPr>
          <p:nvPr>
            <p:ph type="dt" sz="half" idx="10"/>
          </p:nvPr>
        </p:nvSpPr>
        <p:spPr/>
        <p:txBody>
          <a:bodyPr/>
          <a:lstStyle/>
          <a:p>
            <a:fld id="{FE12BFEA-9AC1-4214-B975-C45B373C5643}" type="datetime1">
              <a:rPr lang="tr-TR" smtClean="0"/>
              <a:t>15.01.2014</a:t>
            </a:fld>
            <a:endParaRPr lang="tr-TR"/>
          </a:p>
        </p:txBody>
      </p:sp>
      <p:sp>
        <p:nvSpPr>
          <p:cNvPr id="8" name="7 Düz Bağlayıcı"/>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Oval"/>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D870C33-1EF8-44B8-8CE2-0F68CBBB0C98}" type="slidenum">
              <a:rPr lang="tr-TR" smtClean="0"/>
              <a:pPr/>
              <a:t>‹#›</a:t>
            </a:fld>
            <a:endParaRPr lang="tr-TR"/>
          </a:p>
        </p:txBody>
      </p:sp>
      <p:sp>
        <p:nvSpPr>
          <p:cNvPr id="2" name="1 Başlık"/>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1752" y="228600"/>
            <a:ext cx="8534400" cy="758952"/>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a:xfrm>
            <a:off x="5791200" y="6409944"/>
            <a:ext cx="3044952" cy="365760"/>
          </a:xfrm>
        </p:spPr>
        <p:txBody>
          <a:bodyPr/>
          <a:lstStyle/>
          <a:p>
            <a:fld id="{F15D2ABE-77A5-4032-8AE2-A6F794A25B1B}" type="datetime1">
              <a:rPr lang="tr-TR" smtClean="0"/>
              <a:t>15.01.2014</a:t>
            </a:fld>
            <a:endParaRPr lang="tr-TR"/>
          </a:p>
        </p:txBody>
      </p:sp>
      <p:sp>
        <p:nvSpPr>
          <p:cNvPr id="6" name="5 Altbilgi Yer Tutucusu"/>
          <p:cNvSpPr>
            <a:spLocks noGrp="1"/>
          </p:cNvSpPr>
          <p:nvPr>
            <p:ph type="ftr" sz="quarter" idx="11"/>
          </p:nvPr>
        </p:nvSpPr>
        <p:spPr/>
        <p:txBody>
          <a:bodyPr/>
          <a:lstStyle/>
          <a:p>
            <a:r>
              <a:rPr lang="tr-TR" smtClean="0"/>
              <a:t>İletişim Kuram Kritik - Çiler Dursun- Tübitak Proje Eğitimi Sunumu</a:t>
            </a:r>
            <a:endParaRPr lang="tr-TR"/>
          </a:p>
        </p:txBody>
      </p:sp>
      <p:sp>
        <p:nvSpPr>
          <p:cNvPr id="7" name="6 Slayt Numarası Yer Tutucusu"/>
          <p:cNvSpPr>
            <a:spLocks noGrp="1"/>
          </p:cNvSpPr>
          <p:nvPr>
            <p:ph type="sldNum" sz="quarter" idx="12"/>
          </p:nvPr>
        </p:nvSpPr>
        <p:spPr/>
        <p:txBody>
          <a:bodyPr/>
          <a:lstStyle/>
          <a:p>
            <a:fld id="{1D870C33-1EF8-44B8-8CE2-0F68CBBB0C98}" type="slidenum">
              <a:rPr lang="tr-TR" smtClean="0"/>
              <a:pPr/>
              <a:t>‹#›</a:t>
            </a:fld>
            <a:endParaRPr lang="tr-TR"/>
          </a:p>
        </p:txBody>
      </p:sp>
      <p:sp>
        <p:nvSpPr>
          <p:cNvPr id="8" name="7 Düz Bağlayıcı"/>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İçerik Yer Tutucusu"/>
          <p:cNvSpPr>
            <a:spLocks noGrp="1"/>
          </p:cNvSpPr>
          <p:nvPr>
            <p:ph sz="half" idx="1"/>
          </p:nvPr>
        </p:nvSpPr>
        <p:spPr>
          <a:xfrm>
            <a:off x="301752"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İçerik Yer Tutucusu"/>
          <p:cNvSpPr>
            <a:spLocks noGrp="1"/>
          </p:cNvSpPr>
          <p:nvPr>
            <p:ph sz="half" idx="2"/>
          </p:nvPr>
        </p:nvSpPr>
        <p:spPr>
          <a:xfrm>
            <a:off x="4800600"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Dikdörtgen"/>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9DB89655-BA28-4D9C-B6CF-186F08659A56}" type="datetime1">
              <a:rPr lang="tr-TR" smtClean="0"/>
              <a:t>15.01.2014</a:t>
            </a:fld>
            <a:endParaRPr lang="tr-TR"/>
          </a:p>
        </p:txBody>
      </p:sp>
      <p:sp>
        <p:nvSpPr>
          <p:cNvPr id="8" name="7 Altbilgi Yer Tutucusu"/>
          <p:cNvSpPr>
            <a:spLocks noGrp="1"/>
          </p:cNvSpPr>
          <p:nvPr>
            <p:ph type="ftr" sz="quarter" idx="11"/>
          </p:nvPr>
        </p:nvSpPr>
        <p:spPr>
          <a:xfrm>
            <a:off x="304800" y="6409944"/>
            <a:ext cx="3581400" cy="365760"/>
          </a:xfrm>
        </p:spPr>
        <p:txBody>
          <a:bodyPr/>
          <a:lstStyle/>
          <a:p>
            <a:r>
              <a:rPr lang="tr-TR" smtClean="0"/>
              <a:t>İletişim Kuram Kritik - Çiler Dursun- Tübitak Proje Eğitimi Sunumu</a:t>
            </a:r>
            <a:endParaRPr lang="tr-TR"/>
          </a:p>
        </p:txBody>
      </p:sp>
      <p:sp>
        <p:nvSpPr>
          <p:cNvPr id="15" name="14 Düz Bağlayıcı"/>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İçerik Yer Tutucusu"/>
          <p:cNvSpPr>
            <a:spLocks noGrp="1"/>
          </p:cNvSpPr>
          <p:nvPr>
            <p:ph sz="quarter" idx="2"/>
          </p:nvPr>
        </p:nvSpPr>
        <p:spPr>
          <a:xfrm>
            <a:off x="301752" y="2471383"/>
            <a:ext cx="4041648"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İçerik Yer Tutucusu"/>
          <p:cNvSpPr>
            <a:spLocks noGrp="1"/>
          </p:cNvSpPr>
          <p:nvPr>
            <p:ph sz="quarter" idx="4"/>
          </p:nvPr>
        </p:nvSpPr>
        <p:spPr>
          <a:xfrm>
            <a:off x="4800600" y="2471383"/>
            <a:ext cx="4038600"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Oval"/>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Oval"/>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Slayt Numarası Yer Tutucusu"/>
          <p:cNvSpPr>
            <a:spLocks noGrp="1"/>
          </p:cNvSpPr>
          <p:nvPr>
            <p:ph type="sldNum" sz="quarter" idx="12"/>
          </p:nvPr>
        </p:nvSpPr>
        <p:spPr>
          <a:xfrm>
            <a:off x="4343400" y="1042416"/>
            <a:ext cx="457200" cy="441325"/>
          </a:xfrm>
        </p:spPr>
        <p:txBody>
          <a:bodyPr/>
          <a:lstStyle>
            <a:lvl1pPr algn="ctr">
              <a:defRPr/>
            </a:lvl1pPr>
          </a:lstStyle>
          <a:p>
            <a:fld id="{1D870C33-1EF8-44B8-8CE2-0F68CBBB0C98}" type="slidenum">
              <a:rPr lang="tr-TR" smtClean="0"/>
              <a:pPr/>
              <a:t>‹#›</a:t>
            </a:fld>
            <a:endParaRPr lang="tr-TR"/>
          </a:p>
        </p:txBody>
      </p:sp>
      <p:sp>
        <p:nvSpPr>
          <p:cNvPr id="23" name="22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BC66887B-D43D-47F4-B193-BD899C43D2A4}" type="datetime1">
              <a:rPr lang="tr-TR" smtClean="0"/>
              <a:t>15.01.2014</a:t>
            </a:fld>
            <a:endParaRPr lang="tr-TR"/>
          </a:p>
        </p:txBody>
      </p:sp>
      <p:sp>
        <p:nvSpPr>
          <p:cNvPr id="4" name="3 Altbilgi Yer Tutucusu"/>
          <p:cNvSpPr>
            <a:spLocks noGrp="1"/>
          </p:cNvSpPr>
          <p:nvPr>
            <p:ph type="ftr" sz="quarter" idx="11"/>
          </p:nvPr>
        </p:nvSpPr>
        <p:spPr/>
        <p:txBody>
          <a:bodyPr/>
          <a:lstStyle/>
          <a:p>
            <a:r>
              <a:rPr lang="tr-TR" smtClean="0"/>
              <a:t>İletişim Kuram Kritik - Çiler Dursun- Tübitak Proje Eğitimi Sunumu</a:t>
            </a:r>
            <a:endParaRPr lang="tr-TR"/>
          </a:p>
        </p:txBody>
      </p:sp>
      <p:sp>
        <p:nvSpPr>
          <p:cNvPr id="5" name="4 Slayt Numarası Yer Tutucusu"/>
          <p:cNvSpPr>
            <a:spLocks noGrp="1"/>
          </p:cNvSpPr>
          <p:nvPr>
            <p:ph type="sldNum" sz="quarter" idx="12"/>
          </p:nvPr>
        </p:nvSpPr>
        <p:spPr>
          <a:xfrm>
            <a:off x="4343400" y="1036020"/>
            <a:ext cx="457200" cy="441325"/>
          </a:xfrm>
        </p:spPr>
        <p:txBody>
          <a:bodyPr/>
          <a:lstStyle/>
          <a:p>
            <a:fld id="{1D870C33-1EF8-44B8-8CE2-0F68CBBB0C9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Dikdörtgen"/>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Veri Yer Tutucusu"/>
          <p:cNvSpPr>
            <a:spLocks noGrp="1"/>
          </p:cNvSpPr>
          <p:nvPr>
            <p:ph type="dt" sz="half" idx="10"/>
          </p:nvPr>
        </p:nvSpPr>
        <p:spPr/>
        <p:txBody>
          <a:bodyPr/>
          <a:lstStyle/>
          <a:p>
            <a:fld id="{F3DFCBB2-B0C2-4BFD-997B-691B8A6BEEE1}" type="datetime1">
              <a:rPr lang="tr-TR" smtClean="0"/>
              <a:t>15.01.2014</a:t>
            </a:fld>
            <a:endParaRPr lang="tr-TR"/>
          </a:p>
        </p:txBody>
      </p:sp>
      <p:sp>
        <p:nvSpPr>
          <p:cNvPr id="3" name="2 Altbilgi Yer Tutucusu"/>
          <p:cNvSpPr>
            <a:spLocks noGrp="1"/>
          </p:cNvSpPr>
          <p:nvPr>
            <p:ph type="ftr" sz="quarter" idx="11"/>
          </p:nvPr>
        </p:nvSpPr>
        <p:spPr/>
        <p:txBody>
          <a:bodyPr/>
          <a:lstStyle/>
          <a:p>
            <a:r>
              <a:rPr lang="tr-TR" smtClean="0"/>
              <a:t>İletişim Kuram Kritik - Çiler Dursun- Tübitak Proje Eğitimi Sunumu</a:t>
            </a:r>
            <a:endParaRPr lang="tr-TR"/>
          </a:p>
        </p:txBody>
      </p:sp>
      <p:sp>
        <p:nvSpPr>
          <p:cNvPr id="4" name="3 Slayt Numarası Yer Tutucusu"/>
          <p:cNvSpPr>
            <a:spLocks noGrp="1"/>
          </p:cNvSpPr>
          <p:nvPr>
            <p:ph type="sldNum" sz="quarter" idx="12"/>
          </p:nvPr>
        </p:nvSpPr>
        <p:spPr>
          <a:xfrm>
            <a:off x="4267200" y="6324600"/>
            <a:ext cx="609600" cy="441324"/>
          </a:xfrm>
        </p:spPr>
        <p:txBody>
          <a:bodyPr/>
          <a:lstStyle>
            <a:lvl1pPr>
              <a:defRPr>
                <a:solidFill>
                  <a:srgbClr val="FFFFFF"/>
                </a:solidFill>
              </a:defRPr>
            </a:lvl1pPr>
          </a:lstStyle>
          <a:p>
            <a:fld id="{1D870C33-1EF8-44B8-8CE2-0F68CBBB0C9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18 Dikdörtgen"/>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Dikdörtgen"/>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Düz Bağlayıcı"/>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İçerik Yer Tutucusu"/>
          <p:cNvSpPr>
            <a:spLocks noGrp="1"/>
          </p:cNvSpPr>
          <p:nvPr>
            <p:ph sz="quarter" idx="1"/>
          </p:nvPr>
        </p:nvSpPr>
        <p:spPr>
          <a:xfrm>
            <a:off x="3124200" y="685800"/>
            <a:ext cx="5638800"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Oval"/>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D870C33-1EF8-44B8-8CE2-0F68CBBB0C98}" type="slidenum">
              <a:rPr lang="tr-TR" smtClean="0"/>
              <a:pPr/>
              <a:t>‹#›</a:t>
            </a:fld>
            <a:endParaRPr lang="tr-TR"/>
          </a:p>
        </p:txBody>
      </p:sp>
      <p:sp>
        <p:nvSpPr>
          <p:cNvPr id="21" name="20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p:txBody>
          <a:bodyPr/>
          <a:lstStyle/>
          <a:p>
            <a:fld id="{FD798FD3-2C72-4963-A5F3-2140D0758555}" type="datetime1">
              <a:rPr lang="tr-TR" smtClean="0"/>
              <a:t>15.01.2014</a:t>
            </a:fld>
            <a:endParaRPr lang="tr-TR"/>
          </a:p>
        </p:txBody>
      </p:sp>
      <p:sp>
        <p:nvSpPr>
          <p:cNvPr id="6" name="5 Altbilgi Yer Tutucusu"/>
          <p:cNvSpPr>
            <a:spLocks noGrp="1"/>
          </p:cNvSpPr>
          <p:nvPr>
            <p:ph type="ftr" sz="quarter" idx="11"/>
          </p:nvPr>
        </p:nvSpPr>
        <p:spPr>
          <a:xfrm>
            <a:off x="301752" y="6410848"/>
            <a:ext cx="3383280" cy="365760"/>
          </a:xfrm>
        </p:spPr>
        <p:txBody>
          <a:bodyPr/>
          <a:lstStyle/>
          <a:p>
            <a:r>
              <a:rPr lang="tr-TR" smtClean="0"/>
              <a:t>İletişim Kuram Kritik - Çiler Dursun- Tübitak Proje Eğitimi Sunumu</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20 Düz Bağlayıcı"/>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Dikdörtgen"/>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Oval"/>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Oval"/>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371600" y="312738"/>
            <a:ext cx="457200" cy="441325"/>
          </a:xfrm>
        </p:spPr>
        <p:txBody>
          <a:bodyPr/>
          <a:lstStyle/>
          <a:p>
            <a:fld id="{1D870C33-1EF8-44B8-8CE2-0F68CBBB0C98}" type="slidenum">
              <a:rPr lang="tr-TR" smtClean="0"/>
              <a:pPr/>
              <a:t>‹#›</a:t>
            </a:fld>
            <a:endParaRPr lang="tr-TR"/>
          </a:p>
        </p:txBody>
      </p:sp>
      <p:sp>
        <p:nvSpPr>
          <p:cNvPr id="2" name="1 Başlık"/>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3000375" y="609600"/>
            <a:ext cx="5867400"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21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a:xfrm>
            <a:off x="5788152" y="6404984"/>
            <a:ext cx="3044952" cy="365760"/>
          </a:xfrm>
        </p:spPr>
        <p:txBody>
          <a:bodyPr/>
          <a:lstStyle/>
          <a:p>
            <a:fld id="{00D89FC0-AA24-4438-BA57-5C45A40080CF}" type="datetime1">
              <a:rPr lang="tr-TR" smtClean="0"/>
              <a:t>15.01.2014</a:t>
            </a:fld>
            <a:endParaRPr lang="tr-TR"/>
          </a:p>
        </p:txBody>
      </p:sp>
      <p:sp>
        <p:nvSpPr>
          <p:cNvPr id="6" name="5 Altbilgi Yer Tutucusu"/>
          <p:cNvSpPr>
            <a:spLocks noGrp="1"/>
          </p:cNvSpPr>
          <p:nvPr>
            <p:ph type="ftr" sz="quarter" idx="11"/>
          </p:nvPr>
        </p:nvSpPr>
        <p:spPr>
          <a:xfrm>
            <a:off x="301752" y="6410848"/>
            <a:ext cx="3584448" cy="365760"/>
          </a:xfrm>
        </p:spPr>
        <p:txBody>
          <a:bodyPr/>
          <a:lstStyle/>
          <a:p>
            <a:r>
              <a:rPr lang="tr-TR" smtClean="0"/>
              <a:t>İletişim Kuram Kritik - Çiler Dursun- Tübitak Proje Eğitimi Sunumu</a:t>
            </a: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Veri Yer Tutucusu"/>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C30A602-31AD-4980-8A5A-B6F963E72FA3}" type="datetime1">
              <a:rPr lang="tr-TR" smtClean="0"/>
              <a:t>15.01.2014</a:t>
            </a:fld>
            <a:endParaRPr lang="tr-TR"/>
          </a:p>
        </p:txBody>
      </p:sp>
      <p:sp>
        <p:nvSpPr>
          <p:cNvPr id="3" name="2 Altbilgi Yer Tutucusu"/>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tr-TR" smtClean="0"/>
              <a:t>İletişim Kuram Kritik - Çiler Dursun- Tübitak Proje Eğitimi Sunumu</a:t>
            </a:r>
            <a:endParaRPr lang="tr-TR"/>
          </a:p>
        </p:txBody>
      </p:sp>
      <p:sp>
        <p:nvSpPr>
          <p:cNvPr id="8" name="7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Düz Bağlayıcı"/>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Oval"/>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D870C33-1EF8-44B8-8CE2-0F68CBBB0C98}" type="slidenum">
              <a:rPr lang="tr-TR" smtClean="0"/>
              <a:pPr/>
              <a:t>‹#›</a:t>
            </a:fld>
            <a:endParaRPr lang="tr-TR"/>
          </a:p>
        </p:txBody>
      </p:sp>
      <p:sp>
        <p:nvSpPr>
          <p:cNvPr id="22" name="21 Başlık Yer Tutucusu"/>
          <p:cNvSpPr>
            <a:spLocks noGrp="1"/>
          </p:cNvSpPr>
          <p:nvPr>
            <p:ph type="title"/>
          </p:nvPr>
        </p:nvSpPr>
        <p:spPr>
          <a:xfrm>
            <a:off x="301752" y="228600"/>
            <a:ext cx="8534400"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dursun@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371600" y="3356992"/>
            <a:ext cx="6400800" cy="2376264"/>
          </a:xfrm>
        </p:spPr>
        <p:txBody>
          <a:bodyPr>
            <a:normAutofit lnSpcReduction="10000"/>
          </a:bodyPr>
          <a:lstStyle/>
          <a:p>
            <a:r>
              <a:rPr lang="tr-TR" sz="2000" dirty="0" err="1" smtClean="0">
                <a:solidFill>
                  <a:srgbClr val="FF0000"/>
                </a:solidFill>
              </a:rPr>
              <a:t>Prof.dr</a:t>
            </a:r>
            <a:r>
              <a:rPr lang="tr-TR" sz="2000" dirty="0" smtClean="0">
                <a:solidFill>
                  <a:srgbClr val="FF0000"/>
                </a:solidFill>
              </a:rPr>
              <a:t>.çiler dursun</a:t>
            </a:r>
          </a:p>
          <a:p>
            <a:r>
              <a:rPr lang="tr-TR" sz="2000" dirty="0" err="1" smtClean="0">
                <a:solidFill>
                  <a:srgbClr val="FF0000"/>
                </a:solidFill>
                <a:hlinkClick r:id="rId2"/>
              </a:rPr>
              <a:t>cdursun</a:t>
            </a:r>
            <a:r>
              <a:rPr lang="tr-TR" sz="2000" dirty="0" smtClean="0">
                <a:solidFill>
                  <a:srgbClr val="FF0000"/>
                </a:solidFill>
                <a:hlinkClick r:id="rId2"/>
              </a:rPr>
              <a:t>@</a:t>
            </a:r>
            <a:r>
              <a:rPr lang="tr-TR" sz="2000" dirty="0" err="1" smtClean="0">
                <a:solidFill>
                  <a:srgbClr val="FF0000"/>
                </a:solidFill>
                <a:hlinkClick r:id="rId2"/>
              </a:rPr>
              <a:t>ankara</a:t>
            </a:r>
            <a:r>
              <a:rPr lang="tr-TR" sz="2000" dirty="0" smtClean="0">
                <a:solidFill>
                  <a:srgbClr val="FF0000"/>
                </a:solidFill>
                <a:hlinkClick r:id="rId2"/>
              </a:rPr>
              <a:t>.edu.tr</a:t>
            </a:r>
            <a:endParaRPr lang="tr-TR" sz="2000" dirty="0" smtClean="0">
              <a:solidFill>
                <a:srgbClr val="FF0000"/>
              </a:solidFill>
            </a:endParaRPr>
          </a:p>
          <a:p>
            <a:endParaRPr lang="tr-TR" sz="2000" dirty="0" smtClean="0">
              <a:solidFill>
                <a:srgbClr val="FF0000"/>
              </a:solidFill>
            </a:endParaRPr>
          </a:p>
          <a:p>
            <a:endParaRPr lang="tr-TR" sz="2000" dirty="0" smtClean="0">
              <a:solidFill>
                <a:srgbClr val="FF0000"/>
              </a:solidFill>
            </a:endParaRPr>
          </a:p>
          <a:p>
            <a:endParaRPr lang="tr-TR" sz="2000" dirty="0" smtClean="0">
              <a:solidFill>
                <a:srgbClr val="FF0000"/>
              </a:solidFill>
            </a:endParaRPr>
          </a:p>
          <a:p>
            <a:endParaRPr lang="tr-TR" sz="2000" dirty="0" smtClean="0">
              <a:solidFill>
                <a:srgbClr val="FF0000"/>
              </a:solidFill>
            </a:endParaRPr>
          </a:p>
          <a:p>
            <a:r>
              <a:rPr lang="tr-TR" sz="1200" dirty="0" err="1" smtClean="0">
                <a:solidFill>
                  <a:srgbClr val="FF0000"/>
                </a:solidFill>
              </a:rPr>
              <a:t>Tubitak</a:t>
            </a:r>
            <a:r>
              <a:rPr lang="tr-TR" sz="1200" dirty="0" smtClean="0">
                <a:solidFill>
                  <a:srgbClr val="FF0000"/>
                </a:solidFill>
              </a:rPr>
              <a:t> </a:t>
            </a:r>
            <a:r>
              <a:rPr lang="tr-TR" sz="1200" dirty="0" err="1" smtClean="0">
                <a:solidFill>
                  <a:srgbClr val="FF0000"/>
                </a:solidFill>
              </a:rPr>
              <a:t>bidep</a:t>
            </a:r>
            <a:r>
              <a:rPr lang="tr-TR" sz="1200" dirty="0" smtClean="0">
                <a:solidFill>
                  <a:srgbClr val="FF0000"/>
                </a:solidFill>
              </a:rPr>
              <a:t> eğitim sunumu- 2014</a:t>
            </a:r>
            <a:endParaRPr lang="tr-TR" sz="1200" dirty="0">
              <a:solidFill>
                <a:srgbClr val="FF0000"/>
              </a:solidFill>
            </a:endParaRPr>
          </a:p>
        </p:txBody>
      </p:sp>
      <p:sp>
        <p:nvSpPr>
          <p:cNvPr id="2" name="1 Başlık"/>
          <p:cNvSpPr>
            <a:spLocks noGrp="1"/>
          </p:cNvSpPr>
          <p:nvPr>
            <p:ph type="ctrTitle"/>
          </p:nvPr>
        </p:nvSpPr>
        <p:spPr/>
        <p:txBody>
          <a:bodyPr/>
          <a:lstStyle/>
          <a:p>
            <a:r>
              <a:rPr lang="tr-TR" dirty="0" smtClean="0">
                <a:solidFill>
                  <a:srgbClr val="0070C0"/>
                </a:solidFill>
              </a:rPr>
              <a:t>İLETİŞİM KURAM KRİTİK</a:t>
            </a:r>
            <a:endParaRPr lang="tr-TR" dirty="0">
              <a:solidFill>
                <a:srgbClr val="0070C0"/>
              </a:solidFill>
            </a:endParaRPr>
          </a:p>
        </p:txBody>
      </p:sp>
      <p:sp>
        <p:nvSpPr>
          <p:cNvPr id="4" name="3 Slayt Numarası Yer Tutucusu"/>
          <p:cNvSpPr>
            <a:spLocks noGrp="1"/>
          </p:cNvSpPr>
          <p:nvPr>
            <p:ph type="sldNum" sz="quarter" idx="12"/>
          </p:nvPr>
        </p:nvSpPr>
        <p:spPr/>
        <p:txBody>
          <a:bodyPr/>
          <a:lstStyle/>
          <a:p>
            <a:fld id="{1D870C33-1EF8-44B8-8CE2-0F68CBBB0C98}" type="slidenum">
              <a:rPr lang="tr-TR" smtClean="0"/>
              <a:pPr/>
              <a:t>1</a:t>
            </a:fld>
            <a:endParaRPr lang="tr-TR"/>
          </a:p>
        </p:txBody>
      </p:sp>
      <p:sp>
        <p:nvSpPr>
          <p:cNvPr id="5" name="4 Altbilgi Yer Tutucusu"/>
          <p:cNvSpPr>
            <a:spLocks noGrp="1"/>
          </p:cNvSpPr>
          <p:nvPr>
            <p:ph type="ftr" sz="quarter" idx="11"/>
          </p:nvPr>
        </p:nvSpPr>
        <p:spPr>
          <a:xfrm>
            <a:off x="304800" y="6410848"/>
            <a:ext cx="883920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İletişimin Anlamı</a:t>
            </a:r>
            <a:endParaRPr lang="tr-TR" dirty="0"/>
          </a:p>
        </p:txBody>
      </p:sp>
      <p:sp>
        <p:nvSpPr>
          <p:cNvPr id="3" name="2 İçerik Yer Tutucusu"/>
          <p:cNvSpPr>
            <a:spLocks noGrp="1"/>
          </p:cNvSpPr>
          <p:nvPr>
            <p:ph sz="quarter" idx="1"/>
          </p:nvPr>
        </p:nvSpPr>
        <p:spPr/>
        <p:txBody>
          <a:bodyPr>
            <a:normAutofit lnSpcReduction="10000"/>
          </a:bodyPr>
          <a:lstStyle/>
          <a:p>
            <a:r>
              <a:rPr lang="tr-TR" dirty="0" smtClean="0"/>
              <a:t>İletişim bir yönelme hareketidir</a:t>
            </a:r>
          </a:p>
          <a:p>
            <a:r>
              <a:rPr lang="tr-TR" dirty="0" smtClean="0"/>
              <a:t>Yönelme içeriden dışarıya ve dışarıdan içeriye doğru kesintisizdir</a:t>
            </a:r>
          </a:p>
          <a:p>
            <a:r>
              <a:rPr lang="tr-TR" dirty="0" smtClean="0"/>
              <a:t>Bu yönelme hareketiyle insanlar birbirlerine ve somut dünyaya bağlanırlar</a:t>
            </a:r>
          </a:p>
          <a:p>
            <a:r>
              <a:rPr lang="tr-TR" dirty="0" smtClean="0"/>
              <a:t>İletişim, bağlanma hareketidir</a:t>
            </a:r>
          </a:p>
          <a:p>
            <a:r>
              <a:rPr lang="tr-TR" dirty="0" smtClean="0"/>
              <a:t>Çizgisel değil,döngüsel bir harekettir.</a:t>
            </a:r>
          </a:p>
          <a:p>
            <a:r>
              <a:rPr lang="tr-TR" dirty="0" smtClean="0"/>
              <a:t>Hareketin amacı uzlaşmadan ziyada saçılmadır.</a:t>
            </a:r>
          </a:p>
          <a:p>
            <a:r>
              <a:rPr lang="tr-TR" dirty="0" smtClean="0"/>
              <a:t>Yönelme hareketi, insan varoluşuna bir tutarlılık ve geçici sabitlik verir </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10</a:t>
            </a:fld>
            <a:endParaRPr lang="tr-TR"/>
          </a:p>
        </p:txBody>
      </p:sp>
      <p:sp>
        <p:nvSpPr>
          <p:cNvPr id="5" name="4 Altbilgi Yer Tutucusu"/>
          <p:cNvSpPr>
            <a:spLocks noGrp="1"/>
          </p:cNvSpPr>
          <p:nvPr>
            <p:ph type="ftr" sz="quarter" idx="11"/>
          </p:nvPr>
        </p:nvSpPr>
        <p:spPr>
          <a:xfrm>
            <a:off x="304800" y="6410848"/>
            <a:ext cx="8659688" cy="365760"/>
          </a:xfrm>
        </p:spPr>
        <p:txBody>
          <a:bodyPr/>
          <a:lstStyle/>
          <a:p>
            <a:r>
              <a:rPr lang="tr-TR" smtClean="0"/>
              <a:t>İletişim Kuram Kritik - Çiler Dursun- Tübitak Proje Eğitimi Sunumu</a:t>
            </a:r>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İnsanın kendi bulunduğu çevreye ve başka insanlara yönelmesi, kendi varlığına yeryüzünde bir yer açmasıdır. </a:t>
            </a:r>
          </a:p>
          <a:p>
            <a:r>
              <a:rPr lang="tr-TR" dirty="0" smtClean="0"/>
              <a:t>Varlığını, karşısındakine doğrulatmış olur</a:t>
            </a:r>
          </a:p>
          <a:p>
            <a:r>
              <a:rPr lang="tr-TR" dirty="0" smtClean="0"/>
              <a:t>İnsan, kendi dışıyla gerçekleştirdiği iletişimle, kendisiyle de bir iletişim gerçekleştirmiş olur.</a:t>
            </a:r>
          </a:p>
          <a:p>
            <a:r>
              <a:rPr lang="tr-TR" dirty="0" smtClean="0"/>
              <a:t>İletişim, insan varoluşunu olanaklı kılan hareket olarak nedendir; hem de varoluştan kaynaklanan bir sonuç gibi belirir. </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11</a:t>
            </a:fld>
            <a:endParaRPr lang="tr-TR"/>
          </a:p>
        </p:txBody>
      </p:sp>
      <p:sp>
        <p:nvSpPr>
          <p:cNvPr id="5" name="4 Altbilgi Yer Tutucusu"/>
          <p:cNvSpPr>
            <a:spLocks noGrp="1"/>
          </p:cNvSpPr>
          <p:nvPr>
            <p:ph type="ftr" sz="quarter" idx="11"/>
          </p:nvPr>
        </p:nvSpPr>
        <p:spPr>
          <a:xfrm>
            <a:off x="304800" y="6410848"/>
            <a:ext cx="858768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Bilincin yönelik hareketi, iki yönlüdür: dışlama ve içerme</a:t>
            </a:r>
          </a:p>
          <a:p>
            <a:r>
              <a:rPr lang="tr-TR" dirty="0" smtClean="0"/>
              <a:t>Bu ikili hareket, </a:t>
            </a:r>
            <a:r>
              <a:rPr lang="tr-TR" dirty="0" err="1" smtClean="0"/>
              <a:t>kimliklenmeyi</a:t>
            </a:r>
            <a:r>
              <a:rPr lang="tr-TR" dirty="0" smtClean="0"/>
              <a:t> de olanaklı kılar. </a:t>
            </a:r>
          </a:p>
          <a:p>
            <a:r>
              <a:rPr lang="tr-TR" dirty="0" smtClean="0"/>
              <a:t>Anlam inşası, sadece öznenin kimliğine ilişkin değildir; anlam ile birlikte gerçeklik de inşa edilir. </a:t>
            </a:r>
          </a:p>
          <a:p>
            <a:r>
              <a:rPr lang="tr-TR" dirty="0" smtClean="0"/>
              <a:t>Bu süreç mücadelelidir; çünkü gerçekliğe ve kimliklere dair kısmı anlamlarımızı genelleştirme iddialarımız, onu mücadeleli kılar. </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12</a:t>
            </a:fld>
            <a:endParaRPr lang="tr-TR"/>
          </a:p>
        </p:txBody>
      </p:sp>
      <p:sp>
        <p:nvSpPr>
          <p:cNvPr id="5" name="4 Altbilgi Yer Tutucusu"/>
          <p:cNvSpPr>
            <a:spLocks noGrp="1"/>
          </p:cNvSpPr>
          <p:nvPr>
            <p:ph type="ftr" sz="quarter" idx="11"/>
          </p:nvPr>
        </p:nvSpPr>
        <p:spPr>
          <a:xfrm>
            <a:off x="304800" y="6410848"/>
            <a:ext cx="8515672"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İletişim, toplumsal iktidar ilişkilerinin belirlediği bir bağlamda gerçekleşmektedir.</a:t>
            </a:r>
          </a:p>
          <a:p>
            <a:r>
              <a:rPr lang="tr-TR" dirty="0" smtClean="0"/>
              <a:t>İletişimin bir diyalog olduğu görüşü, verili iktidar ilişkilerini göz ardı etme eğilimindedir. </a:t>
            </a:r>
          </a:p>
          <a:p>
            <a:r>
              <a:rPr lang="tr-TR" dirty="0" smtClean="0"/>
              <a:t>İletişim, eşit olmayan toplumsal konumların karşılaşmasıdır.</a:t>
            </a:r>
          </a:p>
          <a:p>
            <a:r>
              <a:rPr lang="tr-TR" dirty="0" smtClean="0"/>
              <a:t>İletişim, kendilik ile öteki arasında bir bağlantı sağlayan zorunluluktur. </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13</a:t>
            </a:fld>
            <a:endParaRPr lang="tr-TR"/>
          </a:p>
        </p:txBody>
      </p:sp>
      <p:sp>
        <p:nvSpPr>
          <p:cNvPr id="5" name="4 Altbilgi Yer Tutucusu"/>
          <p:cNvSpPr>
            <a:spLocks noGrp="1"/>
          </p:cNvSpPr>
          <p:nvPr>
            <p:ph type="ftr" sz="quarter" idx="11"/>
          </p:nvPr>
        </p:nvSpPr>
        <p:spPr>
          <a:xfrm>
            <a:off x="304800" y="6410848"/>
            <a:ext cx="8227640" cy="365760"/>
          </a:xfrm>
        </p:spPr>
        <p:txBody>
          <a:bodyPr/>
          <a:lstStyle/>
          <a:p>
            <a:r>
              <a:rPr lang="tr-TR" smtClean="0"/>
              <a:t>İletişim Kuram Kritik - Çiler Dursun- Tübitak Proje Eğitimi Sunumu</a:t>
            </a:r>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ELEŞTİREL İLETİŞİM PARADİGMASI</a:t>
            </a:r>
            <a:endParaRPr lang="tr-TR" dirty="0"/>
          </a:p>
        </p:txBody>
      </p:sp>
      <p:sp>
        <p:nvSpPr>
          <p:cNvPr id="3" name="2 İçerik Yer Tutucusu"/>
          <p:cNvSpPr>
            <a:spLocks noGrp="1"/>
          </p:cNvSpPr>
          <p:nvPr>
            <p:ph sz="quarter" idx="1"/>
          </p:nvPr>
        </p:nvSpPr>
        <p:spPr/>
        <p:txBody>
          <a:bodyPr/>
          <a:lstStyle/>
          <a:p>
            <a:r>
              <a:rPr lang="tr-TR" dirty="0" smtClean="0"/>
              <a:t>Eleştirel sosyal teoriden beslenir</a:t>
            </a:r>
          </a:p>
          <a:p>
            <a:r>
              <a:rPr lang="tr-TR" dirty="0" smtClean="0"/>
              <a:t>Marksizm</a:t>
            </a:r>
          </a:p>
          <a:p>
            <a:r>
              <a:rPr lang="tr-TR" dirty="0" smtClean="0"/>
              <a:t>Frankfurt Okulu</a:t>
            </a:r>
          </a:p>
          <a:p>
            <a:r>
              <a:rPr lang="tr-TR" dirty="0" smtClean="0"/>
              <a:t>Yapısalcılık</a:t>
            </a:r>
          </a:p>
          <a:p>
            <a:r>
              <a:rPr lang="tr-TR" dirty="0" smtClean="0"/>
              <a:t>Kültürel Çalışmalar</a:t>
            </a:r>
          </a:p>
          <a:p>
            <a:r>
              <a:rPr lang="tr-TR" dirty="0" smtClean="0"/>
              <a:t>Feminizm</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14</a:t>
            </a:fld>
            <a:endParaRPr lang="tr-TR"/>
          </a:p>
        </p:txBody>
      </p:sp>
      <p:sp>
        <p:nvSpPr>
          <p:cNvPr id="5" name="4 Altbilgi Yer Tutucusu"/>
          <p:cNvSpPr>
            <a:spLocks noGrp="1"/>
          </p:cNvSpPr>
          <p:nvPr>
            <p:ph type="ftr" sz="quarter" idx="11"/>
          </p:nvPr>
        </p:nvSpPr>
        <p:spPr>
          <a:xfrm>
            <a:off x="304800" y="6410848"/>
            <a:ext cx="858768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solidFill>
                  <a:srgbClr val="F62025"/>
                </a:solidFill>
              </a:rPr>
              <a:t>Eleştirel Bir Tavır (aşağıdaki soruları sormalıdır):</a:t>
            </a:r>
            <a:endParaRPr lang="tr-TR" sz="2800" dirty="0"/>
          </a:p>
        </p:txBody>
      </p:sp>
      <p:sp>
        <p:nvSpPr>
          <p:cNvPr id="3" name="2 Altbilgi Yer Tutucusu"/>
          <p:cNvSpPr>
            <a:spLocks noGrp="1"/>
          </p:cNvSpPr>
          <p:nvPr>
            <p:ph type="ftr" sz="quarter" idx="11"/>
          </p:nvPr>
        </p:nvSpPr>
        <p:spPr>
          <a:xfrm>
            <a:off x="304800" y="6410848"/>
            <a:ext cx="8659688"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15</a:t>
            </a:fld>
            <a:endParaRPr lang="tr-TR"/>
          </a:p>
        </p:txBody>
      </p:sp>
      <p:sp>
        <p:nvSpPr>
          <p:cNvPr id="5" name="4 İçerik Yer Tutucusu"/>
          <p:cNvSpPr>
            <a:spLocks noGrp="1"/>
          </p:cNvSpPr>
          <p:nvPr>
            <p:ph sz="quarter" idx="1"/>
          </p:nvPr>
        </p:nvSpPr>
        <p:spPr/>
        <p:txBody>
          <a:bodyPr/>
          <a:lstStyle/>
          <a:p>
            <a:pPr>
              <a:lnSpc>
                <a:spcPct val="90000"/>
              </a:lnSpc>
            </a:pPr>
            <a:r>
              <a:rPr lang="tr-TR" dirty="0" smtClean="0"/>
              <a:t>Niye bu şey oluyor veya bu şey nasıl oluyor?</a:t>
            </a:r>
          </a:p>
          <a:p>
            <a:pPr>
              <a:lnSpc>
                <a:spcPct val="90000"/>
              </a:lnSpc>
            </a:pPr>
            <a:r>
              <a:rPr lang="tr-TR" dirty="0" smtClean="0">
                <a:solidFill>
                  <a:srgbClr val="02D649"/>
                </a:solidFill>
              </a:rPr>
              <a:t>Olan bu şeyin amacı nedir?</a:t>
            </a:r>
          </a:p>
          <a:p>
            <a:pPr>
              <a:lnSpc>
                <a:spcPct val="90000"/>
              </a:lnSpc>
            </a:pPr>
            <a:r>
              <a:rPr lang="tr-TR" dirty="0" smtClean="0"/>
              <a:t>Kimlerin çıkarına hizmet ediyor?</a:t>
            </a:r>
          </a:p>
          <a:p>
            <a:pPr>
              <a:lnSpc>
                <a:spcPct val="90000"/>
              </a:lnSpc>
            </a:pPr>
            <a:r>
              <a:rPr lang="tr-TR" dirty="0" smtClean="0">
                <a:solidFill>
                  <a:srgbClr val="02D649"/>
                </a:solidFill>
              </a:rPr>
              <a:t>Kimlerin çıkarıyla çatışıyor</a:t>
            </a:r>
            <a:r>
              <a:rPr lang="tr-TR" dirty="0" smtClean="0"/>
              <a:t>?</a:t>
            </a:r>
          </a:p>
          <a:p>
            <a:pPr>
              <a:lnSpc>
                <a:spcPct val="90000"/>
              </a:lnSpc>
            </a:pPr>
            <a:r>
              <a:rPr lang="tr-TR" dirty="0" smtClean="0"/>
              <a:t>Olan bu şey, nasıl işliyor?</a:t>
            </a:r>
          </a:p>
          <a:p>
            <a:pPr>
              <a:lnSpc>
                <a:spcPct val="90000"/>
              </a:lnSpc>
            </a:pPr>
            <a:r>
              <a:rPr lang="tr-TR" dirty="0" smtClean="0">
                <a:solidFill>
                  <a:srgbClr val="02D649"/>
                </a:solidFill>
              </a:rPr>
              <a:t>Olan bu şey, sadece olduğu şekilde mi işleyebilir veya daha iyi bir yolla işleyemez mi?</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62025"/>
                </a:solidFill>
              </a:rPr>
              <a:t>Eleştirel Toplumsal Kuram ise:</a:t>
            </a:r>
            <a:endParaRPr lang="tr-TR" dirty="0"/>
          </a:p>
        </p:txBody>
      </p:sp>
      <p:sp>
        <p:nvSpPr>
          <p:cNvPr id="3" name="2 Altbilgi Yer Tutucusu"/>
          <p:cNvSpPr>
            <a:spLocks noGrp="1"/>
          </p:cNvSpPr>
          <p:nvPr>
            <p:ph type="ftr" sz="quarter" idx="11"/>
          </p:nvPr>
        </p:nvSpPr>
        <p:spPr/>
        <p:txBody>
          <a:bodyPr/>
          <a:lstStyle/>
          <a:p>
            <a:r>
              <a:rPr lang="tr-TR" smtClean="0"/>
              <a:t>İletişim Kuram Kritik - Çiler Dursun- Tübitak Proje Eğitimi Sunumu</a:t>
            </a:r>
            <a:endParaRPr lang="tr-TR"/>
          </a:p>
        </p:txBody>
      </p:sp>
      <p:sp>
        <p:nvSpPr>
          <p:cNvPr id="4" name="3 Slayt Numarası Yer Tutucusu"/>
          <p:cNvSpPr>
            <a:spLocks noGrp="1"/>
          </p:cNvSpPr>
          <p:nvPr>
            <p:ph type="sldNum" sz="quarter" idx="12"/>
          </p:nvPr>
        </p:nvSpPr>
        <p:spPr/>
        <p:txBody>
          <a:bodyPr/>
          <a:lstStyle/>
          <a:p>
            <a:fld id="{1D870C33-1EF8-44B8-8CE2-0F68CBBB0C98}" type="slidenum">
              <a:rPr lang="tr-TR" smtClean="0"/>
              <a:pPr/>
              <a:t>16</a:t>
            </a:fld>
            <a:endParaRPr lang="tr-TR"/>
          </a:p>
        </p:txBody>
      </p:sp>
      <p:sp>
        <p:nvSpPr>
          <p:cNvPr id="5" name="4 İçerik Yer Tutucusu"/>
          <p:cNvSpPr>
            <a:spLocks noGrp="1"/>
          </p:cNvSpPr>
          <p:nvPr>
            <p:ph sz="quarter" idx="1"/>
          </p:nvPr>
        </p:nvSpPr>
        <p:spPr/>
        <p:txBody>
          <a:bodyPr/>
          <a:lstStyle/>
          <a:p>
            <a:r>
              <a:rPr lang="tr-TR" sz="2400" dirty="0" smtClean="0"/>
              <a:t>Toplumsal dünyayı olduğu gibi kabul etmez.</a:t>
            </a:r>
          </a:p>
          <a:p>
            <a:r>
              <a:rPr lang="tr-TR" sz="2400" dirty="0" smtClean="0">
                <a:solidFill>
                  <a:srgbClr val="02D649"/>
                </a:solidFill>
              </a:rPr>
              <a:t>Temel sorusu şudur:</a:t>
            </a:r>
          </a:p>
          <a:p>
            <a:r>
              <a:rPr lang="tr-TR" sz="2400" dirty="0" smtClean="0"/>
              <a:t>“Gerçekleştirilmesi olanaklı olan ve arzulanabilir nitelikteki bir toplum nasıldır ve buna erişmek için nasıl bir çaba göstermemiz gerekir?”</a:t>
            </a:r>
          </a:p>
          <a:p>
            <a:r>
              <a:rPr lang="tr-TR" sz="2400" dirty="0" smtClean="0"/>
              <a:t>Böyle bir yaklaşım, insani ve toplumsal ilişkilerin </a:t>
            </a:r>
            <a:r>
              <a:rPr lang="tr-TR" sz="2400" dirty="0" smtClean="0">
                <a:solidFill>
                  <a:srgbClr val="CCFF33"/>
                </a:solidFill>
              </a:rPr>
              <a:t>yapılanma tarzlarına</a:t>
            </a:r>
            <a:r>
              <a:rPr lang="tr-TR" sz="2400" dirty="0" smtClean="0"/>
              <a:t> ilişkin önemli açılımlar sağlar.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Eleştirel Sosyal Teori</a:t>
            </a:r>
            <a:endParaRPr lang="tr-TR" dirty="0"/>
          </a:p>
        </p:txBody>
      </p:sp>
      <p:sp>
        <p:nvSpPr>
          <p:cNvPr id="3" name="2 İçerik Yer Tutucusu"/>
          <p:cNvSpPr>
            <a:spLocks noGrp="1"/>
          </p:cNvSpPr>
          <p:nvPr>
            <p:ph sz="quarter" idx="1"/>
          </p:nvPr>
        </p:nvSpPr>
        <p:spPr/>
        <p:txBody>
          <a:bodyPr/>
          <a:lstStyle/>
          <a:p>
            <a:pPr>
              <a:lnSpc>
                <a:spcPct val="80000"/>
              </a:lnSpc>
              <a:buFontTx/>
              <a:buChar char="•"/>
            </a:pPr>
            <a:r>
              <a:rPr lang="tr-TR" sz="2400" dirty="0" smtClean="0"/>
              <a:t>Pozitivizm eleştirisi hakimdir</a:t>
            </a:r>
          </a:p>
          <a:p>
            <a:pPr>
              <a:lnSpc>
                <a:spcPct val="80000"/>
              </a:lnSpc>
              <a:buFontTx/>
              <a:buChar char="•"/>
            </a:pPr>
            <a:r>
              <a:rPr lang="tr-TR" sz="2400" dirty="0" err="1" smtClean="0">
                <a:solidFill>
                  <a:srgbClr val="FF66FF"/>
                </a:solidFill>
              </a:rPr>
              <a:t>Marksizmden</a:t>
            </a:r>
            <a:r>
              <a:rPr lang="tr-TR" sz="2400" dirty="0" smtClean="0">
                <a:solidFill>
                  <a:srgbClr val="FF66FF"/>
                </a:solidFill>
              </a:rPr>
              <a:t> esinlenir</a:t>
            </a:r>
          </a:p>
          <a:p>
            <a:pPr>
              <a:lnSpc>
                <a:spcPct val="80000"/>
              </a:lnSpc>
              <a:buFontTx/>
              <a:buChar char="•"/>
            </a:pPr>
            <a:r>
              <a:rPr lang="tr-TR" sz="2400" dirty="0" smtClean="0"/>
              <a:t> Bireysel ve toplumsal özgürleşmenin peşindedir</a:t>
            </a:r>
          </a:p>
          <a:p>
            <a:pPr>
              <a:lnSpc>
                <a:spcPct val="80000"/>
              </a:lnSpc>
              <a:buFontTx/>
              <a:buChar char="•"/>
            </a:pPr>
            <a:r>
              <a:rPr lang="tr-TR" sz="2400" dirty="0" smtClean="0"/>
              <a:t> </a:t>
            </a:r>
            <a:r>
              <a:rPr lang="tr-TR" sz="2400" dirty="0" err="1" smtClean="0">
                <a:solidFill>
                  <a:srgbClr val="FF66FF"/>
                </a:solidFill>
              </a:rPr>
              <a:t>Düşünümseldir</a:t>
            </a:r>
            <a:r>
              <a:rPr lang="tr-TR" sz="2400" dirty="0" smtClean="0">
                <a:solidFill>
                  <a:srgbClr val="FF66FF"/>
                </a:solidFill>
              </a:rPr>
              <a:t>: toplumsal aktörlerin kendi gerçek durumlarını kavramasını amaçlar</a:t>
            </a:r>
          </a:p>
          <a:p>
            <a:pPr>
              <a:lnSpc>
                <a:spcPct val="80000"/>
              </a:lnSpc>
              <a:buFontTx/>
              <a:buChar char="•"/>
            </a:pPr>
            <a:r>
              <a:rPr lang="tr-TR" sz="2400" dirty="0" smtClean="0"/>
              <a:t> Toplumsal analiz ile ideoloji eleştirisi iç içe geçmiştir</a:t>
            </a:r>
          </a:p>
          <a:p>
            <a:pPr>
              <a:lnSpc>
                <a:spcPct val="80000"/>
              </a:lnSpc>
              <a:buFontTx/>
              <a:buChar char="•"/>
            </a:pPr>
            <a:r>
              <a:rPr lang="tr-TR" sz="2400" dirty="0" smtClean="0">
                <a:solidFill>
                  <a:srgbClr val="FF66FF"/>
                </a:solidFill>
              </a:rPr>
              <a:t>Araştırma nesnesi olan toplumsal alanın bir parçası olan teoridir.</a:t>
            </a:r>
          </a:p>
          <a:p>
            <a:pPr>
              <a:lnSpc>
                <a:spcPct val="80000"/>
              </a:lnSpc>
              <a:buFontTx/>
              <a:buChar char="•"/>
            </a:pPr>
            <a:r>
              <a:rPr lang="tr-TR" sz="2400" dirty="0" smtClean="0"/>
              <a:t> Sosyal bilimlerdeki </a:t>
            </a:r>
            <a:r>
              <a:rPr lang="tr-TR" sz="2400" dirty="0" err="1" smtClean="0"/>
              <a:t>disipliner</a:t>
            </a:r>
            <a:r>
              <a:rPr lang="tr-TR" sz="2400" dirty="0" smtClean="0"/>
              <a:t> uzmanlaşmaya karşı çıkar; toplumsal bütünü kavramak için disiplinler arası ve bütünsel bir kuram geliştirmeye çalışır</a:t>
            </a:r>
          </a:p>
          <a:p>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17</a:t>
            </a:fld>
            <a:endParaRPr lang="tr-TR"/>
          </a:p>
        </p:txBody>
      </p:sp>
      <p:sp>
        <p:nvSpPr>
          <p:cNvPr id="5" name="4 Altbilgi Yer Tutucusu"/>
          <p:cNvSpPr>
            <a:spLocks noGrp="1"/>
          </p:cNvSpPr>
          <p:nvPr>
            <p:ph type="ftr" sz="quarter" idx="11"/>
          </p:nvPr>
        </p:nvSpPr>
        <p:spPr>
          <a:xfrm>
            <a:off x="304800" y="6410848"/>
            <a:ext cx="883920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Eleştirel Sosyal Teori</a:t>
            </a:r>
            <a:endParaRPr lang="tr-TR" dirty="0"/>
          </a:p>
        </p:txBody>
      </p:sp>
      <p:sp>
        <p:nvSpPr>
          <p:cNvPr id="3" name="2 İçerik Yer Tutucusu"/>
          <p:cNvSpPr>
            <a:spLocks noGrp="1"/>
          </p:cNvSpPr>
          <p:nvPr>
            <p:ph sz="quarter" idx="1"/>
          </p:nvPr>
        </p:nvSpPr>
        <p:spPr/>
        <p:txBody>
          <a:bodyPr/>
          <a:lstStyle/>
          <a:p>
            <a:pPr>
              <a:lnSpc>
                <a:spcPct val="80000"/>
              </a:lnSpc>
            </a:pPr>
            <a:r>
              <a:rPr lang="tr-TR" sz="2400" dirty="0" smtClean="0">
                <a:solidFill>
                  <a:srgbClr val="FF66FF"/>
                </a:solidFill>
              </a:rPr>
              <a:t>Açık uçlu ve sürekli inşa halindedir.</a:t>
            </a:r>
          </a:p>
          <a:p>
            <a:pPr>
              <a:lnSpc>
                <a:spcPct val="80000"/>
              </a:lnSpc>
            </a:pPr>
            <a:r>
              <a:rPr lang="tr-TR" sz="2400" dirty="0" smtClean="0"/>
              <a:t>Kendisini verili olgusallıkla sınırlandırmaz ve bu olgusallığın tarihin geçici bir anına karşılık geldiğini bilir</a:t>
            </a:r>
          </a:p>
          <a:p>
            <a:pPr>
              <a:lnSpc>
                <a:spcPct val="80000"/>
              </a:lnSpc>
            </a:pPr>
            <a:r>
              <a:rPr lang="tr-TR" sz="2400" dirty="0" smtClean="0">
                <a:solidFill>
                  <a:srgbClr val="FF66FF"/>
                </a:solidFill>
              </a:rPr>
              <a:t>Sadece sosyal olguların eleştirisi değil, sosyal olguları yanlış temsil eden kuramların da eleştirisidir</a:t>
            </a:r>
          </a:p>
          <a:p>
            <a:pPr>
              <a:lnSpc>
                <a:spcPct val="80000"/>
              </a:lnSpc>
            </a:pPr>
            <a:r>
              <a:rPr lang="tr-TR" sz="2400" dirty="0" smtClean="0"/>
              <a:t>Bilimsel bilginin ancak eleştiri yoluyla üretilebileceğini varsayar</a:t>
            </a:r>
          </a:p>
          <a:p>
            <a:endParaRPr lang="tr-TR" dirty="0"/>
          </a:p>
        </p:txBody>
      </p:sp>
      <p:pic>
        <p:nvPicPr>
          <p:cNvPr id="4" name="Picture 5" descr="criticism-thumb"/>
          <p:cNvPicPr>
            <a:picLocks noChangeAspect="1" noChangeArrowheads="1"/>
          </p:cNvPicPr>
          <p:nvPr/>
        </p:nvPicPr>
        <p:blipFill>
          <a:blip r:embed="rId2" cstate="print"/>
          <a:srcRect/>
          <a:stretch>
            <a:fillRect/>
          </a:stretch>
        </p:blipFill>
        <p:spPr bwMode="auto">
          <a:xfrm>
            <a:off x="3059832" y="4077072"/>
            <a:ext cx="3467348" cy="2016224"/>
          </a:xfrm>
          <a:prstGeom prst="rect">
            <a:avLst/>
          </a:prstGeom>
          <a:noFill/>
        </p:spPr>
      </p:pic>
      <p:sp>
        <p:nvSpPr>
          <p:cNvPr id="5" name="4 Slayt Numarası Yer Tutucusu"/>
          <p:cNvSpPr>
            <a:spLocks noGrp="1"/>
          </p:cNvSpPr>
          <p:nvPr>
            <p:ph type="sldNum" sz="quarter" idx="12"/>
          </p:nvPr>
        </p:nvSpPr>
        <p:spPr/>
        <p:txBody>
          <a:bodyPr/>
          <a:lstStyle/>
          <a:p>
            <a:fld id="{1D870C33-1EF8-44B8-8CE2-0F68CBBB0C98}" type="slidenum">
              <a:rPr lang="tr-TR" smtClean="0"/>
              <a:pPr/>
              <a:t>18</a:t>
            </a:fld>
            <a:endParaRPr lang="tr-TR"/>
          </a:p>
        </p:txBody>
      </p:sp>
      <p:sp>
        <p:nvSpPr>
          <p:cNvPr id="6" name="5 Altbilgi Yer Tutucusu"/>
          <p:cNvSpPr>
            <a:spLocks noGrp="1"/>
          </p:cNvSpPr>
          <p:nvPr>
            <p:ph type="ftr" sz="quarter" idx="11"/>
          </p:nvPr>
        </p:nvSpPr>
        <p:spPr>
          <a:xfrm>
            <a:off x="304800" y="6410848"/>
            <a:ext cx="8659688"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Eleştirel Sosyal Teori</a:t>
            </a:r>
            <a:endParaRPr lang="tr-TR" dirty="0"/>
          </a:p>
        </p:txBody>
      </p:sp>
      <p:sp>
        <p:nvSpPr>
          <p:cNvPr id="3" name="2 İçerik Yer Tutucusu"/>
          <p:cNvSpPr>
            <a:spLocks noGrp="1"/>
          </p:cNvSpPr>
          <p:nvPr>
            <p:ph sz="quarter" idx="1"/>
          </p:nvPr>
        </p:nvSpPr>
        <p:spPr/>
        <p:txBody>
          <a:bodyPr/>
          <a:lstStyle/>
          <a:p>
            <a:r>
              <a:rPr lang="tr-TR" dirty="0" smtClean="0">
                <a:solidFill>
                  <a:srgbClr val="FF66FF"/>
                </a:solidFill>
              </a:rPr>
              <a:t>Bilimsel bilgi karşıtı değildir.</a:t>
            </a:r>
          </a:p>
          <a:p>
            <a:r>
              <a:rPr lang="tr-TR" dirty="0" smtClean="0"/>
              <a:t>Toplum, doğa bilimlerine benzer bir yolla incelenemez. Bu toplumu, şeyleştirir ve katılaştırır.</a:t>
            </a:r>
          </a:p>
          <a:p>
            <a:r>
              <a:rPr lang="tr-TR" dirty="0" smtClean="0">
                <a:solidFill>
                  <a:srgbClr val="FF66FF"/>
                </a:solidFill>
              </a:rPr>
              <a:t>Araçsal akla karşılık eleştirel aklı savunur.</a:t>
            </a:r>
            <a:endParaRPr lang="tr-TR" dirty="0">
              <a:solidFill>
                <a:srgbClr val="FF66FF"/>
              </a:solidFill>
            </a:endParaRPr>
          </a:p>
        </p:txBody>
      </p:sp>
      <p:pic>
        <p:nvPicPr>
          <p:cNvPr id="4" name="Picture 5" descr="zihin-gelistirme"/>
          <p:cNvPicPr>
            <a:picLocks noChangeAspect="1" noChangeArrowheads="1"/>
          </p:cNvPicPr>
          <p:nvPr/>
        </p:nvPicPr>
        <p:blipFill>
          <a:blip r:embed="rId2" cstate="print"/>
          <a:srcRect/>
          <a:stretch>
            <a:fillRect/>
          </a:stretch>
        </p:blipFill>
        <p:spPr bwMode="auto">
          <a:xfrm>
            <a:off x="3563888" y="3573016"/>
            <a:ext cx="2664296" cy="2664296"/>
          </a:xfrm>
          <a:prstGeom prst="rect">
            <a:avLst/>
          </a:prstGeom>
          <a:noFill/>
        </p:spPr>
      </p:pic>
      <p:sp>
        <p:nvSpPr>
          <p:cNvPr id="5" name="4 Slayt Numarası Yer Tutucusu"/>
          <p:cNvSpPr>
            <a:spLocks noGrp="1"/>
          </p:cNvSpPr>
          <p:nvPr>
            <p:ph type="sldNum" sz="quarter" idx="12"/>
          </p:nvPr>
        </p:nvSpPr>
        <p:spPr/>
        <p:txBody>
          <a:bodyPr/>
          <a:lstStyle/>
          <a:p>
            <a:fld id="{1D870C33-1EF8-44B8-8CE2-0F68CBBB0C98}" type="slidenum">
              <a:rPr lang="tr-TR" smtClean="0"/>
              <a:pPr/>
              <a:t>19</a:t>
            </a:fld>
            <a:endParaRPr lang="tr-TR"/>
          </a:p>
        </p:txBody>
      </p:sp>
      <p:sp>
        <p:nvSpPr>
          <p:cNvPr id="6" name="5 Altbilgi Yer Tutucusu"/>
          <p:cNvSpPr>
            <a:spLocks noGrp="1"/>
          </p:cNvSpPr>
          <p:nvPr>
            <p:ph type="ftr" sz="quarter" idx="11"/>
          </p:nvPr>
        </p:nvSpPr>
        <p:spPr>
          <a:xfrm>
            <a:off x="304800" y="6410848"/>
            <a:ext cx="858768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İLETİŞİM NEDİR NE DEĞİLDİR</a:t>
            </a:r>
            <a:endParaRPr lang="tr-TR" dirty="0"/>
          </a:p>
        </p:txBody>
      </p:sp>
      <p:sp>
        <p:nvSpPr>
          <p:cNvPr id="3" name="2 İçerik Yer Tutucusu"/>
          <p:cNvSpPr>
            <a:spLocks noGrp="1"/>
          </p:cNvSpPr>
          <p:nvPr>
            <p:ph sz="quarter" idx="1"/>
          </p:nvPr>
        </p:nvSpPr>
        <p:spPr/>
        <p:txBody>
          <a:bodyPr/>
          <a:lstStyle/>
          <a:p>
            <a:pPr algn="just">
              <a:lnSpc>
                <a:spcPct val="80000"/>
              </a:lnSpc>
              <a:buFontTx/>
              <a:buChar char="-"/>
            </a:pPr>
            <a:r>
              <a:rPr lang="tr-TR" sz="2400" dirty="0" smtClean="0"/>
              <a:t> İnsanın kendi varlığına yeryüzünde yer açma çabasıdır</a:t>
            </a:r>
          </a:p>
          <a:p>
            <a:pPr algn="just">
              <a:lnSpc>
                <a:spcPct val="80000"/>
              </a:lnSpc>
              <a:buFontTx/>
              <a:buChar char="-"/>
            </a:pPr>
            <a:r>
              <a:rPr lang="tr-TR" sz="2400" dirty="0" smtClean="0"/>
              <a:t>  </a:t>
            </a:r>
            <a:r>
              <a:rPr lang="tr-TR" sz="2400" dirty="0" smtClean="0">
                <a:solidFill>
                  <a:srgbClr val="0070C0"/>
                </a:solidFill>
              </a:rPr>
              <a:t>İnsanın varlığını sürdürme biçiminin bir ürünüdür </a:t>
            </a:r>
          </a:p>
          <a:p>
            <a:pPr algn="just">
              <a:lnSpc>
                <a:spcPct val="80000"/>
              </a:lnSpc>
              <a:buFontTx/>
              <a:buChar char="-"/>
            </a:pPr>
            <a:r>
              <a:rPr lang="tr-TR" sz="2400" dirty="0" smtClean="0"/>
              <a:t> İnsanın, başlangıçta ötekine yönelerek kendi </a:t>
            </a:r>
            <a:r>
              <a:rPr lang="tr-TR" sz="2400" dirty="0" err="1" smtClean="0"/>
              <a:t>farkındalığını</a:t>
            </a:r>
            <a:r>
              <a:rPr lang="tr-TR" sz="2400" dirty="0" smtClean="0"/>
              <a:t> edinmesinin yoludur</a:t>
            </a:r>
          </a:p>
          <a:p>
            <a:pPr algn="just">
              <a:lnSpc>
                <a:spcPct val="80000"/>
              </a:lnSpc>
              <a:buFontTx/>
              <a:buChar char="-"/>
            </a:pPr>
            <a:r>
              <a:rPr lang="tr-TR" sz="2400" dirty="0" smtClean="0">
                <a:solidFill>
                  <a:srgbClr val="0070C0"/>
                </a:solidFill>
              </a:rPr>
              <a:t>İnsanın varoluşunun bilincini (kimim, neyim, nereden geldim nereye gidiyorum, hayatın anlamı nedir?) edinmesinin olanağıdır</a:t>
            </a:r>
          </a:p>
          <a:p>
            <a:pPr algn="just">
              <a:lnSpc>
                <a:spcPct val="80000"/>
              </a:lnSpc>
              <a:buFontTx/>
              <a:buChar char="-"/>
            </a:pPr>
            <a:r>
              <a:rPr lang="tr-TR" sz="2400" dirty="0" smtClean="0"/>
              <a:t>İnsanları birbirlerine ve materyal dünyaya bağlayan yönelim hareketidir. </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2</a:t>
            </a:fld>
            <a:endParaRPr lang="tr-TR"/>
          </a:p>
        </p:txBody>
      </p:sp>
      <p:sp>
        <p:nvSpPr>
          <p:cNvPr id="5" name="4 Altbilgi Yer Tutucusu"/>
          <p:cNvSpPr>
            <a:spLocks noGrp="1"/>
          </p:cNvSpPr>
          <p:nvPr>
            <p:ph type="ftr" sz="quarter" idx="11"/>
          </p:nvPr>
        </p:nvSpPr>
        <p:spPr>
          <a:xfrm>
            <a:off x="304800" y="6410848"/>
            <a:ext cx="8299648"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Eleştirel Sosyal Teori</a:t>
            </a:r>
            <a:endParaRPr lang="tr-TR" dirty="0"/>
          </a:p>
        </p:txBody>
      </p:sp>
      <p:sp>
        <p:nvSpPr>
          <p:cNvPr id="3" name="2 İçerik Yer Tutucusu"/>
          <p:cNvSpPr>
            <a:spLocks noGrp="1"/>
          </p:cNvSpPr>
          <p:nvPr>
            <p:ph sz="quarter" idx="1"/>
          </p:nvPr>
        </p:nvSpPr>
        <p:spPr/>
        <p:txBody>
          <a:bodyPr/>
          <a:lstStyle/>
          <a:p>
            <a:pPr>
              <a:lnSpc>
                <a:spcPct val="90000"/>
              </a:lnSpc>
            </a:pPr>
            <a:r>
              <a:rPr lang="tr-TR" sz="2400" dirty="0" err="1" smtClean="0"/>
              <a:t>Varolan</a:t>
            </a:r>
            <a:r>
              <a:rPr lang="tr-TR" sz="2400" dirty="0" smtClean="0"/>
              <a:t> tahakküm ilişkilerini açığa çıkarmayı amaçlar</a:t>
            </a:r>
          </a:p>
          <a:p>
            <a:pPr>
              <a:lnSpc>
                <a:spcPct val="90000"/>
              </a:lnSpc>
            </a:pPr>
            <a:r>
              <a:rPr lang="tr-TR" sz="2400" dirty="0" smtClean="0">
                <a:solidFill>
                  <a:srgbClr val="FF66FF"/>
                </a:solidFill>
              </a:rPr>
              <a:t>Tahakküm ilişkilerini yapısal olarak görür</a:t>
            </a:r>
          </a:p>
          <a:p>
            <a:pPr>
              <a:lnSpc>
                <a:spcPct val="90000"/>
              </a:lnSpc>
            </a:pPr>
            <a:r>
              <a:rPr lang="tr-TR" sz="2400" dirty="0" smtClean="0"/>
              <a:t>Bunu kıracak şey, </a:t>
            </a:r>
            <a:r>
              <a:rPr lang="tr-TR" sz="2400" dirty="0" err="1" smtClean="0"/>
              <a:t>praksistir</a:t>
            </a:r>
            <a:r>
              <a:rPr lang="tr-TR" sz="2400" dirty="0" smtClean="0"/>
              <a:t>.</a:t>
            </a:r>
          </a:p>
          <a:p>
            <a:pPr>
              <a:lnSpc>
                <a:spcPct val="90000"/>
              </a:lnSpc>
            </a:pPr>
            <a:r>
              <a:rPr lang="tr-TR" sz="2400" dirty="0" smtClean="0">
                <a:solidFill>
                  <a:srgbClr val="FF66FF"/>
                </a:solidFill>
              </a:rPr>
              <a:t>Özel hayatın politik olduğunu iddia eder ve gündelik hayattaki müdahalelerle dönüştürülebilir görür bunu</a:t>
            </a:r>
          </a:p>
          <a:p>
            <a:pPr>
              <a:lnSpc>
                <a:spcPct val="90000"/>
              </a:lnSpc>
            </a:pPr>
            <a:r>
              <a:rPr lang="tr-TR" sz="2400" dirty="0" smtClean="0"/>
              <a:t>Özneye yapı karşısında etkin bir rol yükler: öznellik,, irade ve </a:t>
            </a:r>
            <a:r>
              <a:rPr lang="tr-TR" sz="2400" dirty="0" err="1" smtClean="0"/>
              <a:t>praksis</a:t>
            </a:r>
            <a:r>
              <a:rPr lang="tr-TR" sz="2400" dirty="0" smtClean="0"/>
              <a:t> öne çıkar</a:t>
            </a:r>
          </a:p>
          <a:p>
            <a:pPr>
              <a:lnSpc>
                <a:spcPct val="90000"/>
              </a:lnSpc>
            </a:pPr>
            <a:r>
              <a:rPr lang="tr-TR" sz="2400" dirty="0" smtClean="0">
                <a:solidFill>
                  <a:srgbClr val="FF66FF"/>
                </a:solidFill>
              </a:rPr>
              <a:t>Akıl, kendi kendini aşmaya muktedir görülür. </a:t>
            </a:r>
          </a:p>
          <a:p>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20</a:t>
            </a:fld>
            <a:endParaRPr lang="tr-TR"/>
          </a:p>
        </p:txBody>
      </p:sp>
      <p:sp>
        <p:nvSpPr>
          <p:cNvPr id="5" name="4 Altbilgi Yer Tutucusu"/>
          <p:cNvSpPr>
            <a:spLocks noGrp="1"/>
          </p:cNvSpPr>
          <p:nvPr>
            <p:ph type="ftr" sz="quarter" idx="11"/>
          </p:nvPr>
        </p:nvSpPr>
        <p:spPr>
          <a:xfrm>
            <a:off x="304800" y="6410848"/>
            <a:ext cx="858768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1752" y="228600"/>
            <a:ext cx="8534400" cy="824136"/>
          </a:xfrm>
        </p:spPr>
        <p:txBody>
          <a:bodyPr>
            <a:normAutofit/>
          </a:bodyPr>
          <a:lstStyle/>
          <a:p>
            <a:r>
              <a:rPr lang="tr-TR" sz="2400" dirty="0" smtClean="0"/>
              <a:t>MEDYA VE </a:t>
            </a:r>
            <a:r>
              <a:rPr lang="tr-TR" sz="2400" dirty="0" smtClean="0"/>
              <a:t>GERÇEKLİK </a:t>
            </a:r>
            <a:r>
              <a:rPr lang="tr-TR" sz="2400" dirty="0" smtClean="0"/>
              <a:t>İLİŞKİSİNİ SORGULAMAK</a:t>
            </a:r>
            <a:endParaRPr lang="tr-TR" sz="2400" dirty="0"/>
          </a:p>
        </p:txBody>
      </p:sp>
      <p:sp>
        <p:nvSpPr>
          <p:cNvPr id="3" name="2 İçerik Yer Tutucusu"/>
          <p:cNvSpPr>
            <a:spLocks noGrp="1"/>
          </p:cNvSpPr>
          <p:nvPr>
            <p:ph sz="quarter" idx="1"/>
          </p:nvPr>
        </p:nvSpPr>
        <p:spPr/>
        <p:txBody>
          <a:bodyPr>
            <a:normAutofit fontScale="92500" lnSpcReduction="20000"/>
          </a:bodyPr>
          <a:lstStyle/>
          <a:p>
            <a:pPr>
              <a:lnSpc>
                <a:spcPct val="80000"/>
              </a:lnSpc>
            </a:pPr>
            <a:r>
              <a:rPr lang="tr-TR" sz="2800" dirty="0" smtClean="0"/>
              <a:t>* Fransız devrimi sonrası metinlerde çıkıyor karşımıza, olumlu bir anlamı var.</a:t>
            </a:r>
          </a:p>
          <a:p>
            <a:pPr>
              <a:lnSpc>
                <a:spcPct val="80000"/>
              </a:lnSpc>
            </a:pPr>
            <a:r>
              <a:rPr lang="tr-TR" sz="2800" dirty="0" smtClean="0"/>
              <a:t>İdea-logos= Düşünce bilimi- </a:t>
            </a:r>
          </a:p>
          <a:p>
            <a:pPr>
              <a:lnSpc>
                <a:spcPct val="80000"/>
              </a:lnSpc>
            </a:pPr>
            <a:r>
              <a:rPr lang="tr-TR" sz="2800" dirty="0" smtClean="0"/>
              <a:t>Yunanca Logos, sıradan anlamıyla SÖZ, AKIL anlamlarına gelir. </a:t>
            </a:r>
          </a:p>
          <a:p>
            <a:pPr>
              <a:lnSpc>
                <a:spcPct val="80000"/>
              </a:lnSpc>
            </a:pPr>
            <a:endParaRPr lang="tr-TR" sz="2800" dirty="0" smtClean="0"/>
          </a:p>
          <a:p>
            <a:pPr>
              <a:lnSpc>
                <a:spcPct val="80000"/>
              </a:lnSpc>
            </a:pPr>
            <a:r>
              <a:rPr lang="tr-TR" sz="2800" dirty="0" smtClean="0">
                <a:solidFill>
                  <a:srgbClr val="FF0000"/>
                </a:solidFill>
              </a:rPr>
              <a:t>* Yunanca</a:t>
            </a:r>
            <a:r>
              <a:rPr lang="tr-TR" sz="2800" i="1" dirty="0" smtClean="0">
                <a:solidFill>
                  <a:srgbClr val="FF0000"/>
                </a:solidFill>
              </a:rPr>
              <a:t> </a:t>
            </a:r>
            <a:r>
              <a:rPr lang="tr-TR" sz="2800" i="1" dirty="0" err="1" smtClean="0">
                <a:solidFill>
                  <a:srgbClr val="FF0000"/>
                </a:solidFill>
              </a:rPr>
              <a:t>İdein</a:t>
            </a:r>
            <a:r>
              <a:rPr lang="tr-TR" sz="2800" dirty="0" smtClean="0">
                <a:solidFill>
                  <a:srgbClr val="FF0000"/>
                </a:solidFill>
              </a:rPr>
              <a:t> sözcüğünden gelen idea, şeyin gerçekliğinin karşıtı olarak bir şeye bakış, bakma demektir. Fiildir. İdea, </a:t>
            </a:r>
            <a:r>
              <a:rPr lang="tr-TR" sz="2800" i="1" dirty="0" err="1" smtClean="0">
                <a:solidFill>
                  <a:srgbClr val="FF0000"/>
                </a:solidFill>
              </a:rPr>
              <a:t>idein</a:t>
            </a:r>
            <a:r>
              <a:rPr lang="tr-TR" sz="2800" dirty="0" err="1" smtClean="0">
                <a:solidFill>
                  <a:srgbClr val="FF0000"/>
                </a:solidFill>
              </a:rPr>
              <a:t>’in</a:t>
            </a:r>
            <a:r>
              <a:rPr lang="tr-TR" sz="2800" dirty="0" smtClean="0">
                <a:solidFill>
                  <a:srgbClr val="FF0000"/>
                </a:solidFill>
              </a:rPr>
              <a:t> isim halidir. </a:t>
            </a:r>
          </a:p>
          <a:p>
            <a:pPr>
              <a:lnSpc>
                <a:spcPct val="80000"/>
              </a:lnSpc>
            </a:pPr>
            <a:endParaRPr lang="tr-TR" sz="2800" dirty="0" smtClean="0">
              <a:solidFill>
                <a:srgbClr val="FF0000"/>
              </a:solidFill>
            </a:endParaRPr>
          </a:p>
          <a:p>
            <a:pPr>
              <a:lnSpc>
                <a:spcPct val="80000"/>
              </a:lnSpc>
            </a:pPr>
            <a:r>
              <a:rPr lang="tr-TR" sz="2800" dirty="0" smtClean="0"/>
              <a:t>idea, Platon felsefesinde “form”lar karşılılığında kullanılır. Düşünülenler ve görülenler olmak üzere mevcut iki alandan düşünülenler alanındaki </a:t>
            </a:r>
            <a:r>
              <a:rPr lang="tr-TR" sz="2800" dirty="0" err="1" smtClean="0"/>
              <a:t>ilkörnekleri</a:t>
            </a:r>
            <a:r>
              <a:rPr lang="tr-TR" sz="2800" dirty="0" smtClean="0"/>
              <a:t> karşılıyor. Görülenler alanındaki şeyler idea’lardan pay alarak </a:t>
            </a:r>
            <a:r>
              <a:rPr lang="tr-TR" sz="2800" dirty="0" err="1" smtClean="0"/>
              <a:t>varolurlar</a:t>
            </a:r>
            <a:r>
              <a:rPr lang="tr-TR" sz="2800" dirty="0" smtClean="0"/>
              <a:t>. </a:t>
            </a:r>
          </a:p>
          <a:p>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21</a:t>
            </a:fld>
            <a:endParaRPr lang="tr-TR"/>
          </a:p>
        </p:txBody>
      </p:sp>
      <p:sp>
        <p:nvSpPr>
          <p:cNvPr id="5" name="4 Altbilgi Yer Tutucusu"/>
          <p:cNvSpPr>
            <a:spLocks noGrp="1"/>
          </p:cNvSpPr>
          <p:nvPr>
            <p:ph type="ftr" sz="quarter" idx="11"/>
          </p:nvPr>
        </p:nvSpPr>
        <p:spPr>
          <a:xfrm>
            <a:off x="304800" y="6410848"/>
            <a:ext cx="8515672"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dirty="0" err="1" smtClean="0">
                <a:solidFill>
                  <a:schemeClr val="tx1"/>
                </a:solidFill>
              </a:rPr>
              <a:t>Eagleton’a</a:t>
            </a:r>
            <a:r>
              <a:rPr lang="tr-TR" sz="2800" dirty="0" smtClean="0">
                <a:solidFill>
                  <a:schemeClr val="tx1"/>
                </a:solidFill>
              </a:rPr>
              <a:t> göre </a:t>
            </a:r>
            <a:r>
              <a:rPr lang="tr-TR" sz="2800" dirty="0" err="1" smtClean="0">
                <a:solidFill>
                  <a:schemeClr val="tx1"/>
                </a:solidFill>
              </a:rPr>
              <a:t>Marx</a:t>
            </a:r>
            <a:r>
              <a:rPr lang="tr-TR" sz="2800" dirty="0" smtClean="0">
                <a:solidFill>
                  <a:schemeClr val="tx1"/>
                </a:solidFill>
              </a:rPr>
              <a:t> düşüncesinde ideoloji en az 4 anlama gelir:</a:t>
            </a:r>
            <a:endParaRPr lang="tr-TR" sz="2800" dirty="0">
              <a:solidFill>
                <a:schemeClr val="tx1"/>
              </a:solidFill>
            </a:endParaRPr>
          </a:p>
        </p:txBody>
      </p:sp>
      <p:sp>
        <p:nvSpPr>
          <p:cNvPr id="3" name="2 İçerik Yer Tutucusu"/>
          <p:cNvSpPr>
            <a:spLocks noGrp="1"/>
          </p:cNvSpPr>
          <p:nvPr>
            <p:ph sz="quarter" idx="1"/>
          </p:nvPr>
        </p:nvSpPr>
        <p:spPr/>
        <p:txBody>
          <a:bodyPr>
            <a:normAutofit fontScale="92500" lnSpcReduction="20000"/>
          </a:bodyPr>
          <a:lstStyle/>
          <a:p>
            <a:pPr>
              <a:lnSpc>
                <a:spcPct val="90000"/>
              </a:lnSpc>
              <a:buFont typeface="Wingdings" pitchFamily="2" charset="2"/>
              <a:buNone/>
            </a:pPr>
            <a:r>
              <a:rPr lang="tr-TR" sz="2800" dirty="0" smtClean="0"/>
              <a:t>- kendilerini tarihin temeli olarak gören ve insanların ilgisini toplumsal koşullardan başka yöne çekerek baskıcı bir siyasi iktidarın ayakta kalmasına hizmet eden yanıltıcı veya toplumsal bağları koparılmış inançlardır</a:t>
            </a:r>
          </a:p>
          <a:p>
            <a:pPr>
              <a:lnSpc>
                <a:spcPct val="90000"/>
              </a:lnSpc>
              <a:buFont typeface="Wingdings" pitchFamily="2" charset="2"/>
              <a:buNone/>
            </a:pPr>
            <a:r>
              <a:rPr lang="tr-TR" sz="2800" dirty="0" smtClean="0"/>
              <a:t>	</a:t>
            </a:r>
            <a:r>
              <a:rPr lang="tr-TR" sz="2800" dirty="0" smtClean="0">
                <a:solidFill>
                  <a:srgbClr val="FF0000"/>
                </a:solidFill>
              </a:rPr>
              <a:t>- egemen toplumsal sınıfların maddi çıkarlarını doğrudan doğruya dile getiren ve onun yönetimini desteklemeye yarayan fikirlerdir.</a:t>
            </a:r>
            <a:r>
              <a:rPr lang="tr-TR" sz="2800" dirty="0" smtClean="0"/>
              <a:t> </a:t>
            </a:r>
          </a:p>
          <a:p>
            <a:pPr>
              <a:lnSpc>
                <a:spcPct val="90000"/>
              </a:lnSpc>
              <a:buFont typeface="Wingdings" pitchFamily="2" charset="2"/>
              <a:buNone/>
            </a:pPr>
            <a:r>
              <a:rPr lang="tr-TR" sz="2800" dirty="0" smtClean="0"/>
              <a:t>	-İçinde bir bütün olarak sınıf mücadelesinin verildiği ve güçlü bir ihtimalle siyasi açıdan devrimci güçlerin doğru bilincini de içeren kavramsal formların tamamıdır.</a:t>
            </a:r>
          </a:p>
          <a:p>
            <a:pPr>
              <a:lnSpc>
                <a:spcPct val="90000"/>
              </a:lnSpc>
              <a:buFont typeface="Wingdings" pitchFamily="2" charset="2"/>
              <a:buNone/>
            </a:pPr>
            <a:r>
              <a:rPr lang="tr-TR" sz="2800" dirty="0" smtClean="0"/>
              <a:t>	</a:t>
            </a:r>
            <a:r>
              <a:rPr lang="tr-TR" sz="2800" dirty="0" smtClean="0">
                <a:solidFill>
                  <a:srgbClr val="FF0000"/>
                </a:solidFill>
              </a:rPr>
              <a:t>-Meta fetişizmi nedeniyle gerçek insani ilişkilerin şeyler arası gizemli ilişkiler gibi görünmesidir.</a:t>
            </a:r>
            <a:r>
              <a:rPr lang="tr-TR" sz="2800" dirty="0" smtClean="0"/>
              <a:t> </a:t>
            </a:r>
          </a:p>
          <a:p>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22</a:t>
            </a:fld>
            <a:endParaRPr lang="tr-TR"/>
          </a:p>
        </p:txBody>
      </p:sp>
      <p:sp>
        <p:nvSpPr>
          <p:cNvPr id="5" name="4 Altbilgi Yer Tutucusu"/>
          <p:cNvSpPr>
            <a:spLocks noGrp="1"/>
          </p:cNvSpPr>
          <p:nvPr>
            <p:ph type="ftr" sz="quarter" idx="11"/>
          </p:nvPr>
        </p:nvSpPr>
        <p:spPr>
          <a:xfrm>
            <a:off x="304800" y="6410848"/>
            <a:ext cx="858768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err="1" smtClean="0">
                <a:solidFill>
                  <a:schemeClr val="tx1"/>
                </a:solidFill>
              </a:rPr>
              <a:t>Eagleton’a</a:t>
            </a:r>
            <a:r>
              <a:rPr lang="tr-TR" sz="2800" dirty="0" smtClean="0">
                <a:solidFill>
                  <a:schemeClr val="tx1"/>
                </a:solidFill>
              </a:rPr>
              <a:t> göre ideolojinin kabul gören tek tanımı:</a:t>
            </a:r>
            <a:endParaRPr lang="tr-TR" sz="2800" dirty="0">
              <a:solidFill>
                <a:schemeClr val="tx1"/>
              </a:solidFill>
            </a:endParaRPr>
          </a:p>
        </p:txBody>
      </p:sp>
      <p:sp>
        <p:nvSpPr>
          <p:cNvPr id="3" name="2 İçerik Yer Tutucusu"/>
          <p:cNvSpPr>
            <a:spLocks noGrp="1"/>
          </p:cNvSpPr>
          <p:nvPr>
            <p:ph sz="quarter" idx="1"/>
          </p:nvPr>
        </p:nvSpPr>
        <p:spPr/>
        <p:txBody>
          <a:bodyPr/>
          <a:lstStyle/>
          <a:p>
            <a:r>
              <a:rPr lang="tr-TR" dirty="0" smtClean="0"/>
              <a:t>“İdeoloji üzerine çalışmak, anlamın veya imlemin tahakküm ilişkilerini sürdürmeye hizmet ettiği durumlar üzerine çalışmaktır” (John B. </a:t>
            </a:r>
            <a:r>
              <a:rPr lang="tr-TR" dirty="0" err="1" smtClean="0"/>
              <a:t>Thompson</a:t>
            </a:r>
            <a:r>
              <a:rPr lang="tr-TR" dirty="0" smtClean="0"/>
              <a:t>)</a:t>
            </a:r>
            <a:endParaRPr lang="tr-TR" dirty="0" smtClean="0"/>
          </a:p>
        </p:txBody>
      </p:sp>
      <p:sp>
        <p:nvSpPr>
          <p:cNvPr id="4" name="3 Slayt Numarası Yer Tutucusu"/>
          <p:cNvSpPr>
            <a:spLocks noGrp="1"/>
          </p:cNvSpPr>
          <p:nvPr>
            <p:ph type="sldNum" sz="quarter" idx="12"/>
          </p:nvPr>
        </p:nvSpPr>
        <p:spPr/>
        <p:txBody>
          <a:bodyPr/>
          <a:lstStyle/>
          <a:p>
            <a:fld id="{1D870C33-1EF8-44B8-8CE2-0F68CBBB0C98}" type="slidenum">
              <a:rPr lang="tr-TR" smtClean="0"/>
              <a:pPr/>
              <a:t>23</a:t>
            </a:fld>
            <a:endParaRPr lang="tr-TR"/>
          </a:p>
        </p:txBody>
      </p:sp>
      <p:sp>
        <p:nvSpPr>
          <p:cNvPr id="5" name="4 Altbilgi Yer Tutucusu"/>
          <p:cNvSpPr>
            <a:spLocks noGrp="1"/>
          </p:cNvSpPr>
          <p:nvPr>
            <p:ph type="ftr" sz="quarter" idx="11"/>
          </p:nvPr>
        </p:nvSpPr>
        <p:spPr>
          <a:xfrm>
            <a:off x="304800" y="6410848"/>
            <a:ext cx="8515672"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Eleştirel Medya Yaklaşımları:</a:t>
            </a:r>
            <a:endParaRPr lang="tr-TR" dirty="0"/>
          </a:p>
        </p:txBody>
      </p:sp>
      <p:sp>
        <p:nvSpPr>
          <p:cNvPr id="3" name="2 Altbilgi Yer Tutucusu"/>
          <p:cNvSpPr>
            <a:spLocks noGrp="1"/>
          </p:cNvSpPr>
          <p:nvPr>
            <p:ph type="ftr" sz="quarter" idx="11"/>
          </p:nvPr>
        </p:nvSpPr>
        <p:spPr>
          <a:xfrm>
            <a:off x="304800" y="6410848"/>
            <a:ext cx="8371656"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24</a:t>
            </a:fld>
            <a:endParaRPr lang="tr-TR"/>
          </a:p>
        </p:txBody>
      </p:sp>
      <p:sp>
        <p:nvSpPr>
          <p:cNvPr id="5" name="4 İçerik Yer Tutucusu"/>
          <p:cNvSpPr>
            <a:spLocks noGrp="1"/>
          </p:cNvSpPr>
          <p:nvPr>
            <p:ph sz="quarter" idx="1"/>
          </p:nvPr>
        </p:nvSpPr>
        <p:spPr/>
        <p:txBody>
          <a:bodyPr/>
          <a:lstStyle/>
          <a:p>
            <a:pPr>
              <a:lnSpc>
                <a:spcPct val="90000"/>
              </a:lnSpc>
            </a:pPr>
            <a:r>
              <a:rPr lang="tr-TR" dirty="0" smtClean="0">
                <a:solidFill>
                  <a:srgbClr val="FF0000"/>
                </a:solidFill>
                <a:effectLst>
                  <a:outerShdw blurRad="38100" dist="38100" dir="2700000" algn="tl">
                    <a:srgbClr val="FFFFFF"/>
                  </a:outerShdw>
                </a:effectLst>
              </a:rPr>
              <a:t>Yapısalcıdır:</a:t>
            </a:r>
          </a:p>
          <a:p>
            <a:pPr lvl="1">
              <a:lnSpc>
                <a:spcPct val="90000"/>
              </a:lnSpc>
            </a:pPr>
            <a:r>
              <a:rPr lang="tr-TR" dirty="0" smtClean="0"/>
              <a:t>Medyayı, toplumsal yapının bir bileşeni olarak ele alır. Toplumsal yapıyı/ formasyonu oluşturan diğer bileşenlerle </a:t>
            </a:r>
            <a:r>
              <a:rPr lang="tr-TR" dirty="0" smtClean="0">
                <a:solidFill>
                  <a:srgbClr val="00B050"/>
                </a:solidFill>
                <a:effectLst>
                  <a:outerShdw blurRad="38100" dist="38100" dir="2700000" algn="tl">
                    <a:srgbClr val="FFFFFF"/>
                  </a:outerShdw>
                </a:effectLst>
              </a:rPr>
              <a:t>ilişkileri </a:t>
            </a:r>
            <a:r>
              <a:rPr lang="tr-TR" dirty="0" smtClean="0"/>
              <a:t>boyunca inceler. </a:t>
            </a:r>
          </a:p>
          <a:p>
            <a:pPr lvl="1">
              <a:lnSpc>
                <a:spcPct val="90000"/>
              </a:lnSpc>
            </a:pPr>
            <a:r>
              <a:rPr lang="tr-TR" dirty="0" smtClean="0"/>
              <a:t>Sınıf, iktidar ve ideoloji arasındaki bağlantıları</a:t>
            </a:r>
            <a:r>
              <a:rPr lang="tr-TR" dirty="0" smtClean="0">
                <a:solidFill>
                  <a:srgbClr val="00B050"/>
                </a:solidFill>
              </a:rPr>
              <a:t> </a:t>
            </a:r>
            <a:r>
              <a:rPr lang="tr-TR" dirty="0" smtClean="0">
                <a:solidFill>
                  <a:srgbClr val="00B050"/>
                </a:solidFill>
                <a:effectLst>
                  <a:outerShdw blurRad="38100" dist="38100" dir="2700000" algn="tl">
                    <a:srgbClr val="FFFFFF"/>
                  </a:outerShdw>
                </a:effectLst>
              </a:rPr>
              <a:t>üretim ilişkilerine ve üretim tarzına</a:t>
            </a:r>
            <a:r>
              <a:rPr lang="tr-TR" dirty="0" smtClean="0">
                <a:solidFill>
                  <a:srgbClr val="00B050"/>
                </a:solidFill>
              </a:rPr>
              <a:t> </a:t>
            </a:r>
            <a:r>
              <a:rPr lang="tr-TR" dirty="0" smtClean="0"/>
              <a:t>yerleştirir.</a:t>
            </a:r>
          </a:p>
          <a:p>
            <a:pPr lvl="1">
              <a:lnSpc>
                <a:spcPct val="90000"/>
              </a:lnSpc>
            </a:pPr>
            <a:r>
              <a:rPr lang="tr-TR" dirty="0" smtClean="0"/>
              <a:t>Mülkiyet sahibinin eylemleri ile seçimlerine belirli bir </a:t>
            </a:r>
            <a:r>
              <a:rPr lang="tr-TR" dirty="0" smtClean="0">
                <a:solidFill>
                  <a:srgbClr val="00B050"/>
                </a:solidFill>
                <a:effectLst>
                  <a:outerShdw blurRad="38100" dist="38100" dir="2700000" algn="tl">
                    <a:srgbClr val="FFFFFF"/>
                  </a:outerShdw>
                </a:effectLst>
              </a:rPr>
              <a:t>sınırlılık </a:t>
            </a:r>
            <a:r>
              <a:rPr lang="tr-TR" dirty="0" smtClean="0"/>
              <a:t>yükler.</a:t>
            </a:r>
          </a:p>
          <a:p>
            <a:pPr lvl="1">
              <a:lnSpc>
                <a:spcPct val="90000"/>
              </a:lnSpc>
            </a:pPr>
            <a:r>
              <a:rPr lang="tr-TR" dirty="0" smtClean="0"/>
              <a:t>Medya, burjuvazinin politikalarının başarısı için gerekli </a:t>
            </a:r>
            <a:r>
              <a:rPr lang="tr-TR" dirty="0" smtClean="0">
                <a:solidFill>
                  <a:srgbClr val="00B050"/>
                </a:solidFill>
                <a:effectLst>
                  <a:outerShdw blurRad="38100" dist="38100" dir="2700000" algn="tl">
                    <a:srgbClr val="FFFFFF"/>
                  </a:outerShdw>
                </a:effectLst>
              </a:rPr>
              <a:t>ideolojik koşulları</a:t>
            </a:r>
            <a:r>
              <a:rPr lang="tr-TR" dirty="0" smtClean="0">
                <a:solidFill>
                  <a:srgbClr val="00B050"/>
                </a:solidFill>
              </a:rPr>
              <a:t> </a:t>
            </a:r>
            <a:r>
              <a:rPr lang="tr-TR" dirty="0" smtClean="0"/>
              <a:t>sağlar.</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Yapısalcı Yaklaşımda:</a:t>
            </a:r>
            <a:endParaRPr lang="tr-TR" dirty="0"/>
          </a:p>
        </p:txBody>
      </p:sp>
      <p:sp>
        <p:nvSpPr>
          <p:cNvPr id="3" name="2 Altbilgi Yer Tutucusu"/>
          <p:cNvSpPr>
            <a:spLocks noGrp="1"/>
          </p:cNvSpPr>
          <p:nvPr>
            <p:ph type="ftr" sz="quarter" idx="11"/>
          </p:nvPr>
        </p:nvSpPr>
        <p:spPr>
          <a:xfrm>
            <a:off x="304800" y="6410848"/>
            <a:ext cx="8659688"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25</a:t>
            </a:fld>
            <a:endParaRPr lang="tr-TR"/>
          </a:p>
        </p:txBody>
      </p:sp>
      <p:sp>
        <p:nvSpPr>
          <p:cNvPr id="5" name="4 İçerik Yer Tutucusu"/>
          <p:cNvSpPr>
            <a:spLocks noGrp="1"/>
          </p:cNvSpPr>
          <p:nvPr>
            <p:ph sz="quarter" idx="1"/>
          </p:nvPr>
        </p:nvSpPr>
        <p:spPr/>
        <p:txBody>
          <a:bodyPr/>
          <a:lstStyle/>
          <a:p>
            <a:r>
              <a:rPr lang="tr-TR" dirty="0" smtClean="0">
                <a:solidFill>
                  <a:srgbClr val="00FF00"/>
                </a:solidFill>
                <a:effectLst>
                  <a:outerShdw blurRad="38100" dist="38100" dir="2700000" algn="tl">
                    <a:srgbClr val="FFFFFF"/>
                  </a:outerShdw>
                </a:effectLst>
              </a:rPr>
              <a:t>Politik Vurgu:</a:t>
            </a:r>
            <a:r>
              <a:rPr lang="tr-TR" dirty="0" smtClean="0"/>
              <a:t> </a:t>
            </a:r>
            <a:r>
              <a:rPr lang="tr-TR" dirty="0" err="1" smtClean="0"/>
              <a:t>Althusser</a:t>
            </a:r>
            <a:r>
              <a:rPr lang="tr-TR" dirty="0" smtClean="0"/>
              <a:t> ve </a:t>
            </a:r>
            <a:r>
              <a:rPr lang="tr-TR" dirty="0" err="1" smtClean="0"/>
              <a:t>Poulantzas’da</a:t>
            </a:r>
            <a:r>
              <a:rPr lang="tr-TR" dirty="0" smtClean="0"/>
              <a:t> devletin ve ideolojinin rolü üzerine odaklanır.</a:t>
            </a:r>
          </a:p>
          <a:p>
            <a:r>
              <a:rPr lang="tr-TR" dirty="0" smtClean="0">
                <a:solidFill>
                  <a:srgbClr val="00FF00"/>
                </a:solidFill>
                <a:effectLst>
                  <a:outerShdw blurRad="38100" dist="38100" dir="2700000" algn="tl">
                    <a:srgbClr val="FFFFFF"/>
                  </a:outerShdw>
                </a:effectLst>
              </a:rPr>
              <a:t>Ekonomik Vurgu:</a:t>
            </a:r>
            <a:r>
              <a:rPr lang="tr-TR" dirty="0" smtClean="0"/>
              <a:t> Sermayenin dinamiklerine, yapısına ve mülkiyet ilişkilerine odaklanır.</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dirty="0" smtClean="0">
                <a:solidFill>
                  <a:srgbClr val="FF0000"/>
                </a:solidFill>
              </a:rPr>
              <a:t>İDEOLOJİK, POLİTİK VE KÜLTÜREL DÜZEYE VURGU</a:t>
            </a:r>
            <a:endParaRPr lang="tr-TR" sz="2800" dirty="0"/>
          </a:p>
        </p:txBody>
      </p:sp>
      <p:sp>
        <p:nvSpPr>
          <p:cNvPr id="3" name="2 Altbilgi Yer Tutucusu"/>
          <p:cNvSpPr>
            <a:spLocks noGrp="1"/>
          </p:cNvSpPr>
          <p:nvPr>
            <p:ph type="ftr" sz="quarter" idx="11"/>
          </p:nvPr>
        </p:nvSpPr>
        <p:spPr>
          <a:xfrm>
            <a:off x="304800" y="6410848"/>
            <a:ext cx="8443664" cy="365760"/>
          </a:xfrm>
        </p:spPr>
        <p:txBody>
          <a:bodyPr/>
          <a:lstStyle/>
          <a:p>
            <a:r>
              <a:rPr lang="tr-TR" smtClean="0"/>
              <a:t>İletişim Kuram Kritik - Çiler Dursun- Tübitak Proje Eğitimi Sunumu</a:t>
            </a:r>
            <a:endParaRPr lang="tr-TR"/>
          </a:p>
        </p:txBody>
      </p:sp>
      <p:sp>
        <p:nvSpPr>
          <p:cNvPr id="4" name="3 Slayt Numarası Yer Tutucusu"/>
          <p:cNvSpPr>
            <a:spLocks noGrp="1"/>
          </p:cNvSpPr>
          <p:nvPr>
            <p:ph type="sldNum" sz="quarter" idx="12"/>
          </p:nvPr>
        </p:nvSpPr>
        <p:spPr/>
        <p:txBody>
          <a:bodyPr/>
          <a:lstStyle/>
          <a:p>
            <a:fld id="{1D870C33-1EF8-44B8-8CE2-0F68CBBB0C98}" type="slidenum">
              <a:rPr lang="tr-TR" smtClean="0"/>
              <a:pPr/>
              <a:t>26</a:t>
            </a:fld>
            <a:endParaRPr lang="tr-TR"/>
          </a:p>
        </p:txBody>
      </p:sp>
      <p:sp>
        <p:nvSpPr>
          <p:cNvPr id="5" name="4 İçerik Yer Tutucusu"/>
          <p:cNvSpPr>
            <a:spLocks noGrp="1"/>
          </p:cNvSpPr>
          <p:nvPr>
            <p:ph sz="quarter" idx="1"/>
          </p:nvPr>
        </p:nvSpPr>
        <p:spPr/>
        <p:txBody>
          <a:bodyPr/>
          <a:lstStyle/>
          <a:p>
            <a:pPr>
              <a:lnSpc>
                <a:spcPct val="90000"/>
              </a:lnSpc>
            </a:pPr>
            <a:r>
              <a:rPr lang="tr-TR" sz="2400" dirty="0" err="1" smtClean="0"/>
              <a:t>Althusser</a:t>
            </a:r>
            <a:r>
              <a:rPr lang="tr-TR" sz="2400" dirty="0" smtClean="0"/>
              <a:t> ve  </a:t>
            </a:r>
            <a:r>
              <a:rPr lang="tr-TR" sz="2400" dirty="0" err="1" smtClean="0"/>
              <a:t>Gramsci’nin</a:t>
            </a:r>
            <a:r>
              <a:rPr lang="tr-TR" sz="2400" dirty="0" smtClean="0"/>
              <a:t> çalışmalarından beslenir.</a:t>
            </a:r>
          </a:p>
          <a:p>
            <a:pPr>
              <a:lnSpc>
                <a:spcPct val="90000"/>
              </a:lnSpc>
            </a:pPr>
            <a:r>
              <a:rPr lang="tr-TR" sz="2400" dirty="0" smtClean="0">
                <a:solidFill>
                  <a:schemeClr val="folHlink"/>
                </a:solidFill>
                <a:effectLst>
                  <a:outerShdw blurRad="38100" dist="38100" dir="2700000" algn="tl">
                    <a:srgbClr val="FFFFFF"/>
                  </a:outerShdw>
                </a:effectLst>
              </a:rPr>
              <a:t>1960’lardan itibaren gelişmeye başlamıştır.</a:t>
            </a:r>
          </a:p>
          <a:p>
            <a:pPr>
              <a:lnSpc>
                <a:spcPct val="90000"/>
              </a:lnSpc>
            </a:pPr>
            <a:r>
              <a:rPr lang="tr-TR" sz="2400" dirty="0" smtClean="0"/>
              <a:t>“Üretimin toplumsal ilişkilerinin yeniden üretimini sağlayan” olumsuz ideoloji anlayışından </a:t>
            </a:r>
            <a:r>
              <a:rPr lang="tr-TR" sz="2400" dirty="0" err="1" smtClean="0"/>
              <a:t>mesafelenmeyle</a:t>
            </a:r>
            <a:r>
              <a:rPr lang="tr-TR" sz="2400" dirty="0" smtClean="0"/>
              <a:t> başlar.</a:t>
            </a:r>
          </a:p>
          <a:p>
            <a:pPr>
              <a:lnSpc>
                <a:spcPct val="90000"/>
              </a:lnSpc>
            </a:pPr>
            <a:r>
              <a:rPr lang="tr-TR" sz="2400" dirty="0" smtClean="0">
                <a:solidFill>
                  <a:schemeClr val="folHlink"/>
                </a:solidFill>
                <a:effectLst>
                  <a:outerShdw blurRad="38100" dist="38100" dir="2700000" algn="tl">
                    <a:srgbClr val="FFFFFF"/>
                  </a:outerShdw>
                </a:effectLst>
              </a:rPr>
              <a:t>İdeoloji, kendi mekanizmaları olan görece özerk bir inşa, düzenleme ve mücadele alanı olarak görülür.</a:t>
            </a:r>
            <a:r>
              <a:rPr lang="tr-TR" sz="2400" dirty="0" smtClean="0"/>
              <a:t> </a:t>
            </a:r>
          </a:p>
          <a:p>
            <a:pPr>
              <a:lnSpc>
                <a:spcPct val="90000"/>
              </a:lnSpc>
            </a:pPr>
            <a:r>
              <a:rPr lang="tr-TR" sz="2400" dirty="0" smtClean="0"/>
              <a:t>İdeolojik ve kültürel olanın özgüllüğü ve indirgenemezliğini gözetir. </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dirty="0" err="1" smtClean="0">
                <a:solidFill>
                  <a:srgbClr val="FF0000"/>
                </a:solidFill>
              </a:rPr>
              <a:t>Althusser’in</a:t>
            </a:r>
            <a:r>
              <a:rPr lang="tr-TR" sz="3600" dirty="0" smtClean="0">
                <a:solidFill>
                  <a:srgbClr val="FF0000"/>
                </a:solidFill>
              </a:rPr>
              <a:t> İdeoloji Anlayışına Katkıları</a:t>
            </a:r>
            <a:endParaRPr lang="tr-TR" dirty="0"/>
          </a:p>
        </p:txBody>
      </p:sp>
      <p:sp>
        <p:nvSpPr>
          <p:cNvPr id="3" name="2 Altbilgi Yer Tutucusu"/>
          <p:cNvSpPr>
            <a:spLocks noGrp="1"/>
          </p:cNvSpPr>
          <p:nvPr>
            <p:ph type="ftr" sz="quarter" idx="11"/>
          </p:nvPr>
        </p:nvSpPr>
        <p:spPr>
          <a:xfrm>
            <a:off x="304800" y="6410848"/>
            <a:ext cx="8299648"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27</a:t>
            </a:fld>
            <a:endParaRPr lang="tr-TR"/>
          </a:p>
        </p:txBody>
      </p:sp>
      <p:sp>
        <p:nvSpPr>
          <p:cNvPr id="5" name="4 İçerik Yer Tutucusu"/>
          <p:cNvSpPr>
            <a:spLocks noGrp="1"/>
          </p:cNvSpPr>
          <p:nvPr>
            <p:ph sz="quarter" idx="1"/>
          </p:nvPr>
        </p:nvSpPr>
        <p:spPr/>
        <p:txBody>
          <a:bodyPr/>
          <a:lstStyle/>
          <a:p>
            <a:pPr>
              <a:lnSpc>
                <a:spcPct val="90000"/>
              </a:lnSpc>
            </a:pPr>
            <a:r>
              <a:rPr lang="tr-TR" sz="2400" dirty="0" smtClean="0"/>
              <a:t>1) İdeoloji, bireylerin kendi varoluş koşullarıyla yaşadıkları hayali ilişkinin bir temsilidir. İdeoloji, gerçekliğin bir temsili değil, gerçeklikle kişilerin yaşadıkları ilişkilerin bir temsilidir.</a:t>
            </a:r>
          </a:p>
          <a:p>
            <a:pPr>
              <a:lnSpc>
                <a:spcPct val="90000"/>
              </a:lnSpc>
            </a:pPr>
            <a:r>
              <a:rPr lang="tr-TR" sz="2400" dirty="0" smtClean="0">
                <a:solidFill>
                  <a:schemeClr val="folHlink"/>
                </a:solidFill>
                <a:effectLst>
                  <a:outerShdw blurRad="38100" dist="38100" dir="2700000" algn="tl">
                    <a:srgbClr val="FFFFFF"/>
                  </a:outerShdw>
                </a:effectLst>
              </a:rPr>
              <a:t>2) İdeolojinin maddi bir varlığı bulunmaktadır. Daima aygıtlar ve pratikler içerisindedir.</a:t>
            </a:r>
          </a:p>
          <a:p>
            <a:pPr>
              <a:lnSpc>
                <a:spcPct val="90000"/>
              </a:lnSpc>
            </a:pPr>
            <a:r>
              <a:rPr lang="tr-TR" sz="2400" dirty="0" smtClean="0"/>
              <a:t>3) İdeoloji, bireyleri özneler olarak çağırır. Her birey, bir özne olarak kendisinin farkına bu toplumsal kategoriler içerisinde varır. Seslenmeye yanıt verişimizle, kendi ideolojik inşamıza katılırı. </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dirty="0" err="1" smtClean="0"/>
              <a:t>Gramsci’nin</a:t>
            </a:r>
            <a:r>
              <a:rPr lang="tr-TR" sz="3600" dirty="0" smtClean="0"/>
              <a:t> İdeoloji Anlayışına Katkıları</a:t>
            </a:r>
            <a:endParaRPr lang="tr-TR" dirty="0"/>
          </a:p>
        </p:txBody>
      </p:sp>
      <p:sp>
        <p:nvSpPr>
          <p:cNvPr id="3" name="2 Altbilgi Yer Tutucusu"/>
          <p:cNvSpPr>
            <a:spLocks noGrp="1"/>
          </p:cNvSpPr>
          <p:nvPr>
            <p:ph type="ftr" sz="quarter" idx="11"/>
          </p:nvPr>
        </p:nvSpPr>
        <p:spPr>
          <a:xfrm>
            <a:off x="304800" y="6410848"/>
            <a:ext cx="8299648"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28</a:t>
            </a:fld>
            <a:endParaRPr lang="tr-TR"/>
          </a:p>
        </p:txBody>
      </p:sp>
      <p:sp>
        <p:nvSpPr>
          <p:cNvPr id="5" name="4 İçerik Yer Tutucusu"/>
          <p:cNvSpPr>
            <a:spLocks noGrp="1"/>
          </p:cNvSpPr>
          <p:nvPr>
            <p:ph sz="quarter" idx="1"/>
          </p:nvPr>
        </p:nvSpPr>
        <p:spPr/>
        <p:txBody>
          <a:bodyPr/>
          <a:lstStyle/>
          <a:p>
            <a:r>
              <a:rPr lang="tr-TR" sz="2400" dirty="0" smtClean="0"/>
              <a:t>İdeoloji, ekonomik düzeyin basit bir yansıması değildir.</a:t>
            </a:r>
          </a:p>
          <a:p>
            <a:r>
              <a:rPr lang="tr-TR" sz="2400" dirty="0" smtClean="0">
                <a:solidFill>
                  <a:schemeClr val="folHlink"/>
                </a:solidFill>
                <a:effectLst>
                  <a:outerShdw blurRad="38100" dist="38100" dir="2700000" algn="tl">
                    <a:srgbClr val="FFFFFF"/>
                  </a:outerShdw>
                </a:effectLst>
              </a:rPr>
              <a:t>Hegemonya: Bir egemen iktidarın kendi yönetimi için, hakimiyeti altındaki insanların rızalarını kazanmada başvurduğu stratejiler alanı; hükmedilenlerin rızasının kazanılması</a:t>
            </a:r>
          </a:p>
          <a:p>
            <a:r>
              <a:rPr lang="tr-TR" sz="2400" dirty="0" smtClean="0"/>
              <a:t>Fikirler sınıfların değil, sınıf çatışmalarının alanıdır. </a:t>
            </a:r>
          </a:p>
          <a:p>
            <a:r>
              <a:rPr lang="tr-TR" sz="2400" dirty="0" smtClean="0"/>
              <a:t>İdeoloji, çelişkili ve karmaşık maddi bir güçtür.</a:t>
            </a:r>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dirty="0" smtClean="0"/>
              <a:t>Kültürel Çalışmalardaki Yarılma</a:t>
            </a:r>
            <a:endParaRPr lang="tr-TR" dirty="0"/>
          </a:p>
        </p:txBody>
      </p:sp>
      <p:sp>
        <p:nvSpPr>
          <p:cNvPr id="3" name="2 Altbilgi Yer Tutucusu"/>
          <p:cNvSpPr>
            <a:spLocks noGrp="1"/>
          </p:cNvSpPr>
          <p:nvPr>
            <p:ph type="ftr" sz="quarter" idx="11"/>
          </p:nvPr>
        </p:nvSpPr>
        <p:spPr>
          <a:xfrm>
            <a:off x="304800" y="6410848"/>
            <a:ext cx="8299648"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29</a:t>
            </a:fld>
            <a:endParaRPr lang="tr-TR"/>
          </a:p>
        </p:txBody>
      </p:sp>
      <p:sp>
        <p:nvSpPr>
          <p:cNvPr id="5" name="4 İçerik Yer Tutucusu"/>
          <p:cNvSpPr>
            <a:spLocks noGrp="1"/>
          </p:cNvSpPr>
          <p:nvPr>
            <p:ph sz="quarter" idx="1"/>
          </p:nvPr>
        </p:nvSpPr>
        <p:spPr/>
        <p:txBody>
          <a:bodyPr/>
          <a:lstStyle/>
          <a:p>
            <a:r>
              <a:rPr lang="tr-TR" sz="2400" u="sng" dirty="0" smtClean="0"/>
              <a:t>1- Yapısalcılar:</a:t>
            </a:r>
            <a:r>
              <a:rPr lang="tr-TR" sz="2400" dirty="0" smtClean="0"/>
              <a:t> kültürü öncelikli çalışma nesnesi olarak görür ve temsil edici metin biçimlerinin analizine yönelir. Deneyim, tanım gereği, hiçbir şeyin temeli olamaz. Çünkü insan, koşullarını ancak kültürün sınıflandırmaları ve çerçeveleri boyunca deneyimler/yaşar. Bu sınıflandırmalar (kategoriler) ise deneyimden kaynaklanmaz. Deneyim, kategorilerin sonucudur. </a:t>
            </a:r>
          </a:p>
          <a:p>
            <a:r>
              <a:rPr lang="tr-TR" sz="2400" u="sng" dirty="0" smtClean="0"/>
              <a:t>2- Kültürelciler:</a:t>
            </a:r>
            <a:r>
              <a:rPr lang="tr-TR" sz="2400" dirty="0" smtClean="0"/>
              <a:t> İnsan failinin gücüne vurgu yapar. Belirlenimci güçlere </a:t>
            </a:r>
            <a:r>
              <a:rPr lang="tr-TR" sz="2400" dirty="0" err="1" smtClean="0"/>
              <a:t>direnilebilinir</a:t>
            </a:r>
            <a:r>
              <a:rPr lang="tr-TR" sz="2400" dirty="0" smtClean="0"/>
              <a:t> der. Deneyim, bilincin ve yaşanmışlığın alanı ve temelidir. Deneyim, kategorilerin kaynağıdır.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Kitle İletişimi Nedir?</a:t>
            </a:r>
            <a:endParaRPr lang="tr-TR" dirty="0"/>
          </a:p>
        </p:txBody>
      </p:sp>
      <p:sp>
        <p:nvSpPr>
          <p:cNvPr id="3" name="2 İçerik Yer Tutucusu"/>
          <p:cNvSpPr>
            <a:spLocks noGrp="1"/>
          </p:cNvSpPr>
          <p:nvPr>
            <p:ph sz="quarter" idx="1"/>
          </p:nvPr>
        </p:nvSpPr>
        <p:spPr/>
        <p:txBody>
          <a:bodyPr/>
          <a:lstStyle/>
          <a:p>
            <a:pPr>
              <a:lnSpc>
                <a:spcPct val="80000"/>
              </a:lnSpc>
            </a:pPr>
            <a:r>
              <a:rPr lang="tr-TR" sz="2400" dirty="0" smtClean="0"/>
              <a:t>Heterojen, dağınık ve birbiriyle bağlantısı olamayacak kadar büyük insan kalabalığına yönelik olarak</a:t>
            </a:r>
          </a:p>
          <a:p>
            <a:pPr>
              <a:lnSpc>
                <a:spcPct val="80000"/>
              </a:lnSpc>
            </a:pPr>
            <a:r>
              <a:rPr lang="tr-TR" sz="2400" dirty="0" smtClean="0">
                <a:solidFill>
                  <a:srgbClr val="0070C0"/>
                </a:solidFill>
              </a:rPr>
              <a:t>İletiyi gönderen kaynağın kurumsal olarak örgütlendiği (radyo, </a:t>
            </a:r>
            <a:r>
              <a:rPr lang="tr-TR" sz="2400" dirty="0" err="1" smtClean="0">
                <a:solidFill>
                  <a:srgbClr val="0070C0"/>
                </a:solidFill>
              </a:rPr>
              <a:t>tv</a:t>
            </a:r>
            <a:r>
              <a:rPr lang="tr-TR" sz="2400" dirty="0" smtClean="0">
                <a:solidFill>
                  <a:srgbClr val="0070C0"/>
                </a:solidFill>
              </a:rPr>
              <a:t> kanalı, gazete, dergi, internet </a:t>
            </a:r>
            <a:r>
              <a:rPr lang="tr-TR" sz="2400" dirty="0" err="1" smtClean="0">
                <a:solidFill>
                  <a:srgbClr val="0070C0"/>
                </a:solidFill>
              </a:rPr>
              <a:t>portalı</a:t>
            </a:r>
            <a:r>
              <a:rPr lang="tr-TR" sz="2400" dirty="0" smtClean="0">
                <a:solidFill>
                  <a:srgbClr val="0070C0"/>
                </a:solidFill>
              </a:rPr>
              <a:t> vb.) bir yapı tarafından başlatılan</a:t>
            </a:r>
          </a:p>
          <a:p>
            <a:pPr>
              <a:lnSpc>
                <a:spcPct val="80000"/>
              </a:lnSpc>
            </a:pPr>
            <a:r>
              <a:rPr lang="tr-TR" sz="2400" dirty="0" smtClean="0"/>
              <a:t>Belirli bir form halinde standart olarak üretilen iletilerle belirli bir etki yaratmayı amaçlayan iletişim sürecidir. </a:t>
            </a:r>
          </a:p>
          <a:p>
            <a:pPr>
              <a:lnSpc>
                <a:spcPct val="80000"/>
              </a:lnSpc>
            </a:pPr>
            <a:r>
              <a:rPr lang="tr-TR" sz="2400" dirty="0" smtClean="0">
                <a:solidFill>
                  <a:srgbClr val="0070C0"/>
                </a:solidFill>
              </a:rPr>
              <a:t>Simgesel malların, iletişimin iletimi ve depolanması aracılığıyla kurumsallaşmış üretimi ve genelleşmiş yayılımı</a:t>
            </a:r>
          </a:p>
          <a:p>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3</a:t>
            </a:fld>
            <a:endParaRPr lang="tr-TR"/>
          </a:p>
        </p:txBody>
      </p:sp>
      <p:sp>
        <p:nvSpPr>
          <p:cNvPr id="5" name="4 Altbilgi Yer Tutucusu"/>
          <p:cNvSpPr>
            <a:spLocks noGrp="1"/>
          </p:cNvSpPr>
          <p:nvPr>
            <p:ph type="ftr" sz="quarter" idx="11"/>
          </p:nvPr>
        </p:nvSpPr>
        <p:spPr>
          <a:xfrm>
            <a:off x="304800" y="6410848"/>
            <a:ext cx="858768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solidFill>
                  <a:srgbClr val="F62025"/>
                </a:solidFill>
              </a:rPr>
              <a:t>Eleştirel perspektifte kültür-ideoloji iletişim bağlamı</a:t>
            </a:r>
            <a:r>
              <a:rPr lang="tr-TR" sz="2800" dirty="0" smtClean="0"/>
              <a:t> </a:t>
            </a:r>
            <a:endParaRPr lang="tr-TR" sz="2800" dirty="0"/>
          </a:p>
        </p:txBody>
      </p:sp>
      <p:sp>
        <p:nvSpPr>
          <p:cNvPr id="3" name="2 Altbilgi Yer Tutucusu"/>
          <p:cNvSpPr>
            <a:spLocks noGrp="1"/>
          </p:cNvSpPr>
          <p:nvPr>
            <p:ph type="ftr" sz="quarter" idx="11"/>
          </p:nvPr>
        </p:nvSpPr>
        <p:spPr>
          <a:xfrm>
            <a:off x="304800" y="6410848"/>
            <a:ext cx="883920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30</a:t>
            </a:fld>
            <a:endParaRPr lang="tr-TR"/>
          </a:p>
        </p:txBody>
      </p:sp>
      <p:sp>
        <p:nvSpPr>
          <p:cNvPr id="5" name="4 İçerik Yer Tutucusu"/>
          <p:cNvSpPr>
            <a:spLocks noGrp="1"/>
          </p:cNvSpPr>
          <p:nvPr>
            <p:ph sz="quarter" idx="1"/>
          </p:nvPr>
        </p:nvSpPr>
        <p:spPr/>
        <p:txBody>
          <a:bodyPr/>
          <a:lstStyle/>
          <a:p>
            <a:pPr>
              <a:buFontTx/>
              <a:buChar char="-"/>
            </a:pPr>
            <a:r>
              <a:rPr lang="tr-TR" dirty="0" smtClean="0"/>
              <a:t>İnsanlar, açıklayıcı varlıklardır.</a:t>
            </a:r>
          </a:p>
          <a:p>
            <a:pPr>
              <a:buFontTx/>
              <a:buChar char="-"/>
            </a:pPr>
            <a:r>
              <a:rPr lang="tr-TR" dirty="0" smtClean="0">
                <a:solidFill>
                  <a:srgbClr val="02D649"/>
                </a:solidFill>
              </a:rPr>
              <a:t> Gerçekliğe, toplumsal durumlara ve kendimize ilişkin sonuçlar çıkarırız.</a:t>
            </a:r>
          </a:p>
          <a:p>
            <a:pPr>
              <a:buFontTx/>
              <a:buChar char="-"/>
            </a:pPr>
            <a:r>
              <a:rPr lang="tr-TR" dirty="0" smtClean="0"/>
              <a:t>Böylece, bu dünyanın gerçekte nasıl bir yer olduğuna ve bizim hem kendimiz hem de başkaları için bu dünyadaki yerimizin ne olduğuna dair kavramlar üretiriz. </a:t>
            </a:r>
          </a:p>
          <a:p>
            <a:pPr>
              <a:buFontTx/>
              <a:buChar char="-"/>
            </a:pPr>
            <a:r>
              <a:rPr lang="tr-TR" dirty="0" smtClean="0"/>
              <a:t> </a:t>
            </a:r>
            <a:r>
              <a:rPr lang="tr-TR" dirty="0" smtClean="0">
                <a:solidFill>
                  <a:srgbClr val="02D649"/>
                </a:solidFill>
              </a:rPr>
              <a:t>Kültür, kendi üyelerine dünyayı kavranabilir kılan anlam haritalarını içerir.</a:t>
            </a:r>
          </a:p>
          <a:p>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dirty="0" smtClean="0">
                <a:solidFill>
                  <a:srgbClr val="F62025"/>
                </a:solidFill>
              </a:rPr>
              <a:t>Hem anlam üretiriz, hem de anlamlar tarafından üretiliriz</a:t>
            </a:r>
            <a:endParaRPr lang="tr-TR" sz="2800" dirty="0"/>
          </a:p>
        </p:txBody>
      </p:sp>
      <p:sp>
        <p:nvSpPr>
          <p:cNvPr id="3" name="2 Altbilgi Yer Tutucusu"/>
          <p:cNvSpPr>
            <a:spLocks noGrp="1"/>
          </p:cNvSpPr>
          <p:nvPr>
            <p:ph type="ftr" sz="quarter" idx="11"/>
          </p:nvPr>
        </p:nvSpPr>
        <p:spPr>
          <a:xfrm>
            <a:off x="304800" y="6410848"/>
            <a:ext cx="8371656"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31</a:t>
            </a:fld>
            <a:endParaRPr lang="tr-TR"/>
          </a:p>
        </p:txBody>
      </p:sp>
      <p:sp>
        <p:nvSpPr>
          <p:cNvPr id="5" name="4 İçerik Yer Tutucusu"/>
          <p:cNvSpPr>
            <a:spLocks noGrp="1"/>
          </p:cNvSpPr>
          <p:nvPr>
            <p:ph sz="quarter" idx="1"/>
          </p:nvPr>
        </p:nvSpPr>
        <p:spPr/>
        <p:txBody>
          <a:bodyPr/>
          <a:lstStyle/>
          <a:p>
            <a:pPr>
              <a:lnSpc>
                <a:spcPct val="90000"/>
              </a:lnSpc>
            </a:pPr>
            <a:r>
              <a:rPr lang="tr-TR" sz="2800" dirty="0" smtClean="0"/>
              <a:t>Kültürel olan her şey, öznellikler arası bir niteliğe sahiptir. </a:t>
            </a:r>
          </a:p>
          <a:p>
            <a:pPr>
              <a:lnSpc>
                <a:spcPct val="90000"/>
              </a:lnSpc>
            </a:pPr>
            <a:r>
              <a:rPr lang="tr-TR" sz="2800" dirty="0" smtClean="0">
                <a:solidFill>
                  <a:srgbClr val="02D649"/>
                </a:solidFill>
              </a:rPr>
              <a:t>Bir özneden daha fazlasının bilincini gerektirir. </a:t>
            </a:r>
          </a:p>
          <a:p>
            <a:pPr>
              <a:lnSpc>
                <a:spcPct val="90000"/>
              </a:lnSpc>
            </a:pPr>
            <a:r>
              <a:rPr lang="tr-TR" sz="2800" dirty="0" smtClean="0"/>
              <a:t>Aynı zamanda, öznelerin bilincinden daha maddi bir formu vardır anlamların. </a:t>
            </a:r>
          </a:p>
          <a:p>
            <a:pPr>
              <a:lnSpc>
                <a:spcPct val="90000"/>
              </a:lnSpc>
            </a:pPr>
            <a:r>
              <a:rPr lang="tr-TR" sz="2800" dirty="0" smtClean="0">
                <a:solidFill>
                  <a:srgbClr val="02D649"/>
                </a:solidFill>
              </a:rPr>
              <a:t>Gerçeklik, işaretler yardımıyla yaşadığımız ve kendimizin kim olduğunu bildiğimiz bir şeydir.</a:t>
            </a:r>
          </a:p>
          <a:p>
            <a:pPr>
              <a:lnSpc>
                <a:spcPct val="90000"/>
              </a:lnSpc>
            </a:pPr>
            <a:r>
              <a:rPr lang="tr-TR" sz="2800" dirty="0" smtClean="0"/>
              <a:t>Dünyamız, bir anlamlar dünyasıdır.</a:t>
            </a:r>
            <a:r>
              <a:rPr lang="tr-TR" sz="2800" dirty="0" smtClean="0">
                <a:solidFill>
                  <a:srgbClr val="02D649"/>
                </a:solidFill>
              </a:rPr>
              <a:t>  </a:t>
            </a:r>
          </a:p>
          <a:p>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Altbilgi Yer Tutucusu"/>
          <p:cNvSpPr>
            <a:spLocks noGrp="1"/>
          </p:cNvSpPr>
          <p:nvPr>
            <p:ph type="ftr" sz="quarter" idx="11"/>
          </p:nvPr>
        </p:nvSpPr>
        <p:spPr>
          <a:xfrm>
            <a:off x="304800" y="6410848"/>
            <a:ext cx="8371656"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32</a:t>
            </a:fld>
            <a:endParaRPr lang="tr-TR"/>
          </a:p>
        </p:txBody>
      </p:sp>
      <p:sp>
        <p:nvSpPr>
          <p:cNvPr id="5" name="4 İçerik Yer Tutucusu"/>
          <p:cNvSpPr>
            <a:spLocks noGrp="1"/>
          </p:cNvSpPr>
          <p:nvPr>
            <p:ph sz="quarter" idx="1"/>
          </p:nvPr>
        </p:nvSpPr>
        <p:spPr/>
        <p:txBody>
          <a:bodyPr/>
          <a:lstStyle/>
          <a:p>
            <a:pPr>
              <a:lnSpc>
                <a:spcPct val="90000"/>
              </a:lnSpc>
            </a:pPr>
            <a:r>
              <a:rPr lang="tr-TR" dirty="0" smtClean="0"/>
              <a:t>Kültürel ürünler/ metinler, toplumu yansıtırlar ama aynı anda onun şekil almasını da sağlarlar.</a:t>
            </a:r>
          </a:p>
          <a:p>
            <a:pPr>
              <a:lnSpc>
                <a:spcPct val="90000"/>
              </a:lnSpc>
            </a:pPr>
            <a:r>
              <a:rPr lang="tr-TR" dirty="0" smtClean="0">
                <a:solidFill>
                  <a:srgbClr val="02D649"/>
                </a:solidFill>
              </a:rPr>
              <a:t>Ekonominin veya siyasetin gerçek olduğu kadar gerçektir anlamlar.</a:t>
            </a:r>
          </a:p>
          <a:p>
            <a:pPr>
              <a:lnSpc>
                <a:spcPct val="90000"/>
              </a:lnSpc>
            </a:pPr>
            <a:r>
              <a:rPr lang="tr-TR" dirty="0" smtClean="0"/>
              <a:t>İnsanlar arasındaki ilişkiler, anlamlar yoluyla kurulur ve sürdürülür.</a:t>
            </a:r>
          </a:p>
          <a:p>
            <a:pPr>
              <a:lnSpc>
                <a:spcPct val="90000"/>
              </a:lnSpc>
            </a:pPr>
            <a:r>
              <a:rPr lang="tr-TR" dirty="0" smtClean="0">
                <a:solidFill>
                  <a:srgbClr val="02D649"/>
                </a:solidFill>
              </a:rPr>
              <a:t>Anlam ve toplumsal ilişkiler sıkı sıkıya birbiriyle iç içe geçmiştir. </a:t>
            </a:r>
          </a:p>
          <a:p>
            <a:pPr>
              <a:lnSpc>
                <a:spcPct val="90000"/>
              </a:lnSpc>
            </a:pPr>
            <a:r>
              <a:rPr lang="tr-TR" dirty="0" smtClean="0"/>
              <a:t>Toplumsal ilişkiler ise, güç/iktidar sorunuyla çatışmaksızın tartışılamaz. </a:t>
            </a:r>
          </a:p>
          <a:p>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Altbilgi Yer Tutucusu"/>
          <p:cNvSpPr>
            <a:spLocks noGrp="1"/>
          </p:cNvSpPr>
          <p:nvPr>
            <p:ph type="ftr" sz="quarter" idx="11"/>
          </p:nvPr>
        </p:nvSpPr>
        <p:spPr>
          <a:xfrm>
            <a:off x="304800" y="6410848"/>
            <a:ext cx="8515672"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33</a:t>
            </a:fld>
            <a:endParaRPr lang="tr-TR"/>
          </a:p>
        </p:txBody>
      </p:sp>
      <p:sp>
        <p:nvSpPr>
          <p:cNvPr id="5" name="4 İçerik Yer Tutucusu"/>
          <p:cNvSpPr>
            <a:spLocks noGrp="1"/>
          </p:cNvSpPr>
          <p:nvPr>
            <p:ph sz="quarter" idx="1"/>
          </p:nvPr>
        </p:nvSpPr>
        <p:spPr/>
        <p:txBody>
          <a:bodyPr/>
          <a:lstStyle/>
          <a:p>
            <a:r>
              <a:rPr lang="tr-TR" dirty="0" smtClean="0"/>
              <a:t>Makro ve mikro düzeylerde gücün/iktidarın işleyişi ise, gerçeklikle ilgili belirli anlamların, başka anlamlarla </a:t>
            </a:r>
            <a:r>
              <a:rPr lang="tr-TR" u="sng" dirty="0" err="1" smtClean="0"/>
              <a:t>hegemonik</a:t>
            </a:r>
            <a:r>
              <a:rPr lang="tr-TR" u="sng" dirty="0" smtClean="0"/>
              <a:t> </a:t>
            </a:r>
            <a:r>
              <a:rPr lang="tr-TR" dirty="0" smtClean="0"/>
              <a:t>bir ilişki içinde olmasına dayalıdır.</a:t>
            </a:r>
          </a:p>
          <a:p>
            <a:pPr>
              <a:buFont typeface="Wingdings" pitchFamily="2" charset="2"/>
              <a:buNone/>
            </a:pPr>
            <a:endParaRPr lang="tr-TR" dirty="0" smtClean="0"/>
          </a:p>
          <a:p>
            <a:r>
              <a:rPr lang="tr-TR" dirty="0" smtClean="0">
                <a:solidFill>
                  <a:srgbClr val="02D649"/>
                </a:solidFill>
              </a:rPr>
              <a:t>Gerçekliğin ne olduğu ve gerçekliğe dair ne söylenebileceği bakımından, anlam dünyaları içinde sürekli bir savaşım vardır</a:t>
            </a:r>
          </a:p>
          <a:p>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Altbilgi Yer Tutucusu"/>
          <p:cNvSpPr>
            <a:spLocks noGrp="1"/>
          </p:cNvSpPr>
          <p:nvPr>
            <p:ph type="ftr" sz="quarter" idx="11"/>
          </p:nvPr>
        </p:nvSpPr>
        <p:spPr>
          <a:xfrm>
            <a:off x="304800" y="6410848"/>
            <a:ext cx="8443664"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34</a:t>
            </a:fld>
            <a:endParaRPr lang="tr-TR"/>
          </a:p>
        </p:txBody>
      </p:sp>
      <p:sp>
        <p:nvSpPr>
          <p:cNvPr id="5" name="4 İçerik Yer Tutucusu"/>
          <p:cNvSpPr>
            <a:spLocks noGrp="1"/>
          </p:cNvSpPr>
          <p:nvPr>
            <p:ph sz="quarter" idx="1"/>
          </p:nvPr>
        </p:nvSpPr>
        <p:spPr/>
        <p:txBody>
          <a:bodyPr/>
          <a:lstStyle/>
          <a:p>
            <a:pPr>
              <a:lnSpc>
                <a:spcPct val="80000"/>
              </a:lnSpc>
            </a:pPr>
            <a:r>
              <a:rPr lang="tr-TR" sz="2400" dirty="0" smtClean="0">
                <a:solidFill>
                  <a:srgbClr val="002060"/>
                </a:solidFill>
              </a:rPr>
              <a:t>Egemenlik ilişkileri, kültürel anlam sistemleri yoluyla yeniden üretilir. </a:t>
            </a:r>
          </a:p>
          <a:p>
            <a:pPr>
              <a:lnSpc>
                <a:spcPct val="80000"/>
              </a:lnSpc>
            </a:pPr>
            <a:r>
              <a:rPr lang="tr-TR" sz="2400" dirty="0" smtClean="0"/>
              <a:t>Bir kültürel sistemde anlamlandırma yoluyla </a:t>
            </a:r>
            <a:r>
              <a:rPr lang="tr-TR" sz="2400" dirty="0" smtClean="0">
                <a:solidFill>
                  <a:srgbClr val="002060"/>
                </a:solidFill>
              </a:rPr>
              <a:t>anlamların inşası, </a:t>
            </a:r>
            <a:r>
              <a:rPr lang="tr-TR" sz="2400" dirty="0" smtClean="0"/>
              <a:t>o kültürü oluşturan binlerce söylemine egemen yorumları üzerine </a:t>
            </a:r>
            <a:r>
              <a:rPr lang="tr-TR" sz="2400" dirty="0" smtClean="0">
                <a:solidFill>
                  <a:srgbClr val="002060"/>
                </a:solidFill>
              </a:rPr>
              <a:t>bir mücadeleyi </a:t>
            </a:r>
            <a:r>
              <a:rPr lang="tr-TR" sz="2400" dirty="0" smtClean="0"/>
              <a:t>kapsamaktadır. </a:t>
            </a:r>
          </a:p>
          <a:p>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bilgi Yer Tutucusu"/>
          <p:cNvSpPr>
            <a:spLocks noGrp="1"/>
          </p:cNvSpPr>
          <p:nvPr>
            <p:ph type="ftr" sz="quarter" idx="11"/>
          </p:nvPr>
        </p:nvSpPr>
        <p:spPr>
          <a:xfrm>
            <a:off x="304800" y="6410848"/>
            <a:ext cx="8587680" cy="365760"/>
          </a:xfrm>
        </p:spPr>
        <p:txBody>
          <a:bodyPr/>
          <a:lstStyle/>
          <a:p>
            <a:r>
              <a:rPr lang="tr-TR" smtClean="0"/>
              <a:t>İletişim Kuram Kritik - Çiler Dursun- Tübitak Proje Eğitimi Sunumu</a:t>
            </a:r>
            <a:endParaRPr lang="tr-TR"/>
          </a:p>
        </p:txBody>
      </p:sp>
      <p:sp>
        <p:nvSpPr>
          <p:cNvPr id="4" name="3 Slayt Numarası Yer Tutucusu"/>
          <p:cNvSpPr>
            <a:spLocks noGrp="1"/>
          </p:cNvSpPr>
          <p:nvPr>
            <p:ph type="sldNum" sz="quarter" idx="12"/>
          </p:nvPr>
        </p:nvSpPr>
        <p:spPr/>
        <p:txBody>
          <a:bodyPr/>
          <a:lstStyle/>
          <a:p>
            <a:fld id="{1D870C33-1EF8-44B8-8CE2-0F68CBBB0C98}" type="slidenum">
              <a:rPr lang="tr-TR" smtClean="0"/>
              <a:pPr/>
              <a:t>35</a:t>
            </a:fld>
            <a:endParaRPr lang="tr-TR"/>
          </a:p>
        </p:txBody>
      </p:sp>
      <p:sp>
        <p:nvSpPr>
          <p:cNvPr id="5" name="4 İçerik Yer Tutucusu"/>
          <p:cNvSpPr>
            <a:spLocks noGrp="1"/>
          </p:cNvSpPr>
          <p:nvPr>
            <p:ph sz="quarter" idx="1"/>
          </p:nvPr>
        </p:nvSpPr>
        <p:spPr/>
        <p:txBody>
          <a:bodyPr/>
          <a:lstStyle/>
          <a:p>
            <a:r>
              <a:rPr lang="tr-TR" dirty="0" smtClean="0"/>
              <a:t>Asimetrik iktidar ilişkilerini gizlemeye ve meşrulaştırmaya çalışan ve gerçekliğin tahrif edilmiş yorumu olan ideoloji eleştirisiyle uğraştılar.</a:t>
            </a:r>
          </a:p>
          <a:p>
            <a:r>
              <a:rPr lang="tr-TR" dirty="0" smtClean="0">
                <a:solidFill>
                  <a:srgbClr val="FF00FF"/>
                </a:solidFill>
              </a:rPr>
              <a:t>Toplumun yeniden üretimi ve dönüştürülmesini olanaklı kılan koşullara dair cevap arayışı içinde olmuşlardır.</a:t>
            </a:r>
            <a:r>
              <a:rPr lang="tr-TR" dirty="0" smtClean="0"/>
              <a:t> </a:t>
            </a:r>
          </a:p>
          <a:p>
            <a:endParaRPr lang="tr-TR" dirty="0"/>
          </a:p>
        </p:txBody>
      </p:sp>
      <p:sp>
        <p:nvSpPr>
          <p:cNvPr id="6" name="Rectangle 2"/>
          <p:cNvSpPr>
            <a:spLocks noGrp="1" noChangeArrowheads="1"/>
          </p:cNvSpPr>
          <p:nvPr>
            <p:ph type="title"/>
          </p:nvPr>
        </p:nvSpPr>
        <p:spPr/>
        <p:txBody>
          <a:bodyPr>
            <a:noAutofit/>
          </a:bodyPr>
          <a:lstStyle/>
          <a:p>
            <a:pPr algn="ctr"/>
            <a:r>
              <a:rPr lang="tr-TR" sz="2800" dirty="0">
                <a:solidFill>
                  <a:srgbClr val="FF0000"/>
                </a:solidFill>
              </a:rPr>
              <a:t>Frankfurt Okulu üyelerinin </a:t>
            </a:r>
            <a:br>
              <a:rPr lang="tr-TR" sz="2800" dirty="0">
                <a:solidFill>
                  <a:srgbClr val="FF0000"/>
                </a:solidFill>
              </a:rPr>
            </a:br>
            <a:r>
              <a:rPr lang="tr-TR" sz="2800" dirty="0">
                <a:solidFill>
                  <a:srgbClr val="FF0000"/>
                </a:solidFill>
              </a:rPr>
              <a:t>ortak derdi:</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dirty="0" smtClean="0"/>
              <a:t>Frankfurt Okulu</a:t>
            </a:r>
            <a:endParaRPr lang="tr-TR" dirty="0"/>
          </a:p>
        </p:txBody>
      </p:sp>
      <p:sp>
        <p:nvSpPr>
          <p:cNvPr id="3" name="2 Altbilgi Yer Tutucusu"/>
          <p:cNvSpPr>
            <a:spLocks noGrp="1"/>
          </p:cNvSpPr>
          <p:nvPr>
            <p:ph type="ftr" sz="quarter" idx="11"/>
          </p:nvPr>
        </p:nvSpPr>
        <p:spPr>
          <a:xfrm>
            <a:off x="304800" y="6410848"/>
            <a:ext cx="8299648"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36</a:t>
            </a:fld>
            <a:endParaRPr lang="tr-TR"/>
          </a:p>
        </p:txBody>
      </p:sp>
      <p:sp>
        <p:nvSpPr>
          <p:cNvPr id="5" name="4 İçerik Yer Tutucusu"/>
          <p:cNvSpPr>
            <a:spLocks noGrp="1"/>
          </p:cNvSpPr>
          <p:nvPr>
            <p:ph sz="quarter" idx="1"/>
          </p:nvPr>
        </p:nvSpPr>
        <p:spPr/>
        <p:txBody>
          <a:bodyPr/>
          <a:lstStyle/>
          <a:p>
            <a:r>
              <a:rPr lang="tr-TR" dirty="0" smtClean="0"/>
              <a:t>Öz kimliğin bilinçdışı unsurları ile hakimiyet yapıları arasındaki gizli bağlantılara odaklanmışlardır.</a:t>
            </a:r>
          </a:p>
          <a:p>
            <a:r>
              <a:rPr lang="tr-TR" dirty="0" smtClean="0">
                <a:solidFill>
                  <a:schemeClr val="hlink"/>
                </a:solidFill>
              </a:rPr>
              <a:t>Politik ve toplumsal hakimiyetin bireyin iç alanındaki karşılığını ele alırken,(</a:t>
            </a:r>
            <a:r>
              <a:rPr lang="tr-TR" dirty="0" err="1" smtClean="0">
                <a:solidFill>
                  <a:schemeClr val="hlink"/>
                </a:solidFill>
              </a:rPr>
              <a:t>Marksizmde</a:t>
            </a:r>
            <a:r>
              <a:rPr lang="tr-TR" dirty="0" smtClean="0">
                <a:solidFill>
                  <a:schemeClr val="hlink"/>
                </a:solidFill>
              </a:rPr>
              <a:t> olmayan eşsiz bir tarzda) toplumsal baskının derin psişik sonuçlarını haritalandırmaya çalışmışlardır.</a:t>
            </a:r>
          </a:p>
          <a:p>
            <a:r>
              <a:rPr lang="tr-TR" dirty="0" smtClean="0"/>
              <a:t>İç dünyanın yapılanışında tarihsel ve toplumsal unsurların birbirine geçmişliğine odaklanmışlardır.</a:t>
            </a: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dirty="0" err="1" smtClean="0">
                <a:solidFill>
                  <a:srgbClr val="FF0000"/>
                </a:solidFill>
              </a:rPr>
              <a:t>Marksizmle</a:t>
            </a:r>
            <a:r>
              <a:rPr lang="tr-TR" sz="3600" dirty="0" smtClean="0">
                <a:solidFill>
                  <a:srgbClr val="FF0000"/>
                </a:solidFill>
              </a:rPr>
              <a:t> bağlantıları</a:t>
            </a:r>
            <a:endParaRPr lang="tr-TR" dirty="0"/>
          </a:p>
        </p:txBody>
      </p:sp>
      <p:sp>
        <p:nvSpPr>
          <p:cNvPr id="3" name="2 Altbilgi Yer Tutucusu"/>
          <p:cNvSpPr>
            <a:spLocks noGrp="1"/>
          </p:cNvSpPr>
          <p:nvPr>
            <p:ph type="ftr" sz="quarter" idx="11"/>
          </p:nvPr>
        </p:nvSpPr>
        <p:spPr>
          <a:xfrm>
            <a:off x="304800" y="6410848"/>
            <a:ext cx="8443664"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37</a:t>
            </a:fld>
            <a:endParaRPr lang="tr-TR"/>
          </a:p>
        </p:txBody>
      </p:sp>
      <p:sp>
        <p:nvSpPr>
          <p:cNvPr id="5" name="4 İçerik Yer Tutucusu"/>
          <p:cNvSpPr>
            <a:spLocks noGrp="1"/>
          </p:cNvSpPr>
          <p:nvPr>
            <p:ph sz="quarter" idx="1"/>
          </p:nvPr>
        </p:nvSpPr>
        <p:spPr/>
        <p:txBody>
          <a:bodyPr>
            <a:normAutofit lnSpcReduction="10000"/>
          </a:bodyPr>
          <a:lstStyle/>
          <a:p>
            <a:pPr>
              <a:lnSpc>
                <a:spcPct val="80000"/>
              </a:lnSpc>
            </a:pPr>
            <a:r>
              <a:rPr lang="tr-TR" sz="2800" dirty="0" smtClean="0"/>
              <a:t>Marks’ın ekonomi- politiğe yaptığı katkının </a:t>
            </a:r>
            <a:r>
              <a:rPr lang="tr-TR" sz="2800" dirty="0" smtClean="0">
                <a:solidFill>
                  <a:srgbClr val="002060"/>
                </a:solidFill>
              </a:rPr>
              <a:t>günümüz toplumunu anlamada yetersiz bir temel oluşturduğunu düşünmüşlerdir.</a:t>
            </a:r>
          </a:p>
          <a:p>
            <a:pPr>
              <a:lnSpc>
                <a:spcPct val="80000"/>
              </a:lnSpc>
            </a:pPr>
            <a:r>
              <a:rPr lang="tr-TR" sz="2800" dirty="0" smtClean="0"/>
              <a:t>Devletin giderek daha çok karmaşıklaşması, altyapı ve üstyapının artan kenetlenmesi, “kültür endüstrisi” </a:t>
            </a:r>
            <a:r>
              <a:rPr lang="tr-TR" sz="2800" dirty="0" err="1" smtClean="0"/>
              <a:t>nin</a:t>
            </a:r>
            <a:r>
              <a:rPr lang="tr-TR" sz="2800" dirty="0" smtClean="0"/>
              <a:t> yayılması, otoriterliğin gelişmesi vb… ekonomi politiğin diğer açıklayıcı çerçevelerle birleştirilmesi gereğini işaret etmiştir. </a:t>
            </a:r>
          </a:p>
          <a:p>
            <a:pPr>
              <a:lnSpc>
                <a:spcPct val="80000"/>
              </a:lnSpc>
            </a:pPr>
            <a:r>
              <a:rPr lang="tr-TR" sz="2800" dirty="0" smtClean="0">
                <a:solidFill>
                  <a:srgbClr val="002060"/>
                </a:solidFill>
              </a:rPr>
              <a:t>Mülkiyet ve denetime dair sorunlar yanında, işbölümü, bürokrasi, kültür örüntüleri ve aile yapısına ilişkin sorular ortaya atarak eleştiri alanını genişletmiştir.</a:t>
            </a:r>
          </a:p>
          <a:p>
            <a:pPr>
              <a:lnSpc>
                <a:spcPct val="80000"/>
              </a:lnSpc>
            </a:pPr>
            <a:r>
              <a:rPr lang="tr-TR" sz="2800" dirty="0" smtClean="0"/>
              <a:t>Ekonomik ve siyasal olanın giderek daha çok bütünleştiğini saptadılar.</a:t>
            </a:r>
          </a:p>
          <a:p>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35AC53F0-B1EB-43AB-BC0A-5156D2FFE05B}" type="slidenum">
              <a:rPr lang="tr-TR"/>
              <a:pPr/>
              <a:t>38</a:t>
            </a:fld>
            <a:endParaRPr lang="tr-TR"/>
          </a:p>
        </p:txBody>
      </p:sp>
      <p:sp>
        <p:nvSpPr>
          <p:cNvPr id="29698" name="Rectangle 2"/>
          <p:cNvSpPr>
            <a:spLocks noGrp="1" noChangeArrowheads="1"/>
          </p:cNvSpPr>
          <p:nvPr>
            <p:ph type="title"/>
          </p:nvPr>
        </p:nvSpPr>
        <p:spPr>
          <a:xfrm>
            <a:off x="457200" y="292100"/>
            <a:ext cx="8229600" cy="765175"/>
          </a:xfrm>
        </p:spPr>
        <p:txBody>
          <a:bodyPr/>
          <a:lstStyle/>
          <a:p>
            <a:pPr algn="ctr"/>
            <a:r>
              <a:rPr lang="tr-TR" sz="4000">
                <a:solidFill>
                  <a:srgbClr val="FF0000"/>
                </a:solidFill>
              </a:rPr>
              <a:t>Kültür Endüstrisi:</a:t>
            </a:r>
          </a:p>
        </p:txBody>
      </p:sp>
      <p:sp>
        <p:nvSpPr>
          <p:cNvPr id="29699" name="Rectangle 3"/>
          <p:cNvSpPr>
            <a:spLocks noGrp="1" noChangeArrowheads="1"/>
          </p:cNvSpPr>
          <p:nvPr>
            <p:ph type="body" idx="1"/>
          </p:nvPr>
        </p:nvSpPr>
        <p:spPr>
          <a:xfrm>
            <a:off x="457200" y="1340767"/>
            <a:ext cx="8229600" cy="5183857"/>
          </a:xfrm>
        </p:spPr>
        <p:txBody>
          <a:bodyPr>
            <a:normAutofit lnSpcReduction="10000"/>
          </a:bodyPr>
          <a:lstStyle/>
          <a:p>
            <a:pPr>
              <a:lnSpc>
                <a:spcPct val="80000"/>
              </a:lnSpc>
            </a:pPr>
            <a:r>
              <a:rPr lang="tr-TR" sz="2400" dirty="0">
                <a:solidFill>
                  <a:schemeClr val="hlink"/>
                </a:solidFill>
              </a:rPr>
              <a:t>Amacı, gündelik hayatın sorumluluk ve ağır, sıkıcı işlerinden geçici bir kaçış sağlayarak, oyalanma ve zihinsel uzaklaşma yaratmaktır. </a:t>
            </a:r>
          </a:p>
          <a:p>
            <a:pPr>
              <a:lnSpc>
                <a:spcPct val="80000"/>
              </a:lnSpc>
            </a:pPr>
            <a:r>
              <a:rPr lang="tr-TR" sz="2400" dirty="0"/>
              <a:t>Ancak sunduğu kaçış, hakiki değildir. Çünkü bu endüstrinin sağladığı dinlenme, insanları yalnızca yaşamlarındaki temel baskılardan uzaklaştırmaya ve çalışma azimlerini yeniden üretmeye hizmet eder. </a:t>
            </a:r>
          </a:p>
          <a:p>
            <a:pPr>
              <a:lnSpc>
                <a:spcPct val="80000"/>
              </a:lnSpc>
            </a:pPr>
            <a:r>
              <a:rPr lang="tr-TR" sz="2400" dirty="0" err="1">
                <a:solidFill>
                  <a:schemeClr val="hlink"/>
                </a:solidFill>
              </a:rPr>
              <a:t>Adorno</a:t>
            </a:r>
            <a:r>
              <a:rPr lang="tr-TR" sz="2400" dirty="0">
                <a:solidFill>
                  <a:schemeClr val="hlink"/>
                </a:solidFill>
              </a:rPr>
              <a:t>, televizyon, sanat, popüler müzik ve astroloji çözümlemelerinde, kültür endüstrisi ürünlerinin, insanların kaçındıkları dünyanın yapısını kopyalayarak güçlendirdiğini gösterir. </a:t>
            </a:r>
          </a:p>
          <a:p>
            <a:pPr>
              <a:lnSpc>
                <a:spcPct val="80000"/>
              </a:lnSpc>
            </a:pPr>
            <a:r>
              <a:rPr lang="tr-TR" sz="2400" dirty="0"/>
              <a:t>Kültür endüstrisi ürünleri, hayattaki olumsuz faktörlerin, doğal nedenlerle ya da şansa bağlı olarak ortaya çıktığı inancını; ve böylelikle de bir tür kadercilik, bağımlılık ve yükümlülük anlayışını güçlendirir.</a:t>
            </a:r>
          </a:p>
          <a:p>
            <a:pPr>
              <a:lnSpc>
                <a:spcPct val="80000"/>
              </a:lnSpc>
            </a:pPr>
            <a:r>
              <a:rPr lang="tr-TR" sz="2400" dirty="0">
                <a:solidFill>
                  <a:schemeClr val="hlink"/>
                </a:solidFill>
              </a:rPr>
              <a:t>Bu haliyle de, </a:t>
            </a:r>
            <a:r>
              <a:rPr lang="tr-TR" sz="2400" dirty="0" err="1">
                <a:solidFill>
                  <a:schemeClr val="hlink"/>
                </a:solidFill>
              </a:rPr>
              <a:t>varolan</a:t>
            </a:r>
            <a:r>
              <a:rPr lang="tr-TR" sz="2400" dirty="0">
                <a:solidFill>
                  <a:schemeClr val="hlink"/>
                </a:solidFill>
              </a:rPr>
              <a:t> düzen için bir “toplumsal sıva” üretir.</a:t>
            </a:r>
          </a:p>
          <a:p>
            <a:pPr>
              <a:lnSpc>
                <a:spcPct val="80000"/>
              </a:lnSpc>
            </a:pPr>
            <a:r>
              <a:rPr lang="tr-TR" sz="2400" dirty="0"/>
              <a:t>Kültür endüstrisi, boş zaman etkinliklerini de denetler.</a:t>
            </a:r>
          </a:p>
          <a:p>
            <a:pPr>
              <a:lnSpc>
                <a:spcPct val="80000"/>
              </a:lnSpc>
            </a:pPr>
            <a:endParaRPr lang="tr-TR" sz="2400" dirty="0"/>
          </a:p>
        </p:txBody>
      </p:sp>
      <p:sp>
        <p:nvSpPr>
          <p:cNvPr id="5" name="2 Altbilgi Yer Tutucusu"/>
          <p:cNvSpPr>
            <a:spLocks noGrp="1"/>
          </p:cNvSpPr>
          <p:nvPr>
            <p:ph type="ftr" sz="quarter" idx="11"/>
          </p:nvPr>
        </p:nvSpPr>
        <p:spPr>
          <a:xfrm>
            <a:off x="304800" y="6410848"/>
            <a:ext cx="8443664"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FA512226-B12A-47BF-976A-40061E3FE9D4}" type="slidenum">
              <a:rPr lang="tr-TR"/>
              <a:pPr/>
              <a:t>39</a:t>
            </a:fld>
            <a:endParaRPr lang="tr-TR"/>
          </a:p>
        </p:txBody>
      </p:sp>
      <p:sp>
        <p:nvSpPr>
          <p:cNvPr id="32770" name="Rectangle 2"/>
          <p:cNvSpPr>
            <a:spLocks noGrp="1" noChangeArrowheads="1"/>
          </p:cNvSpPr>
          <p:nvPr>
            <p:ph type="title"/>
          </p:nvPr>
        </p:nvSpPr>
        <p:spPr>
          <a:xfrm>
            <a:off x="457200" y="292100"/>
            <a:ext cx="8229600" cy="833438"/>
          </a:xfrm>
        </p:spPr>
        <p:txBody>
          <a:bodyPr/>
          <a:lstStyle/>
          <a:p>
            <a:pPr algn="ctr"/>
            <a:r>
              <a:rPr lang="tr-TR">
                <a:solidFill>
                  <a:schemeClr val="accent2"/>
                </a:solidFill>
              </a:rPr>
              <a:t>Marcuse’nin Yaklaşımında:</a:t>
            </a:r>
          </a:p>
        </p:txBody>
      </p:sp>
      <p:sp>
        <p:nvSpPr>
          <p:cNvPr id="32771" name="Rectangle 3"/>
          <p:cNvSpPr>
            <a:spLocks noGrp="1" noChangeArrowheads="1"/>
          </p:cNvSpPr>
          <p:nvPr>
            <p:ph type="body" idx="1"/>
          </p:nvPr>
        </p:nvSpPr>
        <p:spPr>
          <a:xfrm>
            <a:off x="539750" y="1196975"/>
            <a:ext cx="8218488" cy="4968875"/>
          </a:xfrm>
        </p:spPr>
        <p:txBody>
          <a:bodyPr/>
          <a:lstStyle/>
          <a:p>
            <a:pPr>
              <a:lnSpc>
                <a:spcPct val="90000"/>
              </a:lnSpc>
            </a:pPr>
            <a:r>
              <a:rPr lang="tr-TR"/>
              <a:t>Modern özne, bir güç ve otorite figürü olarak Baba ile özdeşleşmek yerine daha çok kitle iletişim sanayinin, modern devletin ve meta kültürünün desteklediği mekanik ve katı değer sistemi ile özdeşleşmeye yönelmektedir.</a:t>
            </a:r>
          </a:p>
          <a:p>
            <a:pPr>
              <a:lnSpc>
                <a:spcPct val="90000"/>
              </a:lnSpc>
            </a:pPr>
            <a:r>
              <a:rPr lang="tr-TR">
                <a:solidFill>
                  <a:srgbClr val="FF00FF"/>
                </a:solidFill>
              </a:rPr>
              <a:t>Bu ise, benliğin özerkliğinin dağılmasıyla sonuçlanır. </a:t>
            </a:r>
          </a:p>
          <a:p>
            <a:pPr>
              <a:lnSpc>
                <a:spcPct val="90000"/>
              </a:lnSpc>
            </a:pPr>
            <a:r>
              <a:rPr lang="tr-TR"/>
              <a:t>Bireyin psikolojik durumu, gittikçe artan oranda, daha uzlaşımsal ve stereotipik düşünce biçimlerine yatkınlık kazanmaktadır.</a:t>
            </a:r>
          </a:p>
        </p:txBody>
      </p:sp>
      <p:sp>
        <p:nvSpPr>
          <p:cNvPr id="5" name="2 Altbilgi Yer Tutucusu"/>
          <p:cNvSpPr>
            <a:spLocks noGrp="1"/>
          </p:cNvSpPr>
          <p:nvPr>
            <p:ph type="ftr" sz="quarter" idx="11"/>
          </p:nvPr>
        </p:nvSpPr>
        <p:spPr>
          <a:xfrm>
            <a:off x="304800" y="6410848"/>
            <a:ext cx="8443664"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Kitle nasıl bir bütünlüktür?</a:t>
            </a:r>
            <a:endParaRPr lang="tr-TR" dirty="0"/>
          </a:p>
        </p:txBody>
      </p:sp>
      <p:sp>
        <p:nvSpPr>
          <p:cNvPr id="3" name="2 İçerik Yer Tutucusu"/>
          <p:cNvSpPr>
            <a:spLocks noGrp="1"/>
          </p:cNvSpPr>
          <p:nvPr>
            <p:ph sz="quarter" idx="1"/>
          </p:nvPr>
        </p:nvSpPr>
        <p:spPr/>
        <p:txBody>
          <a:bodyPr/>
          <a:lstStyle/>
          <a:p>
            <a:r>
              <a:rPr lang="tr-TR" dirty="0" smtClean="0"/>
              <a:t>Olumsuz anlamları: kuru kalabalık, ayaktakımı, </a:t>
            </a:r>
            <a:r>
              <a:rPr lang="tr-TR" dirty="0" err="1" smtClean="0"/>
              <a:t>gürüh</a:t>
            </a:r>
            <a:r>
              <a:rPr lang="tr-TR" dirty="0" smtClean="0"/>
              <a:t>, akıldan(rasyonaliteden yoksun) yığınlar, sürü, yönlendirilmesi kolay olan, pasif.</a:t>
            </a:r>
          </a:p>
          <a:p>
            <a:r>
              <a:rPr lang="tr-TR" dirty="0" smtClean="0">
                <a:solidFill>
                  <a:srgbClr val="0070C0"/>
                </a:solidFill>
              </a:rPr>
              <a:t>Olumlu anlamları: potansiyel veya dinamik güce sahip, ortak amaçlar için örgütlenebilen, dayanışabilen (özellikle işçi sınıfı)</a:t>
            </a:r>
          </a:p>
          <a:p>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4</a:t>
            </a:fld>
            <a:endParaRPr lang="tr-TR"/>
          </a:p>
        </p:txBody>
      </p:sp>
      <p:sp>
        <p:nvSpPr>
          <p:cNvPr id="5" name="4 Altbilgi Yer Tutucusu"/>
          <p:cNvSpPr>
            <a:spLocks noGrp="1"/>
          </p:cNvSpPr>
          <p:nvPr>
            <p:ph type="ftr" sz="quarter" idx="11"/>
          </p:nvPr>
        </p:nvSpPr>
        <p:spPr>
          <a:xfrm>
            <a:off x="304800" y="6410848"/>
            <a:ext cx="8515672"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Slayt Numarası Yer Tutucusu"/>
          <p:cNvSpPr>
            <a:spLocks noGrp="1"/>
          </p:cNvSpPr>
          <p:nvPr>
            <p:ph type="sldNum" sz="quarter" idx="12"/>
          </p:nvPr>
        </p:nvSpPr>
        <p:spPr/>
        <p:txBody>
          <a:bodyPr/>
          <a:lstStyle/>
          <a:p>
            <a:fld id="{663E1FD0-036A-4A86-B043-A1D6C4D1A96F}" type="slidenum">
              <a:rPr lang="tr-TR"/>
              <a:pPr/>
              <a:t>40</a:t>
            </a:fld>
            <a:endParaRPr lang="tr-TR"/>
          </a:p>
        </p:txBody>
      </p:sp>
      <p:sp>
        <p:nvSpPr>
          <p:cNvPr id="39938" name="Rectangle 2"/>
          <p:cNvSpPr>
            <a:spLocks noGrp="1" noChangeArrowheads="1"/>
          </p:cNvSpPr>
          <p:nvPr>
            <p:ph type="title"/>
          </p:nvPr>
        </p:nvSpPr>
        <p:spPr>
          <a:xfrm>
            <a:off x="457200" y="292100"/>
            <a:ext cx="8229600" cy="765175"/>
          </a:xfrm>
        </p:spPr>
        <p:txBody>
          <a:bodyPr/>
          <a:lstStyle/>
          <a:p>
            <a:pPr algn="ctr"/>
            <a:r>
              <a:rPr lang="tr-TR" sz="3600">
                <a:solidFill>
                  <a:schemeClr val="accent2"/>
                </a:solidFill>
              </a:rPr>
              <a:t>Eleştirel Kuramın temsilcilerine göre:</a:t>
            </a:r>
          </a:p>
        </p:txBody>
      </p:sp>
      <p:sp>
        <p:nvSpPr>
          <p:cNvPr id="39939" name="Rectangle 3"/>
          <p:cNvSpPr>
            <a:spLocks noGrp="1" noChangeArrowheads="1"/>
          </p:cNvSpPr>
          <p:nvPr>
            <p:ph type="body" idx="1"/>
          </p:nvPr>
        </p:nvSpPr>
        <p:spPr>
          <a:xfrm>
            <a:off x="457200" y="1484783"/>
            <a:ext cx="7931224" cy="4608513"/>
          </a:xfrm>
        </p:spPr>
        <p:txBody>
          <a:bodyPr>
            <a:normAutofit fontScale="92500" lnSpcReduction="10000"/>
          </a:bodyPr>
          <a:lstStyle/>
          <a:p>
            <a:pPr>
              <a:lnSpc>
                <a:spcPct val="80000"/>
              </a:lnSpc>
            </a:pPr>
            <a:r>
              <a:rPr lang="tr-TR" sz="2800" dirty="0"/>
              <a:t>Toplum araçsal akıl ve teknik rasyonellikle ne kadar bütünleşirse, öznelliğin bastırılması o kadar haşin ve gaddar hale gelir. </a:t>
            </a:r>
          </a:p>
          <a:p>
            <a:pPr>
              <a:lnSpc>
                <a:spcPct val="80000"/>
              </a:lnSpc>
            </a:pPr>
            <a:r>
              <a:rPr lang="tr-TR" sz="2800" dirty="0">
                <a:solidFill>
                  <a:srgbClr val="002060"/>
                </a:solidFill>
              </a:rPr>
              <a:t>Yer değiştirme, yoğunlaştırma, sembolik temsil gibi bilinçdışı mekanizmaların  sınıf, cinsiyet ve ırk merkezli temel toplumsal çatışmaların derinleştirilmesi ve büyümesinde önemli etkileri vardır. </a:t>
            </a:r>
          </a:p>
          <a:p>
            <a:pPr>
              <a:lnSpc>
                <a:spcPct val="80000"/>
              </a:lnSpc>
            </a:pPr>
            <a:r>
              <a:rPr lang="tr-TR" sz="2800" dirty="0"/>
              <a:t>Bu bölünme ve gerilimler, sadece sosyolojik düzleme değil öznel bilinçdışı deneyime de derinden kazılıdırlar. </a:t>
            </a:r>
          </a:p>
          <a:p>
            <a:pPr>
              <a:lnSpc>
                <a:spcPct val="80000"/>
              </a:lnSpc>
            </a:pPr>
            <a:r>
              <a:rPr lang="tr-TR" sz="2800" dirty="0">
                <a:solidFill>
                  <a:srgbClr val="002060"/>
                </a:solidFill>
              </a:rPr>
              <a:t>Bilincin parçalılığı ve bilinçdışı arasındaki ilişkiler bize psişik parçalılığın toplumsal düzende herhangi bir politik direnme olanağını zayıflatan ideolojik sonuçları olduğunu işaret etmektedir.</a:t>
            </a:r>
          </a:p>
        </p:txBody>
      </p:sp>
      <p:sp>
        <p:nvSpPr>
          <p:cNvPr id="5" name="2 Altbilgi Yer Tutucusu"/>
          <p:cNvSpPr>
            <a:spLocks noGrp="1"/>
          </p:cNvSpPr>
          <p:nvPr>
            <p:ph type="ftr" sz="quarter" idx="11"/>
          </p:nvPr>
        </p:nvSpPr>
        <p:spPr>
          <a:xfrm>
            <a:off x="304800" y="6410848"/>
            <a:ext cx="8443664"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İnsan</a:t>
            </a:r>
            <a:endParaRPr lang="tr-TR" dirty="0"/>
          </a:p>
        </p:txBody>
      </p:sp>
      <p:sp>
        <p:nvSpPr>
          <p:cNvPr id="3" name="2 Altbilgi Yer Tutucusu"/>
          <p:cNvSpPr>
            <a:spLocks noGrp="1"/>
          </p:cNvSpPr>
          <p:nvPr>
            <p:ph type="ftr" sz="quarter" idx="11"/>
          </p:nvPr>
        </p:nvSpPr>
        <p:spPr>
          <a:xfrm>
            <a:off x="304800" y="6410848"/>
            <a:ext cx="8443664"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41</a:t>
            </a:fld>
            <a:endParaRPr lang="tr-TR"/>
          </a:p>
        </p:txBody>
      </p:sp>
      <p:sp>
        <p:nvSpPr>
          <p:cNvPr id="5" name="4 İçerik Yer Tutucusu"/>
          <p:cNvSpPr>
            <a:spLocks noGrp="1"/>
          </p:cNvSpPr>
          <p:nvPr>
            <p:ph sz="quarter" idx="1"/>
          </p:nvPr>
        </p:nvSpPr>
        <p:spPr/>
        <p:txBody>
          <a:bodyPr/>
          <a:lstStyle/>
          <a:p>
            <a:pPr>
              <a:lnSpc>
                <a:spcPct val="90000"/>
              </a:lnSpc>
            </a:pPr>
            <a:r>
              <a:rPr lang="tr-TR" sz="2400" dirty="0" smtClean="0"/>
              <a:t>İplerine kendisinin sahip olduğu anlam yüklü </a:t>
            </a:r>
            <a:r>
              <a:rPr lang="tr-TR" sz="2400" dirty="0" smtClean="0">
                <a:solidFill>
                  <a:schemeClr val="folHlink"/>
                </a:solidFill>
              </a:rPr>
              <a:t>kültürel ağlarla</a:t>
            </a:r>
            <a:r>
              <a:rPr lang="tr-TR" sz="2400" dirty="0" smtClean="0"/>
              <a:t> kuşatılmıştır.</a:t>
            </a:r>
          </a:p>
          <a:p>
            <a:pPr>
              <a:lnSpc>
                <a:spcPct val="90000"/>
              </a:lnSpc>
            </a:pPr>
            <a:r>
              <a:rPr lang="tr-TR" sz="2400" dirty="0" smtClean="0">
                <a:solidFill>
                  <a:srgbClr val="FF00FF"/>
                </a:solidFill>
              </a:rPr>
              <a:t>Ancak bu ağları inşa eden farklı toplumsal kesimler arasında da bir güç/iktidar mücadelesi süregitmektedir.</a:t>
            </a:r>
          </a:p>
          <a:p>
            <a:pPr>
              <a:lnSpc>
                <a:spcPct val="90000"/>
              </a:lnSpc>
            </a:pPr>
            <a:r>
              <a:rPr lang="tr-TR" sz="2400" dirty="0" smtClean="0"/>
              <a:t>Dolayısıyla da kültür, sadece karmaşık bir şekilde oluşan bir anlamlar örüntüsü değildir.</a:t>
            </a:r>
          </a:p>
          <a:p>
            <a:pPr>
              <a:lnSpc>
                <a:spcPct val="90000"/>
              </a:lnSpc>
            </a:pPr>
            <a:r>
              <a:rPr lang="tr-TR" sz="2400" dirty="0" smtClean="0">
                <a:solidFill>
                  <a:srgbClr val="FF00FF"/>
                </a:solidFill>
              </a:rPr>
              <a:t>Kültür, aynı zamanda, anlamları oluşturan toplumsal gruplar arasındaki mücadeleleri ve çatışmaları da harekete geçirmektedir. </a:t>
            </a:r>
          </a:p>
          <a:p>
            <a:pPr>
              <a:lnSpc>
                <a:spcPct val="90000"/>
              </a:lnSpc>
            </a:pPr>
            <a:r>
              <a:rPr lang="tr-TR" sz="2400" dirty="0" smtClean="0"/>
              <a:t>Dolayısıyla </a:t>
            </a:r>
            <a:r>
              <a:rPr lang="tr-TR" sz="2400" dirty="0" smtClean="0">
                <a:solidFill>
                  <a:schemeClr val="folHlink"/>
                </a:solidFill>
              </a:rPr>
              <a:t>ağın çözümlenmesi,</a:t>
            </a:r>
            <a:r>
              <a:rPr lang="tr-TR" sz="2400" dirty="0" smtClean="0"/>
              <a:t> aynı zamanda belirli inşalar aracılığıyla </a:t>
            </a:r>
            <a:r>
              <a:rPr lang="tr-TR" sz="2400" dirty="0" smtClean="0">
                <a:solidFill>
                  <a:schemeClr val="folHlink"/>
                </a:solidFill>
              </a:rPr>
              <a:t>kimlerin çıkarlarına</a:t>
            </a:r>
            <a:r>
              <a:rPr lang="tr-TR" sz="2400" dirty="0" smtClean="0"/>
              <a:t> hizmet edildiğiyle ilgilidir. </a:t>
            </a:r>
          </a:p>
          <a:p>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Kültür</a:t>
            </a:r>
            <a:endParaRPr lang="tr-TR" dirty="0"/>
          </a:p>
        </p:txBody>
      </p:sp>
      <p:sp>
        <p:nvSpPr>
          <p:cNvPr id="3" name="2 Altbilgi Yer Tutucusu"/>
          <p:cNvSpPr>
            <a:spLocks noGrp="1"/>
          </p:cNvSpPr>
          <p:nvPr>
            <p:ph type="ftr" sz="quarter" idx="11"/>
          </p:nvPr>
        </p:nvSpPr>
        <p:spPr>
          <a:xfrm>
            <a:off x="304800" y="6410848"/>
            <a:ext cx="858768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42</a:t>
            </a:fld>
            <a:endParaRPr lang="tr-TR"/>
          </a:p>
        </p:txBody>
      </p:sp>
      <p:sp>
        <p:nvSpPr>
          <p:cNvPr id="5" name="4 İçerik Yer Tutucusu"/>
          <p:cNvSpPr>
            <a:spLocks noGrp="1"/>
          </p:cNvSpPr>
          <p:nvPr>
            <p:ph sz="quarter" idx="1"/>
          </p:nvPr>
        </p:nvSpPr>
        <p:spPr/>
        <p:txBody>
          <a:bodyPr/>
          <a:lstStyle/>
          <a:p>
            <a:r>
              <a:rPr lang="tr-TR" sz="2400" dirty="0" smtClean="0"/>
              <a:t>Kültür, göstergesel bir </a:t>
            </a:r>
            <a:r>
              <a:rPr lang="tr-TR" sz="2400" dirty="0" smtClean="0">
                <a:solidFill>
                  <a:srgbClr val="FF00FF"/>
                </a:solidFill>
              </a:rPr>
              <a:t>pratiktir,</a:t>
            </a:r>
            <a:r>
              <a:rPr lang="tr-TR" sz="2400" dirty="0" smtClean="0"/>
              <a:t> pratikler setidir.</a:t>
            </a:r>
          </a:p>
          <a:p>
            <a:r>
              <a:rPr lang="tr-TR" sz="2400" dirty="0" smtClean="0">
                <a:solidFill>
                  <a:schemeClr val="folHlink"/>
                </a:solidFill>
              </a:rPr>
              <a:t>Kendi belirlenimli ürünü vardır: Anlam</a:t>
            </a:r>
          </a:p>
          <a:p>
            <a:r>
              <a:rPr lang="tr-TR" sz="2400" dirty="0" smtClean="0"/>
              <a:t>Kültürel olan, özgüldür ve indirgenemez.</a:t>
            </a:r>
          </a:p>
          <a:p>
            <a:r>
              <a:rPr lang="tr-TR" sz="2400" dirty="0" smtClean="0"/>
              <a:t>Toplumsal yapı da, kültürün ürettiği anlamların yeridir. </a:t>
            </a:r>
          </a:p>
          <a:p>
            <a:r>
              <a:rPr lang="tr-TR" sz="2400" dirty="0" smtClean="0">
                <a:solidFill>
                  <a:srgbClr val="FF00FF"/>
                </a:solidFill>
              </a:rPr>
              <a:t>Kültür, ideolojiktir. </a:t>
            </a:r>
          </a:p>
          <a:p>
            <a:r>
              <a:rPr lang="tr-TR" sz="2400" dirty="0" smtClean="0"/>
              <a:t>Kültür, anlamın ortaya çıktığı ve </a:t>
            </a:r>
            <a:r>
              <a:rPr lang="tr-TR" sz="2400" dirty="0" err="1" smtClean="0"/>
              <a:t>deneyimlendiği</a:t>
            </a:r>
            <a:r>
              <a:rPr lang="tr-TR" sz="2400" dirty="0" smtClean="0"/>
              <a:t> bir alandır ve dil sistemi boyunca yeniden üretilir. </a:t>
            </a:r>
          </a:p>
          <a:p>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Kültürün Üretimi ve Yeniden Üretimi</a:t>
            </a:r>
            <a:endParaRPr lang="tr-TR" dirty="0"/>
          </a:p>
        </p:txBody>
      </p:sp>
      <p:sp>
        <p:nvSpPr>
          <p:cNvPr id="3" name="2 Altbilgi Yer Tutucusu"/>
          <p:cNvSpPr>
            <a:spLocks noGrp="1"/>
          </p:cNvSpPr>
          <p:nvPr>
            <p:ph type="ftr" sz="quarter" idx="11"/>
          </p:nvPr>
        </p:nvSpPr>
        <p:spPr>
          <a:xfrm>
            <a:off x="304800" y="6410848"/>
            <a:ext cx="822764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43</a:t>
            </a:fld>
            <a:endParaRPr lang="tr-TR"/>
          </a:p>
        </p:txBody>
      </p:sp>
      <p:sp>
        <p:nvSpPr>
          <p:cNvPr id="5" name="4 İçerik Yer Tutucusu"/>
          <p:cNvSpPr>
            <a:spLocks noGrp="1"/>
          </p:cNvSpPr>
          <p:nvPr>
            <p:ph sz="quarter" idx="1"/>
          </p:nvPr>
        </p:nvSpPr>
        <p:spPr/>
        <p:txBody>
          <a:bodyPr/>
          <a:lstStyle/>
          <a:p>
            <a:pPr>
              <a:lnSpc>
                <a:spcPct val="90000"/>
              </a:lnSpc>
            </a:pPr>
            <a:r>
              <a:rPr lang="tr-TR" sz="2400" dirty="0" smtClean="0"/>
              <a:t>Bir toplumsal sistemdeki egemenlik ilişkilerinden ayrılamaz.</a:t>
            </a:r>
          </a:p>
          <a:p>
            <a:pPr>
              <a:lnSpc>
                <a:spcPct val="90000"/>
              </a:lnSpc>
            </a:pPr>
            <a:r>
              <a:rPr lang="tr-TR" sz="2400" dirty="0" smtClean="0">
                <a:solidFill>
                  <a:srgbClr val="002060"/>
                </a:solidFill>
              </a:rPr>
              <a:t>Egemenlik ilişkileri, kültürel anlam sistemleri yoluyla yeniden üretilir. </a:t>
            </a:r>
          </a:p>
          <a:p>
            <a:pPr>
              <a:lnSpc>
                <a:spcPct val="90000"/>
              </a:lnSpc>
            </a:pPr>
            <a:r>
              <a:rPr lang="tr-TR" sz="2400" dirty="0" smtClean="0"/>
              <a:t>Bir kültürel sistemde anlamlandırma yoluyla </a:t>
            </a:r>
            <a:r>
              <a:rPr lang="tr-TR" sz="2400" dirty="0" smtClean="0">
                <a:solidFill>
                  <a:srgbClr val="002060"/>
                </a:solidFill>
              </a:rPr>
              <a:t>anlamların inşası, </a:t>
            </a:r>
            <a:r>
              <a:rPr lang="tr-TR" sz="2400" dirty="0" smtClean="0"/>
              <a:t>o kültürü oluşturan binlerce söylemine egemen yorumları </a:t>
            </a:r>
            <a:r>
              <a:rPr lang="tr-TR" sz="2400" dirty="0" smtClean="0"/>
              <a:t>üzerine </a:t>
            </a:r>
            <a:r>
              <a:rPr lang="tr-TR" sz="2400" dirty="0" smtClean="0">
                <a:solidFill>
                  <a:srgbClr val="002060"/>
                </a:solidFill>
              </a:rPr>
              <a:t>bir mücadeleyi </a:t>
            </a:r>
            <a:r>
              <a:rPr lang="tr-TR" sz="2400" dirty="0" smtClean="0"/>
              <a:t>kapsamaktadır</a:t>
            </a:r>
            <a:r>
              <a:rPr lang="tr-TR" sz="2400" dirty="0" smtClean="0"/>
              <a:t>. </a:t>
            </a:r>
          </a:p>
          <a:p>
            <a:pPr>
              <a:lnSpc>
                <a:spcPct val="90000"/>
              </a:lnSpc>
            </a:pPr>
            <a:r>
              <a:rPr lang="tr-TR" sz="2400" dirty="0" smtClean="0">
                <a:solidFill>
                  <a:srgbClr val="002060"/>
                </a:solidFill>
              </a:rPr>
              <a:t>Kültürel biçimlenme ve </a:t>
            </a:r>
            <a:r>
              <a:rPr lang="tr-TR" sz="2400" dirty="0" smtClean="0">
                <a:solidFill>
                  <a:srgbClr val="002060"/>
                </a:solidFill>
              </a:rPr>
              <a:t>bozulma </a:t>
            </a:r>
            <a:r>
              <a:rPr lang="tr-TR" sz="2400" dirty="0" smtClean="0">
                <a:solidFill>
                  <a:srgbClr val="002060"/>
                </a:solidFill>
              </a:rPr>
              <a:t>süreci, </a:t>
            </a:r>
            <a:r>
              <a:rPr lang="tr-TR" sz="2400" dirty="0" smtClean="0"/>
              <a:t>kısmen, bir kültürdeki farklı toplumsal gruplar arasında </a:t>
            </a:r>
            <a:r>
              <a:rPr lang="tr-TR" sz="2400" dirty="0" err="1" smtClean="0"/>
              <a:t>varolan</a:t>
            </a:r>
            <a:r>
              <a:rPr lang="tr-TR" sz="2400" dirty="0" smtClean="0"/>
              <a:t> egemenlik ilişkilerine özelliğini veren </a:t>
            </a:r>
            <a:r>
              <a:rPr lang="tr-TR" sz="2400" dirty="0" smtClean="0">
                <a:solidFill>
                  <a:srgbClr val="002060"/>
                </a:solidFill>
              </a:rPr>
              <a:t>iktidar yapılarının bir ürünüdür. </a:t>
            </a:r>
          </a:p>
          <a:p>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4664"/>
            <a:ext cx="8229600" cy="720080"/>
          </a:xfrm>
        </p:spPr>
        <p:txBody>
          <a:bodyPr>
            <a:normAutofit/>
          </a:bodyPr>
          <a:lstStyle/>
          <a:p>
            <a:pPr algn="ctr"/>
            <a:r>
              <a:rPr lang="tr-TR" dirty="0" smtClean="0">
                <a:solidFill>
                  <a:srgbClr val="FF0000"/>
                </a:solidFill>
              </a:rPr>
              <a:t>Toplumsal Dünya Nasıl Kurulmaktadır?</a:t>
            </a:r>
            <a:endParaRPr lang="tr-TR" dirty="0">
              <a:solidFill>
                <a:srgbClr val="FF0000"/>
              </a:solidFill>
            </a:endParaRPr>
          </a:p>
        </p:txBody>
      </p:sp>
      <p:sp>
        <p:nvSpPr>
          <p:cNvPr id="3" name="2 İçerik Yer Tutucusu"/>
          <p:cNvSpPr>
            <a:spLocks noGrp="1"/>
          </p:cNvSpPr>
          <p:nvPr>
            <p:ph sz="quarter" idx="1"/>
          </p:nvPr>
        </p:nvSpPr>
        <p:spPr>
          <a:xfrm>
            <a:off x="457200" y="1428736"/>
            <a:ext cx="8229600" cy="4895864"/>
          </a:xfrm>
        </p:spPr>
        <p:txBody>
          <a:bodyPr/>
          <a:lstStyle/>
          <a:p>
            <a:r>
              <a:rPr lang="tr-TR" dirty="0" smtClean="0"/>
              <a:t>Toplumsal dünya </a:t>
            </a:r>
            <a:r>
              <a:rPr lang="tr-TR" dirty="0" smtClean="0">
                <a:sym typeface="Wingdings"/>
              </a:rPr>
              <a:t> insan eylemi arasındaki belirlenim ilişkisi </a:t>
            </a:r>
          </a:p>
          <a:p>
            <a:r>
              <a:rPr lang="tr-TR" dirty="0" smtClean="0">
                <a:sym typeface="Wingdings"/>
              </a:rPr>
              <a:t>Toplumsal bilinç  kişisel bilinç etkileşimi </a:t>
            </a:r>
          </a:p>
          <a:p>
            <a:r>
              <a:rPr lang="tr-TR" dirty="0" smtClean="0">
                <a:solidFill>
                  <a:srgbClr val="FFC000"/>
                </a:solidFill>
                <a:sym typeface="Wingdings"/>
              </a:rPr>
              <a:t>Bilişsel (</a:t>
            </a:r>
            <a:r>
              <a:rPr lang="tr-TR" dirty="0" err="1" smtClean="0">
                <a:solidFill>
                  <a:srgbClr val="FFC000"/>
                </a:solidFill>
                <a:sym typeface="Wingdings"/>
              </a:rPr>
              <a:t>cognitive</a:t>
            </a:r>
            <a:r>
              <a:rPr lang="tr-TR" dirty="0" smtClean="0">
                <a:solidFill>
                  <a:srgbClr val="FFC000"/>
                </a:solidFill>
                <a:sym typeface="Wingdings"/>
              </a:rPr>
              <a:t>) bir boyutu vardır</a:t>
            </a:r>
          </a:p>
          <a:p>
            <a:r>
              <a:rPr lang="tr-TR" dirty="0" smtClean="0">
                <a:sym typeface="Wingdings"/>
              </a:rPr>
              <a:t>Bilişsel kapasitelerimizin ürünüdür toplumsal olgular ve gerçeklik</a:t>
            </a:r>
          </a:p>
          <a:p>
            <a:pPr algn="just"/>
            <a:r>
              <a:rPr lang="tr-TR" dirty="0" smtClean="0">
                <a:solidFill>
                  <a:srgbClr val="FFC000"/>
                </a:solidFill>
                <a:sym typeface="Wingdings"/>
              </a:rPr>
              <a:t>Toplumsal gerçekliğin ne olduğuna dair uzlaşımlarımız ve ortak kavramlarımız sonucu toplumsal gerçeklik oluşur. </a:t>
            </a:r>
          </a:p>
          <a:p>
            <a:r>
              <a:rPr lang="tr-TR" dirty="0" smtClean="0">
                <a:sym typeface="Wingdings"/>
              </a:rPr>
              <a:t>Bu oluşmaya </a:t>
            </a:r>
            <a:r>
              <a:rPr lang="tr-TR" dirty="0" smtClean="0">
                <a:solidFill>
                  <a:srgbClr val="FF33CC"/>
                </a:solidFill>
                <a:sym typeface="Wingdings"/>
              </a:rPr>
              <a:t>inşa (</a:t>
            </a:r>
            <a:r>
              <a:rPr lang="tr-TR" dirty="0" err="1" smtClean="0">
                <a:solidFill>
                  <a:srgbClr val="FF33CC"/>
                </a:solidFill>
                <a:sym typeface="Wingdings"/>
              </a:rPr>
              <a:t>construction</a:t>
            </a:r>
            <a:r>
              <a:rPr lang="tr-TR" dirty="0" smtClean="0">
                <a:solidFill>
                  <a:srgbClr val="FF33CC"/>
                </a:solidFill>
                <a:sym typeface="Wingdings"/>
              </a:rPr>
              <a:t>) </a:t>
            </a:r>
            <a:r>
              <a:rPr lang="tr-TR" dirty="0" smtClean="0">
                <a:sym typeface="Wingdings"/>
              </a:rPr>
              <a:t>denir.</a:t>
            </a:r>
          </a:p>
          <a:p>
            <a:endParaRPr lang="tr-TR" dirty="0"/>
          </a:p>
        </p:txBody>
      </p:sp>
      <p:sp>
        <p:nvSpPr>
          <p:cNvPr id="4" name="3 Slayt Numarası Yer Tutucusu"/>
          <p:cNvSpPr>
            <a:spLocks noGrp="1"/>
          </p:cNvSpPr>
          <p:nvPr>
            <p:ph type="sldNum" sz="quarter" idx="12"/>
          </p:nvPr>
        </p:nvSpPr>
        <p:spPr/>
        <p:txBody>
          <a:bodyPr/>
          <a:lstStyle/>
          <a:p>
            <a:fld id="{79F560C4-BDF3-4B02-8907-E732164DDD13}" type="slidenum">
              <a:rPr lang="tr-TR" smtClean="0"/>
              <a:pPr/>
              <a:t>44</a:t>
            </a:fld>
            <a:endParaRPr lang="tr-TR"/>
          </a:p>
        </p:txBody>
      </p:sp>
      <p:sp>
        <p:nvSpPr>
          <p:cNvPr id="7" name="2 Altbilgi Yer Tutucusu"/>
          <p:cNvSpPr>
            <a:spLocks noGrp="1"/>
          </p:cNvSpPr>
          <p:nvPr>
            <p:ph type="ftr" sz="quarter" idx="11"/>
          </p:nvPr>
        </p:nvSpPr>
        <p:spPr>
          <a:xfrm>
            <a:off x="304800" y="6410325"/>
            <a:ext cx="8839200" cy="366713"/>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581772"/>
          </a:xfrm>
        </p:spPr>
        <p:txBody>
          <a:bodyPr>
            <a:normAutofit fontScale="90000"/>
          </a:bodyPr>
          <a:lstStyle/>
          <a:p>
            <a:pPr algn="ctr"/>
            <a:r>
              <a:rPr lang="tr-TR" dirty="0" smtClean="0">
                <a:solidFill>
                  <a:srgbClr val="FF0000"/>
                </a:solidFill>
              </a:rPr>
              <a:t>Toplumsal Kuramda İnşacı Yaklaşım</a:t>
            </a:r>
            <a:endParaRPr lang="tr-TR" dirty="0">
              <a:solidFill>
                <a:srgbClr val="FF0000"/>
              </a:solidFill>
            </a:endParaRPr>
          </a:p>
        </p:txBody>
      </p:sp>
      <p:sp>
        <p:nvSpPr>
          <p:cNvPr id="3" name="2 İçerik Yer Tutucusu"/>
          <p:cNvSpPr>
            <a:spLocks noGrp="1"/>
          </p:cNvSpPr>
          <p:nvPr>
            <p:ph sz="quarter" idx="1"/>
          </p:nvPr>
        </p:nvSpPr>
        <p:spPr>
          <a:xfrm>
            <a:off x="457200" y="1357298"/>
            <a:ext cx="8229600" cy="4967302"/>
          </a:xfrm>
        </p:spPr>
        <p:txBody>
          <a:bodyPr>
            <a:normAutofit fontScale="92500" lnSpcReduction="20000"/>
          </a:bodyPr>
          <a:lstStyle/>
          <a:p>
            <a:pPr>
              <a:buNone/>
            </a:pPr>
            <a:r>
              <a:rPr lang="tr-TR" dirty="0" smtClean="0">
                <a:sym typeface="Wingdings"/>
              </a:rPr>
              <a:t></a:t>
            </a:r>
            <a:r>
              <a:rPr lang="tr-TR" dirty="0" smtClean="0"/>
              <a:t>Gündelik yaşam dünyasının, </a:t>
            </a:r>
            <a:r>
              <a:rPr lang="tr-TR" dirty="0" smtClean="0">
                <a:solidFill>
                  <a:srgbClr val="6010F0"/>
                </a:solidFill>
              </a:rPr>
              <a:t>en önemli ve üstün gerçeklik </a:t>
            </a:r>
            <a:r>
              <a:rPr lang="tr-TR" dirty="0" smtClean="0"/>
              <a:t>olduğunu vurgular</a:t>
            </a:r>
          </a:p>
          <a:p>
            <a:pPr>
              <a:buNone/>
            </a:pPr>
            <a:r>
              <a:rPr lang="tr-TR" dirty="0" smtClean="0">
                <a:sym typeface="Wingdings"/>
              </a:rPr>
              <a:t> </a:t>
            </a:r>
            <a:r>
              <a:rPr lang="tr-TR" dirty="0" smtClean="0"/>
              <a:t>Başka gerçeklikler de vardır (</a:t>
            </a:r>
            <a:r>
              <a:rPr lang="tr-TR" dirty="0" err="1" smtClean="0">
                <a:solidFill>
                  <a:srgbClr val="6010F0"/>
                </a:solidFill>
              </a:rPr>
              <a:t>multiple</a:t>
            </a:r>
            <a:r>
              <a:rPr lang="tr-TR" dirty="0" smtClean="0">
                <a:solidFill>
                  <a:srgbClr val="6010F0"/>
                </a:solidFill>
              </a:rPr>
              <a:t> </a:t>
            </a:r>
            <a:r>
              <a:rPr lang="tr-TR" dirty="0" err="1" smtClean="0">
                <a:solidFill>
                  <a:srgbClr val="6010F0"/>
                </a:solidFill>
              </a:rPr>
              <a:t>realities</a:t>
            </a:r>
            <a:r>
              <a:rPr lang="tr-TR" dirty="0" smtClean="0"/>
              <a:t>): rüyalar, düşünceler, geçmiş, gelecek </a:t>
            </a:r>
          </a:p>
          <a:p>
            <a:pPr>
              <a:buNone/>
            </a:pPr>
            <a:r>
              <a:rPr lang="tr-TR" dirty="0" smtClean="0">
                <a:sym typeface="Wingdings"/>
              </a:rPr>
              <a:t> </a:t>
            </a:r>
            <a:r>
              <a:rPr lang="tr-TR" dirty="0" smtClean="0"/>
              <a:t>Ancak toplumsal failler, en çok </a:t>
            </a:r>
            <a:r>
              <a:rPr lang="tr-TR" dirty="0" smtClean="0">
                <a:solidFill>
                  <a:srgbClr val="6010F0"/>
                </a:solidFill>
              </a:rPr>
              <a:t>gündelik gerçeklik </a:t>
            </a:r>
            <a:r>
              <a:rPr lang="tr-TR" dirty="0" smtClean="0"/>
              <a:t>alanına yönelirler. </a:t>
            </a:r>
          </a:p>
          <a:p>
            <a:pPr>
              <a:buFont typeface="Wingdings"/>
              <a:buChar char="'"/>
            </a:pPr>
            <a:r>
              <a:rPr lang="tr-TR" dirty="0" smtClean="0"/>
              <a:t>Toplumsal gerçeklik inşasının ilk ve zorunlu koşulu </a:t>
            </a:r>
            <a:r>
              <a:rPr lang="tr-TR" dirty="0" smtClean="0">
                <a:solidFill>
                  <a:srgbClr val="6010F0"/>
                </a:solidFill>
              </a:rPr>
              <a:t>yönelimselliktir. </a:t>
            </a:r>
          </a:p>
          <a:p>
            <a:pPr>
              <a:buFont typeface="Wingdings"/>
              <a:buChar char="'"/>
            </a:pPr>
            <a:r>
              <a:rPr lang="tr-TR" dirty="0" smtClean="0">
                <a:solidFill>
                  <a:srgbClr val="6010F0"/>
                </a:solidFill>
              </a:rPr>
              <a:t>İnsan, </a:t>
            </a:r>
            <a:r>
              <a:rPr lang="tr-TR" dirty="0" smtClean="0">
                <a:solidFill>
                  <a:srgbClr val="002060"/>
                </a:solidFill>
              </a:rPr>
              <a:t>onu kuşatan dünyaya doğru düşüncesiyle, iradesiyle ve arzusuyla </a:t>
            </a:r>
            <a:r>
              <a:rPr lang="tr-TR" dirty="0" smtClean="0">
                <a:solidFill>
                  <a:srgbClr val="6010F0"/>
                </a:solidFill>
              </a:rPr>
              <a:t>yönelir.</a:t>
            </a:r>
          </a:p>
          <a:p>
            <a:pPr>
              <a:buFont typeface="Wingdings"/>
              <a:buChar char="'"/>
            </a:pPr>
            <a:r>
              <a:rPr lang="tr-TR" dirty="0" smtClean="0">
                <a:solidFill>
                  <a:srgbClr val="002060"/>
                </a:solidFill>
              </a:rPr>
              <a:t>Bu yönelim, insanı </a:t>
            </a:r>
            <a:r>
              <a:rPr lang="tr-TR" dirty="0" smtClean="0">
                <a:solidFill>
                  <a:srgbClr val="6010F0"/>
                </a:solidFill>
              </a:rPr>
              <a:t>cansız olandan ayırır</a:t>
            </a:r>
          </a:p>
          <a:p>
            <a:pPr>
              <a:buFont typeface="Wingdings"/>
              <a:buChar char="'"/>
            </a:pPr>
            <a:r>
              <a:rPr lang="tr-TR" dirty="0" smtClean="0">
                <a:solidFill>
                  <a:srgbClr val="002060"/>
                </a:solidFill>
              </a:rPr>
              <a:t>Bu yönelimle, insan gündelik olguları “gerçek” olarak bilir ve öyle ele alır. </a:t>
            </a:r>
          </a:p>
          <a:p>
            <a:endParaRPr lang="tr-TR" dirty="0">
              <a:solidFill>
                <a:srgbClr val="6010F0"/>
              </a:solidFill>
            </a:endParaRPr>
          </a:p>
        </p:txBody>
      </p:sp>
      <p:sp>
        <p:nvSpPr>
          <p:cNvPr id="4" name="3 Slayt Numarası Yer Tutucusu"/>
          <p:cNvSpPr>
            <a:spLocks noGrp="1"/>
          </p:cNvSpPr>
          <p:nvPr>
            <p:ph type="sldNum" sz="quarter" idx="12"/>
          </p:nvPr>
        </p:nvSpPr>
        <p:spPr/>
        <p:txBody>
          <a:bodyPr/>
          <a:lstStyle/>
          <a:p>
            <a:fld id="{79F560C4-BDF3-4B02-8907-E732164DDD13}" type="slidenum">
              <a:rPr lang="tr-TR" smtClean="0"/>
              <a:pPr/>
              <a:t>45</a:t>
            </a:fld>
            <a:endParaRPr lang="tr-TR"/>
          </a:p>
        </p:txBody>
      </p:sp>
      <p:sp>
        <p:nvSpPr>
          <p:cNvPr id="7" name="2 Altbilgi Yer Tutucusu"/>
          <p:cNvSpPr>
            <a:spLocks noGrp="1"/>
          </p:cNvSpPr>
          <p:nvPr>
            <p:ph type="ftr" sz="quarter" idx="11"/>
          </p:nvPr>
        </p:nvSpPr>
        <p:spPr>
          <a:xfrm>
            <a:off x="304800" y="6410325"/>
            <a:ext cx="8839200" cy="366713"/>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32656"/>
            <a:ext cx="8229600" cy="653210"/>
          </a:xfrm>
        </p:spPr>
        <p:txBody>
          <a:bodyPr>
            <a:normAutofit/>
          </a:bodyPr>
          <a:lstStyle/>
          <a:p>
            <a:pPr algn="ctr"/>
            <a:r>
              <a:rPr lang="tr-TR" dirty="0" smtClean="0">
                <a:solidFill>
                  <a:srgbClr val="FF0000"/>
                </a:solidFill>
              </a:rPr>
              <a:t>Gerçeklik İnşası</a:t>
            </a:r>
            <a:endParaRPr lang="tr-TR" dirty="0">
              <a:solidFill>
                <a:srgbClr val="FF0000"/>
              </a:solidFill>
            </a:endParaRPr>
          </a:p>
        </p:txBody>
      </p:sp>
      <p:sp>
        <p:nvSpPr>
          <p:cNvPr id="3" name="2 İçerik Yer Tutucusu"/>
          <p:cNvSpPr>
            <a:spLocks noGrp="1"/>
          </p:cNvSpPr>
          <p:nvPr>
            <p:ph sz="quarter" idx="1"/>
          </p:nvPr>
        </p:nvSpPr>
        <p:spPr>
          <a:xfrm>
            <a:off x="457200" y="1357298"/>
            <a:ext cx="8229600" cy="4967302"/>
          </a:xfrm>
        </p:spPr>
        <p:txBody>
          <a:bodyPr>
            <a:normAutofit fontScale="92500"/>
          </a:bodyPr>
          <a:lstStyle/>
          <a:p>
            <a:r>
              <a:rPr lang="tr-TR" dirty="0" smtClean="0"/>
              <a:t>Tek tek bireylerin işi değildir. </a:t>
            </a:r>
          </a:p>
          <a:p>
            <a:r>
              <a:rPr lang="tr-TR" dirty="0" smtClean="0"/>
              <a:t>Toplumsal failler çoğulluğunun işidir</a:t>
            </a:r>
          </a:p>
          <a:p>
            <a:r>
              <a:rPr lang="tr-TR" dirty="0" err="1" smtClean="0"/>
              <a:t>Alfred</a:t>
            </a:r>
            <a:r>
              <a:rPr lang="tr-TR" dirty="0" smtClean="0"/>
              <a:t> </a:t>
            </a:r>
            <a:r>
              <a:rPr lang="tr-TR" dirty="0" err="1" smtClean="0"/>
              <a:t>Schutz</a:t>
            </a:r>
            <a:r>
              <a:rPr lang="tr-TR" dirty="0" smtClean="0"/>
              <a:t> </a:t>
            </a:r>
            <a:r>
              <a:rPr lang="tr-TR" dirty="0" smtClean="0">
                <a:sym typeface="Wingdings"/>
              </a:rPr>
              <a:t> Öteki’ne yönelik </a:t>
            </a:r>
            <a:r>
              <a:rPr lang="tr-TR" dirty="0" smtClean="0">
                <a:solidFill>
                  <a:srgbClr val="FF33CC"/>
                </a:solidFill>
                <a:sym typeface="Wingdings"/>
              </a:rPr>
              <a:t>davranışların</a:t>
            </a:r>
            <a:r>
              <a:rPr lang="tr-TR" dirty="0" smtClean="0">
                <a:sym typeface="Wingdings"/>
              </a:rPr>
              <a:t> nasıl olup da </a:t>
            </a:r>
            <a:r>
              <a:rPr lang="tr-TR" dirty="0" smtClean="0">
                <a:solidFill>
                  <a:srgbClr val="FF33CC"/>
                </a:solidFill>
                <a:sym typeface="Wingdings"/>
              </a:rPr>
              <a:t>yapılandırılmış bir toplum </a:t>
            </a:r>
            <a:r>
              <a:rPr lang="tr-TR" dirty="0" smtClean="0">
                <a:sym typeface="Wingdings"/>
              </a:rPr>
              <a:t>ürettiğine odaklanıyor. </a:t>
            </a:r>
          </a:p>
          <a:p>
            <a:r>
              <a:rPr lang="tr-TR" dirty="0" smtClean="0">
                <a:sym typeface="Wingdings"/>
              </a:rPr>
              <a:t>A.</a:t>
            </a:r>
            <a:r>
              <a:rPr lang="tr-TR" dirty="0" err="1" smtClean="0">
                <a:sym typeface="Wingdings"/>
              </a:rPr>
              <a:t>Schutz</a:t>
            </a:r>
            <a:r>
              <a:rPr lang="tr-TR" dirty="0" smtClean="0">
                <a:sym typeface="Wingdings"/>
              </a:rPr>
              <a:t>  </a:t>
            </a:r>
            <a:r>
              <a:rPr lang="tr-TR" dirty="0" smtClean="0">
                <a:solidFill>
                  <a:srgbClr val="FF33CC"/>
                </a:solidFill>
                <a:sym typeface="Wingdings"/>
              </a:rPr>
              <a:t>Toplumsal yaşam dünyası</a:t>
            </a:r>
            <a:r>
              <a:rPr lang="tr-TR" dirty="0" smtClean="0">
                <a:sym typeface="Wingdings"/>
              </a:rPr>
              <a:t>, doğal davranışlarımızın kaynağı olarak, tutarlı bir bütün olarak oradadır. </a:t>
            </a:r>
          </a:p>
          <a:p>
            <a:r>
              <a:rPr lang="tr-TR" dirty="0" smtClean="0">
                <a:sym typeface="Wingdings"/>
              </a:rPr>
              <a:t>A.</a:t>
            </a:r>
            <a:r>
              <a:rPr lang="tr-TR" dirty="0" err="1" smtClean="0">
                <a:sym typeface="Wingdings"/>
              </a:rPr>
              <a:t>Schutz</a:t>
            </a:r>
            <a:r>
              <a:rPr lang="tr-TR" dirty="0" smtClean="0">
                <a:sym typeface="Wingdings"/>
              </a:rPr>
              <a:t>  Bu toplumsal yaşam dünyasına ve onun içindekilere yönelimlerimizle, </a:t>
            </a:r>
            <a:r>
              <a:rPr lang="tr-TR" dirty="0" smtClean="0">
                <a:solidFill>
                  <a:srgbClr val="FF33CC"/>
                </a:solidFill>
                <a:sym typeface="Wingdings"/>
              </a:rPr>
              <a:t>ANLAM yaratırız</a:t>
            </a:r>
            <a:r>
              <a:rPr lang="tr-TR" dirty="0" smtClean="0">
                <a:sym typeface="Wingdings"/>
              </a:rPr>
              <a:t>.</a:t>
            </a:r>
          </a:p>
          <a:p>
            <a:r>
              <a:rPr lang="tr-TR" dirty="0" smtClean="0">
                <a:solidFill>
                  <a:srgbClr val="FF33CC"/>
                </a:solidFill>
                <a:sym typeface="Wingdings"/>
              </a:rPr>
              <a:t>Anlam…….Ego’nun kendi deneyimine bakma biçimidir.</a:t>
            </a:r>
            <a:endParaRPr lang="tr-TR" dirty="0">
              <a:solidFill>
                <a:srgbClr val="FF33CC"/>
              </a:solidFill>
            </a:endParaRPr>
          </a:p>
        </p:txBody>
      </p:sp>
      <p:sp>
        <p:nvSpPr>
          <p:cNvPr id="4" name="3 Slayt Numarası Yer Tutucusu"/>
          <p:cNvSpPr>
            <a:spLocks noGrp="1"/>
          </p:cNvSpPr>
          <p:nvPr>
            <p:ph type="sldNum" sz="quarter" idx="12"/>
          </p:nvPr>
        </p:nvSpPr>
        <p:spPr/>
        <p:txBody>
          <a:bodyPr/>
          <a:lstStyle/>
          <a:p>
            <a:fld id="{79F560C4-BDF3-4B02-8907-E732164DDD13}" type="slidenum">
              <a:rPr lang="tr-TR" smtClean="0"/>
              <a:pPr/>
              <a:t>46</a:t>
            </a:fld>
            <a:endParaRPr lang="tr-TR"/>
          </a:p>
        </p:txBody>
      </p:sp>
      <p:sp>
        <p:nvSpPr>
          <p:cNvPr id="7" name="2 Altbilgi Yer Tutucusu"/>
          <p:cNvSpPr>
            <a:spLocks noGrp="1"/>
          </p:cNvSpPr>
          <p:nvPr>
            <p:ph type="ftr" sz="quarter" idx="11"/>
          </p:nvPr>
        </p:nvSpPr>
        <p:spPr>
          <a:xfrm>
            <a:off x="304800" y="6410325"/>
            <a:ext cx="8839200" cy="366713"/>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332656"/>
            <a:ext cx="8229600" cy="581772"/>
          </a:xfrm>
        </p:spPr>
        <p:txBody>
          <a:bodyPr>
            <a:normAutofit fontScale="90000"/>
          </a:bodyPr>
          <a:lstStyle/>
          <a:p>
            <a:pPr algn="ctr"/>
            <a:r>
              <a:rPr lang="tr-TR" dirty="0" smtClean="0">
                <a:solidFill>
                  <a:srgbClr val="FF0000"/>
                </a:solidFill>
              </a:rPr>
              <a:t>Gerçekliğin </a:t>
            </a:r>
            <a:r>
              <a:rPr lang="tr-TR" dirty="0" err="1" smtClean="0">
                <a:solidFill>
                  <a:srgbClr val="FF0000"/>
                </a:solidFill>
              </a:rPr>
              <a:t>İnşasındaToplumsal</a:t>
            </a:r>
            <a:r>
              <a:rPr lang="tr-TR" dirty="0" smtClean="0">
                <a:solidFill>
                  <a:srgbClr val="FF0000"/>
                </a:solidFill>
              </a:rPr>
              <a:t> Failler</a:t>
            </a:r>
            <a:endParaRPr lang="tr-TR" dirty="0">
              <a:solidFill>
                <a:srgbClr val="FF0000"/>
              </a:solidFill>
            </a:endParaRPr>
          </a:p>
        </p:txBody>
      </p:sp>
      <p:sp>
        <p:nvSpPr>
          <p:cNvPr id="3" name="2 İçerik Yer Tutucusu"/>
          <p:cNvSpPr>
            <a:spLocks noGrp="1"/>
          </p:cNvSpPr>
          <p:nvPr>
            <p:ph sz="quarter" idx="1"/>
          </p:nvPr>
        </p:nvSpPr>
        <p:spPr>
          <a:xfrm>
            <a:off x="457200" y="1571612"/>
            <a:ext cx="8229600" cy="4752988"/>
          </a:xfrm>
        </p:spPr>
        <p:txBody>
          <a:bodyPr/>
          <a:lstStyle/>
          <a:p>
            <a:r>
              <a:rPr lang="tr-TR" dirty="0" smtClean="0"/>
              <a:t>Mutlak bir özgürlüğe sahip değildir.</a:t>
            </a:r>
          </a:p>
          <a:p>
            <a:r>
              <a:rPr lang="tr-TR" dirty="0" smtClean="0"/>
              <a:t>Uzlaşımlara dayanır.</a:t>
            </a:r>
          </a:p>
          <a:p>
            <a:r>
              <a:rPr lang="tr-TR" dirty="0" smtClean="0"/>
              <a:t>Toplumsal dünya, sıradan insanların </a:t>
            </a:r>
            <a:r>
              <a:rPr lang="tr-TR" dirty="0" smtClean="0">
                <a:solidFill>
                  <a:srgbClr val="6010F0"/>
                </a:solidFill>
              </a:rPr>
              <a:t>uzlaşıma dayalı bilişsel çabalarının</a:t>
            </a:r>
            <a:r>
              <a:rPr lang="tr-TR" dirty="0" smtClean="0"/>
              <a:t> bir ürünüdür!</a:t>
            </a:r>
          </a:p>
          <a:p>
            <a:r>
              <a:rPr lang="tr-TR" dirty="0" smtClean="0"/>
              <a:t>Uzlaşılarımız dışında </a:t>
            </a:r>
            <a:r>
              <a:rPr lang="tr-TR" dirty="0" smtClean="0">
                <a:solidFill>
                  <a:srgbClr val="6010F0"/>
                </a:solidFill>
              </a:rPr>
              <a:t>bu dünyanın fiziksel bir gerçekliği de vardır:</a:t>
            </a:r>
            <a:r>
              <a:rPr lang="tr-TR" dirty="0" smtClean="0"/>
              <a:t> Ancak bu fiziksel gerçekliği </a:t>
            </a:r>
            <a:r>
              <a:rPr lang="tr-TR" dirty="0" smtClean="0">
                <a:solidFill>
                  <a:srgbClr val="6010F0"/>
                </a:solidFill>
              </a:rPr>
              <a:t>ayrıcalığa sahip değildir!</a:t>
            </a:r>
          </a:p>
          <a:p>
            <a:r>
              <a:rPr lang="tr-TR" dirty="0" smtClean="0">
                <a:solidFill>
                  <a:srgbClr val="6010F0"/>
                </a:solidFill>
              </a:rPr>
              <a:t>İnsan dünyayı, zihinsel tasarımlarına, arzularına ve planlarına göre dönüştürür.</a:t>
            </a:r>
          </a:p>
          <a:p>
            <a:endParaRPr lang="tr-TR" dirty="0">
              <a:solidFill>
                <a:srgbClr val="6010F0"/>
              </a:solidFill>
            </a:endParaRPr>
          </a:p>
        </p:txBody>
      </p:sp>
      <p:sp>
        <p:nvSpPr>
          <p:cNvPr id="4" name="3 Slayt Numarası Yer Tutucusu"/>
          <p:cNvSpPr>
            <a:spLocks noGrp="1"/>
          </p:cNvSpPr>
          <p:nvPr>
            <p:ph type="sldNum" sz="quarter" idx="12"/>
          </p:nvPr>
        </p:nvSpPr>
        <p:spPr/>
        <p:txBody>
          <a:bodyPr/>
          <a:lstStyle/>
          <a:p>
            <a:fld id="{79F560C4-BDF3-4B02-8907-E732164DDD13}" type="slidenum">
              <a:rPr lang="tr-TR" smtClean="0"/>
              <a:pPr/>
              <a:t>47</a:t>
            </a:fld>
            <a:endParaRPr lang="tr-TR"/>
          </a:p>
        </p:txBody>
      </p:sp>
      <p:sp>
        <p:nvSpPr>
          <p:cNvPr id="7" name="2 Altbilgi Yer Tutucusu"/>
          <p:cNvSpPr>
            <a:spLocks noGrp="1"/>
          </p:cNvSpPr>
          <p:nvPr>
            <p:ph type="ftr" sz="quarter" idx="11"/>
          </p:nvPr>
        </p:nvSpPr>
        <p:spPr>
          <a:xfrm>
            <a:off x="304800" y="6410325"/>
            <a:ext cx="8839200" cy="366713"/>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332656"/>
            <a:ext cx="5832648" cy="653210"/>
          </a:xfrm>
        </p:spPr>
        <p:txBody>
          <a:bodyPr>
            <a:normAutofit/>
          </a:bodyPr>
          <a:lstStyle/>
          <a:p>
            <a:pPr algn="ctr"/>
            <a:r>
              <a:rPr lang="tr-TR" dirty="0" err="1" smtClean="0">
                <a:solidFill>
                  <a:srgbClr val="FF0000"/>
                </a:solidFill>
              </a:rPr>
              <a:t>Berger</a:t>
            </a:r>
            <a:r>
              <a:rPr lang="tr-TR" dirty="0" smtClean="0">
                <a:solidFill>
                  <a:srgbClr val="FF0000"/>
                </a:solidFill>
              </a:rPr>
              <a:t> ve </a:t>
            </a:r>
            <a:r>
              <a:rPr lang="tr-TR" dirty="0" err="1" smtClean="0">
                <a:solidFill>
                  <a:srgbClr val="FF0000"/>
                </a:solidFill>
              </a:rPr>
              <a:t>Luckman’a</a:t>
            </a:r>
            <a:r>
              <a:rPr lang="tr-TR" dirty="0" smtClean="0">
                <a:solidFill>
                  <a:srgbClr val="FF0000"/>
                </a:solidFill>
              </a:rPr>
              <a:t> göre</a:t>
            </a:r>
            <a:endParaRPr lang="tr-TR" dirty="0">
              <a:solidFill>
                <a:srgbClr val="FF0000"/>
              </a:solidFill>
            </a:endParaRPr>
          </a:p>
        </p:txBody>
      </p:sp>
      <p:sp>
        <p:nvSpPr>
          <p:cNvPr id="3" name="2 İçerik Yer Tutucusu"/>
          <p:cNvSpPr>
            <a:spLocks noGrp="1"/>
          </p:cNvSpPr>
          <p:nvPr>
            <p:ph sz="quarter" idx="1"/>
          </p:nvPr>
        </p:nvSpPr>
        <p:spPr>
          <a:xfrm>
            <a:off x="457200" y="1500174"/>
            <a:ext cx="8229600" cy="4824426"/>
          </a:xfrm>
        </p:spPr>
        <p:txBody>
          <a:bodyPr>
            <a:normAutofit fontScale="77500" lnSpcReduction="20000"/>
          </a:bodyPr>
          <a:lstStyle/>
          <a:p>
            <a:r>
              <a:rPr lang="tr-TR" dirty="0" smtClean="0"/>
              <a:t>Fiziksel dünyanın varlığı, </a:t>
            </a:r>
            <a:r>
              <a:rPr lang="tr-TR" dirty="0" smtClean="0">
                <a:solidFill>
                  <a:srgbClr val="FFC000"/>
                </a:solidFill>
              </a:rPr>
              <a:t>kesindir.</a:t>
            </a:r>
          </a:p>
          <a:p>
            <a:r>
              <a:rPr lang="tr-TR" dirty="0" smtClean="0"/>
              <a:t>Ancak doğduğumuz ve </a:t>
            </a:r>
            <a:r>
              <a:rPr lang="tr-TR" dirty="0" smtClean="0">
                <a:solidFill>
                  <a:srgbClr val="FFC000"/>
                </a:solidFill>
              </a:rPr>
              <a:t>verili </a:t>
            </a:r>
            <a:r>
              <a:rPr lang="tr-TR" dirty="0" smtClean="0"/>
              <a:t>dünya ile </a:t>
            </a:r>
            <a:r>
              <a:rPr lang="tr-TR" dirty="0" smtClean="0">
                <a:solidFill>
                  <a:srgbClr val="FFC000"/>
                </a:solidFill>
              </a:rPr>
              <a:t>şekillendirdiğimiz</a:t>
            </a:r>
            <a:r>
              <a:rPr lang="tr-TR" dirty="0" smtClean="0"/>
              <a:t> dünya arasında bir</a:t>
            </a:r>
            <a:r>
              <a:rPr lang="tr-TR" dirty="0" smtClean="0">
                <a:solidFill>
                  <a:srgbClr val="FFC000"/>
                </a:solidFill>
              </a:rPr>
              <a:t> ayrım </a:t>
            </a:r>
            <a:r>
              <a:rPr lang="tr-TR" dirty="0" smtClean="0"/>
              <a:t>da vardır. </a:t>
            </a:r>
          </a:p>
          <a:p>
            <a:r>
              <a:rPr lang="tr-TR" dirty="0" smtClean="0"/>
              <a:t>Toplumsal ilişki, insanların gerçeklik hakkındaki </a:t>
            </a:r>
            <a:r>
              <a:rPr lang="tr-TR" dirty="0" smtClean="0">
                <a:solidFill>
                  <a:srgbClr val="FFC000"/>
                </a:solidFill>
              </a:rPr>
              <a:t>düşüncelerinin bir ifadesidir. </a:t>
            </a:r>
          </a:p>
          <a:p>
            <a:r>
              <a:rPr lang="tr-TR" dirty="0" smtClean="0">
                <a:solidFill>
                  <a:srgbClr val="FFC000"/>
                </a:solidFill>
              </a:rPr>
              <a:t>Gündelik yaşam, nesnelleştirme ile üretilir.</a:t>
            </a:r>
          </a:p>
          <a:p>
            <a:r>
              <a:rPr lang="tr-TR" dirty="0" smtClean="0">
                <a:solidFill>
                  <a:srgbClr val="002060"/>
                </a:solidFill>
              </a:rPr>
              <a:t>Nesnelleştirme, dil ile sağlanır. </a:t>
            </a:r>
          </a:p>
          <a:p>
            <a:r>
              <a:rPr lang="tr-TR" i="1" dirty="0" smtClean="0">
                <a:solidFill>
                  <a:srgbClr val="FFC000"/>
                </a:solidFill>
              </a:rPr>
              <a:t>“Dil, benim öznelliğimi, sadece konuştuğum kişiye değil, bana da gerçek kılar”</a:t>
            </a:r>
          </a:p>
          <a:p>
            <a:r>
              <a:rPr lang="tr-TR" dirty="0" smtClean="0">
                <a:solidFill>
                  <a:srgbClr val="002060"/>
                </a:solidFill>
              </a:rPr>
              <a:t>Toplumsal anlamlar, kurumsal mekanizmalarla nesnelleştirilmektedir. </a:t>
            </a:r>
          </a:p>
          <a:p>
            <a:r>
              <a:rPr lang="tr-TR" dirty="0" smtClean="0">
                <a:solidFill>
                  <a:srgbClr val="FFC000"/>
                </a:solidFill>
              </a:rPr>
              <a:t>Örgütsel kurallar ve prosedürler, bu anlamları haklılaştırmakta ya da meşrulaştırmaktadır.</a:t>
            </a:r>
          </a:p>
          <a:p>
            <a:r>
              <a:rPr lang="tr-TR" dirty="0" smtClean="0">
                <a:solidFill>
                  <a:srgbClr val="002060"/>
                </a:solidFill>
              </a:rPr>
              <a:t>Toplumsal anlamlar ve gerçeklik alanı yapılanmıştır. </a:t>
            </a:r>
          </a:p>
          <a:p>
            <a:r>
              <a:rPr lang="tr-TR" dirty="0" smtClean="0">
                <a:solidFill>
                  <a:srgbClr val="FFC000"/>
                </a:solidFill>
              </a:rPr>
              <a:t>Toplumsal düzen, bu yapılanmanın paylaşılmasına bağlıdır. </a:t>
            </a:r>
            <a:endParaRPr lang="tr-TR" dirty="0">
              <a:solidFill>
                <a:srgbClr val="FFC000"/>
              </a:solidFill>
            </a:endParaRPr>
          </a:p>
        </p:txBody>
      </p:sp>
      <p:pic>
        <p:nvPicPr>
          <p:cNvPr id="6" name="Picture 2"/>
          <p:cNvPicPr>
            <a:picLocks noChangeAspect="1" noChangeArrowheads="1"/>
          </p:cNvPicPr>
          <p:nvPr/>
        </p:nvPicPr>
        <p:blipFill>
          <a:blip r:embed="rId2" cstate="print"/>
          <a:srcRect/>
          <a:stretch>
            <a:fillRect/>
          </a:stretch>
        </p:blipFill>
        <p:spPr bwMode="auto">
          <a:xfrm>
            <a:off x="6588224" y="188640"/>
            <a:ext cx="2314286" cy="1447619"/>
          </a:xfrm>
          <a:prstGeom prst="rect">
            <a:avLst/>
          </a:prstGeom>
          <a:noFill/>
          <a:ln w="9525">
            <a:noFill/>
            <a:miter lim="800000"/>
            <a:headEnd/>
            <a:tailEnd/>
          </a:ln>
        </p:spPr>
      </p:pic>
      <p:sp>
        <p:nvSpPr>
          <p:cNvPr id="7" name="6 Slayt Numarası Yer Tutucusu"/>
          <p:cNvSpPr>
            <a:spLocks noGrp="1"/>
          </p:cNvSpPr>
          <p:nvPr>
            <p:ph type="sldNum" sz="quarter" idx="12"/>
          </p:nvPr>
        </p:nvSpPr>
        <p:spPr/>
        <p:txBody>
          <a:bodyPr/>
          <a:lstStyle/>
          <a:p>
            <a:fld id="{79F560C4-BDF3-4B02-8907-E732164DDD13}" type="slidenum">
              <a:rPr lang="tr-TR" smtClean="0"/>
              <a:pPr/>
              <a:t>48</a:t>
            </a:fld>
            <a:endParaRPr lang="tr-TR"/>
          </a:p>
        </p:txBody>
      </p:sp>
      <p:sp>
        <p:nvSpPr>
          <p:cNvPr id="8" name="2 Altbilgi Yer Tutucusu"/>
          <p:cNvSpPr>
            <a:spLocks noGrp="1"/>
          </p:cNvSpPr>
          <p:nvPr>
            <p:ph type="ftr" sz="quarter" idx="11"/>
          </p:nvPr>
        </p:nvSpPr>
        <p:spPr>
          <a:xfrm>
            <a:off x="304800" y="6410325"/>
            <a:ext cx="8839200" cy="366713"/>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Terimlerin kökenleri</a:t>
            </a:r>
            <a:endParaRPr lang="tr-TR" dirty="0"/>
          </a:p>
        </p:txBody>
      </p:sp>
      <p:sp>
        <p:nvSpPr>
          <p:cNvPr id="3" name="2 İçerik Yer Tutucusu"/>
          <p:cNvSpPr>
            <a:spLocks noGrp="1"/>
          </p:cNvSpPr>
          <p:nvPr>
            <p:ph sz="quarter" idx="1"/>
          </p:nvPr>
        </p:nvSpPr>
        <p:spPr/>
        <p:txBody>
          <a:bodyPr/>
          <a:lstStyle/>
          <a:p>
            <a:r>
              <a:rPr lang="tr-TR" sz="2400" dirty="0" smtClean="0">
                <a:solidFill>
                  <a:srgbClr val="0070C0"/>
                </a:solidFill>
              </a:rPr>
              <a:t>İletişim sözcüğü, Latince “</a:t>
            </a:r>
            <a:r>
              <a:rPr lang="tr-TR" sz="2400" dirty="0" err="1" smtClean="0">
                <a:solidFill>
                  <a:srgbClr val="0070C0"/>
                </a:solidFill>
              </a:rPr>
              <a:t>communis”sözcüğünden</a:t>
            </a:r>
            <a:r>
              <a:rPr lang="tr-TR" sz="2400" dirty="0" smtClean="0">
                <a:solidFill>
                  <a:srgbClr val="0070C0"/>
                </a:solidFill>
              </a:rPr>
              <a:t> gelir. </a:t>
            </a:r>
            <a:r>
              <a:rPr lang="tr-TR" sz="2400" dirty="0" err="1" smtClean="0">
                <a:solidFill>
                  <a:srgbClr val="0070C0"/>
                </a:solidFill>
              </a:rPr>
              <a:t>Communis</a:t>
            </a:r>
            <a:r>
              <a:rPr lang="tr-TR" sz="2400" dirty="0" smtClean="0">
                <a:solidFill>
                  <a:srgbClr val="0070C0"/>
                </a:solidFill>
              </a:rPr>
              <a:t>, benzeşenlerin oluşturduğu ortaklık ya da topluluk anlamına gelir</a:t>
            </a:r>
          </a:p>
          <a:p>
            <a:r>
              <a:rPr lang="tr-TR" sz="2400" dirty="0" smtClean="0"/>
              <a:t>Kitle iletişimi (</a:t>
            </a:r>
            <a:r>
              <a:rPr lang="tr-TR" sz="2400" dirty="0" err="1" smtClean="0"/>
              <a:t>mass</a:t>
            </a:r>
            <a:r>
              <a:rPr lang="tr-TR" sz="2400" dirty="0" smtClean="0"/>
              <a:t> </a:t>
            </a:r>
            <a:r>
              <a:rPr lang="tr-TR" sz="2400" dirty="0" err="1" smtClean="0"/>
              <a:t>communication</a:t>
            </a:r>
            <a:r>
              <a:rPr lang="tr-TR" sz="2400" dirty="0" smtClean="0"/>
              <a:t>) terimini ilk kez 1940’ların başında </a:t>
            </a:r>
            <a:r>
              <a:rPr lang="tr-TR" sz="2400" dirty="0" err="1" smtClean="0"/>
              <a:t>Harold</a:t>
            </a:r>
            <a:r>
              <a:rPr lang="tr-TR" sz="2400" dirty="0" smtClean="0"/>
              <a:t> D. </a:t>
            </a:r>
            <a:r>
              <a:rPr lang="tr-TR" sz="2400" dirty="0" err="1" smtClean="0"/>
              <a:t>Lasswell</a:t>
            </a:r>
            <a:r>
              <a:rPr lang="tr-TR" sz="2400" dirty="0" smtClean="0"/>
              <a:t>  siyaset çalışmalarında, siyasal karar alma süreçlerinde iletişim araçlarının rolünü vurgulamak için kullandı. Terim, </a:t>
            </a:r>
            <a:r>
              <a:rPr lang="tr-TR" sz="2400" dirty="0" err="1" smtClean="0"/>
              <a:t>Fransızca’ya</a:t>
            </a:r>
            <a:r>
              <a:rPr lang="tr-TR" sz="2400" dirty="0" smtClean="0"/>
              <a:t> 1960’larda girdi.</a:t>
            </a:r>
          </a:p>
          <a:p>
            <a:r>
              <a:rPr lang="tr-TR" sz="2400" dirty="0" smtClean="0">
                <a:solidFill>
                  <a:srgbClr val="0070C0"/>
                </a:solidFill>
              </a:rPr>
              <a:t>Kuram, Yunanca </a:t>
            </a:r>
            <a:r>
              <a:rPr lang="tr-TR" sz="2400" dirty="0" err="1" smtClean="0">
                <a:solidFill>
                  <a:srgbClr val="0070C0"/>
                </a:solidFill>
              </a:rPr>
              <a:t>Theoria</a:t>
            </a:r>
            <a:r>
              <a:rPr lang="tr-TR" sz="2400" dirty="0" smtClean="0">
                <a:solidFill>
                  <a:srgbClr val="0070C0"/>
                </a:solidFill>
              </a:rPr>
              <a:t> sözcüğünden gelir. Anlamı, spekülasyon, seyretme, gözleme ve değerlendirmedir. </a:t>
            </a:r>
          </a:p>
          <a:p>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5</a:t>
            </a:fld>
            <a:endParaRPr lang="tr-TR"/>
          </a:p>
        </p:txBody>
      </p:sp>
      <p:sp>
        <p:nvSpPr>
          <p:cNvPr id="5" name="4 Altbilgi Yer Tutucusu"/>
          <p:cNvSpPr>
            <a:spLocks noGrp="1"/>
          </p:cNvSpPr>
          <p:nvPr>
            <p:ph type="ftr" sz="quarter" idx="11"/>
          </p:nvPr>
        </p:nvSpPr>
        <p:spPr>
          <a:xfrm>
            <a:off x="304800" y="6410848"/>
            <a:ext cx="858768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İletişim- Anlam- Kuram Bağlantısı</a:t>
            </a:r>
            <a:endParaRPr lang="tr-TR" dirty="0"/>
          </a:p>
        </p:txBody>
      </p:sp>
      <p:sp>
        <p:nvSpPr>
          <p:cNvPr id="3" name="2 İçerik Yer Tutucusu"/>
          <p:cNvSpPr>
            <a:spLocks noGrp="1"/>
          </p:cNvSpPr>
          <p:nvPr>
            <p:ph sz="quarter" idx="1"/>
          </p:nvPr>
        </p:nvSpPr>
        <p:spPr/>
        <p:txBody>
          <a:bodyPr>
            <a:normAutofit fontScale="92500" lnSpcReduction="20000"/>
          </a:bodyPr>
          <a:lstStyle/>
          <a:p>
            <a:pPr algn="just">
              <a:lnSpc>
                <a:spcPct val="80000"/>
              </a:lnSpc>
            </a:pPr>
            <a:r>
              <a:rPr lang="tr-TR" sz="2800" dirty="0" smtClean="0"/>
              <a:t>İletişim sonucu olarak ortaya çıkan ve zihinsel ortam ile materyal ortam arasındaki bağı kuran üründür.</a:t>
            </a:r>
          </a:p>
          <a:p>
            <a:pPr algn="just">
              <a:lnSpc>
                <a:spcPct val="80000"/>
              </a:lnSpc>
            </a:pPr>
            <a:r>
              <a:rPr lang="tr-TR" sz="2800" dirty="0" smtClean="0">
                <a:solidFill>
                  <a:srgbClr val="0070C0"/>
                </a:solidFill>
              </a:rPr>
              <a:t>Anlam, özne ile nesne arasındaki bir ilişkidir.</a:t>
            </a:r>
          </a:p>
          <a:p>
            <a:pPr algn="just">
              <a:lnSpc>
                <a:spcPct val="80000"/>
              </a:lnSpc>
            </a:pPr>
            <a:r>
              <a:rPr lang="tr-TR" sz="2800" dirty="0" smtClean="0"/>
              <a:t>Anlam, uzlaşıya dayalıdır, sabitliği zaman, mekan boyunca dönüşebilir.</a:t>
            </a:r>
          </a:p>
          <a:p>
            <a:pPr algn="just">
              <a:lnSpc>
                <a:spcPct val="80000"/>
              </a:lnSpc>
            </a:pPr>
            <a:r>
              <a:rPr lang="tr-TR" sz="2800" dirty="0" smtClean="0">
                <a:solidFill>
                  <a:srgbClr val="0070C0"/>
                </a:solidFill>
              </a:rPr>
              <a:t>İletinin biçiminden ve içeriğinden kaynaklanan iki farklı anlam düzeyi vardır. </a:t>
            </a:r>
          </a:p>
          <a:p>
            <a:pPr algn="just">
              <a:lnSpc>
                <a:spcPct val="80000"/>
              </a:lnSpc>
            </a:pPr>
            <a:r>
              <a:rPr lang="tr-TR" sz="2800" dirty="0" smtClean="0"/>
              <a:t>Biçim düzeyindeki anlam, daha sabittir; kişisel olarak değiştirme yeteneğimiz sınırlıdır.</a:t>
            </a:r>
          </a:p>
          <a:p>
            <a:pPr algn="just">
              <a:lnSpc>
                <a:spcPct val="80000"/>
              </a:lnSpc>
            </a:pPr>
            <a:r>
              <a:rPr lang="tr-TR" sz="2800" dirty="0" smtClean="0">
                <a:solidFill>
                  <a:srgbClr val="0070C0"/>
                </a:solidFill>
              </a:rPr>
              <a:t>İçerik düzeyindeki anlam, kişisel irade ve isteklerimizi daha kolay örgütleyebildiğimiz düzeydir. </a:t>
            </a:r>
          </a:p>
          <a:p>
            <a:pPr algn="just">
              <a:lnSpc>
                <a:spcPct val="80000"/>
              </a:lnSpc>
            </a:pPr>
            <a:r>
              <a:rPr lang="tr-TR" sz="2800" dirty="0" smtClean="0"/>
              <a:t>İleti, beynimize ulaşan her şey. Algılarımıza erişen her şey.</a:t>
            </a:r>
          </a:p>
          <a:p>
            <a:pPr algn="just">
              <a:lnSpc>
                <a:spcPct val="80000"/>
              </a:lnSpc>
            </a:pPr>
            <a:r>
              <a:rPr lang="tr-TR" sz="2800" dirty="0" smtClean="0">
                <a:solidFill>
                  <a:srgbClr val="0070C0"/>
                </a:solidFill>
              </a:rPr>
              <a:t>Medya iletilerinin çoğu, etkililiklerini ve inanılırlıklarını “yineleme” ve “biriktirmeden” sağlarlar. </a:t>
            </a:r>
          </a:p>
          <a:p>
            <a:endParaRPr lang="tr-TR" dirty="0"/>
          </a:p>
        </p:txBody>
      </p:sp>
      <p:sp>
        <p:nvSpPr>
          <p:cNvPr id="4" name="3 Slayt Numarası Yer Tutucusu"/>
          <p:cNvSpPr>
            <a:spLocks noGrp="1"/>
          </p:cNvSpPr>
          <p:nvPr>
            <p:ph type="sldNum" sz="quarter" idx="12"/>
          </p:nvPr>
        </p:nvSpPr>
        <p:spPr/>
        <p:txBody>
          <a:bodyPr/>
          <a:lstStyle/>
          <a:p>
            <a:fld id="{1D870C33-1EF8-44B8-8CE2-0F68CBBB0C98}" type="slidenum">
              <a:rPr lang="tr-TR" smtClean="0"/>
              <a:pPr/>
              <a:t>6</a:t>
            </a:fld>
            <a:endParaRPr lang="tr-TR"/>
          </a:p>
        </p:txBody>
      </p:sp>
      <p:sp>
        <p:nvSpPr>
          <p:cNvPr id="5" name="4 Altbilgi Yer Tutucusu"/>
          <p:cNvSpPr>
            <a:spLocks noGrp="1"/>
          </p:cNvSpPr>
          <p:nvPr>
            <p:ph type="ftr" sz="quarter" idx="11"/>
          </p:nvPr>
        </p:nvSpPr>
        <p:spPr>
          <a:xfrm>
            <a:off x="304800" y="6410848"/>
            <a:ext cx="858768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Anlamın Oluşumu</a:t>
            </a:r>
            <a:endParaRPr lang="tr-TR" dirty="0"/>
          </a:p>
        </p:txBody>
      </p:sp>
      <p:sp>
        <p:nvSpPr>
          <p:cNvPr id="3" name="2 İçerik Yer Tutucusu"/>
          <p:cNvSpPr>
            <a:spLocks noGrp="1"/>
          </p:cNvSpPr>
          <p:nvPr>
            <p:ph sz="quarter" idx="1"/>
          </p:nvPr>
        </p:nvSpPr>
        <p:spPr/>
        <p:txBody>
          <a:bodyPr/>
          <a:lstStyle/>
          <a:p>
            <a:pPr>
              <a:lnSpc>
                <a:spcPct val="90000"/>
              </a:lnSpc>
            </a:pPr>
            <a:r>
              <a:rPr lang="tr-TR" sz="2400" dirty="0" smtClean="0"/>
              <a:t>Anlam, dünyayı belirleyen ve biçimleyen insan “ben”inin bir özelliğidir. </a:t>
            </a:r>
          </a:p>
          <a:p>
            <a:pPr>
              <a:lnSpc>
                <a:spcPct val="90000"/>
              </a:lnSpc>
            </a:pPr>
            <a:r>
              <a:rPr lang="tr-TR" sz="2400" dirty="0" smtClean="0">
                <a:solidFill>
                  <a:srgbClr val="0070C0"/>
                </a:solidFill>
              </a:rPr>
              <a:t>Anlam, dünyaya, karşısındaki nesneye yönelişi boyunca öznenin gerçekleştirdiği bir bilinç yaşantısıdır. </a:t>
            </a:r>
          </a:p>
          <a:p>
            <a:pPr>
              <a:lnSpc>
                <a:spcPct val="90000"/>
              </a:lnSpc>
            </a:pPr>
            <a:r>
              <a:rPr lang="tr-TR" sz="2400" dirty="0" smtClean="0"/>
              <a:t>Bilincin yönelim hareketiyle, şeylerin bilinçte yeniden inşa edilmesidir. </a:t>
            </a:r>
          </a:p>
          <a:p>
            <a:pPr>
              <a:lnSpc>
                <a:spcPct val="90000"/>
              </a:lnSpc>
            </a:pPr>
            <a:r>
              <a:rPr lang="tr-TR" sz="2400" dirty="0" smtClean="0"/>
              <a:t>Anlam, bilinç yaşantısındaki nesnedir. Bilincin bir nesneye yönelmesinden doğan şeydir.</a:t>
            </a:r>
          </a:p>
          <a:p>
            <a:pPr>
              <a:lnSpc>
                <a:spcPct val="90000"/>
              </a:lnSpc>
            </a:pPr>
            <a:r>
              <a:rPr lang="tr-TR" sz="2400" dirty="0" err="1" smtClean="0">
                <a:solidFill>
                  <a:srgbClr val="0070C0"/>
                </a:solidFill>
              </a:rPr>
              <a:t>Yönelinen</a:t>
            </a:r>
            <a:r>
              <a:rPr lang="tr-TR" sz="2400" dirty="0" smtClean="0">
                <a:solidFill>
                  <a:srgbClr val="0070C0"/>
                </a:solidFill>
              </a:rPr>
              <a:t> şeyde değil, yönelmenin kendisindedir</a:t>
            </a:r>
            <a:endParaRPr lang="tr-TR" dirty="0">
              <a:solidFill>
                <a:srgbClr val="0070C0"/>
              </a:solidFill>
            </a:endParaRPr>
          </a:p>
        </p:txBody>
      </p:sp>
      <p:sp>
        <p:nvSpPr>
          <p:cNvPr id="4" name="3 Slayt Numarası Yer Tutucusu"/>
          <p:cNvSpPr>
            <a:spLocks noGrp="1"/>
          </p:cNvSpPr>
          <p:nvPr>
            <p:ph type="sldNum" sz="quarter" idx="12"/>
          </p:nvPr>
        </p:nvSpPr>
        <p:spPr/>
        <p:txBody>
          <a:bodyPr/>
          <a:lstStyle/>
          <a:p>
            <a:fld id="{1D870C33-1EF8-44B8-8CE2-0F68CBBB0C98}" type="slidenum">
              <a:rPr lang="tr-TR" smtClean="0"/>
              <a:pPr/>
              <a:t>7</a:t>
            </a:fld>
            <a:endParaRPr lang="tr-TR"/>
          </a:p>
        </p:txBody>
      </p:sp>
      <p:sp>
        <p:nvSpPr>
          <p:cNvPr id="5" name="4 Altbilgi Yer Tutucusu"/>
          <p:cNvSpPr>
            <a:spLocks noGrp="1"/>
          </p:cNvSpPr>
          <p:nvPr>
            <p:ph type="ftr" sz="quarter" idx="11"/>
          </p:nvPr>
        </p:nvSpPr>
        <p:spPr>
          <a:xfrm>
            <a:off x="251520" y="6381328"/>
            <a:ext cx="8568952" cy="476672"/>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dirty="0" smtClean="0"/>
              <a:t>İç dünya ve dış fiziksel alan arasındaki fark olarak iletişim hareketi</a:t>
            </a:r>
            <a:endParaRPr lang="tr-TR" sz="2800" dirty="0"/>
          </a:p>
        </p:txBody>
      </p:sp>
      <p:sp>
        <p:nvSpPr>
          <p:cNvPr id="6" name="5 İçerik Yer Tutucusu"/>
          <p:cNvSpPr>
            <a:spLocks noGrp="1"/>
          </p:cNvSpPr>
          <p:nvPr>
            <p:ph sz="quarter" idx="1"/>
          </p:nvPr>
        </p:nvSpPr>
        <p:spPr/>
        <p:txBody>
          <a:bodyPr>
            <a:normAutofit/>
          </a:bodyPr>
          <a:lstStyle/>
          <a:p>
            <a:pPr>
              <a:buNone/>
            </a:pPr>
            <a:endParaRPr lang="tr-TR" sz="1400" dirty="0"/>
          </a:p>
        </p:txBody>
      </p:sp>
      <p:sp>
        <p:nvSpPr>
          <p:cNvPr id="4" name="3 Oval"/>
          <p:cNvSpPr/>
          <p:nvPr/>
        </p:nvSpPr>
        <p:spPr>
          <a:xfrm>
            <a:off x="1835696" y="1700808"/>
            <a:ext cx="5040560" cy="396044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smtClean="0"/>
              <a:t>Dış fiziksel dünya</a:t>
            </a:r>
            <a:endParaRPr lang="tr-TR" dirty="0"/>
          </a:p>
        </p:txBody>
      </p:sp>
      <p:sp>
        <p:nvSpPr>
          <p:cNvPr id="5" name="4 Oval"/>
          <p:cNvSpPr/>
          <p:nvPr/>
        </p:nvSpPr>
        <p:spPr>
          <a:xfrm>
            <a:off x="4499992" y="3284984"/>
            <a:ext cx="1440160" cy="1368152"/>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tr-TR" dirty="0" smtClean="0">
                <a:solidFill>
                  <a:schemeClr val="tx1"/>
                </a:solidFill>
              </a:rPr>
              <a:t>İç zihinsel alan</a:t>
            </a:r>
            <a:endParaRPr lang="tr-TR" dirty="0">
              <a:solidFill>
                <a:schemeClr val="tx1"/>
              </a:solidFill>
            </a:endParaRPr>
          </a:p>
        </p:txBody>
      </p:sp>
      <p:cxnSp>
        <p:nvCxnSpPr>
          <p:cNvPr id="10" name="9 Düz Ok Bağlayıcısı"/>
          <p:cNvCxnSpPr/>
          <p:nvPr/>
        </p:nvCxnSpPr>
        <p:spPr>
          <a:xfrm flipH="1">
            <a:off x="3830216" y="3501008"/>
            <a:ext cx="669776" cy="6983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12 Düz Ok Bağlayıcısı"/>
          <p:cNvCxnSpPr/>
          <p:nvPr/>
        </p:nvCxnSpPr>
        <p:spPr>
          <a:xfrm flipV="1">
            <a:off x="2555776" y="4221088"/>
            <a:ext cx="1800200" cy="7200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5" name="14 Slayt Numarası Yer Tutucusu"/>
          <p:cNvSpPr>
            <a:spLocks noGrp="1"/>
          </p:cNvSpPr>
          <p:nvPr>
            <p:ph type="sldNum" sz="quarter" idx="12"/>
          </p:nvPr>
        </p:nvSpPr>
        <p:spPr/>
        <p:txBody>
          <a:bodyPr/>
          <a:lstStyle/>
          <a:p>
            <a:fld id="{1D870C33-1EF8-44B8-8CE2-0F68CBBB0C98}" type="slidenum">
              <a:rPr lang="tr-TR" smtClean="0"/>
              <a:pPr/>
              <a:t>8</a:t>
            </a:fld>
            <a:endParaRPr lang="tr-TR"/>
          </a:p>
        </p:txBody>
      </p:sp>
      <p:sp>
        <p:nvSpPr>
          <p:cNvPr id="16" name="15 Altbilgi Yer Tutucusu"/>
          <p:cNvSpPr>
            <a:spLocks noGrp="1"/>
          </p:cNvSpPr>
          <p:nvPr>
            <p:ph type="ftr" sz="quarter" idx="11"/>
          </p:nvPr>
        </p:nvSpPr>
        <p:spPr>
          <a:xfrm>
            <a:off x="304800" y="6410848"/>
            <a:ext cx="8587680"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dirty="0" smtClean="0"/>
              <a:t>İç dünya ve ötekinin iç dünyası arasındaki fark olarak iletişim hareketi</a:t>
            </a:r>
            <a:endParaRPr lang="tr-TR" sz="2800" dirty="0"/>
          </a:p>
        </p:txBody>
      </p:sp>
      <p:sp>
        <p:nvSpPr>
          <p:cNvPr id="3" name="2 İçerik Yer Tutucusu"/>
          <p:cNvSpPr>
            <a:spLocks noGrp="1"/>
          </p:cNvSpPr>
          <p:nvPr>
            <p:ph sz="quarter" idx="1"/>
          </p:nvPr>
        </p:nvSpPr>
        <p:spPr/>
        <p:txBody>
          <a:bodyPr/>
          <a:lstStyle/>
          <a:p>
            <a:pPr algn="ctr"/>
            <a:r>
              <a:rPr lang="tr-TR" dirty="0" smtClean="0"/>
              <a:t>Fark</a:t>
            </a:r>
            <a:endParaRPr lang="tr-TR" dirty="0"/>
          </a:p>
        </p:txBody>
      </p:sp>
      <p:sp>
        <p:nvSpPr>
          <p:cNvPr id="4" name="3 Oval"/>
          <p:cNvSpPr/>
          <p:nvPr/>
        </p:nvSpPr>
        <p:spPr>
          <a:xfrm>
            <a:off x="2555776" y="2636912"/>
            <a:ext cx="1850504" cy="20882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İç zihinsel alan 1</a:t>
            </a:r>
            <a:endParaRPr lang="tr-TR" dirty="0"/>
          </a:p>
        </p:txBody>
      </p:sp>
      <p:sp>
        <p:nvSpPr>
          <p:cNvPr id="5" name="4 Oval"/>
          <p:cNvSpPr/>
          <p:nvPr/>
        </p:nvSpPr>
        <p:spPr>
          <a:xfrm>
            <a:off x="4427984" y="2564904"/>
            <a:ext cx="1728192" cy="21602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İç zihinsel alan 2</a:t>
            </a:r>
            <a:endParaRPr lang="tr-TR" dirty="0"/>
          </a:p>
        </p:txBody>
      </p:sp>
      <p:cxnSp>
        <p:nvCxnSpPr>
          <p:cNvPr id="7" name="6 Düz Ok Bağlayıcısı"/>
          <p:cNvCxnSpPr/>
          <p:nvPr/>
        </p:nvCxnSpPr>
        <p:spPr>
          <a:xfrm flipV="1">
            <a:off x="4427984" y="2132856"/>
            <a:ext cx="0" cy="19442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11 Slayt Numarası Yer Tutucusu"/>
          <p:cNvSpPr>
            <a:spLocks noGrp="1"/>
          </p:cNvSpPr>
          <p:nvPr>
            <p:ph type="sldNum" sz="quarter" idx="12"/>
          </p:nvPr>
        </p:nvSpPr>
        <p:spPr/>
        <p:txBody>
          <a:bodyPr/>
          <a:lstStyle/>
          <a:p>
            <a:fld id="{1D870C33-1EF8-44B8-8CE2-0F68CBBB0C98}" type="slidenum">
              <a:rPr lang="tr-TR" smtClean="0"/>
              <a:pPr/>
              <a:t>9</a:t>
            </a:fld>
            <a:endParaRPr lang="tr-TR"/>
          </a:p>
        </p:txBody>
      </p:sp>
      <p:sp>
        <p:nvSpPr>
          <p:cNvPr id="13" name="12 Altbilgi Yer Tutucusu"/>
          <p:cNvSpPr>
            <a:spLocks noGrp="1"/>
          </p:cNvSpPr>
          <p:nvPr>
            <p:ph type="ftr" sz="quarter" idx="11"/>
          </p:nvPr>
        </p:nvSpPr>
        <p:spPr>
          <a:xfrm>
            <a:off x="304800" y="6410848"/>
            <a:ext cx="8515672" cy="365760"/>
          </a:xfrm>
        </p:spPr>
        <p:txBody>
          <a:bodyPr/>
          <a:lstStyle/>
          <a:p>
            <a:r>
              <a:rPr lang="tr-TR" dirty="0" smtClean="0"/>
              <a:t>İletişim Kuram Kritik - Çiler Dursun- </a:t>
            </a:r>
            <a:r>
              <a:rPr lang="tr-TR" dirty="0" err="1" smtClean="0"/>
              <a:t>Tübitak</a:t>
            </a:r>
            <a:r>
              <a:rPr lang="tr-TR" dirty="0" smtClean="0"/>
              <a:t> Proje Eğitimi Sunumu</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Kent">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133</TotalTime>
  <Words>3264</Words>
  <Application>Microsoft Office PowerPoint</Application>
  <PresentationFormat>Ekran Gösterisi (4:3)</PresentationFormat>
  <Paragraphs>355</Paragraphs>
  <Slides>48</Slides>
  <Notes>0</Notes>
  <HiddenSlides>0</HiddenSlides>
  <MMClips>0</MMClips>
  <ScaleCrop>false</ScaleCrop>
  <HeadingPairs>
    <vt:vector size="4" baseType="variant">
      <vt:variant>
        <vt:lpstr>Tema</vt:lpstr>
      </vt:variant>
      <vt:variant>
        <vt:i4>1</vt:i4>
      </vt:variant>
      <vt:variant>
        <vt:lpstr>Slayt Başlıkları</vt:lpstr>
      </vt:variant>
      <vt:variant>
        <vt:i4>48</vt:i4>
      </vt:variant>
    </vt:vector>
  </HeadingPairs>
  <TitlesOfParts>
    <vt:vector size="49" baseType="lpstr">
      <vt:lpstr>Kent</vt:lpstr>
      <vt:lpstr>İLETİŞİM KURAM KRİTİK</vt:lpstr>
      <vt:lpstr>İLETİŞİM NEDİR NE DEĞİLDİR</vt:lpstr>
      <vt:lpstr>Kitle İletişimi Nedir?</vt:lpstr>
      <vt:lpstr>Kitle nasıl bir bütünlüktür?</vt:lpstr>
      <vt:lpstr>Terimlerin kökenleri</vt:lpstr>
      <vt:lpstr>İletişim- Anlam- Kuram Bağlantısı</vt:lpstr>
      <vt:lpstr>Anlamın Oluşumu</vt:lpstr>
      <vt:lpstr>İç dünya ve dış fiziksel alan arasındaki fark olarak iletişim hareketi</vt:lpstr>
      <vt:lpstr>İç dünya ve ötekinin iç dünyası arasındaki fark olarak iletişim hareketi</vt:lpstr>
      <vt:lpstr>İletişimin Anlamı</vt:lpstr>
      <vt:lpstr>Slayt 11</vt:lpstr>
      <vt:lpstr>Slayt 12</vt:lpstr>
      <vt:lpstr>Slayt 13</vt:lpstr>
      <vt:lpstr>ELEŞTİREL İLETİŞİM PARADİGMASI</vt:lpstr>
      <vt:lpstr>Eleştirel Bir Tavır (aşağıdaki soruları sormalıdır):</vt:lpstr>
      <vt:lpstr>Eleştirel Toplumsal Kuram ise:</vt:lpstr>
      <vt:lpstr>Eleştirel Sosyal Teori</vt:lpstr>
      <vt:lpstr>Eleştirel Sosyal Teori</vt:lpstr>
      <vt:lpstr>Eleştirel Sosyal Teori</vt:lpstr>
      <vt:lpstr>Eleştirel Sosyal Teori</vt:lpstr>
      <vt:lpstr>MEDYA VE GERÇEKLİK İLİŞKİSİNİ SORGULAMAK</vt:lpstr>
      <vt:lpstr>Eagleton’a göre Marx düşüncesinde ideoloji en az 4 anlama gelir:</vt:lpstr>
      <vt:lpstr>Eagleton’a göre ideolojinin kabul gören tek tanımı:</vt:lpstr>
      <vt:lpstr>Eleştirel Medya Yaklaşımları:</vt:lpstr>
      <vt:lpstr>Yapısalcı Yaklaşımda:</vt:lpstr>
      <vt:lpstr>İDEOLOJİK, POLİTİK VE KÜLTÜREL DÜZEYE VURGU</vt:lpstr>
      <vt:lpstr>Althusser’in İdeoloji Anlayışına Katkıları</vt:lpstr>
      <vt:lpstr>Gramsci’nin İdeoloji Anlayışına Katkıları</vt:lpstr>
      <vt:lpstr>Kültürel Çalışmalardaki Yarılma</vt:lpstr>
      <vt:lpstr>Eleştirel perspektifte kültür-ideoloji iletişim bağlamı </vt:lpstr>
      <vt:lpstr>Hem anlam üretiriz, hem de anlamlar tarafından üretiliriz</vt:lpstr>
      <vt:lpstr>Slayt 32</vt:lpstr>
      <vt:lpstr>Slayt 33</vt:lpstr>
      <vt:lpstr>Slayt 34</vt:lpstr>
      <vt:lpstr>Frankfurt Okulu üyelerinin  ortak derdi:</vt:lpstr>
      <vt:lpstr>Frankfurt Okulu</vt:lpstr>
      <vt:lpstr>Marksizmle bağlantıları</vt:lpstr>
      <vt:lpstr>Kültür Endüstrisi:</vt:lpstr>
      <vt:lpstr>Marcuse’nin Yaklaşımında:</vt:lpstr>
      <vt:lpstr>Eleştirel Kuramın temsilcilerine göre:</vt:lpstr>
      <vt:lpstr>İnsan</vt:lpstr>
      <vt:lpstr>Kültür</vt:lpstr>
      <vt:lpstr>Kültürün Üretimi ve Yeniden Üretimi</vt:lpstr>
      <vt:lpstr>Toplumsal Dünya Nasıl Kurulmaktadır?</vt:lpstr>
      <vt:lpstr>Toplumsal Kuramda İnşacı Yaklaşım</vt:lpstr>
      <vt:lpstr>Gerçeklik İnşası</vt:lpstr>
      <vt:lpstr>Gerçekliğin İnşasındaToplumsal Failler</vt:lpstr>
      <vt:lpstr>Berger ve Luckman’a göre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İLETİŞİM KURAM KRİTİK</dc:title>
  <dc:creator>YÜCEL</dc:creator>
  <cp:lastModifiedBy>YÜCEL</cp:lastModifiedBy>
  <cp:revision>25</cp:revision>
  <dcterms:created xsi:type="dcterms:W3CDTF">2014-01-13T23:12:07Z</dcterms:created>
  <dcterms:modified xsi:type="dcterms:W3CDTF">2014-01-15T11:34:30Z</dcterms:modified>
</cp:coreProperties>
</file>