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CA6BC8-8BA8-4C58-83B5-58B98AD570B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8347F6E-2470-4382-AC1D-9F2413B25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1354C63-6EEE-400C-877E-41735E5141BC}"/>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C6D66316-97D2-47E5-A817-DC24F6647E9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28B245-039A-49AA-9D70-AE012AE10C49}"/>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32191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7A1FF9-D25A-407F-9033-7A321C2E7EE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7B4268A-6D6B-4403-AE10-ACB95C56513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ED34750-EDB1-478C-94CD-2DF9B6FAE36D}"/>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48FCE6BD-6F77-447F-99BA-665F407A668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449B8B8-E069-4AEC-AD15-B9787F29727D}"/>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87545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EEF140C-C981-4758-874D-C0ACFE5EDB0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F249615-817D-418A-9823-FE184B90E2F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9665CE8-D1D5-4D90-8647-7F06DFA3E7B4}"/>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25F402F0-9637-43C4-84F4-51092EEA8A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2D54B6E-D7D2-4B08-8B85-99C4A62F2213}"/>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22859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7B51D1-CEC1-4D8C-BF34-49644155C1A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ECED625-A80B-41B2-9566-F50FF708C08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C5B3864-0377-471A-B3A2-09696A176002}"/>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4AF1DE92-CFE6-440C-A6D9-9E962C4B4AC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6D68C3-27D1-4233-A711-6DFD04AAB993}"/>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6396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F86170-0A18-4666-8800-66EEC0AA9DF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B1849BF-2955-426F-B1F1-CF2563E5F9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A20C32E-17B3-4BEF-9372-36030068A256}"/>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A76657B8-0FFC-4CF2-B26D-44CF15D18EE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24F5F9C-557A-47D3-B1DF-21FFB75CF95A}"/>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214307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80828D-F32D-44C3-A6F9-94B71CDB1E8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D67790B-827C-4306-B923-AE9367AAAFD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E739954-CA8F-4F8E-A2E4-906A38FBF29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6FD2E20-E287-4B1D-9563-EDFAD907FCE1}"/>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85C47366-892E-45A7-B50E-F5E06F9FCF5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129BA08-418B-4FC3-AB19-8F804088D255}"/>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414781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83E398-F7F8-43B3-82B7-E92A0ED777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D5670CB-B166-457C-8BA7-823866FAB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3E17A7C-2FDE-4F77-8476-B2DBDA64054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26968B9-6851-4ED0-A1B5-44B4FDA7D5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EA9759D-ED40-4E35-BE71-004F9BBF1F5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DFC299A-9F06-4534-992A-57948EAA8381}"/>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8" name="Alt Bilgi Yer Tutucusu 7">
            <a:extLst>
              <a:ext uri="{FF2B5EF4-FFF2-40B4-BE49-F238E27FC236}">
                <a16:creationId xmlns:a16="http://schemas.microsoft.com/office/drawing/2014/main" id="{B14FB3FA-D127-49EB-8A9F-06BF1C5F2A7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A6DA7DB-D2D9-4658-B2F8-12BE48465AB7}"/>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240472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ED3089-2A87-4BE8-9034-E957E00A924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033FCAA-ED89-4B82-880D-8283C748ECE6}"/>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4" name="Alt Bilgi Yer Tutucusu 3">
            <a:extLst>
              <a:ext uri="{FF2B5EF4-FFF2-40B4-BE49-F238E27FC236}">
                <a16:creationId xmlns:a16="http://schemas.microsoft.com/office/drawing/2014/main" id="{A532A42D-FB19-4EAC-91BA-FF4090A47F8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30904D0-8F74-48A1-9D14-CF2E236BD21D}"/>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4241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F1FD09D-1E6A-41C0-AB44-A6700ECDFDF5}"/>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3" name="Alt Bilgi Yer Tutucusu 2">
            <a:extLst>
              <a:ext uri="{FF2B5EF4-FFF2-40B4-BE49-F238E27FC236}">
                <a16:creationId xmlns:a16="http://schemas.microsoft.com/office/drawing/2014/main" id="{769C5328-26FB-4314-9D80-230B54FF40F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F357347-EB70-4092-B965-3FBFEA659FB4}"/>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06546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8A6605-322D-4934-803B-38EA088F0B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668547E-DB5A-4955-BADE-9A4321A50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3511732-8BF4-4855-88AD-BED6F467E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639F304-571D-4D35-9145-0703BEBCC285}"/>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51F3EBE5-E267-436C-B7E2-DECD93D0E40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61C9B5F-D61F-4511-A4E7-73991F427627}"/>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93496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E5D859-CB2D-4472-AACF-9131F8B850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82C2CE1-7EFD-4C8F-BE9C-9DC9A390B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7DF5BBA-4FDB-4152-8391-0EB2CE9C6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78C4538-AF17-4403-8A85-A550C6C2D833}"/>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B2076647-FD09-4A4B-A5BA-C234D5C3014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B5D2F77-D709-4483-AC60-B695CF99A8A5}"/>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20961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F648AD2-B670-4576-8898-E0D49F4D39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3C7593A-1C3F-4FAF-8433-5116A33E2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BAF225-7E04-4CB4-B7AA-F3F7DE59C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04767A35-0886-46D8-AF23-62DB80A9CE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16B77F9-33B0-4343-891E-A5ECE2AAE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2A68B-BD5A-4B6C-AB47-4CB08F0234B0}" type="slidenum">
              <a:rPr lang="tr-TR" smtClean="0"/>
              <a:t>‹#›</a:t>
            </a:fld>
            <a:endParaRPr lang="tr-TR"/>
          </a:p>
        </p:txBody>
      </p:sp>
    </p:spTree>
    <p:extLst>
      <p:ext uri="{BB962C8B-B14F-4D97-AF65-F5344CB8AC3E}">
        <p14:creationId xmlns:p14="http://schemas.microsoft.com/office/powerpoint/2010/main" val="2805625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A95BE4-2D72-4B77-A57D-96175C29B45B}"/>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9D25F6C7-C4F6-443A-897B-0D04E04E1ACA}"/>
              </a:ext>
            </a:extLst>
          </p:cNvPr>
          <p:cNvSpPr>
            <a:spLocks noGrp="1"/>
          </p:cNvSpPr>
          <p:nvPr>
            <p:ph type="subTitle" idx="1"/>
          </p:nvPr>
        </p:nvSpPr>
        <p:spPr/>
        <p:txBody>
          <a:bodyPr/>
          <a:lstStyle/>
          <a:p>
            <a:endParaRPr lang="tr-TR"/>
          </a:p>
        </p:txBody>
      </p:sp>
      <p:pic>
        <p:nvPicPr>
          <p:cNvPr id="4" name="Resim 3">
            <a:extLst>
              <a:ext uri="{FF2B5EF4-FFF2-40B4-BE49-F238E27FC236}">
                <a16:creationId xmlns:a16="http://schemas.microsoft.com/office/drawing/2014/main" id="{2680912F-531E-46B6-A999-87EFED11CBD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178" r="393"/>
          <a:stretch/>
        </p:blipFill>
        <p:spPr>
          <a:xfrm>
            <a:off x="0" y="69523"/>
            <a:ext cx="12192000" cy="6718954"/>
          </a:xfrm>
          <a:prstGeom prst="rect">
            <a:avLst/>
          </a:prstGeom>
        </p:spPr>
      </p:pic>
      <p:sp>
        <p:nvSpPr>
          <p:cNvPr id="5" name="Metin kutusu 4">
            <a:extLst>
              <a:ext uri="{FF2B5EF4-FFF2-40B4-BE49-F238E27FC236}">
                <a16:creationId xmlns:a16="http://schemas.microsoft.com/office/drawing/2014/main" id="{1738C273-F9CB-4C75-B942-D706FE0AD8B2}"/>
              </a:ext>
            </a:extLst>
          </p:cNvPr>
          <p:cNvSpPr txBox="1"/>
          <p:nvPr/>
        </p:nvSpPr>
        <p:spPr>
          <a:xfrm>
            <a:off x="4607510" y="471438"/>
            <a:ext cx="2976979" cy="923330"/>
          </a:xfrm>
          <a:prstGeom prst="rect">
            <a:avLst/>
          </a:prstGeom>
          <a:noFill/>
        </p:spPr>
        <p:txBody>
          <a:bodyPr wrap="square" rtlCol="0">
            <a:spAutoFit/>
          </a:bodyPr>
          <a:lstStyle/>
          <a:p>
            <a:pPr algn="ctr"/>
            <a:r>
              <a:rPr lang="tr-TR" dirty="0">
                <a:solidFill>
                  <a:srgbClr val="3B419B"/>
                </a:solidFill>
              </a:rPr>
              <a:t>Ankara Üniversitesi </a:t>
            </a:r>
          </a:p>
          <a:p>
            <a:pPr algn="ctr"/>
            <a:r>
              <a:rPr lang="tr-TR" dirty="0">
                <a:solidFill>
                  <a:srgbClr val="3B419B"/>
                </a:solidFill>
              </a:rPr>
              <a:t>Dil ve Tarih-Coğrafya Fakültesi </a:t>
            </a:r>
          </a:p>
          <a:p>
            <a:pPr algn="ctr"/>
            <a:r>
              <a:rPr lang="tr-TR" dirty="0">
                <a:solidFill>
                  <a:srgbClr val="3B419B"/>
                </a:solidFill>
              </a:rPr>
              <a:t>Coğrafya Bölümü</a:t>
            </a:r>
          </a:p>
        </p:txBody>
      </p:sp>
      <p:sp>
        <p:nvSpPr>
          <p:cNvPr id="6" name="Başlık 1">
            <a:extLst>
              <a:ext uri="{FF2B5EF4-FFF2-40B4-BE49-F238E27FC236}">
                <a16:creationId xmlns:a16="http://schemas.microsoft.com/office/drawing/2014/main" id="{3CD6BCE6-0752-40CA-9BFE-03F103EAEC34}"/>
              </a:ext>
            </a:extLst>
          </p:cNvPr>
          <p:cNvSpPr txBox="1">
            <a:spLocks/>
          </p:cNvSpPr>
          <p:nvPr/>
        </p:nvSpPr>
        <p:spPr>
          <a:xfrm>
            <a:off x="3461551" y="2532644"/>
            <a:ext cx="5268896" cy="1792711"/>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000" dirty="0">
                <a:solidFill>
                  <a:srgbClr val="3B419B"/>
                </a:solidFill>
              </a:rPr>
              <a:t>COG 435 </a:t>
            </a:r>
            <a:r>
              <a:rPr lang="tr-TR" dirty="0">
                <a:solidFill>
                  <a:srgbClr val="3B419B"/>
                </a:solidFill>
              </a:rPr>
              <a:t/>
            </a:r>
            <a:br>
              <a:rPr lang="tr-TR" dirty="0">
                <a:solidFill>
                  <a:srgbClr val="3B419B"/>
                </a:solidFill>
              </a:rPr>
            </a:br>
            <a:r>
              <a:rPr lang="tr-TR" sz="6600" b="1" dirty="0">
                <a:solidFill>
                  <a:srgbClr val="3B419B"/>
                </a:solidFill>
              </a:rPr>
              <a:t>UZAK DOĞU</a:t>
            </a:r>
          </a:p>
        </p:txBody>
      </p:sp>
      <p:sp>
        <p:nvSpPr>
          <p:cNvPr id="7" name="Alt Başlık 2">
            <a:extLst>
              <a:ext uri="{FF2B5EF4-FFF2-40B4-BE49-F238E27FC236}">
                <a16:creationId xmlns:a16="http://schemas.microsoft.com/office/drawing/2014/main" id="{25BF0E46-5E7F-4448-8AE2-C0F2B5FE990C}"/>
              </a:ext>
            </a:extLst>
          </p:cNvPr>
          <p:cNvSpPr txBox="1">
            <a:spLocks/>
          </p:cNvSpPr>
          <p:nvPr/>
        </p:nvSpPr>
        <p:spPr>
          <a:xfrm>
            <a:off x="4234647" y="6038037"/>
            <a:ext cx="3722703" cy="3485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rgbClr val="3B419B"/>
                </a:solidFill>
              </a:rPr>
              <a:t>Doç. Dr. Mutlu YILMAZ</a:t>
            </a:r>
          </a:p>
        </p:txBody>
      </p:sp>
      <p:sp>
        <p:nvSpPr>
          <p:cNvPr id="8" name="Metin kutusu 7">
            <a:extLst>
              <a:ext uri="{FF2B5EF4-FFF2-40B4-BE49-F238E27FC236}">
                <a16:creationId xmlns:a16="http://schemas.microsoft.com/office/drawing/2014/main" id="{C614CA8C-EEDF-40FA-BC75-2F24B5E6E473}"/>
              </a:ext>
            </a:extLst>
          </p:cNvPr>
          <p:cNvSpPr txBox="1"/>
          <p:nvPr/>
        </p:nvSpPr>
        <p:spPr>
          <a:xfrm>
            <a:off x="4711473" y="4145246"/>
            <a:ext cx="2769049" cy="646331"/>
          </a:xfrm>
          <a:prstGeom prst="rect">
            <a:avLst/>
          </a:prstGeom>
          <a:noFill/>
        </p:spPr>
        <p:txBody>
          <a:bodyPr wrap="square" rtlCol="0">
            <a:spAutoFit/>
          </a:bodyPr>
          <a:lstStyle/>
          <a:p>
            <a:r>
              <a:rPr lang="tr-TR" dirty="0" smtClean="0">
                <a:solidFill>
                  <a:srgbClr val="3B419B"/>
                </a:solidFill>
              </a:rPr>
              <a:t> </a:t>
            </a:r>
            <a:r>
              <a:rPr lang="tr-TR" dirty="0" smtClean="0">
                <a:solidFill>
                  <a:srgbClr val="3B419B"/>
                </a:solidFill>
              </a:rPr>
              <a:t>UZAK DOĞU’DA </a:t>
            </a:r>
            <a:r>
              <a:rPr lang="tr-TR" dirty="0" smtClean="0">
                <a:solidFill>
                  <a:srgbClr val="3B419B"/>
                </a:solidFill>
              </a:rPr>
              <a:t>TURİZM</a:t>
            </a:r>
            <a:endParaRPr lang="tr-TR" dirty="0">
              <a:solidFill>
                <a:srgbClr val="3B419B"/>
              </a:solidFill>
            </a:endParaRPr>
          </a:p>
          <a:p>
            <a:endParaRPr lang="tr-TR" dirty="0"/>
          </a:p>
        </p:txBody>
      </p:sp>
    </p:spTree>
    <p:extLst>
      <p:ext uri="{BB962C8B-B14F-4D97-AF65-F5344CB8AC3E}">
        <p14:creationId xmlns:p14="http://schemas.microsoft.com/office/powerpoint/2010/main" val="168323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2983742"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GYEONGBOKGUNG SARAYI</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718246" y="1503193"/>
            <a:ext cx="4652744" cy="4093428"/>
          </a:xfrm>
          <a:prstGeom prst="rect">
            <a:avLst/>
          </a:prstGeom>
          <a:noFill/>
        </p:spPr>
        <p:txBody>
          <a:bodyPr wrap="square" rtlCol="0">
            <a:spAutoFit/>
          </a:bodyPr>
          <a:lstStyle/>
          <a:p>
            <a:pPr algn="just"/>
            <a:r>
              <a:rPr lang="tr-TR" sz="2000" dirty="0" err="1"/>
              <a:t>Shilin</a:t>
            </a:r>
            <a:r>
              <a:rPr lang="tr-TR" sz="2000" dirty="0"/>
              <a:t> Gece Pazarı her türden yiyecek ve ürün satan satıcılarla dolu sayısız sokaktan oluşmaktadır.</a:t>
            </a:r>
          </a:p>
          <a:p>
            <a:pPr algn="just"/>
            <a:endParaRPr lang="tr-TR" sz="2000" dirty="0"/>
          </a:p>
          <a:p>
            <a:pPr algn="just"/>
            <a:r>
              <a:rPr lang="tr-TR" sz="2000" dirty="0" err="1"/>
              <a:t>Shilin</a:t>
            </a:r>
            <a:r>
              <a:rPr lang="tr-TR" sz="2000" dirty="0"/>
              <a:t> Gece Pazarı da kısa sürede </a:t>
            </a:r>
            <a:r>
              <a:rPr lang="tr-TR" sz="2000" dirty="0" err="1"/>
              <a:t>Taipei‘nin</a:t>
            </a:r>
            <a:r>
              <a:rPr lang="tr-TR" sz="2000" dirty="0"/>
              <a:t> en büyük ve kalabalık gece pazarı haline gelmiştir.</a:t>
            </a:r>
          </a:p>
          <a:p>
            <a:pPr algn="just"/>
            <a:endParaRPr lang="tr-TR" sz="2000" dirty="0"/>
          </a:p>
          <a:p>
            <a:pPr algn="just"/>
            <a:r>
              <a:rPr lang="tr-TR" sz="2000" dirty="0"/>
              <a:t>2002’ye kadar orijinal binasında kalan pazar, binanın yıkılması gerektiği için 2002’de geçici yapılara taşınmıştır. 2012’de ise </a:t>
            </a:r>
            <a:r>
              <a:rPr lang="tr-TR" sz="2000" dirty="0" err="1"/>
              <a:t>Shilin</a:t>
            </a:r>
            <a:r>
              <a:rPr lang="tr-TR" sz="2000" dirty="0"/>
              <a:t> Pazarı‘nın yeni binası halka kapılarını açmıştır.</a:t>
            </a:r>
          </a:p>
        </p:txBody>
      </p:sp>
      <p:pic>
        <p:nvPicPr>
          <p:cNvPr id="7" name="Resim 6">
            <a:extLst>
              <a:ext uri="{FF2B5EF4-FFF2-40B4-BE49-F238E27FC236}">
                <a16:creationId xmlns:a16="http://schemas.microsoft.com/office/drawing/2014/main" id="{135955BE-1415-4B9A-BBAA-A8359D985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406" y="1716446"/>
            <a:ext cx="5545428" cy="3666923"/>
          </a:xfrm>
          <a:prstGeom prst="rect">
            <a:avLst/>
          </a:prstGeom>
          <a:ln w="6350">
            <a:noFill/>
          </a:ln>
        </p:spPr>
      </p:pic>
    </p:spTree>
    <p:extLst>
      <p:ext uri="{BB962C8B-B14F-4D97-AF65-F5344CB8AC3E}">
        <p14:creationId xmlns:p14="http://schemas.microsoft.com/office/powerpoint/2010/main" val="142706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296985"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Turizm</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718246" y="1536174"/>
            <a:ext cx="10875991" cy="3785652"/>
          </a:xfrm>
          <a:prstGeom prst="rect">
            <a:avLst/>
          </a:prstGeom>
          <a:noFill/>
        </p:spPr>
        <p:txBody>
          <a:bodyPr wrap="square" rtlCol="0">
            <a:spAutoFit/>
          </a:bodyPr>
          <a:lstStyle/>
          <a:p>
            <a:pPr algn="just"/>
            <a:r>
              <a:rPr lang="tr-TR" sz="2000" dirty="0"/>
              <a:t>Turizm ya da gezim, dinlenmek, eğlenmek, görmek ve tanımak gibi amaçlarla yapılan geziler ve bir ülkeye veya bir bölgeye gezmen (turist) çekmek için alınan ekonomik, kültürel, teknik önlemlerin, yapılan çalışmaların tümüdür. </a:t>
            </a:r>
          </a:p>
          <a:p>
            <a:pPr algn="just"/>
            <a:endParaRPr lang="tr-TR" sz="2000" dirty="0"/>
          </a:p>
          <a:p>
            <a:pPr algn="just"/>
            <a:r>
              <a:rPr lang="tr-TR" sz="2000" dirty="0"/>
              <a:t>Turistik gezi, insanların sadece bir yerden bir yere gitmesi değil kültürel, ekonomik ve toplumsal olarak da iletişim içinde olmalarıdır. </a:t>
            </a:r>
          </a:p>
          <a:p>
            <a:pPr algn="just"/>
            <a:endParaRPr lang="tr-TR" sz="2000" dirty="0"/>
          </a:p>
          <a:p>
            <a:pPr algn="just"/>
            <a:r>
              <a:rPr lang="tr-TR" sz="2000" dirty="0"/>
              <a:t>Turizm sayesinde insanlar hem diğer ülkelerin, hem kendi ülkelerinde yaşadıkları bölgenin dışındaki güzelliklerin, hem de geçmişte yaşamış olan insanların bırakmış oldukları kültürel mirasın farkına vararak, gelecek kuşaklara daha yaşanılabilir bir dünya bırakmanın gerekliliğine inanarak hayata farklı açılardan bakabilmektedir.</a:t>
            </a:r>
          </a:p>
          <a:p>
            <a:pPr algn="just"/>
            <a:endParaRPr lang="tr-TR" sz="2000" dirty="0"/>
          </a:p>
        </p:txBody>
      </p:sp>
    </p:spTree>
    <p:extLst>
      <p:ext uri="{BB962C8B-B14F-4D97-AF65-F5344CB8AC3E}">
        <p14:creationId xmlns:p14="http://schemas.microsoft.com/office/powerpoint/2010/main" val="425949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3729467"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ÇİN SEDDİ (ÇİN HALK CUMHURİYETİ)</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686114" y="1536174"/>
            <a:ext cx="6552566" cy="3477875"/>
          </a:xfrm>
          <a:prstGeom prst="rect">
            <a:avLst/>
          </a:prstGeom>
          <a:noFill/>
        </p:spPr>
        <p:txBody>
          <a:bodyPr wrap="square" rtlCol="0">
            <a:spAutoFit/>
          </a:bodyPr>
          <a:lstStyle/>
          <a:p>
            <a:pPr algn="just"/>
            <a:r>
              <a:rPr lang="tr-TR" sz="2000" dirty="0"/>
              <a:t>Po körfezinin kıyısında başlayan Çin Seddi, Pekin'in kuzeyinden geçip batıya, </a:t>
            </a:r>
            <a:r>
              <a:rPr lang="tr-TR" sz="2000" dirty="0" err="1"/>
              <a:t>Huang-Ho</a:t>
            </a:r>
            <a:r>
              <a:rPr lang="tr-TR" sz="2000" dirty="0"/>
              <a:t> nehrini ikiye bölerek de güneybatıya ulaşmaktadır.</a:t>
            </a:r>
          </a:p>
          <a:p>
            <a:pPr algn="just"/>
            <a:endParaRPr lang="tr-TR" sz="2000" dirty="0"/>
          </a:p>
          <a:p>
            <a:pPr algn="just"/>
            <a:r>
              <a:rPr lang="tr-TR" sz="2000" dirty="0"/>
              <a:t>Tarih boyunca birçok farklı isimle anılmıştır. 19. yüzyıl sonlarına doğru "Çin Seddi" ismini almıştır.</a:t>
            </a:r>
          </a:p>
          <a:p>
            <a:pPr algn="just"/>
            <a:endParaRPr lang="tr-TR" sz="2000" dirty="0"/>
          </a:p>
          <a:p>
            <a:pPr algn="just"/>
            <a:r>
              <a:rPr lang="tr-TR" sz="2000" dirty="0"/>
              <a:t>Çin Seddini dolaşabilmek için turizme açık olan 3 kapıdan birisini tercih etmek gerekmektedir. </a:t>
            </a:r>
            <a:r>
              <a:rPr lang="tr-TR" sz="2000" dirty="0" err="1"/>
              <a:t>Badaling</a:t>
            </a:r>
            <a:r>
              <a:rPr lang="tr-TR" sz="2000" dirty="0"/>
              <a:t>, Mu </a:t>
            </a:r>
            <a:r>
              <a:rPr lang="tr-TR" sz="2000" dirty="0" err="1"/>
              <a:t>Tian</a:t>
            </a:r>
            <a:r>
              <a:rPr lang="tr-TR" sz="2000" dirty="0"/>
              <a:t>, </a:t>
            </a:r>
            <a:r>
              <a:rPr lang="tr-TR" sz="2000" dirty="0" err="1"/>
              <a:t>Simatai</a:t>
            </a:r>
            <a:r>
              <a:rPr lang="tr-TR" sz="2000" dirty="0"/>
              <a:t> isimli kapılardan giriş yaparak seddin farklı bölümlerini dolaşabilmek mümkündür.</a:t>
            </a:r>
          </a:p>
        </p:txBody>
      </p:sp>
      <p:pic>
        <p:nvPicPr>
          <p:cNvPr id="6" name="Resim 5">
            <a:extLst>
              <a:ext uri="{FF2B5EF4-FFF2-40B4-BE49-F238E27FC236}">
                <a16:creationId xmlns:a16="http://schemas.microsoft.com/office/drawing/2014/main" id="{A40A97A8-F5B8-4A14-883E-E861B210D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2702" y="506027"/>
            <a:ext cx="4384460" cy="5845946"/>
          </a:xfrm>
          <a:prstGeom prst="rect">
            <a:avLst/>
          </a:prstGeom>
          <a:ln w="28575">
            <a:noFill/>
          </a:ln>
        </p:spPr>
      </p:pic>
    </p:spTree>
    <p:extLst>
      <p:ext uri="{BB962C8B-B14F-4D97-AF65-F5344CB8AC3E}">
        <p14:creationId xmlns:p14="http://schemas.microsoft.com/office/powerpoint/2010/main" val="198387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2655269"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PHUKET ADASI (TAYLAND)</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718246" y="2305615"/>
            <a:ext cx="6046538" cy="2246769"/>
          </a:xfrm>
          <a:prstGeom prst="rect">
            <a:avLst/>
          </a:prstGeom>
          <a:noFill/>
        </p:spPr>
        <p:txBody>
          <a:bodyPr wrap="square" rtlCol="0">
            <a:spAutoFit/>
          </a:bodyPr>
          <a:lstStyle/>
          <a:p>
            <a:pPr algn="just"/>
            <a:r>
              <a:rPr lang="tr-TR" sz="2000" dirty="0"/>
              <a:t>Tayland’daki en büyük ve de en turistik ada olan </a:t>
            </a:r>
            <a:r>
              <a:rPr lang="tr-TR" sz="2000" dirty="0" err="1"/>
              <a:t>Phuket</a:t>
            </a:r>
            <a:r>
              <a:rPr lang="tr-TR" sz="2000" dirty="0"/>
              <a:t> adası, güney Tayland’da </a:t>
            </a:r>
            <a:r>
              <a:rPr lang="tr-TR" sz="2000" dirty="0" err="1"/>
              <a:t>Andaman</a:t>
            </a:r>
            <a:r>
              <a:rPr lang="tr-TR" sz="2000" dirty="0"/>
              <a:t> denizi kıyısında bulunmaktadır. Anakaraya küçük bir köprü ile bağlı olan ada, gerek doğal güzellikleri, gerek su altı zenginlikleri, gerekse renkli gece hayatı ile turistleri yıllardır bir mıknatıs gibi kendine çekmektedir.</a:t>
            </a:r>
          </a:p>
          <a:p>
            <a:pPr algn="just"/>
            <a:endParaRPr lang="tr-TR" sz="2000" dirty="0"/>
          </a:p>
        </p:txBody>
      </p:sp>
      <p:pic>
        <p:nvPicPr>
          <p:cNvPr id="5" name="Resim 4">
            <a:extLst>
              <a:ext uri="{FF2B5EF4-FFF2-40B4-BE49-F238E27FC236}">
                <a16:creationId xmlns:a16="http://schemas.microsoft.com/office/drawing/2014/main" id="{DBF20615-E46D-4D5F-AB9F-8A07FC4CCF12}"/>
              </a:ext>
            </a:extLst>
          </p:cNvPr>
          <p:cNvPicPr>
            <a:picLocks noChangeAspect="1"/>
          </p:cNvPicPr>
          <p:nvPr/>
        </p:nvPicPr>
        <p:blipFill rotWithShape="1">
          <a:blip r:embed="rId2">
            <a:extLst>
              <a:ext uri="{28A0092B-C50C-407E-A947-70E740481C1C}">
                <a14:useLocalDpi xmlns:a14="http://schemas.microsoft.com/office/drawing/2010/main" val="0"/>
              </a:ext>
            </a:extLst>
          </a:blip>
          <a:srcRect r="44092"/>
          <a:stretch/>
        </p:blipFill>
        <p:spPr>
          <a:xfrm>
            <a:off x="7064304" y="529984"/>
            <a:ext cx="4856086" cy="5798032"/>
          </a:xfrm>
          <a:prstGeom prst="rect">
            <a:avLst/>
          </a:prstGeom>
          <a:ln w="38100">
            <a:noFill/>
          </a:ln>
        </p:spPr>
      </p:pic>
    </p:spTree>
    <p:extLst>
      <p:ext uri="{BB962C8B-B14F-4D97-AF65-F5344CB8AC3E}">
        <p14:creationId xmlns:p14="http://schemas.microsoft.com/office/powerpoint/2010/main" val="380964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296985"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PATTAYA</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718246" y="2305615"/>
            <a:ext cx="6046538" cy="2554545"/>
          </a:xfrm>
          <a:prstGeom prst="rect">
            <a:avLst/>
          </a:prstGeom>
          <a:noFill/>
        </p:spPr>
        <p:txBody>
          <a:bodyPr wrap="square" rtlCol="0">
            <a:spAutoFit/>
          </a:bodyPr>
          <a:lstStyle/>
          <a:p>
            <a:pPr algn="just"/>
            <a:r>
              <a:rPr lang="tr-TR" sz="2000" dirty="0"/>
              <a:t>Tayland'ın başkenti Bangkok'un yaklaşık 150 km doğusunda ve Tayland Körfezi’nin kıyısında yer alan </a:t>
            </a:r>
            <a:r>
              <a:rPr lang="tr-TR" sz="2000" dirty="0" err="1"/>
              <a:t>Pattaya</a:t>
            </a:r>
            <a:r>
              <a:rPr lang="tr-TR" sz="2000" dirty="0"/>
              <a:t>, ülkenin en önemli turizm merkezlerinden birisidir."</a:t>
            </a:r>
            <a:r>
              <a:rPr lang="tr-TR" sz="2000" dirty="0" err="1"/>
              <a:t>Pattaya"nın</a:t>
            </a:r>
            <a:r>
              <a:rPr lang="tr-TR" sz="2000" dirty="0"/>
              <a:t> kelime anlamı “Güney Batı Muson </a:t>
            </a:r>
            <a:r>
              <a:rPr lang="tr-TR" sz="2000" dirty="0" err="1"/>
              <a:t>Rüzgarı”dır</a:t>
            </a:r>
            <a:r>
              <a:rPr lang="tr-TR" sz="2000" dirty="0"/>
              <a:t>. Her yıl yaklaşık 5 milyon turisti ağırlayan şehirdeki "</a:t>
            </a:r>
            <a:r>
              <a:rPr lang="tr-TR" sz="2000" dirty="0" err="1"/>
              <a:t>Walking</a:t>
            </a:r>
            <a:r>
              <a:rPr lang="tr-TR" sz="2000" dirty="0"/>
              <a:t> Street" şehrin merkezi olup, gece hayatının da kalbi niteliğindedir.</a:t>
            </a:r>
          </a:p>
          <a:p>
            <a:pPr algn="just"/>
            <a:endParaRPr lang="tr-TR" sz="2000" dirty="0"/>
          </a:p>
        </p:txBody>
      </p:sp>
      <p:pic>
        <p:nvPicPr>
          <p:cNvPr id="6" name="Resim 5">
            <a:extLst>
              <a:ext uri="{FF2B5EF4-FFF2-40B4-BE49-F238E27FC236}">
                <a16:creationId xmlns:a16="http://schemas.microsoft.com/office/drawing/2014/main" id="{D41FCC38-E2C1-4023-882B-998A7621E2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4784" y="969201"/>
            <a:ext cx="4903433" cy="4919598"/>
          </a:xfrm>
          <a:prstGeom prst="rect">
            <a:avLst/>
          </a:prstGeom>
        </p:spPr>
      </p:pic>
    </p:spTree>
    <p:extLst>
      <p:ext uri="{BB962C8B-B14F-4D97-AF65-F5344CB8AC3E}">
        <p14:creationId xmlns:p14="http://schemas.microsoft.com/office/powerpoint/2010/main" val="182197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2468837"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PALAWAN (FİLİPİNLER)</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718246" y="2613392"/>
            <a:ext cx="5194282" cy="1938992"/>
          </a:xfrm>
          <a:prstGeom prst="rect">
            <a:avLst/>
          </a:prstGeom>
          <a:noFill/>
        </p:spPr>
        <p:txBody>
          <a:bodyPr wrap="square" rtlCol="0">
            <a:spAutoFit/>
          </a:bodyPr>
          <a:lstStyle/>
          <a:p>
            <a:pPr algn="just"/>
            <a:r>
              <a:rPr lang="tr-TR" sz="2000" dirty="0"/>
              <a:t>Ada geniş alana yayılan vahşi yaşamı, doğayla iç içe bulunan dağları ve beyaz kumsallarıyla her yıl çok sayıda turisti ağırlamaktadır. </a:t>
            </a:r>
          </a:p>
          <a:p>
            <a:pPr algn="just"/>
            <a:endParaRPr lang="tr-TR" sz="2000" dirty="0"/>
          </a:p>
          <a:p>
            <a:pPr algn="just"/>
            <a:r>
              <a:rPr lang="tr-TR" sz="2000" dirty="0" err="1"/>
              <a:t>Palawan</a:t>
            </a:r>
            <a:r>
              <a:rPr lang="tr-TR" sz="2000" dirty="0"/>
              <a:t> adası </a:t>
            </a:r>
            <a:r>
              <a:rPr lang="tr-TR" sz="2000" dirty="0" err="1"/>
              <a:t>Linapacan</a:t>
            </a:r>
            <a:r>
              <a:rPr lang="tr-TR" sz="2000" dirty="0"/>
              <a:t> adaları arasında en büyük olmasının yanında en ünlüsüdür. </a:t>
            </a:r>
          </a:p>
        </p:txBody>
      </p:sp>
      <p:pic>
        <p:nvPicPr>
          <p:cNvPr id="7" name="Resim 6">
            <a:extLst>
              <a:ext uri="{FF2B5EF4-FFF2-40B4-BE49-F238E27FC236}">
                <a16:creationId xmlns:a16="http://schemas.microsoft.com/office/drawing/2014/main" id="{BE4BDC6E-C567-4355-AB28-8B1C4777E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224" y="616668"/>
            <a:ext cx="5320683" cy="5786106"/>
          </a:xfrm>
          <a:prstGeom prst="rect">
            <a:avLst/>
          </a:prstGeom>
          <a:ln w="6350">
            <a:noFill/>
          </a:ln>
        </p:spPr>
      </p:pic>
    </p:spTree>
    <p:extLst>
      <p:ext uri="{BB962C8B-B14F-4D97-AF65-F5344CB8AC3E}">
        <p14:creationId xmlns:p14="http://schemas.microsoft.com/office/powerpoint/2010/main" val="4150262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2646391"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SIEM REAP (KAMBOÇYA)</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718246" y="1463007"/>
            <a:ext cx="5194282" cy="4093428"/>
          </a:xfrm>
          <a:prstGeom prst="rect">
            <a:avLst/>
          </a:prstGeom>
          <a:noFill/>
        </p:spPr>
        <p:txBody>
          <a:bodyPr wrap="square" rtlCol="0">
            <a:spAutoFit/>
          </a:bodyPr>
          <a:lstStyle/>
          <a:p>
            <a:r>
              <a:rPr lang="tr-TR" sz="2000" dirty="0">
                <a:solidFill>
                  <a:schemeClr val="tx1">
                    <a:lumMod val="95000"/>
                    <a:lumOff val="5000"/>
                  </a:schemeClr>
                </a:solidFill>
              </a:rPr>
              <a:t>Her yıl milyonlarca turistin ziyaret ettiği </a:t>
            </a:r>
            <a:r>
              <a:rPr lang="tr-TR" sz="2000" dirty="0" err="1">
                <a:solidFill>
                  <a:schemeClr val="tx1">
                    <a:lumMod val="95000"/>
                    <a:lumOff val="5000"/>
                  </a:schemeClr>
                </a:solidFill>
              </a:rPr>
              <a:t>Angkor</a:t>
            </a:r>
            <a:r>
              <a:rPr lang="tr-TR" sz="2000" dirty="0">
                <a:solidFill>
                  <a:schemeClr val="tx1">
                    <a:lumMod val="95000"/>
                    <a:lumOff val="5000"/>
                  </a:schemeClr>
                </a:solidFill>
              </a:rPr>
              <a:t> Vat </a:t>
            </a:r>
            <a:r>
              <a:rPr lang="tr-TR" sz="2000" dirty="0" err="1">
                <a:solidFill>
                  <a:schemeClr val="tx1">
                    <a:lumMod val="95000"/>
                    <a:lumOff val="5000"/>
                  </a:schemeClr>
                </a:solidFill>
              </a:rPr>
              <a:t>Tapınakları'na</a:t>
            </a:r>
            <a:r>
              <a:rPr lang="tr-TR" sz="2000" dirty="0">
                <a:solidFill>
                  <a:schemeClr val="tx1">
                    <a:lumMod val="95000"/>
                    <a:lumOff val="5000"/>
                  </a:schemeClr>
                </a:solidFill>
              </a:rPr>
              <a:t> 5 kilometre mesafede bulunmaktadır. Fransız sömürgesi döneminden kalma binalar, dükkanlar ve iş merkezleri bu alanda bulunmaktadır.</a:t>
            </a:r>
          </a:p>
          <a:p>
            <a:r>
              <a:rPr lang="tr-TR" sz="2000" dirty="0">
                <a:solidFill>
                  <a:schemeClr val="tx1">
                    <a:lumMod val="95000"/>
                    <a:lumOff val="5000"/>
                  </a:schemeClr>
                </a:solidFill>
              </a:rPr>
              <a:t> </a:t>
            </a:r>
          </a:p>
          <a:p>
            <a:r>
              <a:rPr lang="tr-TR" sz="2000" dirty="0">
                <a:solidFill>
                  <a:schemeClr val="tx1">
                    <a:lumMod val="95000"/>
                    <a:lumOff val="5000"/>
                  </a:schemeClr>
                </a:solidFill>
              </a:rPr>
              <a:t>Kamboçya'nın önemli turistik merkezi olan şehir, 12. yüzyılda inşa edilmiş </a:t>
            </a:r>
            <a:r>
              <a:rPr lang="tr-TR" sz="2000" dirty="0" err="1">
                <a:solidFill>
                  <a:schemeClr val="tx1">
                    <a:lumMod val="95000"/>
                    <a:lumOff val="5000"/>
                  </a:schemeClr>
                </a:solidFill>
              </a:rPr>
              <a:t>Angkor</a:t>
            </a:r>
            <a:r>
              <a:rPr lang="tr-TR" sz="2000" dirty="0">
                <a:solidFill>
                  <a:schemeClr val="tx1">
                    <a:lumMod val="95000"/>
                    <a:lumOff val="5000"/>
                  </a:schemeClr>
                </a:solidFill>
              </a:rPr>
              <a:t> Vat için bir kapı vazifesi görür. </a:t>
            </a:r>
          </a:p>
          <a:p>
            <a:endParaRPr lang="tr-TR" sz="2000" dirty="0">
              <a:solidFill>
                <a:schemeClr val="tx1">
                  <a:lumMod val="95000"/>
                  <a:lumOff val="5000"/>
                </a:schemeClr>
              </a:solidFill>
            </a:endParaRPr>
          </a:p>
          <a:p>
            <a:r>
              <a:rPr lang="tr-TR" sz="2000" dirty="0">
                <a:solidFill>
                  <a:schemeClr val="tx1">
                    <a:lumMod val="95000"/>
                    <a:lumOff val="5000"/>
                  </a:schemeClr>
                </a:solidFill>
              </a:rPr>
              <a:t>Tapınaklar bölgesinin 1992 yılında Dünya Kültür Mirası Listesi'ne dahil edilmesiyle şehrin turizm potansiyeli büyümüştür.</a:t>
            </a:r>
          </a:p>
        </p:txBody>
      </p:sp>
      <p:pic>
        <p:nvPicPr>
          <p:cNvPr id="6" name="Resim 5">
            <a:extLst>
              <a:ext uri="{FF2B5EF4-FFF2-40B4-BE49-F238E27FC236}">
                <a16:creationId xmlns:a16="http://schemas.microsoft.com/office/drawing/2014/main" id="{3E96F487-2072-46FF-B978-6CDCC8B74DE4}"/>
              </a:ext>
            </a:extLst>
          </p:cNvPr>
          <p:cNvPicPr>
            <a:picLocks noChangeAspect="1"/>
          </p:cNvPicPr>
          <p:nvPr/>
        </p:nvPicPr>
        <p:blipFill>
          <a:blip r:embed="rId2">
            <a:clrChange>
              <a:clrFrom>
                <a:srgbClr val="534A41"/>
              </a:clrFrom>
              <a:clrTo>
                <a:srgbClr val="534A41">
                  <a:alpha val="0"/>
                </a:srgbClr>
              </a:clrTo>
            </a:clrChange>
            <a:extLst>
              <a:ext uri="{28A0092B-C50C-407E-A947-70E740481C1C}">
                <a14:useLocalDpi xmlns:a14="http://schemas.microsoft.com/office/drawing/2010/main" val="0"/>
              </a:ext>
            </a:extLst>
          </a:blip>
          <a:stretch>
            <a:fillRect/>
          </a:stretch>
        </p:blipFill>
        <p:spPr>
          <a:xfrm>
            <a:off x="5912528" y="1734662"/>
            <a:ext cx="6008296" cy="3388676"/>
          </a:xfrm>
          <a:prstGeom prst="rect">
            <a:avLst/>
          </a:prstGeom>
          <a:noFill/>
          <a:ln w="6350">
            <a:noFill/>
          </a:ln>
        </p:spPr>
      </p:pic>
    </p:spTree>
    <p:extLst>
      <p:ext uri="{BB962C8B-B14F-4D97-AF65-F5344CB8AC3E}">
        <p14:creationId xmlns:p14="http://schemas.microsoft.com/office/powerpoint/2010/main" val="924699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2983742"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MEİJİ TAPINAĞI (JAPONYA)</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718246" y="1463007"/>
            <a:ext cx="4652744" cy="4106258"/>
          </a:xfrm>
          <a:prstGeom prst="rect">
            <a:avLst/>
          </a:prstGeom>
          <a:noFill/>
        </p:spPr>
        <p:txBody>
          <a:bodyPr wrap="square" rtlCol="0">
            <a:spAutoFit/>
          </a:bodyPr>
          <a:lstStyle/>
          <a:p>
            <a:r>
              <a:rPr lang="tr-TR" sz="2000" dirty="0"/>
              <a:t>Japonya'nın başkenti Tokyo'da İmparator </a:t>
            </a:r>
            <a:r>
              <a:rPr lang="tr-TR" sz="2000" dirty="0" err="1"/>
              <a:t>Meiji</a:t>
            </a:r>
            <a:r>
              <a:rPr lang="tr-TR" sz="2000" dirty="0"/>
              <a:t> ve eşi İmparatoriçe </a:t>
            </a:r>
            <a:r>
              <a:rPr lang="tr-TR" sz="2000" dirty="0" err="1"/>
              <a:t>Shoken'in</a:t>
            </a:r>
            <a:r>
              <a:rPr lang="tr-TR" sz="2000" dirty="0"/>
              <a:t> ilahlaştırılan ruhlarına adanmış bir Şinto tapınağıdır. 1915'te yapımına başlanan ve 1920 yılında tamamlanan yüzyıllık mabet tipik bir imparatorluk tapınağıdır. Geleneksel Japon </a:t>
            </a:r>
            <a:r>
              <a:rPr lang="tr-TR" sz="2000" dirty="0" err="1"/>
              <a:t>Nagare-zukuri</a:t>
            </a:r>
            <a:r>
              <a:rPr lang="tr-TR" sz="2000" dirty="0"/>
              <a:t> mimari sitiliyle oluşturulan tapınağın yapımında bakır kullanılmıştır. Orijinal bina II. Dünya Savaşı esnasında gerçekleşen hava saldırılarında tahribata uğramıştır. Tapınak 1958 yılında gerçekleştirilen çalışmalarla aslına uygun olarak restore edilmiştir.</a:t>
            </a:r>
          </a:p>
        </p:txBody>
      </p:sp>
      <p:pic>
        <p:nvPicPr>
          <p:cNvPr id="7" name="Resim 6">
            <a:extLst>
              <a:ext uri="{FF2B5EF4-FFF2-40B4-BE49-F238E27FC236}">
                <a16:creationId xmlns:a16="http://schemas.microsoft.com/office/drawing/2014/main" id="{656AF7F3-4923-4ABF-9E4E-93F37E266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3977" y="1490774"/>
            <a:ext cx="6159388" cy="4106259"/>
          </a:xfrm>
          <a:prstGeom prst="rect">
            <a:avLst/>
          </a:prstGeom>
          <a:ln w="9525">
            <a:noFill/>
          </a:ln>
        </p:spPr>
      </p:pic>
    </p:spTree>
    <p:extLst>
      <p:ext uri="{BB962C8B-B14F-4D97-AF65-F5344CB8AC3E}">
        <p14:creationId xmlns:p14="http://schemas.microsoft.com/office/powerpoint/2010/main" val="2202138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2983742"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GYEONGBOKGUNG SARAYI</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718246" y="2305615"/>
            <a:ext cx="4652744" cy="2246769"/>
          </a:xfrm>
          <a:prstGeom prst="rect">
            <a:avLst/>
          </a:prstGeom>
          <a:noFill/>
        </p:spPr>
        <p:txBody>
          <a:bodyPr wrap="square" rtlCol="0">
            <a:spAutoFit/>
          </a:bodyPr>
          <a:lstStyle/>
          <a:p>
            <a:r>
              <a:rPr lang="tr-TR" sz="2000" dirty="0"/>
              <a:t>Seul şehrinin  merkezinde bulunan </a:t>
            </a:r>
            <a:r>
              <a:rPr lang="tr-TR" sz="2000" dirty="0" err="1"/>
              <a:t>Gyeongbokgung</a:t>
            </a:r>
            <a:r>
              <a:rPr lang="tr-TR" sz="2000" dirty="0"/>
              <a:t> Sarayı, UNESCO Dünya Kültür Mirası Listesi’nde yer alan önemli bir turist çekim merkezidir. </a:t>
            </a:r>
          </a:p>
          <a:p>
            <a:endParaRPr lang="tr-TR" sz="2000" dirty="0"/>
          </a:p>
          <a:p>
            <a:r>
              <a:rPr lang="tr-TR" sz="2000" dirty="0"/>
              <a:t>Ana etkinlik ise Kraliyet Muhafızlarının Nöbet Değişimi </a:t>
            </a:r>
            <a:r>
              <a:rPr lang="tr-TR" sz="2000" dirty="0" err="1"/>
              <a:t>Seremonisi’dir</a:t>
            </a:r>
            <a:r>
              <a:rPr lang="tr-TR" sz="2000" dirty="0"/>
              <a:t>.</a:t>
            </a:r>
          </a:p>
        </p:txBody>
      </p:sp>
      <p:pic>
        <p:nvPicPr>
          <p:cNvPr id="6" name="Resim 5">
            <a:extLst>
              <a:ext uri="{FF2B5EF4-FFF2-40B4-BE49-F238E27FC236}">
                <a16:creationId xmlns:a16="http://schemas.microsoft.com/office/drawing/2014/main" id="{5B6D7895-DB0D-49E9-ACE0-05F346F9A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380" y="1530386"/>
            <a:ext cx="5295334" cy="3971500"/>
          </a:xfrm>
          <a:prstGeom prst="rect">
            <a:avLst/>
          </a:prstGeom>
          <a:ln w="9525">
            <a:noFill/>
          </a:ln>
        </p:spPr>
      </p:pic>
    </p:spTree>
    <p:extLst>
      <p:ext uri="{BB962C8B-B14F-4D97-AF65-F5344CB8AC3E}">
        <p14:creationId xmlns:p14="http://schemas.microsoft.com/office/powerpoint/2010/main" val="280226559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622</Words>
  <Application>Microsoft Office PowerPoint</Application>
  <PresentationFormat>Geniş ekran</PresentationFormat>
  <Paragraphs>53</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Cemre Pehlivanoğlu</dc:creator>
  <cp:lastModifiedBy>Windows Kullanıcısı</cp:lastModifiedBy>
  <cp:revision>112</cp:revision>
  <dcterms:created xsi:type="dcterms:W3CDTF">2020-01-12T12:36:35Z</dcterms:created>
  <dcterms:modified xsi:type="dcterms:W3CDTF">2020-05-12T13:15:29Z</dcterms:modified>
</cp:coreProperties>
</file>