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78DC61-2DFA-4B33-9887-89BD12166FE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2AC92CA-737A-4A4A-AECA-6B01D53228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553919C-2178-4F44-ABF8-A4A8DF2E0C38}"/>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5" name="Alt Bilgi Yer Tutucusu 4">
            <a:extLst>
              <a:ext uri="{FF2B5EF4-FFF2-40B4-BE49-F238E27FC236}">
                <a16:creationId xmlns:a16="http://schemas.microsoft.com/office/drawing/2014/main" id="{D5DC05A4-D93F-4218-91C3-4B7EA6B288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8BE96D6-5643-4DB1-A383-E73DD0897E7C}"/>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192748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5640DB-B680-419D-A59C-769889F7734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F7D4903-4BF7-4A1B-B398-698A11A829A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1DDEA8B-6198-4D8D-80D6-200B7C37F89E}"/>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5" name="Alt Bilgi Yer Tutucusu 4">
            <a:extLst>
              <a:ext uri="{FF2B5EF4-FFF2-40B4-BE49-F238E27FC236}">
                <a16:creationId xmlns:a16="http://schemas.microsoft.com/office/drawing/2014/main" id="{377F760A-180F-468E-824A-4BF91063F78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4B09D6D-025B-45BD-B7F4-5309250F662A}"/>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4118779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4986F26-3405-42BA-95EC-FDCE5AD4698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23ADF24-DBA1-4041-AFAC-19362C3047F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FAAD4B-FD60-4D42-895C-729E650FF67B}"/>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5" name="Alt Bilgi Yer Tutucusu 4">
            <a:extLst>
              <a:ext uri="{FF2B5EF4-FFF2-40B4-BE49-F238E27FC236}">
                <a16:creationId xmlns:a16="http://schemas.microsoft.com/office/drawing/2014/main" id="{49FE5537-2A68-44C5-8401-F26F5B8F919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F49D8EC-FCD8-4028-9BD9-F9E673282BED}"/>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3673982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6B1021-56C1-4BA0-83DF-4BFB10204DD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D3ADEAB-B54C-452E-A94F-9169536B0CC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AFF807B-B62D-4C86-A1BC-596EE7C095E7}"/>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5" name="Alt Bilgi Yer Tutucusu 4">
            <a:extLst>
              <a:ext uri="{FF2B5EF4-FFF2-40B4-BE49-F238E27FC236}">
                <a16:creationId xmlns:a16="http://schemas.microsoft.com/office/drawing/2014/main" id="{4CA1CE6C-86C5-4ADF-9EC0-4E66BE0F954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59DDC80-0F41-46E9-99B7-48168D16FA7D}"/>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942720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59EA82-05D9-430F-8F76-6D12CC461CD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70E3F46-8DE4-4A56-8C5E-A99B548731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C1A20F1-4121-4EE5-809A-4E715024106C}"/>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5" name="Alt Bilgi Yer Tutucusu 4">
            <a:extLst>
              <a:ext uri="{FF2B5EF4-FFF2-40B4-BE49-F238E27FC236}">
                <a16:creationId xmlns:a16="http://schemas.microsoft.com/office/drawing/2014/main" id="{9A8F8B61-A2EB-48EC-84D6-2C2B4F3556C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32AAA41-566C-41C7-8A41-32198AAA0942}"/>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1615623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15DA69-78BA-4505-8044-7ED062E9B43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A5ED79A-A7F9-4380-9E4F-34015000FAB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338CF85-5C50-45A0-98F7-1B7936A473F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29018A2-F9CA-461D-AD6E-14CB15DB251E}"/>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6" name="Alt Bilgi Yer Tutucusu 5">
            <a:extLst>
              <a:ext uri="{FF2B5EF4-FFF2-40B4-BE49-F238E27FC236}">
                <a16:creationId xmlns:a16="http://schemas.microsoft.com/office/drawing/2014/main" id="{5852BD0B-91BA-499F-9E13-93997519760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969E261-023E-4950-B352-38B0DC966191}"/>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2152009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879FBE-A421-4613-AD28-987438EB035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8A1566D-8FE5-4DED-9738-EDB52098DD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B7420C0-260B-47DA-A3E7-6C2CD2C87B1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61F7A81-F3C1-44B3-9785-7BE4DDCB34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B8A49C2-5BE6-4D66-A61D-BF5247FC010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40D0E01-FC8F-4CD5-B4DB-F05DFBD52A65}"/>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8" name="Alt Bilgi Yer Tutucusu 7">
            <a:extLst>
              <a:ext uri="{FF2B5EF4-FFF2-40B4-BE49-F238E27FC236}">
                <a16:creationId xmlns:a16="http://schemas.microsoft.com/office/drawing/2014/main" id="{339B8A23-5499-4E04-BB2E-9C1940F4178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1B6FEE3-3D75-4D9E-AFE2-246AECA2B331}"/>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1533768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5324A1-5C6A-48F3-97E8-2BC02C65877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77D511D-771F-45B3-8431-1BC0C5EFA25F}"/>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4" name="Alt Bilgi Yer Tutucusu 3">
            <a:extLst>
              <a:ext uri="{FF2B5EF4-FFF2-40B4-BE49-F238E27FC236}">
                <a16:creationId xmlns:a16="http://schemas.microsoft.com/office/drawing/2014/main" id="{93CD9ADF-2099-445C-B720-C2FC4B20061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371636F-B14D-496C-86DE-846A8E645E52}"/>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1752572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83C573C-27AE-4B1D-9FC0-CA9CEC4FEFD6}"/>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3" name="Alt Bilgi Yer Tutucusu 2">
            <a:extLst>
              <a:ext uri="{FF2B5EF4-FFF2-40B4-BE49-F238E27FC236}">
                <a16:creationId xmlns:a16="http://schemas.microsoft.com/office/drawing/2014/main" id="{A4A1509B-A9E5-489A-B1F9-9588CF2AC5B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F08920A-1519-4E7C-B19A-78A81028B4E4}"/>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2157134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37114C-6FD7-4D98-BC8E-9AF4CF9FF23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10D7B17-FC25-4623-B846-2381501401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5E55EE2-AB85-4EC9-AE00-B6A9306A02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509EFF4-E400-462C-9B3B-47CB20ABBB29}"/>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6" name="Alt Bilgi Yer Tutucusu 5">
            <a:extLst>
              <a:ext uri="{FF2B5EF4-FFF2-40B4-BE49-F238E27FC236}">
                <a16:creationId xmlns:a16="http://schemas.microsoft.com/office/drawing/2014/main" id="{5C52A6CB-2CD7-4322-9B0F-5FD56CBE9C6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05E2F12-BE05-4D14-BC09-385D1A8280B7}"/>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2906261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1AF681-695A-4257-B467-67ABA765203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9DE3D85-2DA3-4578-B407-2A22865576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D5F8194-DA70-42D9-847B-940F523FE3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9A79902-7C4F-473A-9F04-E7C181A81BFE}"/>
              </a:ext>
            </a:extLst>
          </p:cNvPr>
          <p:cNvSpPr>
            <a:spLocks noGrp="1"/>
          </p:cNvSpPr>
          <p:nvPr>
            <p:ph type="dt" sz="half" idx="10"/>
          </p:nvPr>
        </p:nvSpPr>
        <p:spPr/>
        <p:txBody>
          <a:bodyPr/>
          <a:lstStyle/>
          <a:p>
            <a:fld id="{53D9998A-EBD3-4FBF-967C-1D1DF48E1495}" type="datetimeFigureOut">
              <a:rPr lang="tr-TR" smtClean="0"/>
              <a:t>17.04.2020</a:t>
            </a:fld>
            <a:endParaRPr lang="tr-TR"/>
          </a:p>
        </p:txBody>
      </p:sp>
      <p:sp>
        <p:nvSpPr>
          <p:cNvPr id="6" name="Alt Bilgi Yer Tutucusu 5">
            <a:extLst>
              <a:ext uri="{FF2B5EF4-FFF2-40B4-BE49-F238E27FC236}">
                <a16:creationId xmlns:a16="http://schemas.microsoft.com/office/drawing/2014/main" id="{97C47D28-C94A-4EC1-8884-003C7661967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DCF50D4-4E73-49EB-B6C7-A34F11AD2E7F}"/>
              </a:ext>
            </a:extLst>
          </p:cNvPr>
          <p:cNvSpPr>
            <a:spLocks noGrp="1"/>
          </p:cNvSpPr>
          <p:nvPr>
            <p:ph type="sldNum" sz="quarter" idx="12"/>
          </p:nvPr>
        </p:nvSpPr>
        <p:spPr/>
        <p:txBody>
          <a:bodyPr/>
          <a:lstStyle/>
          <a:p>
            <a:fld id="{264B6438-0B9C-4A92-933F-85EE64C8E0FE}" type="slidenum">
              <a:rPr lang="tr-TR" smtClean="0"/>
              <a:t>‹#›</a:t>
            </a:fld>
            <a:endParaRPr lang="tr-TR"/>
          </a:p>
        </p:txBody>
      </p:sp>
    </p:spTree>
    <p:extLst>
      <p:ext uri="{BB962C8B-B14F-4D97-AF65-F5344CB8AC3E}">
        <p14:creationId xmlns:p14="http://schemas.microsoft.com/office/powerpoint/2010/main" val="2788924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254CEF-D604-4BCC-85E9-DFB0889F4C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761BE39-3529-4EAE-ADA3-84F60F7B19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3FA50FE-99DA-430E-B4DE-673A077FA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9998A-EBD3-4FBF-967C-1D1DF48E1495}" type="datetimeFigureOut">
              <a:rPr lang="tr-TR" smtClean="0"/>
              <a:t>17.04.2020</a:t>
            </a:fld>
            <a:endParaRPr lang="tr-TR"/>
          </a:p>
        </p:txBody>
      </p:sp>
      <p:sp>
        <p:nvSpPr>
          <p:cNvPr id="5" name="Alt Bilgi Yer Tutucusu 4">
            <a:extLst>
              <a:ext uri="{FF2B5EF4-FFF2-40B4-BE49-F238E27FC236}">
                <a16:creationId xmlns:a16="http://schemas.microsoft.com/office/drawing/2014/main" id="{CFA012BE-6C45-49D8-83E7-9FA9AD636F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8FFC716-7E3B-430E-9295-D541AB8CA8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4B6438-0B9C-4A92-933F-85EE64C8E0FE}" type="slidenum">
              <a:rPr lang="tr-TR" smtClean="0"/>
              <a:t>‹#›</a:t>
            </a:fld>
            <a:endParaRPr lang="tr-TR"/>
          </a:p>
        </p:txBody>
      </p:sp>
    </p:spTree>
    <p:extLst>
      <p:ext uri="{BB962C8B-B14F-4D97-AF65-F5344CB8AC3E}">
        <p14:creationId xmlns:p14="http://schemas.microsoft.com/office/powerpoint/2010/main" val="3793912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1B8B8D-B134-4428-A327-96870C6EE943}"/>
              </a:ext>
            </a:extLst>
          </p:cNvPr>
          <p:cNvSpPr>
            <a:spLocks noGrp="1"/>
          </p:cNvSpPr>
          <p:nvPr>
            <p:ph type="ctrTitle"/>
          </p:nvPr>
        </p:nvSpPr>
        <p:spPr/>
        <p:txBody>
          <a:bodyPr>
            <a:normAutofit fontScale="90000"/>
          </a:bodyPr>
          <a:lstStyle/>
          <a:p>
            <a:r>
              <a:rPr lang="tr-TR" b="1" dirty="0"/>
              <a:t>SOSYAL HAYAT</a:t>
            </a:r>
            <a:br>
              <a:rPr lang="tr-TR" b="1" dirty="0"/>
            </a:br>
            <a:r>
              <a:rPr lang="tr-TR" b="1" dirty="0"/>
              <a:t>İslam Toplumunun Oluşumu</a:t>
            </a:r>
            <a:br>
              <a:rPr lang="tr-TR" b="1" dirty="0"/>
            </a:br>
            <a:endParaRPr lang="tr-TR" dirty="0"/>
          </a:p>
        </p:txBody>
      </p:sp>
      <p:sp>
        <p:nvSpPr>
          <p:cNvPr id="3" name="Alt Başlık 2">
            <a:extLst>
              <a:ext uri="{FF2B5EF4-FFF2-40B4-BE49-F238E27FC236}">
                <a16:creationId xmlns:a16="http://schemas.microsoft.com/office/drawing/2014/main" id="{767B2EA0-D929-4969-ABA6-7272CA2F51C6}"/>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740977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8D797E-C3F1-4C33-842E-B051B6E5EAF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4DA1022-EB9C-4610-BFA0-F70F1A416DD5}"/>
              </a:ext>
            </a:extLst>
          </p:cNvPr>
          <p:cNvSpPr>
            <a:spLocks noGrp="1"/>
          </p:cNvSpPr>
          <p:nvPr>
            <p:ph idx="1"/>
          </p:nvPr>
        </p:nvSpPr>
        <p:spPr/>
        <p:txBody>
          <a:bodyPr>
            <a:normAutofit fontScale="70000" lnSpcReduction="20000"/>
          </a:bodyPr>
          <a:lstStyle/>
          <a:p>
            <a:r>
              <a:rPr lang="tr-TR" dirty="0"/>
              <a:t>Dört halife döneminden itibaren gerçekleşen fetihlerle birlikte İslâm, Hristiyanların hakim olduğu topraklarda büyük ölçüde yayıldı. Bu fetihler esnasında Irak, Suriye ve Mısır'da çok açık bir şekilde görüldüğü gibi barış politikalarının savaştan çok daha fazla yer tuttuğu müşahede edilmektedir. </a:t>
            </a:r>
          </a:p>
          <a:p>
            <a:r>
              <a:rPr lang="tr-TR" dirty="0"/>
              <a:t>Fakat konuya Hristiyanlar açısından bakıldığında, bunun askerî yönden mağlubiyet olduğu bir gerçektir. Bu mağlubiyet karşısında İslâm dünyasına karşı önce sözlü, daha sonra da Haçlı seferleri gibi askerî saldırıya geçilmiştir; ancak Hristiyan dünyası Haçlı seferlerinden kalıcı bir sonuç elde edememiştir. Tam tersine Müslüman Türkler Avrupa içlerine kadar ilerlemişlerdir. Daha sonraki dönemlerde Hristiyanlar tarafından İslâm, Hz. Muhammed ve  Müslümanlar hakkında önceki döneme oranla, nispeten daha ılımlı yaklaşımlar sergilenmiş ve özellikle şarkiyat çalışmaları sırasında daha sağlıklı tespit ve değerlendirmeler yapılabilmiştir. </a:t>
            </a:r>
          </a:p>
          <a:p>
            <a:r>
              <a:rPr lang="tr-TR" dirty="0"/>
              <a:t>Müslümanlar tarih boyunca hakimiyetleri altındaki Hristiyanlara Hz. Peygamber'in tatbik ettiği evrensel ilkeler istikametinde yaklaşmışlardır. Onların can ve mal güvenliklerini teminat altına almanın yanında, dinî, </a:t>
            </a:r>
            <a:r>
              <a:rPr lang="tr-TR" dirty="0" err="1"/>
              <a:t>hukûkî</a:t>
            </a:r>
            <a:r>
              <a:rPr lang="tr-TR" dirty="0"/>
              <a:t>, ekonomik ve kültürel serbestlik tanımışlardır. Buna karşılık,  Hristiyan dünyası bu prensiplerin değerini çok geç </a:t>
            </a:r>
            <a:r>
              <a:rPr lang="tr-TR" dirty="0" err="1"/>
              <a:t>farkedebilmiştir</a:t>
            </a:r>
            <a:r>
              <a:rPr lang="tr-TR" dirty="0"/>
              <a:t>. Onların İslâm'a ve Müslümanlara karşı olumsuz bakışları, XX. yüzyılın üçüncü çeyreğine kadar, taraflara geçmişi unutmalarını, karşılıklı anlaşma için samimi gayret göstermelerini karara bağlayan II. Vatikan </a:t>
            </a:r>
            <a:r>
              <a:rPr lang="tr-TR" dirty="0" err="1"/>
              <a:t>Konsiline</a:t>
            </a:r>
            <a:r>
              <a:rPr lang="tr-TR" dirty="0"/>
              <a:t> (1962-1965) kadar devam etmiştir.</a:t>
            </a:r>
          </a:p>
          <a:p>
            <a:endParaRPr lang="tr-TR" dirty="0"/>
          </a:p>
        </p:txBody>
      </p:sp>
    </p:spTree>
    <p:extLst>
      <p:ext uri="{BB962C8B-B14F-4D97-AF65-F5344CB8AC3E}">
        <p14:creationId xmlns:p14="http://schemas.microsoft.com/office/powerpoint/2010/main" val="1968032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62C780-C344-4624-B544-59BC4002B35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63B941A-FDFB-495B-98D0-85BBDB24191F}"/>
              </a:ext>
            </a:extLst>
          </p:cNvPr>
          <p:cNvSpPr>
            <a:spLocks noGrp="1"/>
          </p:cNvSpPr>
          <p:nvPr>
            <p:ph idx="1"/>
          </p:nvPr>
        </p:nvSpPr>
        <p:spPr/>
        <p:txBody>
          <a:bodyPr>
            <a:normAutofit fontScale="77500" lnSpcReduction="20000"/>
          </a:bodyPr>
          <a:lstStyle/>
          <a:p>
            <a:r>
              <a:rPr lang="tr-TR" dirty="0"/>
              <a:t>İslamiyet medeniyetinde, vatandaşlık konusunda irade ve tercih esas alınmıştır. Çoğulcu bir yapıda insanlara, tercih ettikleri hayat tarzına göre yaşama hakkı ve imkanı verilmiştir. Çok kültürlü bir yapıda gayri </a:t>
            </a:r>
            <a:r>
              <a:rPr lang="tr-TR" dirty="0" err="1"/>
              <a:t>müslimler</a:t>
            </a:r>
            <a:r>
              <a:rPr lang="tr-TR" dirty="0"/>
              <a:t> sadece birey olarak değil, kendi toplumunun üyesi olarak kabul edilmiştir. </a:t>
            </a:r>
          </a:p>
          <a:p>
            <a:r>
              <a:rPr lang="tr-TR" dirty="0"/>
              <a:t>Gayri </a:t>
            </a:r>
            <a:r>
              <a:rPr lang="tr-TR" dirty="0" err="1"/>
              <a:t>müslimlere</a:t>
            </a:r>
            <a:r>
              <a:rPr lang="tr-TR" dirty="0"/>
              <a:t> karşı işlenen suçlarda uygulanacak cezanın ölçüsü konusunda tartışmalar bulunmakla birlikte onların can ve mallarına tanınan güvenlik, </a:t>
            </a:r>
            <a:r>
              <a:rPr lang="tr-TR" dirty="0" err="1"/>
              <a:t>müslümanlarınki</a:t>
            </a:r>
            <a:r>
              <a:rPr lang="tr-TR" dirty="0"/>
              <a:t> ile aynı sayılır. Zimmîler askerlik çağına gelmiş erkek başına cizye ödüyor, bunun mukabilinde kendileri devlet tarafından himaye ediliyor, canları, malları, dinleri korunuyor, askerlik görevinden muaf tutuluyorlardı. </a:t>
            </a:r>
          </a:p>
          <a:p>
            <a:r>
              <a:rPr lang="tr-TR" dirty="0"/>
              <a:t>Gayri </a:t>
            </a:r>
            <a:r>
              <a:rPr lang="tr-TR" dirty="0" err="1"/>
              <a:t>müslimlere</a:t>
            </a:r>
            <a:r>
              <a:rPr lang="tr-TR" dirty="0"/>
              <a:t> </a:t>
            </a:r>
            <a:r>
              <a:rPr lang="tr-TR" i="1" dirty="0"/>
              <a:t>inanç ve ibadet özgürlüğü</a:t>
            </a:r>
            <a:r>
              <a:rPr lang="tr-TR" dirty="0"/>
              <a:t> tanınmıştır. Ayinler, ibadetler, dini eğitim ve öğretim, mabetler hukukun koruması altına alınmıştır. Mabetlerinde veya açtıkları okullarda dini eğitim ve öğretimlerini serbestçe yapmışlardır. Yeni kurulan şehirlerde prensip olarak yeni mabet yapımına izin verilmemekle birlikte uygulamalar farklı gerçekleşmiş ve kiliseler yapılmıştır. Barışla ele geçen yerleşim merkezlerinde mabetlerine dokunulmamıştır. Yenilerinin inşası antlaşmaya bağlanmıştır. Mabetlerinde çan çalmalarına, dini bayramlarında haç vb. dini sembolleri dolaştırmalarına, kamu düzenini bozmamak şartıyla izin verilmiştir. </a:t>
            </a:r>
          </a:p>
          <a:p>
            <a:endParaRPr lang="tr-TR" dirty="0"/>
          </a:p>
        </p:txBody>
      </p:sp>
    </p:spTree>
    <p:extLst>
      <p:ext uri="{BB962C8B-B14F-4D97-AF65-F5344CB8AC3E}">
        <p14:creationId xmlns:p14="http://schemas.microsoft.com/office/powerpoint/2010/main" val="3124308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9DFD4E-7282-4F04-9C05-CC56A42FD65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6E2F85F-9322-4036-AD04-7A4AD7B12C38}"/>
              </a:ext>
            </a:extLst>
          </p:cNvPr>
          <p:cNvSpPr>
            <a:spLocks noGrp="1"/>
          </p:cNvSpPr>
          <p:nvPr>
            <p:ph idx="1"/>
          </p:nvPr>
        </p:nvSpPr>
        <p:spPr/>
        <p:txBody>
          <a:bodyPr>
            <a:normAutofit fontScale="70000" lnSpcReduction="20000"/>
          </a:bodyPr>
          <a:lstStyle/>
          <a:p>
            <a:r>
              <a:rPr lang="tr-TR" i="1" dirty="0"/>
              <a:t>Çalışma ve sosyal güvenlik</a:t>
            </a:r>
            <a:r>
              <a:rPr lang="tr-TR" b="1" dirty="0"/>
              <a:t> </a:t>
            </a:r>
            <a:r>
              <a:rPr lang="tr-TR" dirty="0"/>
              <a:t>konusunda gayri </a:t>
            </a:r>
            <a:r>
              <a:rPr lang="tr-TR" dirty="0" err="1"/>
              <a:t>müslimlere</a:t>
            </a:r>
            <a:r>
              <a:rPr lang="tr-TR" dirty="0"/>
              <a:t> yönelik </a:t>
            </a:r>
            <a:r>
              <a:rPr lang="tr-TR" dirty="0" err="1"/>
              <a:t>herhangibir</a:t>
            </a:r>
            <a:r>
              <a:rPr lang="tr-TR" dirty="0"/>
              <a:t> sınırlama mevcut değildi. İş ve ticaret hayatının her alanında faaliyet gösterirlerdi. Kamu hizmetlerinden ve sosyal güvenlik imkanlarından </a:t>
            </a:r>
            <a:r>
              <a:rPr lang="tr-TR" dirty="0" err="1"/>
              <a:t>müslümanlar</a:t>
            </a:r>
            <a:r>
              <a:rPr lang="tr-TR" dirty="0"/>
              <a:t> gibi faydalanmaları esastır. </a:t>
            </a:r>
          </a:p>
          <a:p>
            <a:r>
              <a:rPr lang="tr-TR" dirty="0"/>
              <a:t>Gayri </a:t>
            </a:r>
            <a:r>
              <a:rPr lang="tr-TR" dirty="0" err="1"/>
              <a:t>müslimlerin</a:t>
            </a:r>
            <a:r>
              <a:rPr lang="tr-TR" dirty="0"/>
              <a:t> </a:t>
            </a:r>
            <a:r>
              <a:rPr lang="tr-TR" i="1" dirty="0"/>
              <a:t>siyasi haklar ve kamu görevlerinde istihdam</a:t>
            </a:r>
            <a:r>
              <a:rPr lang="tr-TR" dirty="0"/>
              <a:t> edilmeleri konusunda hukukçuların çoğu olumsuz görüşler belirtmekle birlikte, Dört Halife döneminden itibaren vergi memuru, katip olarak, </a:t>
            </a:r>
            <a:r>
              <a:rPr lang="tr-TR" dirty="0" err="1"/>
              <a:t>Emevilerden</a:t>
            </a:r>
            <a:r>
              <a:rPr lang="tr-TR" dirty="0"/>
              <a:t> itibaren askerlikte, Abbasilerin son dönemlerinde vezir olarak bile istihdam edilmişlerdir. Muaviye döneminden itibaren divanların yönetiminde, saray </a:t>
            </a:r>
            <a:r>
              <a:rPr lang="tr-TR" dirty="0" err="1"/>
              <a:t>tabibliğinde</a:t>
            </a:r>
            <a:r>
              <a:rPr lang="tr-TR" dirty="0"/>
              <a:t>, valilik gibi görevlerde ve ilk Abbasi halifesi </a:t>
            </a:r>
            <a:r>
              <a:rPr lang="tr-TR" dirty="0" err="1"/>
              <a:t>Ebü'l</a:t>
            </a:r>
            <a:r>
              <a:rPr lang="tr-TR" dirty="0"/>
              <a:t>-Abbas döneminden itibaren devlet kademelerinde çalışmışlardır. </a:t>
            </a:r>
            <a:r>
              <a:rPr lang="tr-TR" dirty="0" err="1"/>
              <a:t>Nasturi</a:t>
            </a:r>
            <a:r>
              <a:rPr lang="tr-TR" dirty="0"/>
              <a:t> </a:t>
            </a:r>
            <a:r>
              <a:rPr lang="tr-TR" dirty="0" err="1"/>
              <a:t>hristiyan</a:t>
            </a:r>
            <a:r>
              <a:rPr lang="tr-TR" dirty="0"/>
              <a:t> tabiplerin İslam dünyasında, sarayda ve saray dışında hizmetleri XI. yüzyıla kadar devam edecektir. </a:t>
            </a:r>
          </a:p>
          <a:p>
            <a:r>
              <a:rPr lang="tr-TR" dirty="0"/>
              <a:t>Gayri </a:t>
            </a:r>
            <a:r>
              <a:rPr lang="tr-TR" dirty="0" err="1"/>
              <a:t>müslimlerin</a:t>
            </a:r>
            <a:r>
              <a:rPr lang="tr-TR" dirty="0"/>
              <a:t> </a:t>
            </a:r>
            <a:r>
              <a:rPr lang="tr-TR" i="1" dirty="0" err="1"/>
              <a:t>kazâî</a:t>
            </a:r>
            <a:r>
              <a:rPr lang="tr-TR" i="1" dirty="0"/>
              <a:t> ve hukuki muhtariyetleri</a:t>
            </a:r>
            <a:r>
              <a:rPr lang="tr-TR" dirty="0"/>
              <a:t> önemlidir. İnanç özgürlüğüne bağlı olarak aile, kişi, miras ve borçlar hukuku gibi dini inançla yakından ilgili konularda kendilerine adlî ve </a:t>
            </a:r>
            <a:r>
              <a:rPr lang="tr-TR" dirty="0" err="1"/>
              <a:t>hukûkî</a:t>
            </a:r>
            <a:r>
              <a:rPr lang="tr-TR" dirty="0"/>
              <a:t> muhtariyet tanınmış, "kendi inançlarının gereğiyle </a:t>
            </a:r>
            <a:r>
              <a:rPr lang="tr-TR" dirty="0" err="1"/>
              <a:t>başbaşa</a:t>
            </a:r>
            <a:r>
              <a:rPr lang="tr-TR" dirty="0"/>
              <a:t> bırakma" ilkesi benimsenmiştir. Hukukî ihtilafları kendi mahkemelerine götürme imkanları vardı. İslam mahkemelerine de dava açabilirlerdi. Taraflardan birisi </a:t>
            </a:r>
            <a:r>
              <a:rPr lang="tr-TR" dirty="0" err="1"/>
              <a:t>müslüman</a:t>
            </a:r>
            <a:r>
              <a:rPr lang="tr-TR" dirty="0"/>
              <a:t> olursa yetkili mahkeme İslam mahkemesi idi. Ceza davalarında İslam hukuku hükümleri uygulanırdı. İslâm dünyasında zimmîlerin statüsü 19. yüzyıla kadar devam etmiştir. Zimmîlerden </a:t>
            </a:r>
            <a:r>
              <a:rPr lang="tr-TR" dirty="0" err="1"/>
              <a:t>müslüman</a:t>
            </a:r>
            <a:r>
              <a:rPr lang="tr-TR" dirty="0"/>
              <a:t> olanlar ise </a:t>
            </a:r>
            <a:r>
              <a:rPr lang="tr-TR" dirty="0" err="1"/>
              <a:t>müslümanlarla</a:t>
            </a:r>
            <a:r>
              <a:rPr lang="tr-TR" dirty="0"/>
              <a:t> eşit haklara sahip oluyorlardı.</a:t>
            </a:r>
          </a:p>
          <a:p>
            <a:endParaRPr lang="tr-TR" dirty="0"/>
          </a:p>
        </p:txBody>
      </p:sp>
    </p:spTree>
    <p:extLst>
      <p:ext uri="{BB962C8B-B14F-4D97-AF65-F5344CB8AC3E}">
        <p14:creationId xmlns:p14="http://schemas.microsoft.com/office/powerpoint/2010/main" val="1285605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A5A2A7-5C39-46A2-827D-7A8E0000D4F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5EB6D09-00DD-4CB8-9723-AB1E089F6A5F}"/>
              </a:ext>
            </a:extLst>
          </p:cNvPr>
          <p:cNvSpPr>
            <a:spLocks noGrp="1"/>
          </p:cNvSpPr>
          <p:nvPr>
            <p:ph idx="1"/>
          </p:nvPr>
        </p:nvSpPr>
        <p:spPr/>
        <p:txBody>
          <a:bodyPr>
            <a:normAutofit fontScale="70000" lnSpcReduction="20000"/>
          </a:bodyPr>
          <a:lstStyle/>
          <a:p>
            <a:r>
              <a:rPr lang="tr-TR" dirty="0"/>
              <a:t>Hristiyanlar, din adamlarını kendi kilise kurallarına göre seçiyorlardı. Zaman zaman </a:t>
            </a:r>
            <a:r>
              <a:rPr lang="tr-TR" dirty="0" err="1"/>
              <a:t>hristiyanlar</a:t>
            </a:r>
            <a:r>
              <a:rPr lang="tr-TR" dirty="0"/>
              <a:t> arasındaki iç çekişmeler sebebiyle, Abbasiler döneminde saray tarafından patrikler atandığı da olmuştur. Abbasiler döneminde Hıristiyanların bazı halifeler nezdindeki girişimleri sonucu </a:t>
            </a:r>
            <a:r>
              <a:rPr lang="tr-TR" dirty="0" err="1"/>
              <a:t>müslümanlar</a:t>
            </a:r>
            <a:r>
              <a:rPr lang="tr-TR" dirty="0"/>
              <a:t> tarafından yeni inşa edilen şehirlerde bile birçok yeni kiliseler inşa edilmiştir. Mabetlerinde yer alan resim, heykel ve mozaiklere dokunulmamıştır. </a:t>
            </a:r>
            <a:r>
              <a:rPr lang="tr-TR" dirty="0" err="1"/>
              <a:t>Emeviler</a:t>
            </a:r>
            <a:r>
              <a:rPr lang="tr-TR" dirty="0"/>
              <a:t> döneminde görülen tasvir kırma hadiseleri, mabetler dışındaki ikon ve freskler için olup, Abbasiler döneminde böyle şeylere rastlanmamaktadır. </a:t>
            </a:r>
          </a:p>
          <a:p>
            <a:r>
              <a:rPr lang="tr-TR" dirty="0"/>
              <a:t>Gayri Müslimlerin Eğitimi:</a:t>
            </a:r>
            <a:r>
              <a:rPr lang="tr-TR" b="1" dirty="0"/>
              <a:t> </a:t>
            </a:r>
            <a:r>
              <a:rPr lang="tr-TR" dirty="0"/>
              <a:t>Hristiyanların din eğitimi, ve okuma yazmayı din adamları tarafından verilirdi. Yöneticiler buna </a:t>
            </a:r>
            <a:r>
              <a:rPr lang="tr-TR" dirty="0" err="1"/>
              <a:t>müdahele</a:t>
            </a:r>
            <a:r>
              <a:rPr lang="tr-TR" dirty="0"/>
              <a:t> etmezlerdi. Kiliselerin özellikle doğu bölgelerinde olanlarında felsefe ve tıp eğitimi de veriliyordu. Din adamları, daha çok şehir dışında bulunan ve birer yatılı kurum olan manastırlarda yetiştiriliyordu. </a:t>
            </a:r>
          </a:p>
          <a:p>
            <a:r>
              <a:rPr lang="tr-TR" dirty="0"/>
              <a:t>Yahudiler din eğitimini Bet ha </a:t>
            </a:r>
            <a:r>
              <a:rPr lang="tr-TR" dirty="0" err="1"/>
              <a:t>Midraş'da</a:t>
            </a:r>
            <a:r>
              <a:rPr lang="tr-TR" dirty="0"/>
              <a:t> verirken,  okuma-yazmayı Bet ha </a:t>
            </a:r>
            <a:r>
              <a:rPr lang="tr-TR" dirty="0" err="1"/>
              <a:t>Sifr'de</a:t>
            </a:r>
            <a:r>
              <a:rPr lang="tr-TR" dirty="0"/>
              <a:t> veriyorlardı. Yahudiler İslam öncesi dönemde ise Medine'de bulunan Bet ha </a:t>
            </a:r>
            <a:r>
              <a:rPr lang="tr-TR" dirty="0" err="1"/>
              <a:t>Midraş'ta</a:t>
            </a:r>
            <a:r>
              <a:rPr lang="tr-TR" dirty="0"/>
              <a:t> ise Yahudi çocuklarının </a:t>
            </a:r>
            <a:r>
              <a:rPr lang="tr-TR" dirty="0" err="1"/>
              <a:t>yanısıra</a:t>
            </a:r>
            <a:r>
              <a:rPr lang="tr-TR" dirty="0"/>
              <a:t> Arap çocuklarına da okuma yazma öğretiyorlardı. </a:t>
            </a:r>
          </a:p>
          <a:p>
            <a:r>
              <a:rPr lang="tr-TR" dirty="0" err="1"/>
              <a:t>Ateşgedelerde</a:t>
            </a:r>
            <a:r>
              <a:rPr lang="tr-TR" dirty="0"/>
              <a:t> de, </a:t>
            </a:r>
            <a:r>
              <a:rPr lang="tr-TR" dirty="0" err="1"/>
              <a:t>Mazdeizme</a:t>
            </a:r>
            <a:r>
              <a:rPr lang="tr-TR" dirty="0"/>
              <a:t> bağlı cemaate din eğitimi verilmesinin </a:t>
            </a:r>
            <a:r>
              <a:rPr lang="tr-TR" dirty="0" err="1"/>
              <a:t>yanıda</a:t>
            </a:r>
            <a:r>
              <a:rPr lang="tr-TR" dirty="0"/>
              <a:t> din adamı da yetiştiriliyordu. </a:t>
            </a:r>
            <a:r>
              <a:rPr lang="tr-TR" dirty="0" err="1"/>
              <a:t>Mecusiliğin</a:t>
            </a:r>
            <a:r>
              <a:rPr lang="tr-TR" dirty="0"/>
              <a:t> kutsal metinleri yanında, dini ayinleri idare etme bilgisi, Mecusi fıkhı, Zerdüşt'ün hayatı gibi bilgiler okutuluyordu.</a:t>
            </a:r>
          </a:p>
          <a:p>
            <a:endParaRPr lang="tr-TR" dirty="0"/>
          </a:p>
        </p:txBody>
      </p:sp>
    </p:spTree>
    <p:extLst>
      <p:ext uri="{BB962C8B-B14F-4D97-AF65-F5344CB8AC3E}">
        <p14:creationId xmlns:p14="http://schemas.microsoft.com/office/powerpoint/2010/main" val="1517628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0779A9-5E73-4A82-A761-C6FF4A2B0EF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6589561-8F7E-4ADA-8811-2E5093875942}"/>
              </a:ext>
            </a:extLst>
          </p:cNvPr>
          <p:cNvSpPr>
            <a:spLocks noGrp="1"/>
          </p:cNvSpPr>
          <p:nvPr>
            <p:ph idx="1"/>
          </p:nvPr>
        </p:nvSpPr>
        <p:spPr/>
        <p:txBody>
          <a:bodyPr>
            <a:normAutofit fontScale="77500" lnSpcReduction="20000"/>
          </a:bodyPr>
          <a:lstStyle/>
          <a:p>
            <a:r>
              <a:rPr lang="tr-TR" b="1" dirty="0"/>
              <a:t>Müslümanlar</a:t>
            </a:r>
          </a:p>
          <a:p>
            <a:r>
              <a:rPr lang="tr-TR" dirty="0"/>
              <a:t>Toplum ve medeniyet </a:t>
            </a:r>
            <a:r>
              <a:rPr lang="tr-TR" dirty="0" err="1"/>
              <a:t>karşılılı</a:t>
            </a:r>
            <a:r>
              <a:rPr lang="tr-TR" dirty="0"/>
              <a:t> etkileşim içindedirler. Medeniyet toplumun ürünü olduğu gibi toplum da medeniyetin ürünüdür. Medeniyetlerin sınav yeri esasen sosyal hayattır. Her medeniyet sosyal hayatı tanzim etmek iddiası ile gelir. İslam medeniyeti de bu alanda önemli uygulamalara imza atmıştır. </a:t>
            </a:r>
          </a:p>
          <a:p>
            <a:r>
              <a:rPr lang="tr-TR" dirty="0"/>
              <a:t>İslam hâkimiyetindeki toplum, </a:t>
            </a:r>
            <a:r>
              <a:rPr lang="tr-TR" i="1" dirty="0" err="1"/>
              <a:t>müslümanlar</a:t>
            </a:r>
            <a:r>
              <a:rPr lang="tr-TR" dirty="0"/>
              <a:t> ve </a:t>
            </a:r>
            <a:r>
              <a:rPr lang="tr-TR" i="1" dirty="0" err="1"/>
              <a:t>zımmîler</a:t>
            </a:r>
            <a:r>
              <a:rPr lang="tr-TR" dirty="0"/>
              <a:t> şeklinde tasnif ediliyordu. Müslümanların büyük çoğunluğu Araplardan oluşmakla birlikte diğer etnik kökenlere mensup (mesela Habeşli, İranlı, Rum vs.) insanlar, ayrıca etnik kökeni farklı köleler ve azatlı köleler de bulunuyordu. </a:t>
            </a:r>
          </a:p>
          <a:p>
            <a:r>
              <a:rPr lang="tr-TR" dirty="0"/>
              <a:t>İslam'ın doğduğu ortamda Arap yarımadasında halk, yaşama tarzı bakımından </a:t>
            </a:r>
            <a:r>
              <a:rPr lang="tr-TR" i="1" dirty="0"/>
              <a:t>bedevî </a:t>
            </a:r>
            <a:r>
              <a:rPr lang="tr-TR" dirty="0"/>
              <a:t>ve</a:t>
            </a:r>
            <a:r>
              <a:rPr lang="tr-TR" i="1" dirty="0"/>
              <a:t> </a:t>
            </a:r>
            <a:r>
              <a:rPr lang="tr-TR" i="1" dirty="0" err="1"/>
              <a:t>hadarî</a:t>
            </a:r>
            <a:r>
              <a:rPr lang="tr-TR" dirty="0"/>
              <a:t> şeklinde iki kısma ayrıldığı gibi, hukukî ve sosyal açıdan da genel olarak, </a:t>
            </a:r>
            <a:r>
              <a:rPr lang="tr-TR" i="1" dirty="0"/>
              <a:t>hürler, </a:t>
            </a:r>
            <a:r>
              <a:rPr lang="tr-TR" i="1" dirty="0" err="1"/>
              <a:t>mevlâlar</a:t>
            </a:r>
            <a:r>
              <a:rPr lang="tr-TR" i="1" dirty="0"/>
              <a:t> </a:t>
            </a:r>
            <a:r>
              <a:rPr lang="tr-TR" dirty="0"/>
              <a:t>ve</a:t>
            </a:r>
            <a:r>
              <a:rPr lang="tr-TR" i="1" dirty="0"/>
              <a:t> köleler</a:t>
            </a:r>
            <a:r>
              <a:rPr lang="tr-TR" dirty="0"/>
              <a:t>den oluşuyordu. Hürler kabilenin esas üyesi sıfatıyla diğer iki sınıfa mensup insanlardan üstün kabul edilirlerdi. Köleler sahibinin malı olarak telakki edilir, diğer mallar gibi alınıp satılır, miras olarak nesilden </a:t>
            </a:r>
            <a:r>
              <a:rPr lang="tr-TR" dirty="0" err="1"/>
              <a:t>nesile</a:t>
            </a:r>
            <a:r>
              <a:rPr lang="tr-TR" dirty="0"/>
              <a:t> intikal ederdi. Mevlâlar (</a:t>
            </a:r>
            <a:r>
              <a:rPr lang="tr-TR" dirty="0" err="1"/>
              <a:t>mevâlî</a:t>
            </a:r>
            <a:r>
              <a:rPr lang="tr-TR" dirty="0"/>
              <a:t>) ise hürler ve köleler arasında bir sınıftı. Bunlar, sahiplerinin serbest bırakması, anlaşma yoluyla sahibine para ödemek gibi çeşitli yollarla hürriyetine kavuşmuş kimselerdi. </a:t>
            </a:r>
          </a:p>
          <a:p>
            <a:endParaRPr lang="tr-TR" dirty="0"/>
          </a:p>
        </p:txBody>
      </p:sp>
    </p:spTree>
    <p:extLst>
      <p:ext uri="{BB962C8B-B14F-4D97-AF65-F5344CB8AC3E}">
        <p14:creationId xmlns:p14="http://schemas.microsoft.com/office/powerpoint/2010/main" val="1708117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A1452E-C33B-4168-A755-DA73906D7B4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979CF3B-9185-462A-8B0E-E4991052B709}"/>
              </a:ext>
            </a:extLst>
          </p:cNvPr>
          <p:cNvSpPr>
            <a:spLocks noGrp="1"/>
          </p:cNvSpPr>
          <p:nvPr>
            <p:ph idx="1"/>
          </p:nvPr>
        </p:nvSpPr>
        <p:spPr/>
        <p:txBody>
          <a:bodyPr>
            <a:normAutofit fontScale="77500" lnSpcReduction="20000"/>
          </a:bodyPr>
          <a:lstStyle/>
          <a:p>
            <a:r>
              <a:rPr lang="tr-TR" dirty="0"/>
              <a:t>kabul edilen ayrıcalıklı statülerin yerini, </a:t>
            </a:r>
            <a:r>
              <a:rPr lang="tr-TR" i="1" dirty="0"/>
              <a:t>çalışmakla kazanılan</a:t>
            </a:r>
            <a:r>
              <a:rPr lang="tr-TR" dirty="0"/>
              <a:t> ve </a:t>
            </a:r>
            <a:r>
              <a:rPr lang="tr-TR" i="1" dirty="0"/>
              <a:t>ehliyete </a:t>
            </a:r>
            <a:r>
              <a:rPr lang="tr-TR" dirty="0"/>
              <a:t>dayanan statüler almıştır. İdarecilerin ve diğer görevlilerin tayininde işe ehil olma esas kabul edilmiştir. Hür, </a:t>
            </a:r>
            <a:r>
              <a:rPr lang="tr-TR" dirty="0" err="1"/>
              <a:t>mevlâ</a:t>
            </a:r>
            <a:r>
              <a:rPr lang="tr-TR" dirty="0"/>
              <a:t>, köle, zengin, fakir, kuvvetli, zayıf, kadın, erkek, genç, ihtiyar kim olursa olsun inanan herkes eşit muamele yapılmıştır. Hz. </a:t>
            </a:r>
            <a:r>
              <a:rPr lang="tr-TR" dirty="0" err="1"/>
              <a:t>Ebû</a:t>
            </a:r>
            <a:r>
              <a:rPr lang="tr-TR" dirty="0"/>
              <a:t> Bekir, Hz. Ömer, Hz. Osman ve </a:t>
            </a:r>
            <a:r>
              <a:rPr lang="tr-TR" dirty="0" err="1"/>
              <a:t>Halid</a:t>
            </a:r>
            <a:r>
              <a:rPr lang="tr-TR" dirty="0"/>
              <a:t> b. </a:t>
            </a:r>
            <a:r>
              <a:rPr lang="tr-TR" dirty="0" err="1"/>
              <a:t>Velid</a:t>
            </a:r>
            <a:r>
              <a:rPr lang="tr-TR" dirty="0"/>
              <a:t> gibi, farklı tabiat ve karakterlere mensup insanlar tek çatı altında birleşmiştir. </a:t>
            </a:r>
          </a:p>
          <a:p>
            <a:r>
              <a:rPr lang="tr-TR" dirty="0"/>
              <a:t>İslâm toplumunda sosyal </a:t>
            </a:r>
            <a:r>
              <a:rPr lang="tr-TR" dirty="0" err="1"/>
              <a:t>hereketlilik</a:t>
            </a:r>
            <a:r>
              <a:rPr lang="tr-TR" dirty="0"/>
              <a:t> mevcuttu. İslamiyet kabile yapısının ve dayanışmasının hakim olduğu bir toplumda ortaya çıkmıştır. Hz. Muhammed, davetini kabul edip </a:t>
            </a:r>
            <a:r>
              <a:rPr lang="tr-TR" dirty="0" err="1"/>
              <a:t>Islam</a:t>
            </a:r>
            <a:r>
              <a:rPr lang="tr-TR" dirty="0"/>
              <a:t> dinine girenleri etnik kökeni ve toplumsal sınıfı ne olursa olsun eşit ve kardeş ilan ediyordu. Kölelerin sınıfsal konumunda pek fazla değişiklik olmamakla birlikte, bu sınıf çeşitli yollarla hürriyete kavuşturulmaya çalışılmış, haklarıyla ilgili iyileştirici yönde düzenlememeler yapılmıştır. Azatlı köleler hür ile eşit statüde topluma katılmışlardır. Bunlar, Hz. Peygamber döneminden itibaren ordu komutanlığı dahil askerî ve idari alanlarda görevlendirilmişlerdir. Hz. Peygamber azatlılar ile hürler arasındaki sosyal statü farkını kaldırmaya çalışmıştır. Bu amaçla azatlısı </a:t>
            </a:r>
            <a:r>
              <a:rPr lang="tr-TR" dirty="0" err="1"/>
              <a:t>Zeyd</a:t>
            </a:r>
            <a:r>
              <a:rPr lang="tr-TR" dirty="0"/>
              <a:t> b. </a:t>
            </a:r>
            <a:r>
              <a:rPr lang="tr-TR" dirty="0" err="1"/>
              <a:t>Hârise'yi</a:t>
            </a:r>
            <a:r>
              <a:rPr lang="tr-TR" dirty="0"/>
              <a:t> halasının kızı </a:t>
            </a:r>
            <a:r>
              <a:rPr lang="tr-TR" dirty="0" err="1"/>
              <a:t>Zeyneb</a:t>
            </a:r>
            <a:r>
              <a:rPr lang="tr-TR" dirty="0"/>
              <a:t> </a:t>
            </a:r>
            <a:r>
              <a:rPr lang="tr-TR" dirty="0" err="1"/>
              <a:t>bint</a:t>
            </a:r>
            <a:r>
              <a:rPr lang="tr-TR" dirty="0"/>
              <a:t> </a:t>
            </a:r>
            <a:r>
              <a:rPr lang="tr-TR" dirty="0" err="1"/>
              <a:t>Cahş'la</a:t>
            </a:r>
            <a:r>
              <a:rPr lang="tr-TR" dirty="0"/>
              <a:t> evlendirmiştir. Öte yandan İslam tarihi boyunca bu sınıfa mensup olanlar arasından pek çok ünlü alim yetişmiştir. </a:t>
            </a:r>
          </a:p>
          <a:p>
            <a:endParaRPr lang="tr-TR" dirty="0"/>
          </a:p>
        </p:txBody>
      </p:sp>
    </p:spTree>
    <p:extLst>
      <p:ext uri="{BB962C8B-B14F-4D97-AF65-F5344CB8AC3E}">
        <p14:creationId xmlns:p14="http://schemas.microsoft.com/office/powerpoint/2010/main" val="566376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D0595D-87BF-4D7F-A668-96C2B1A392E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BF1B00-04AB-4EF7-8330-E4267B85DD6A}"/>
              </a:ext>
            </a:extLst>
          </p:cNvPr>
          <p:cNvSpPr>
            <a:spLocks noGrp="1"/>
          </p:cNvSpPr>
          <p:nvPr>
            <p:ph idx="1"/>
          </p:nvPr>
        </p:nvSpPr>
        <p:spPr/>
        <p:txBody>
          <a:bodyPr>
            <a:normAutofit fontScale="77500" lnSpcReduction="20000"/>
          </a:bodyPr>
          <a:lstStyle/>
          <a:p>
            <a:r>
              <a:rPr lang="tr-TR" dirty="0" err="1"/>
              <a:t>İslamın</a:t>
            </a:r>
            <a:r>
              <a:rPr lang="tr-TR" dirty="0"/>
              <a:t> ilk döneminde şehirleşmeye yönelik bir sosyal hareketlilik de yaşanmıştır. Mekke'nin fethine kadar, yarımadanın içinden meydana gelen göçler sayesinde başşehir Medine'nin nüfusu artmıştır. Halk yine bedevî ve </a:t>
            </a:r>
            <a:r>
              <a:rPr lang="tr-TR" dirty="0" err="1"/>
              <a:t>hadarî</a:t>
            </a:r>
            <a:r>
              <a:rPr lang="tr-TR" dirty="0"/>
              <a:t> olmak üzere iki tarzda yaşamaya devam etmiştir. Fakat Hz. Peygamber medenî / kentli bir toplum kurmayı hedeflemiştir. Bu bakımdan Medine'ye yapılan göçlerle  şehirleşmeye doğru bir gelişme yaşanmıştır.</a:t>
            </a:r>
          </a:p>
          <a:p>
            <a:r>
              <a:rPr lang="tr-TR" dirty="0" err="1"/>
              <a:t>Hulefâ-yi</a:t>
            </a:r>
            <a:r>
              <a:rPr lang="tr-TR" dirty="0"/>
              <a:t> </a:t>
            </a:r>
            <a:r>
              <a:rPr lang="tr-TR" dirty="0" err="1"/>
              <a:t>Râşidîn</a:t>
            </a:r>
            <a:r>
              <a:rPr lang="tr-TR" dirty="0"/>
              <a:t> döneminde çeşitli ülkelerin İslam topraklarına katılmasıyla farklı milletlerin ve çeşitli din mensuplarının İslamlaşmasını sağlamak için ciddi düzenlemeler yapılmıştır. Fethedilen yerlerde savaşsız antlaşma yapmayı kabul eden halk, şayet sözlerinde sadık kalmışlarsa, esir ve köle muamelesine tabi tutulmayacaklarına, </a:t>
            </a:r>
            <a:r>
              <a:rPr lang="tr-TR" dirty="0" err="1"/>
              <a:t>müslüman</a:t>
            </a:r>
            <a:r>
              <a:rPr lang="tr-TR" dirty="0"/>
              <a:t> olurlarsa, </a:t>
            </a:r>
            <a:r>
              <a:rPr lang="tr-TR" dirty="0" err="1"/>
              <a:t>müslümanlarla</a:t>
            </a:r>
            <a:r>
              <a:rPr lang="tr-TR" dirty="0"/>
              <a:t> aynı haklara sahip olacaklarına dair antlaşmalar yapılmıştır. Hz. Ömer, savaşarak ele geçirilen yerlerde yaşayan halkın da barış yoluyla ele geçirilen yerlerin halkı gibi </a:t>
            </a:r>
            <a:r>
              <a:rPr lang="tr-TR" dirty="0" err="1"/>
              <a:t>zımmî</a:t>
            </a:r>
            <a:r>
              <a:rPr lang="tr-TR" dirty="0"/>
              <a:t> statüsüne dahil edilmesini, haraç karşılığında topraklarında bırakılmasını istemiştir. Hatta onun ganimet esasına göre gaziler arasında dağıtılan veya Medine'ye gönderilen beşte bir beytülmal hissesi esirlerini bile serbest bıraktığı  ve topraklarını da iade ettiği görülmektedir. </a:t>
            </a:r>
          </a:p>
          <a:p>
            <a:endParaRPr lang="tr-TR" dirty="0"/>
          </a:p>
        </p:txBody>
      </p:sp>
    </p:spTree>
    <p:extLst>
      <p:ext uri="{BB962C8B-B14F-4D97-AF65-F5344CB8AC3E}">
        <p14:creationId xmlns:p14="http://schemas.microsoft.com/office/powerpoint/2010/main" val="2356244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47613D-7876-4298-BB91-FED077830C9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C7A1AA9-61AF-4F13-845C-98315DEE9103}"/>
              </a:ext>
            </a:extLst>
          </p:cNvPr>
          <p:cNvSpPr>
            <a:spLocks noGrp="1"/>
          </p:cNvSpPr>
          <p:nvPr>
            <p:ph idx="1"/>
          </p:nvPr>
        </p:nvSpPr>
        <p:spPr/>
        <p:txBody>
          <a:bodyPr>
            <a:normAutofit fontScale="77500" lnSpcReduction="20000"/>
          </a:bodyPr>
          <a:lstStyle/>
          <a:p>
            <a:r>
              <a:rPr lang="tr-TR" dirty="0"/>
              <a:t>Müslümanlar öte yandan insanları </a:t>
            </a:r>
            <a:r>
              <a:rPr lang="tr-TR" dirty="0" err="1"/>
              <a:t>tevhid</a:t>
            </a:r>
            <a:r>
              <a:rPr lang="tr-TR" dirty="0"/>
              <a:t> inancına davet etmişler, ancak hiç kimse zorla İslam'a dahil edilmemiştir. Fetihlerden sonra şehirlere camiler, emir evleri, çarşılar yapılmış, önceleri yalnızca askerler, daha sonra da aileleri yerleşerek, buralara  dini öğretecek </a:t>
            </a:r>
            <a:r>
              <a:rPr lang="tr-TR" dirty="0" err="1"/>
              <a:t>sahabîler</a:t>
            </a:r>
            <a:r>
              <a:rPr lang="tr-TR" dirty="0"/>
              <a:t> gönderilmiştir. Bu sayede İslam toplumu her gün çoğalıp genişlemiş, </a:t>
            </a:r>
            <a:r>
              <a:rPr lang="tr-TR" dirty="0" err="1"/>
              <a:t>mühtedîlerin</a:t>
            </a:r>
            <a:r>
              <a:rPr lang="tr-TR" dirty="0"/>
              <a:t> sayısı artmıştır. Fethedilen yerlerde sosyal yapı değişmeye başlamıştır. </a:t>
            </a:r>
            <a:r>
              <a:rPr lang="tr-TR" dirty="0" err="1"/>
              <a:t>Hulefa-yı</a:t>
            </a:r>
            <a:r>
              <a:rPr lang="tr-TR" dirty="0"/>
              <a:t> </a:t>
            </a:r>
            <a:r>
              <a:rPr lang="tr-TR" dirty="0" err="1"/>
              <a:t>Raşidin</a:t>
            </a:r>
            <a:r>
              <a:rPr lang="tr-TR" dirty="0"/>
              <a:t> döneminde </a:t>
            </a:r>
            <a:r>
              <a:rPr lang="tr-TR" dirty="0" err="1"/>
              <a:t>zımmîler</a:t>
            </a:r>
            <a:r>
              <a:rPr lang="tr-TR" dirty="0"/>
              <a:t>, fâtih </a:t>
            </a:r>
            <a:r>
              <a:rPr lang="tr-TR" dirty="0" err="1"/>
              <a:t>müslümanlar</a:t>
            </a:r>
            <a:r>
              <a:rPr lang="tr-TR" dirty="0"/>
              <a:t>, </a:t>
            </a:r>
            <a:r>
              <a:rPr lang="tr-TR" dirty="0" err="1"/>
              <a:t>mevâlî</a:t>
            </a:r>
            <a:r>
              <a:rPr lang="tr-TR" dirty="0"/>
              <a:t>, köleler, sosyal yapının başlıca zümrelerini oluşturmuşlardır.</a:t>
            </a:r>
          </a:p>
          <a:p>
            <a:r>
              <a:rPr lang="tr-TR" dirty="0" err="1"/>
              <a:t>Emevîler</a:t>
            </a:r>
            <a:r>
              <a:rPr lang="tr-TR" dirty="0"/>
              <a:t> döneminde de halk, </a:t>
            </a:r>
            <a:r>
              <a:rPr lang="tr-TR" i="1" dirty="0" err="1"/>
              <a:t>müslümanlar</a:t>
            </a:r>
            <a:r>
              <a:rPr lang="tr-TR" i="1" dirty="0"/>
              <a:t>, </a:t>
            </a:r>
            <a:r>
              <a:rPr lang="tr-TR" i="1" dirty="0" err="1"/>
              <a:t>zımmîler</a:t>
            </a:r>
            <a:r>
              <a:rPr lang="tr-TR" i="1" dirty="0"/>
              <a:t> </a:t>
            </a:r>
            <a:r>
              <a:rPr lang="tr-TR" dirty="0"/>
              <a:t>ve</a:t>
            </a:r>
            <a:r>
              <a:rPr lang="tr-TR" i="1" dirty="0"/>
              <a:t> köleler</a:t>
            </a:r>
            <a:r>
              <a:rPr lang="tr-TR" dirty="0"/>
              <a:t>den oluşuyordu. Müslümanlar da İslam toplumunun ilk unsuru olan </a:t>
            </a:r>
            <a:r>
              <a:rPr lang="tr-TR" b="1" dirty="0"/>
              <a:t>"Araplar" </a:t>
            </a:r>
            <a:r>
              <a:rPr lang="tr-TR" dirty="0"/>
              <a:t>ve "</a:t>
            </a:r>
            <a:r>
              <a:rPr lang="tr-TR" b="1" dirty="0" err="1"/>
              <a:t>mevâlî</a:t>
            </a:r>
            <a:r>
              <a:rPr lang="tr-TR" dirty="0"/>
              <a:t>" denilen gayri Araplardan oluşuyordu. Araplar, </a:t>
            </a:r>
            <a:r>
              <a:rPr lang="tr-TR" dirty="0" err="1"/>
              <a:t>Emevîlerin</a:t>
            </a:r>
            <a:r>
              <a:rPr lang="tr-TR" dirty="0"/>
              <a:t> sonuna kadar </a:t>
            </a:r>
            <a:r>
              <a:rPr lang="tr-TR" dirty="0" err="1"/>
              <a:t>siyâsî</a:t>
            </a:r>
            <a:r>
              <a:rPr lang="tr-TR" dirty="0"/>
              <a:t>, askerî ve </a:t>
            </a:r>
            <a:r>
              <a:rPr lang="tr-TR" dirty="0" err="1"/>
              <a:t>idârî</a:t>
            </a:r>
            <a:r>
              <a:rPr lang="tr-TR" dirty="0"/>
              <a:t> otoriteyi ellerinde bulundurmuşlardır. </a:t>
            </a:r>
            <a:r>
              <a:rPr lang="tr-TR" i="1" dirty="0" err="1"/>
              <a:t>Mudarîler</a:t>
            </a:r>
            <a:r>
              <a:rPr lang="tr-TR" i="1" dirty="0"/>
              <a:t> </a:t>
            </a:r>
            <a:r>
              <a:rPr lang="tr-TR" dirty="0"/>
              <a:t>ve </a:t>
            </a:r>
            <a:r>
              <a:rPr lang="tr-TR" i="1" dirty="0" err="1"/>
              <a:t>Yemenîler</a:t>
            </a:r>
            <a:r>
              <a:rPr lang="tr-TR" i="1" dirty="0"/>
              <a:t> </a:t>
            </a:r>
            <a:r>
              <a:rPr lang="tr-TR" dirty="0"/>
              <a:t>olarak iki büyük kola ayrılan Araplar, belli merkezlerde </a:t>
            </a:r>
            <a:r>
              <a:rPr lang="tr-TR" dirty="0" err="1"/>
              <a:t>birarada</a:t>
            </a:r>
            <a:r>
              <a:rPr lang="tr-TR" dirty="0"/>
              <a:t> yaşıyorlar, zaman zaman omuz omuza çarpışıyorlar, fakat zaman zaman da çeşitli </a:t>
            </a:r>
            <a:r>
              <a:rPr lang="tr-TR" dirty="0" err="1"/>
              <a:t>siyâsî</a:t>
            </a:r>
            <a:r>
              <a:rPr lang="tr-TR" dirty="0"/>
              <a:t>, sosyal, </a:t>
            </a:r>
            <a:r>
              <a:rPr lang="tr-TR" dirty="0" err="1"/>
              <a:t>kabîlevî</a:t>
            </a:r>
            <a:r>
              <a:rPr lang="tr-TR" dirty="0"/>
              <a:t> ve mahallî sebepler yüzünden birbiriyle mücadele ediyorlardı. Köleler toplumun önemli bölümünü oluşturuyordu. Kölelerin çoğu Slav, Rum ve Zenci idi. </a:t>
            </a:r>
          </a:p>
          <a:p>
            <a:r>
              <a:rPr lang="tr-TR" dirty="0"/>
              <a:t>Mevali kavramının kapsamı </a:t>
            </a:r>
            <a:r>
              <a:rPr lang="tr-TR" dirty="0" err="1"/>
              <a:t>emeviler</a:t>
            </a:r>
            <a:r>
              <a:rPr lang="tr-TR" dirty="0"/>
              <a:t> döneminde genişlemiştir. </a:t>
            </a:r>
            <a:r>
              <a:rPr lang="tr-TR" dirty="0" err="1"/>
              <a:t>Mevâlî</a:t>
            </a:r>
            <a:r>
              <a:rPr lang="tr-TR" dirty="0"/>
              <a:t> de şu kısımlardan ibaretti.</a:t>
            </a:r>
          </a:p>
          <a:p>
            <a:endParaRPr lang="tr-TR" dirty="0"/>
          </a:p>
        </p:txBody>
      </p:sp>
    </p:spTree>
    <p:extLst>
      <p:ext uri="{BB962C8B-B14F-4D97-AF65-F5344CB8AC3E}">
        <p14:creationId xmlns:p14="http://schemas.microsoft.com/office/powerpoint/2010/main" val="1984210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F2FA8B-8D58-494D-9EA4-A46773F5CC9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BADA247-89DA-44EB-988F-90006EEEDBB2}"/>
              </a:ext>
            </a:extLst>
          </p:cNvPr>
          <p:cNvSpPr>
            <a:spLocks noGrp="1"/>
          </p:cNvSpPr>
          <p:nvPr>
            <p:ph idx="1"/>
          </p:nvPr>
        </p:nvSpPr>
        <p:spPr/>
        <p:txBody>
          <a:bodyPr>
            <a:normAutofit fontScale="77500" lnSpcReduction="20000"/>
          </a:bodyPr>
          <a:lstStyle/>
          <a:p>
            <a:r>
              <a:rPr lang="tr-TR" dirty="0"/>
              <a:t>1. </a:t>
            </a:r>
            <a:r>
              <a:rPr lang="tr-TR" dirty="0" err="1"/>
              <a:t>Itk</a:t>
            </a:r>
            <a:r>
              <a:rPr lang="tr-TR" dirty="0"/>
              <a:t> </a:t>
            </a:r>
            <a:r>
              <a:rPr lang="tr-TR" dirty="0" err="1"/>
              <a:t>mevlâsı</a:t>
            </a:r>
            <a:r>
              <a:rPr lang="tr-TR" dirty="0"/>
              <a:t>: Bunlar; savaşlar sırasında esir alınıp; daha sonra efendileri tarafından serbest bırakılıp onların </a:t>
            </a:r>
            <a:r>
              <a:rPr lang="tr-TR" dirty="0" err="1"/>
              <a:t>mevlâları</a:t>
            </a:r>
            <a:r>
              <a:rPr lang="tr-TR" dirty="0"/>
              <a:t> statüsüne girmiş azatlılardı. Bunların sayısı azdı. </a:t>
            </a:r>
          </a:p>
          <a:p>
            <a:r>
              <a:rPr lang="tr-TR" dirty="0"/>
              <a:t>2. </a:t>
            </a:r>
            <a:r>
              <a:rPr lang="tr-TR" dirty="0" err="1"/>
              <a:t>Rahm</a:t>
            </a:r>
            <a:r>
              <a:rPr lang="tr-TR" dirty="0"/>
              <a:t> </a:t>
            </a:r>
            <a:r>
              <a:rPr lang="tr-TR" dirty="0" err="1"/>
              <a:t>mevlası</a:t>
            </a:r>
            <a:r>
              <a:rPr lang="tr-TR" dirty="0"/>
              <a:t>: Evlilik vasıtasıyla oluşan durumdu. </a:t>
            </a:r>
          </a:p>
          <a:p>
            <a:r>
              <a:rPr lang="tr-TR" dirty="0"/>
              <a:t>3. </a:t>
            </a:r>
            <a:r>
              <a:rPr lang="tr-TR" dirty="0" err="1"/>
              <a:t>Akd</a:t>
            </a:r>
            <a:r>
              <a:rPr lang="tr-TR" dirty="0"/>
              <a:t> </a:t>
            </a:r>
            <a:r>
              <a:rPr lang="tr-TR" dirty="0" err="1"/>
              <a:t>mevlâsı</a:t>
            </a:r>
            <a:r>
              <a:rPr lang="tr-TR" dirty="0"/>
              <a:t>: Arap kabilelerinin himayesine girmiş yabancı kökenli </a:t>
            </a:r>
            <a:r>
              <a:rPr lang="tr-TR" dirty="0" err="1"/>
              <a:t>müslümanlardı</a:t>
            </a:r>
            <a:r>
              <a:rPr lang="tr-TR" dirty="0"/>
              <a:t>. </a:t>
            </a:r>
          </a:p>
          <a:p>
            <a:r>
              <a:rPr lang="tr-TR" dirty="0"/>
              <a:t>Çoğunluğu teşkil eden </a:t>
            </a:r>
            <a:r>
              <a:rPr lang="tr-TR" dirty="0" err="1"/>
              <a:t>akd</a:t>
            </a:r>
            <a:r>
              <a:rPr lang="tr-TR" dirty="0"/>
              <a:t> </a:t>
            </a:r>
            <a:r>
              <a:rPr lang="tr-TR" dirty="0" err="1"/>
              <a:t>mevlâları</a:t>
            </a:r>
            <a:r>
              <a:rPr lang="tr-TR" dirty="0"/>
              <a:t>, aslen Arap olmayanların sosyal yapıda iyi bir yer edinebilmeleri için Arap kabilelerinden biriyle sözleşme yaparak ona bağlanıp himayesine girmesi, yani o kabilenin </a:t>
            </a:r>
            <a:r>
              <a:rPr lang="tr-TR" dirty="0" err="1"/>
              <a:t>mevlâsı</a:t>
            </a:r>
            <a:r>
              <a:rPr lang="tr-TR" dirty="0"/>
              <a:t> olması suretiyle oluşmuştu. Bu grup eskiden beri hürdü.  Daha sonraları böyle bir anlaşmaya gerek kalmadığı için </a:t>
            </a:r>
            <a:r>
              <a:rPr lang="tr-TR" dirty="0" err="1"/>
              <a:t>mevâlî</a:t>
            </a:r>
            <a:r>
              <a:rPr lang="tr-TR" dirty="0"/>
              <a:t> kavramının kapsamı genişlemiş, aslen Arap olmayanların tamamını içine alan bir kavram haline gelmiştir. Başlangıçta sayıları az olan </a:t>
            </a:r>
            <a:r>
              <a:rPr lang="tr-TR" dirty="0" err="1"/>
              <a:t>mevâlî</a:t>
            </a:r>
            <a:r>
              <a:rPr lang="tr-TR" dirty="0"/>
              <a:t>, İslam'ın yayılmasıyla birlikte toplumun önemli bir kesimi haline gelmiştir. İslam fetihlerinin ardından kendi istekleriyle </a:t>
            </a:r>
            <a:r>
              <a:rPr lang="tr-TR" dirty="0" err="1"/>
              <a:t>müslüman</a:t>
            </a:r>
            <a:r>
              <a:rPr lang="tr-TR" dirty="0"/>
              <a:t> olan ve çoğunluğunu Türklerin, İranlıların ve Berberîlerin oluşturduğu halk, önceden beri yaşadıkları topraklarda çoğunluk olarak yaşıyorlardı. </a:t>
            </a:r>
            <a:r>
              <a:rPr lang="tr-TR" dirty="0" err="1"/>
              <a:t>Mevâlî</a:t>
            </a:r>
            <a:r>
              <a:rPr lang="tr-TR" dirty="0"/>
              <a:t> sınıfı özellikle ilmî alanda ve bunun </a:t>
            </a:r>
            <a:r>
              <a:rPr lang="tr-TR" dirty="0" err="1"/>
              <a:t>yanısıra</a:t>
            </a:r>
            <a:r>
              <a:rPr lang="tr-TR" dirty="0"/>
              <a:t> çeşitli meslek alanlarında kendini göstermiş, dönemin büyük âlimlerinden pek çoğu onların arasından çıkmıştır. </a:t>
            </a:r>
          </a:p>
          <a:p>
            <a:endParaRPr lang="tr-TR" dirty="0"/>
          </a:p>
        </p:txBody>
      </p:sp>
    </p:spTree>
    <p:extLst>
      <p:ext uri="{BB962C8B-B14F-4D97-AF65-F5344CB8AC3E}">
        <p14:creationId xmlns:p14="http://schemas.microsoft.com/office/powerpoint/2010/main" val="405441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79E9DD-C98D-4F9E-A258-0073A3A866F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BF5EEFB-5F37-4280-BAA3-FCF51B5AAB59}"/>
              </a:ext>
            </a:extLst>
          </p:cNvPr>
          <p:cNvSpPr>
            <a:spLocks noGrp="1"/>
          </p:cNvSpPr>
          <p:nvPr>
            <p:ph idx="1"/>
          </p:nvPr>
        </p:nvSpPr>
        <p:spPr/>
        <p:txBody>
          <a:bodyPr>
            <a:normAutofit fontScale="77500" lnSpcReduction="20000"/>
          </a:bodyPr>
          <a:lstStyle/>
          <a:p>
            <a:r>
              <a:rPr lang="tr-TR" dirty="0" err="1"/>
              <a:t>Şuûbiye</a:t>
            </a:r>
            <a:r>
              <a:rPr lang="tr-TR" dirty="0"/>
              <a:t>: </a:t>
            </a:r>
            <a:r>
              <a:rPr lang="tr-TR" dirty="0" err="1"/>
              <a:t>Emevilerin</a:t>
            </a:r>
            <a:r>
              <a:rPr lang="tr-TR" dirty="0"/>
              <a:t>; Arapların üstün gören ve onlara ayrıcalıklı statü tanıyan politikası karşısında Arap olmayan </a:t>
            </a:r>
            <a:r>
              <a:rPr lang="tr-TR" dirty="0" err="1"/>
              <a:t>müslümanlar</a:t>
            </a:r>
            <a:r>
              <a:rPr lang="tr-TR" dirty="0"/>
              <a:t> arasında </a:t>
            </a:r>
            <a:r>
              <a:rPr lang="tr-TR" i="1" dirty="0" err="1"/>
              <a:t>şuûbiye</a:t>
            </a:r>
            <a:r>
              <a:rPr lang="tr-TR" i="1" dirty="0"/>
              <a:t> </a:t>
            </a:r>
            <a:r>
              <a:rPr lang="tr-TR" dirty="0"/>
              <a:t>hareketi gelişti. </a:t>
            </a:r>
            <a:r>
              <a:rPr lang="tr-TR" dirty="0" err="1"/>
              <a:t>Şuûb</a:t>
            </a:r>
            <a:r>
              <a:rPr lang="tr-TR" dirty="0"/>
              <a:t> kelimesi Kur'an'da "Sizi, birbirinizi tanımanız için </a:t>
            </a:r>
            <a:r>
              <a:rPr lang="tr-TR" dirty="0" err="1"/>
              <a:t>şuûb</a:t>
            </a:r>
            <a:r>
              <a:rPr lang="tr-TR" dirty="0"/>
              <a:t> ve kabilelere ayırdık" (</a:t>
            </a:r>
            <a:r>
              <a:rPr lang="tr-TR" dirty="0" err="1"/>
              <a:t>Hucurât</a:t>
            </a:r>
            <a:r>
              <a:rPr lang="tr-TR" dirty="0"/>
              <a:t> 13) şeklinde geçmektedir. Muhtemelen bu kelime; Arap kabileler ifade eden </a:t>
            </a:r>
            <a:r>
              <a:rPr lang="tr-TR" dirty="0" err="1"/>
              <a:t>kabâil'in</a:t>
            </a:r>
            <a:r>
              <a:rPr lang="tr-TR" dirty="0"/>
              <a:t> yanında Arap olmayan milletler anlamına geliyordu. Bu da Arap olmayan </a:t>
            </a:r>
            <a:r>
              <a:rPr lang="tr-TR" dirty="0" err="1"/>
              <a:t>müslümanlar</a:t>
            </a:r>
            <a:r>
              <a:rPr lang="tr-TR" dirty="0"/>
              <a:t> tarafından Arapların kendilerine karşı mağrur tutumlarıyla mücadele etmek için kullanılmıştır. Bu bakımdan </a:t>
            </a:r>
            <a:r>
              <a:rPr lang="tr-TR" dirty="0" err="1"/>
              <a:t>şuûbiyye</a:t>
            </a:r>
            <a:r>
              <a:rPr lang="tr-TR" dirty="0"/>
              <a:t>, Arap gururuna muarız olan, veya Arap olmayanları Arapların üstünde mülahaza eden veyahut da genellikle Arapları hor görüp küçümseyen fırka idi. Bu akım Abbasiler döneminde Arapların dışındaki milletlerin faziletine dair literatürün gelişmesine de vesile olmuştur. Mesela </a:t>
            </a:r>
            <a:r>
              <a:rPr lang="tr-TR" dirty="0" err="1"/>
              <a:t>Câhiz</a:t>
            </a:r>
            <a:r>
              <a:rPr lang="tr-TR" dirty="0"/>
              <a:t>, </a:t>
            </a:r>
            <a:r>
              <a:rPr lang="tr-TR" i="1" dirty="0" err="1"/>
              <a:t>Fezâilü'l-Etrâk</a:t>
            </a:r>
            <a:r>
              <a:rPr lang="tr-TR" dirty="0"/>
              <a:t> adlı bir eser yazmıştır. (Türkçe tercümesi: </a:t>
            </a:r>
            <a:r>
              <a:rPr lang="tr-TR" i="1" dirty="0"/>
              <a:t>Hilafet Ordusunun Menkıbeleri ve Türklerin Faziletleri</a:t>
            </a:r>
            <a:r>
              <a:rPr lang="tr-TR" dirty="0"/>
              <a:t>, çev. Ramazan Şeşen, Ankara 1967). </a:t>
            </a:r>
          </a:p>
          <a:p>
            <a:r>
              <a:rPr lang="tr-TR" dirty="0"/>
              <a:t>Bu hareketin temel özelliği, çeşitli bölgelerde farklı şekillerde tezahür etmekle birlikte, Fars, Türk ve diğer etnik unsurlara mensup </a:t>
            </a:r>
            <a:r>
              <a:rPr lang="tr-TR" dirty="0" err="1"/>
              <a:t>müslümanların</a:t>
            </a:r>
            <a:r>
              <a:rPr lang="tr-TR" dirty="0"/>
              <a:t>, İslam'ın her kesim için öngördüğü hakları alma ve Arapçılığa karşı çıkma mücadelesiydi. Söz konusu hareket, </a:t>
            </a:r>
            <a:r>
              <a:rPr lang="tr-TR" dirty="0" err="1"/>
              <a:t>Abbasilerlerin</a:t>
            </a:r>
            <a:r>
              <a:rPr lang="tr-TR" dirty="0"/>
              <a:t>; sivil ve askeri bürokraside çok sayıda </a:t>
            </a:r>
            <a:r>
              <a:rPr lang="tr-TR" dirty="0" err="1"/>
              <a:t>mevâli</a:t>
            </a:r>
            <a:r>
              <a:rPr lang="tr-TR" dirty="0"/>
              <a:t> Müslümanı istihdam etmesi ile meşruiyet zeminini kısmen kaybetmiştir. </a:t>
            </a:r>
          </a:p>
          <a:p>
            <a:endParaRPr lang="tr-TR" dirty="0"/>
          </a:p>
        </p:txBody>
      </p:sp>
    </p:spTree>
    <p:extLst>
      <p:ext uri="{BB962C8B-B14F-4D97-AF65-F5344CB8AC3E}">
        <p14:creationId xmlns:p14="http://schemas.microsoft.com/office/powerpoint/2010/main" val="925801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E50B20-F91F-48C7-95F9-13165E6BA9F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54ABD58-CECB-4A29-9C06-47DEFCC330E0}"/>
              </a:ext>
            </a:extLst>
          </p:cNvPr>
          <p:cNvSpPr>
            <a:spLocks noGrp="1"/>
          </p:cNvSpPr>
          <p:nvPr>
            <p:ph idx="1"/>
          </p:nvPr>
        </p:nvSpPr>
        <p:spPr/>
        <p:txBody>
          <a:bodyPr>
            <a:normAutofit fontScale="70000" lnSpcReduction="20000"/>
          </a:bodyPr>
          <a:lstStyle/>
          <a:p>
            <a:r>
              <a:rPr lang="tr-TR" b="1" dirty="0"/>
              <a:t>Gayri Müslimler</a:t>
            </a:r>
          </a:p>
          <a:p>
            <a:r>
              <a:rPr lang="tr-TR" dirty="0"/>
              <a:t>Hz. Peygamber, </a:t>
            </a:r>
            <a:r>
              <a:rPr lang="tr-TR" dirty="0" err="1"/>
              <a:t>müslümanların</a:t>
            </a:r>
            <a:r>
              <a:rPr lang="tr-TR" dirty="0"/>
              <a:t> oluşturduğu toplumda bu inancı paylaşmayanların inanç hürriyetine, can ve mal güvenliğine sahip olarak yaşamalarına imkan tanımıştır. Hicretten hemen sonra Medine'de bulunan müşrik ve </a:t>
            </a:r>
            <a:r>
              <a:rPr lang="tr-TR" dirty="0" err="1"/>
              <a:t>yahudi</a:t>
            </a:r>
            <a:r>
              <a:rPr lang="tr-TR" dirty="0"/>
              <a:t> toplumları ile bir sözleşme yaparak bu uygulamanın ilk adımını atmıştır. Bu suretle bir çok </a:t>
            </a:r>
            <a:r>
              <a:rPr lang="tr-TR" dirty="0" err="1"/>
              <a:t>dînî</a:t>
            </a:r>
            <a:r>
              <a:rPr lang="tr-TR" dirty="0"/>
              <a:t>-kültürel grubun </a:t>
            </a:r>
            <a:r>
              <a:rPr lang="tr-TR" dirty="0" err="1"/>
              <a:t>birarada</a:t>
            </a:r>
            <a:r>
              <a:rPr lang="tr-TR" dirty="0"/>
              <a:t> yaşamasını mümkün kılan bir yapı oluşturmuştur. Daha sonra Medine'deki Arap kabilelerinin tamamen </a:t>
            </a:r>
            <a:r>
              <a:rPr lang="tr-TR" dirty="0" err="1"/>
              <a:t>müslüman</a:t>
            </a:r>
            <a:r>
              <a:rPr lang="tr-TR" dirty="0"/>
              <a:t> olması ve </a:t>
            </a:r>
            <a:r>
              <a:rPr lang="tr-TR" dirty="0" err="1"/>
              <a:t>yahudi</a:t>
            </a:r>
            <a:r>
              <a:rPr lang="tr-TR" dirty="0"/>
              <a:t> kabilelerinin şehirden çıkarılması ile Medine'de yalnız </a:t>
            </a:r>
            <a:r>
              <a:rPr lang="tr-TR" dirty="0" err="1"/>
              <a:t>müslümanlar</a:t>
            </a:r>
            <a:r>
              <a:rPr lang="tr-TR" dirty="0"/>
              <a:t> kalmıştır. </a:t>
            </a:r>
          </a:p>
          <a:p>
            <a:r>
              <a:rPr lang="tr-TR" dirty="0"/>
              <a:t>Bununla beraber başşehir dışında, Hayber, </a:t>
            </a:r>
            <a:r>
              <a:rPr lang="tr-TR" dirty="0" err="1"/>
              <a:t>Vâdilkurâ</a:t>
            </a:r>
            <a:r>
              <a:rPr lang="tr-TR" dirty="0"/>
              <a:t>, </a:t>
            </a:r>
            <a:r>
              <a:rPr lang="tr-TR" dirty="0" err="1"/>
              <a:t>Fedek</a:t>
            </a:r>
            <a:r>
              <a:rPr lang="tr-TR" dirty="0"/>
              <a:t>, </a:t>
            </a:r>
            <a:r>
              <a:rPr lang="tr-TR" dirty="0" err="1"/>
              <a:t>Maknâ</a:t>
            </a:r>
            <a:r>
              <a:rPr lang="tr-TR" dirty="0"/>
              <a:t> ve </a:t>
            </a:r>
            <a:r>
              <a:rPr lang="tr-TR" dirty="0" err="1"/>
              <a:t>Teymâ'da</a:t>
            </a:r>
            <a:r>
              <a:rPr lang="tr-TR" dirty="0"/>
              <a:t> </a:t>
            </a:r>
            <a:r>
              <a:rPr lang="tr-TR" dirty="0" err="1"/>
              <a:t>yahudiler</a:t>
            </a:r>
            <a:r>
              <a:rPr lang="tr-TR" dirty="0"/>
              <a:t>; Eyle, </a:t>
            </a:r>
            <a:r>
              <a:rPr lang="tr-TR" dirty="0" err="1"/>
              <a:t>Ezruh</a:t>
            </a:r>
            <a:r>
              <a:rPr lang="tr-TR" dirty="0"/>
              <a:t>, </a:t>
            </a:r>
            <a:r>
              <a:rPr lang="tr-TR" dirty="0" err="1"/>
              <a:t>Dûmetülcendel</a:t>
            </a:r>
            <a:r>
              <a:rPr lang="tr-TR" dirty="0"/>
              <a:t> ve </a:t>
            </a:r>
            <a:r>
              <a:rPr lang="tr-TR" dirty="0" err="1"/>
              <a:t>Necran'da</a:t>
            </a:r>
            <a:r>
              <a:rPr lang="tr-TR" dirty="0"/>
              <a:t> </a:t>
            </a:r>
            <a:r>
              <a:rPr lang="tr-TR" dirty="0" err="1"/>
              <a:t>hıristiyanlar</a:t>
            </a:r>
            <a:r>
              <a:rPr lang="tr-TR" dirty="0"/>
              <a:t>; ayrıca  </a:t>
            </a:r>
            <a:r>
              <a:rPr lang="tr-TR" dirty="0" err="1"/>
              <a:t>Hecer</a:t>
            </a:r>
            <a:r>
              <a:rPr lang="tr-TR" dirty="0"/>
              <a:t> ve Bahreyn'de kısmen </a:t>
            </a:r>
            <a:r>
              <a:rPr lang="tr-TR" dirty="0" err="1"/>
              <a:t>mecusiler</a:t>
            </a:r>
            <a:r>
              <a:rPr lang="tr-TR" dirty="0"/>
              <a:t> oturuyordu. Buraların halkıyla yapılan anlaşmalar sayesinde gayri </a:t>
            </a:r>
            <a:r>
              <a:rPr lang="tr-TR" dirty="0" err="1"/>
              <a:t>müslimler</a:t>
            </a:r>
            <a:r>
              <a:rPr lang="tr-TR" dirty="0"/>
              <a:t> </a:t>
            </a:r>
            <a:r>
              <a:rPr lang="tr-TR" dirty="0" err="1"/>
              <a:t>dînî</a:t>
            </a:r>
            <a:r>
              <a:rPr lang="tr-TR" dirty="0"/>
              <a:t> ve hukukî temele dayalı kültürel kimliklerini koruyarak İslam toplumunun içinde yaşamaya devam etmişlerdir. </a:t>
            </a:r>
          </a:p>
          <a:p>
            <a:r>
              <a:rPr lang="tr-TR" dirty="0"/>
              <a:t>Peygamberimiz </a:t>
            </a:r>
            <a:r>
              <a:rPr lang="tr-TR" dirty="0" err="1"/>
              <a:t>zımmîye</a:t>
            </a:r>
            <a:r>
              <a:rPr lang="tr-TR" dirty="0"/>
              <a:t> zulüm haksızlık yapan, ona gücünün üstünde sorumluluk yükleyen ve ondan arzusu dışında bir şey alan kimseye kıyamet günü bizzat kendisinin hasım olacağını söylemiştir. Yapılan antlaşmalarda onların canlarını, mallarını, dinlerini, ayin ve ibadetlerini, mabetlerini ve din adamlarını hukukun himayesi altına almıştır. Müslümanlar dışında kalan ve daha çok  </a:t>
            </a:r>
            <a:r>
              <a:rPr lang="tr-TR" dirty="0" err="1"/>
              <a:t>yahudiler</a:t>
            </a:r>
            <a:r>
              <a:rPr lang="tr-TR" dirty="0"/>
              <a:t>, </a:t>
            </a:r>
            <a:r>
              <a:rPr lang="tr-TR" dirty="0" err="1"/>
              <a:t>hıristiyanlar</a:t>
            </a:r>
            <a:r>
              <a:rPr lang="tr-TR" dirty="0"/>
              <a:t>, küçük azınlıklar şeklinde de </a:t>
            </a:r>
            <a:r>
              <a:rPr lang="tr-TR" dirty="0" err="1"/>
              <a:t>Sâbiîler</a:t>
            </a:r>
            <a:r>
              <a:rPr lang="tr-TR" dirty="0"/>
              <a:t> ve </a:t>
            </a:r>
            <a:r>
              <a:rPr lang="tr-TR" dirty="0" err="1"/>
              <a:t>Mecûsîler</a:t>
            </a:r>
            <a:r>
              <a:rPr lang="tr-TR" dirty="0"/>
              <a:t> cizye vergisi ödeyen hür tebaa statüsünde yaşıyorlar, bunlar "zimmî" diye adlandırılıyordu.</a:t>
            </a:r>
          </a:p>
          <a:p>
            <a:endParaRPr lang="tr-TR" dirty="0"/>
          </a:p>
        </p:txBody>
      </p:sp>
    </p:spTree>
    <p:extLst>
      <p:ext uri="{BB962C8B-B14F-4D97-AF65-F5344CB8AC3E}">
        <p14:creationId xmlns:p14="http://schemas.microsoft.com/office/powerpoint/2010/main" val="2535324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755B2A-A807-46E7-B650-1E956EE6432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B06A561-F766-485C-857A-515C1293115D}"/>
              </a:ext>
            </a:extLst>
          </p:cNvPr>
          <p:cNvSpPr>
            <a:spLocks noGrp="1"/>
          </p:cNvSpPr>
          <p:nvPr>
            <p:ph idx="1"/>
          </p:nvPr>
        </p:nvSpPr>
        <p:spPr/>
        <p:txBody>
          <a:bodyPr>
            <a:normAutofit fontScale="77500" lnSpcReduction="20000"/>
          </a:bodyPr>
          <a:lstStyle/>
          <a:p>
            <a:r>
              <a:rPr lang="tr-TR" dirty="0"/>
              <a:t>Peygamberimiz, gayrimüslimleri, hiçbir zaman </a:t>
            </a:r>
            <a:r>
              <a:rPr lang="tr-TR" dirty="0" err="1"/>
              <a:t>birarada</a:t>
            </a:r>
            <a:r>
              <a:rPr lang="tr-TR" dirty="0"/>
              <a:t> </a:t>
            </a:r>
            <a:r>
              <a:rPr lang="tr-TR" dirty="0" err="1"/>
              <a:t>yaşannamayacak</a:t>
            </a:r>
            <a:r>
              <a:rPr lang="tr-TR" dirty="0"/>
              <a:t> unsurlar olarak telakki etmemiştir. Söz gelişi, Yahudileri ne pahasına olursa olsun Müslümanlarla birlikte, olamayacak bir kitle olarak asla görmemiştir. Onun hedefi Yahudileri tamamen imha etmek veya İslâm hakimiyeti altındaki toprakların dışına göndermek de değildi. Şayet öyle olsaydı Hayber ve çevresindeki Yahudileri ortadan kaldırır veya onları İslâm hakimiyeti altında bulunan toprakların tamamen dışına </a:t>
            </a:r>
            <a:r>
              <a:rPr lang="tr-TR" dirty="0" err="1"/>
              <a:t>sevkederdi</a:t>
            </a:r>
            <a:r>
              <a:rPr lang="tr-TR" dirty="0"/>
              <a:t>. Halbuki böyle hareket etmemiş, Müslümanların güçlü olduğu bir dönemde adı geçen Yahudileri yerlerinde bırakmıştır. Yedinci hicrî yılın başında gerçekleşen Hayber'in fethinden, kendisinin vefat tarihi olan </a:t>
            </a:r>
            <a:r>
              <a:rPr lang="tr-TR" dirty="0" err="1"/>
              <a:t>onbirinci</a:t>
            </a:r>
            <a:r>
              <a:rPr lang="tr-TR" dirty="0"/>
              <a:t> hicrî yıla kadar dört yılı aşkın bir süre zarfında Müslümanlarla Yahudiler </a:t>
            </a:r>
            <a:r>
              <a:rPr lang="tr-TR" dirty="0" err="1"/>
              <a:t>birarada</a:t>
            </a:r>
            <a:r>
              <a:rPr lang="tr-TR" dirty="0"/>
              <a:t> yaşama tecrübesinin güzel örneğini vermişlerdir. Üstelik yarımadanın daha başka yerlerinde, mesela Yemen'de ve hatta Medine'de bile antlaşmalı olan, Müslümanların zimmeti ve himayesi altında Yahudiler yaşamaktaydı. </a:t>
            </a:r>
            <a:r>
              <a:rPr lang="tr-TR" dirty="0" err="1"/>
              <a:t>Kurayza</a:t>
            </a:r>
            <a:r>
              <a:rPr lang="tr-TR" dirty="0"/>
              <a:t> </a:t>
            </a:r>
            <a:r>
              <a:rPr lang="tr-TR" dirty="0" err="1"/>
              <a:t>Gazvesi'nden</a:t>
            </a:r>
            <a:r>
              <a:rPr lang="tr-TR" dirty="0"/>
              <a:t> on beş ay kadar sonra gerçekleşen Hayber'in fethine giderken Hz. Peygamber'in yanında Medine Yahudilerinden on kişi bulunuyordu. Sürgün veya imha edilen Yahudiler de antlaşmayı bozuncaya kadar Medine içinde Müslümanlarla birlikte yaşıyorlardı. </a:t>
            </a:r>
          </a:p>
          <a:p>
            <a:endParaRPr lang="tr-TR" dirty="0"/>
          </a:p>
        </p:txBody>
      </p:sp>
    </p:spTree>
    <p:extLst>
      <p:ext uri="{BB962C8B-B14F-4D97-AF65-F5344CB8AC3E}">
        <p14:creationId xmlns:p14="http://schemas.microsoft.com/office/powerpoint/2010/main" val="244721730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2350</Words>
  <Application>Microsoft Office PowerPoint</Application>
  <PresentationFormat>Geniş ekran</PresentationFormat>
  <Paragraphs>36</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SOSYAL HAYAT İslam Toplumunun Oluşumu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HAYAT İslam Toplumunun Oluşumu </dc:title>
  <dc:creator>canan verep</dc:creator>
  <cp:lastModifiedBy>canan verep</cp:lastModifiedBy>
  <cp:revision>1</cp:revision>
  <dcterms:created xsi:type="dcterms:W3CDTF">2020-04-17T17:21:53Z</dcterms:created>
  <dcterms:modified xsi:type="dcterms:W3CDTF">2020-04-17T17:38:23Z</dcterms:modified>
</cp:coreProperties>
</file>