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25.12.2019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İçerik Yer Tutucusu 2"/>
          <p:cNvSpPr>
            <a:spLocks noGrp="1"/>
          </p:cNvSpPr>
          <p:nvPr>
            <p:ph idx="1"/>
          </p:nvPr>
        </p:nvSpPr>
        <p:spPr/>
        <p:txBody>
          <a:bodyPr/>
          <a:lstStyle/>
          <a:p>
            <a:pPr marL="0" indent="0">
              <a:buFont typeface="Arial" charset="0"/>
              <a:buNone/>
            </a:pPr>
            <a:endParaRPr lang="tr-TR" altLang="tr-TR" dirty="0" smtClean="0"/>
          </a:p>
          <a:p>
            <a:pPr marL="0" indent="0">
              <a:buFont typeface="Arial" charset="0"/>
              <a:buNone/>
            </a:pPr>
            <a:endParaRPr lang="tr-TR" altLang="tr-TR" dirty="0" smtClean="0"/>
          </a:p>
          <a:p>
            <a:pPr marL="0" indent="0" algn="ctr">
              <a:buFont typeface="Arial" charset="0"/>
              <a:buNone/>
            </a:pPr>
            <a:r>
              <a:rPr lang="tr-TR" altLang="tr-TR" dirty="0" smtClean="0"/>
              <a:t>VI. HAFTA</a:t>
            </a:r>
          </a:p>
          <a:p>
            <a:pPr marL="0" indent="0" algn="ctr">
              <a:buFont typeface="Arial" charset="0"/>
              <a:buNone/>
            </a:pPr>
            <a:r>
              <a:rPr lang="tr-TR" altLang="tr-TR" dirty="0" smtClean="0"/>
              <a:t>SERMAYE PİYASASI KURUMLARI VE SPK</a:t>
            </a:r>
          </a:p>
        </p:txBody>
      </p:sp>
      <p:sp>
        <p:nvSpPr>
          <p:cNvPr id="47108"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Verdana" pitchFamily="34" charset="0"/>
                <a:cs typeface="Arial" charset="0"/>
              </a:defRPr>
            </a:lvl1pPr>
            <a:lvl2pPr marL="742950" indent="-285750">
              <a:defRPr sz="1700">
                <a:solidFill>
                  <a:schemeClr val="tx1"/>
                </a:solidFill>
                <a:latin typeface="Verdana" pitchFamily="34" charset="0"/>
                <a:cs typeface="Arial" charset="0"/>
              </a:defRPr>
            </a:lvl2pPr>
            <a:lvl3pPr marL="1143000" indent="-228600">
              <a:defRPr sz="1700">
                <a:solidFill>
                  <a:schemeClr val="tx1"/>
                </a:solidFill>
                <a:latin typeface="Verdana" pitchFamily="34" charset="0"/>
                <a:cs typeface="Arial" charset="0"/>
              </a:defRPr>
            </a:lvl3pPr>
            <a:lvl4pPr marL="1600200" indent="-228600">
              <a:defRPr sz="1700">
                <a:solidFill>
                  <a:schemeClr val="tx1"/>
                </a:solidFill>
                <a:latin typeface="Verdana" pitchFamily="34" charset="0"/>
                <a:cs typeface="Arial" charset="0"/>
              </a:defRPr>
            </a:lvl4pPr>
            <a:lvl5pPr marL="2057400" indent="-228600">
              <a:defRPr sz="1700">
                <a:solidFill>
                  <a:schemeClr val="tx1"/>
                </a:solidFill>
                <a:latin typeface="Verdana" pitchFamily="34" charset="0"/>
                <a:cs typeface="Arial" charset="0"/>
              </a:defRPr>
            </a:lvl5pPr>
            <a:lvl6pPr marL="2514600" indent="-228600" eaLnBrk="0" fontAlgn="base" hangingPunct="0">
              <a:spcBef>
                <a:spcPct val="0"/>
              </a:spcBef>
              <a:spcAft>
                <a:spcPct val="0"/>
              </a:spcAft>
              <a:defRPr sz="1700">
                <a:solidFill>
                  <a:schemeClr val="tx1"/>
                </a:solidFill>
                <a:latin typeface="Verdana" pitchFamily="34" charset="0"/>
                <a:cs typeface="Arial" charset="0"/>
              </a:defRPr>
            </a:lvl6pPr>
            <a:lvl7pPr marL="2971800" indent="-228600" eaLnBrk="0" fontAlgn="base" hangingPunct="0">
              <a:spcBef>
                <a:spcPct val="0"/>
              </a:spcBef>
              <a:spcAft>
                <a:spcPct val="0"/>
              </a:spcAft>
              <a:defRPr sz="1700">
                <a:solidFill>
                  <a:schemeClr val="tx1"/>
                </a:solidFill>
                <a:latin typeface="Verdana" pitchFamily="34" charset="0"/>
                <a:cs typeface="Arial" charset="0"/>
              </a:defRPr>
            </a:lvl7pPr>
            <a:lvl8pPr marL="3429000" indent="-228600" eaLnBrk="0" fontAlgn="base" hangingPunct="0">
              <a:spcBef>
                <a:spcPct val="0"/>
              </a:spcBef>
              <a:spcAft>
                <a:spcPct val="0"/>
              </a:spcAft>
              <a:defRPr sz="1700">
                <a:solidFill>
                  <a:schemeClr val="tx1"/>
                </a:solidFill>
                <a:latin typeface="Verdana" pitchFamily="34" charset="0"/>
                <a:cs typeface="Arial" charset="0"/>
              </a:defRPr>
            </a:lvl8pPr>
            <a:lvl9pPr marL="3886200" indent="-228600" eaLnBrk="0" fontAlgn="base" hangingPunct="0">
              <a:spcBef>
                <a:spcPct val="0"/>
              </a:spcBef>
              <a:spcAft>
                <a:spcPct val="0"/>
              </a:spcAft>
              <a:defRPr sz="1700">
                <a:solidFill>
                  <a:schemeClr val="tx1"/>
                </a:solidFill>
                <a:latin typeface="Verdana" pitchFamily="34" charset="0"/>
                <a:cs typeface="Arial" charset="0"/>
              </a:defRPr>
            </a:lvl9pPr>
          </a:lstStyle>
          <a:p>
            <a:r>
              <a:rPr lang="tr-TR" altLang="tr-TR" sz="1200">
                <a:solidFill>
                  <a:srgbClr val="898989"/>
                </a:solidFill>
              </a:rPr>
              <a:t>Arş. Gör. Gökhan AYDOĞAN</a:t>
            </a:r>
          </a:p>
        </p:txBody>
      </p:sp>
      <p:sp>
        <p:nvSpPr>
          <p:cNvPr id="47109"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Verdana" pitchFamily="34" charset="0"/>
                <a:cs typeface="Arial" charset="0"/>
              </a:defRPr>
            </a:lvl1pPr>
            <a:lvl2pPr marL="742950" indent="-285750">
              <a:defRPr sz="1700">
                <a:solidFill>
                  <a:schemeClr val="tx1"/>
                </a:solidFill>
                <a:latin typeface="Verdana" pitchFamily="34" charset="0"/>
                <a:cs typeface="Arial" charset="0"/>
              </a:defRPr>
            </a:lvl2pPr>
            <a:lvl3pPr marL="1143000" indent="-228600">
              <a:defRPr sz="1700">
                <a:solidFill>
                  <a:schemeClr val="tx1"/>
                </a:solidFill>
                <a:latin typeface="Verdana" pitchFamily="34" charset="0"/>
                <a:cs typeface="Arial" charset="0"/>
              </a:defRPr>
            </a:lvl3pPr>
            <a:lvl4pPr marL="1600200" indent="-228600">
              <a:defRPr sz="1700">
                <a:solidFill>
                  <a:schemeClr val="tx1"/>
                </a:solidFill>
                <a:latin typeface="Verdana" pitchFamily="34" charset="0"/>
                <a:cs typeface="Arial" charset="0"/>
              </a:defRPr>
            </a:lvl4pPr>
            <a:lvl5pPr marL="2057400" indent="-228600">
              <a:defRPr sz="1700">
                <a:solidFill>
                  <a:schemeClr val="tx1"/>
                </a:solidFill>
                <a:latin typeface="Verdana" pitchFamily="34" charset="0"/>
                <a:cs typeface="Arial" charset="0"/>
              </a:defRPr>
            </a:lvl5pPr>
            <a:lvl6pPr marL="2514600" indent="-228600" eaLnBrk="0" fontAlgn="base" hangingPunct="0">
              <a:spcBef>
                <a:spcPct val="0"/>
              </a:spcBef>
              <a:spcAft>
                <a:spcPct val="0"/>
              </a:spcAft>
              <a:defRPr sz="1700">
                <a:solidFill>
                  <a:schemeClr val="tx1"/>
                </a:solidFill>
                <a:latin typeface="Verdana" pitchFamily="34" charset="0"/>
                <a:cs typeface="Arial" charset="0"/>
              </a:defRPr>
            </a:lvl6pPr>
            <a:lvl7pPr marL="2971800" indent="-228600" eaLnBrk="0" fontAlgn="base" hangingPunct="0">
              <a:spcBef>
                <a:spcPct val="0"/>
              </a:spcBef>
              <a:spcAft>
                <a:spcPct val="0"/>
              </a:spcAft>
              <a:defRPr sz="1700">
                <a:solidFill>
                  <a:schemeClr val="tx1"/>
                </a:solidFill>
                <a:latin typeface="Verdana" pitchFamily="34" charset="0"/>
                <a:cs typeface="Arial" charset="0"/>
              </a:defRPr>
            </a:lvl7pPr>
            <a:lvl8pPr marL="3429000" indent="-228600" eaLnBrk="0" fontAlgn="base" hangingPunct="0">
              <a:spcBef>
                <a:spcPct val="0"/>
              </a:spcBef>
              <a:spcAft>
                <a:spcPct val="0"/>
              </a:spcAft>
              <a:defRPr sz="1700">
                <a:solidFill>
                  <a:schemeClr val="tx1"/>
                </a:solidFill>
                <a:latin typeface="Verdana" pitchFamily="34" charset="0"/>
                <a:cs typeface="Arial" charset="0"/>
              </a:defRPr>
            </a:lvl8pPr>
            <a:lvl9pPr marL="3886200" indent="-228600" eaLnBrk="0" fontAlgn="base" hangingPunct="0">
              <a:spcBef>
                <a:spcPct val="0"/>
              </a:spcBef>
              <a:spcAft>
                <a:spcPct val="0"/>
              </a:spcAft>
              <a:defRPr sz="1700">
                <a:solidFill>
                  <a:schemeClr val="tx1"/>
                </a:solidFill>
                <a:latin typeface="Verdana" pitchFamily="34" charset="0"/>
                <a:cs typeface="Arial" charset="0"/>
              </a:defRPr>
            </a:lvl9pPr>
          </a:lstStyle>
          <a:p>
            <a:fld id="{136D4A9D-0D97-447D-A7B3-4FAD942CF537}" type="slidenum">
              <a:rPr lang="tr-TR" altLang="tr-TR" sz="1200">
                <a:solidFill>
                  <a:srgbClr val="898989"/>
                </a:solidFill>
              </a:rPr>
              <a:pPr/>
              <a:t>1</a:t>
            </a:fld>
            <a:endParaRPr lang="tr-TR" altLang="tr-TR" sz="1200">
              <a:solidFill>
                <a:srgbClr val="898989"/>
              </a:solidFill>
            </a:endParaRPr>
          </a:p>
        </p:txBody>
      </p:sp>
    </p:spTree>
    <p:extLst>
      <p:ext uri="{BB962C8B-B14F-4D97-AF65-F5344CB8AC3E}">
        <p14:creationId xmlns:p14="http://schemas.microsoft.com/office/powerpoint/2010/main" val="7476974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İçerik Yer Tutucusu 2"/>
          <p:cNvSpPr>
            <a:spLocks noGrp="1"/>
          </p:cNvSpPr>
          <p:nvPr>
            <p:ph idx="1"/>
          </p:nvPr>
        </p:nvSpPr>
        <p:spPr>
          <a:xfrm>
            <a:off x="539750" y="765175"/>
            <a:ext cx="7993063" cy="5327650"/>
          </a:xfrm>
        </p:spPr>
        <p:txBody>
          <a:bodyPr/>
          <a:lstStyle/>
          <a:p>
            <a:pPr marL="0" indent="0">
              <a:buFont typeface="Arial" charset="0"/>
              <a:buNone/>
            </a:pPr>
            <a:r>
              <a:rPr lang="tr-TR" altLang="tr-TR" sz="2000" smtClean="0"/>
              <a:t>(2) Kurul, yetkilerini, düzenleyici işlemler tesis ederek ve özel nitelikli kararlar alarak kullanır. Kurul, kararlarının Resmî Gazete’de veya internet ortamı dâhil uygun vasıtalarla yayımlanmasına karar verebilir. Düzenleyici işlem niteliğindeki yönetmelik ve tebliğler Resmî Gazete’de yayımlanarak yürürlüğe konur.</a:t>
            </a:r>
          </a:p>
          <a:p>
            <a:pPr marL="0" indent="0">
              <a:buFont typeface="Arial" charset="0"/>
              <a:buNone/>
            </a:pPr>
            <a:r>
              <a:rPr lang="tr-TR" altLang="tr-TR" sz="2000" smtClean="0"/>
              <a:t>(3) Kurul, yabancı ülkelerin sermaye piyasalarında düzenleme ve denetime yetkili muadili kuruluşlardan aldığı bilgi ve belgeleri, yargı organlarının talebi veya diğer suç teşkil eden konuların kovuşturulması hâlleri hariç, bu kuruluşlarla ilgili mevzuata göre imzalanacak mutabakat zaptı çerçevesinde ilgili mercilere intikal ettirebilir ve kullanabilir.</a:t>
            </a:r>
          </a:p>
          <a:p>
            <a:pPr marL="0" indent="0">
              <a:buFont typeface="Arial" charset="0"/>
              <a:buNone/>
            </a:pPr>
            <a:r>
              <a:rPr lang="tr-TR" altLang="tr-TR" sz="2000" smtClean="0"/>
              <a:t>(4) Kurul Başkanlık teşkilatı, görevlerinin yerine getirilmesinde bakanlıklardan, ilgili resmî ve özel kuruluşlar ve kişilerden görüş ve bilgi isteyebilir. Bunlar söz konusu isteğe cevap vermek ve Kurulun görevlilerine gereken kolaylığı göstermekle yükümlüdürler. Kurul, kanunen başka merciler tarafından takibi gereken hususları ilgili mercilere intikal ettirir.</a:t>
            </a:r>
          </a:p>
          <a:p>
            <a:pPr marL="0" indent="0">
              <a:buFont typeface="Arial" charset="0"/>
              <a:buNone/>
            </a:pPr>
            <a:r>
              <a:rPr lang="tr-TR" altLang="tr-TR" sz="2000" smtClean="0"/>
              <a:t> </a:t>
            </a:r>
          </a:p>
          <a:p>
            <a:pPr marL="0" indent="0">
              <a:buFont typeface="Arial" charset="0"/>
              <a:buNone/>
            </a:pPr>
            <a:endParaRPr lang="tr-TR" altLang="tr-TR" sz="2000" smtClean="0"/>
          </a:p>
        </p:txBody>
      </p:sp>
      <p:sp>
        <p:nvSpPr>
          <p:cNvPr id="56323"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56324"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29D3CF49-796A-482F-A135-7CA10BFC7D1F}" type="slidenum">
              <a:rPr lang="tr-TR" altLang="tr-TR" sz="1200">
                <a:solidFill>
                  <a:srgbClr val="898989"/>
                </a:solidFill>
                <a:latin typeface="Verdana" pitchFamily="34" charset="0"/>
              </a:rPr>
              <a:pPr>
                <a:spcBef>
                  <a:spcPct val="0"/>
                </a:spcBef>
                <a:buFontTx/>
                <a:buNone/>
              </a:pPr>
              <a:t>10</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3768573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Başlık 1"/>
          <p:cNvSpPr>
            <a:spLocks noGrp="1"/>
          </p:cNvSpPr>
          <p:nvPr>
            <p:ph type="title"/>
          </p:nvPr>
        </p:nvSpPr>
        <p:spPr>
          <a:xfrm>
            <a:off x="323850" y="274638"/>
            <a:ext cx="8362950" cy="1325562"/>
          </a:xfrm>
        </p:spPr>
        <p:txBody>
          <a:bodyPr/>
          <a:lstStyle/>
          <a:p>
            <a:pPr algn="just"/>
            <a:r>
              <a:rPr lang="tr-TR" altLang="tr-TR" sz="2800" b="1" smtClean="0"/>
              <a:t>Fon Talep Edenlerle Fon Arz Edenler Arasındaki Köprü </a:t>
            </a:r>
            <a:r>
              <a:rPr lang="tr-TR" altLang="tr-TR" sz="3200" b="1" smtClean="0"/>
              <a:t>: </a:t>
            </a:r>
            <a:r>
              <a:rPr lang="tr-TR" altLang="tr-TR" sz="3200" b="1" smtClean="0">
                <a:solidFill>
                  <a:srgbClr val="FF0000"/>
                </a:solidFill>
              </a:rPr>
              <a:t>Sermaye Piyasası Kurumları..</a:t>
            </a:r>
          </a:p>
        </p:txBody>
      </p:sp>
      <p:sp>
        <p:nvSpPr>
          <p:cNvPr id="48131" name="İçerik Yer Tutucusu 2"/>
          <p:cNvSpPr>
            <a:spLocks noGrp="1"/>
          </p:cNvSpPr>
          <p:nvPr>
            <p:ph idx="1"/>
          </p:nvPr>
        </p:nvSpPr>
        <p:spPr>
          <a:xfrm>
            <a:off x="323850" y="1484313"/>
            <a:ext cx="8362950" cy="4968875"/>
          </a:xfrm>
        </p:spPr>
        <p:txBody>
          <a:bodyPr/>
          <a:lstStyle/>
          <a:p>
            <a:pPr marL="0" indent="0">
              <a:buFont typeface="Arial" charset="0"/>
              <a:buNone/>
            </a:pPr>
            <a:r>
              <a:rPr lang="tr-TR" altLang="tr-TR" sz="1800" smtClean="0"/>
              <a:t> </a:t>
            </a:r>
            <a:r>
              <a:rPr lang="tr-TR" altLang="tr-TR" sz="1800" b="1" smtClean="0"/>
              <a:t>Sermaye piyasası kurumları</a:t>
            </a:r>
            <a:endParaRPr lang="tr-TR" altLang="tr-TR" sz="1800" smtClean="0"/>
          </a:p>
          <a:p>
            <a:pPr marL="0" indent="0">
              <a:buFont typeface="Arial" charset="0"/>
              <a:buNone/>
            </a:pPr>
            <a:r>
              <a:rPr lang="tr-TR" altLang="tr-TR" sz="1800" b="1" smtClean="0"/>
              <a:t>MADDE 35 –</a:t>
            </a:r>
            <a:r>
              <a:rPr lang="tr-TR" altLang="tr-TR" sz="1800" smtClean="0"/>
              <a:t> (1) Bu Kanuna göre faaliyette bulunabilecek sermaye piyasası kurumları aşağıda gösterilmiştir:</a:t>
            </a:r>
          </a:p>
          <a:p>
            <a:pPr marL="0" indent="0">
              <a:buFont typeface="Arial" charset="0"/>
              <a:buNone/>
            </a:pPr>
            <a:r>
              <a:rPr lang="tr-TR" altLang="tr-TR" sz="1800" smtClean="0"/>
              <a:t>a) Yatırım kuruluşları</a:t>
            </a:r>
          </a:p>
          <a:p>
            <a:pPr marL="0" indent="0">
              <a:buFont typeface="Arial" charset="0"/>
              <a:buNone/>
            </a:pPr>
            <a:r>
              <a:rPr lang="tr-TR" altLang="tr-TR" sz="1800" smtClean="0"/>
              <a:t>b) Kolektif yatırım kuruluşları</a:t>
            </a:r>
          </a:p>
          <a:p>
            <a:pPr marL="0" indent="0">
              <a:buFont typeface="Arial" charset="0"/>
              <a:buNone/>
            </a:pPr>
            <a:r>
              <a:rPr lang="tr-TR" altLang="tr-TR" sz="1800" smtClean="0"/>
              <a:t>c) Sermaye piyasasında faaliyette bulunacak bağımsız denetim, değerleme ve derecelendirme kuruluşları</a:t>
            </a:r>
          </a:p>
          <a:p>
            <a:pPr marL="0" indent="0">
              <a:buFont typeface="Arial" charset="0"/>
              <a:buNone/>
            </a:pPr>
            <a:r>
              <a:rPr lang="tr-TR" altLang="tr-TR" sz="1800" smtClean="0"/>
              <a:t>ç) Portföy yönetim şirketleri</a:t>
            </a:r>
          </a:p>
          <a:p>
            <a:pPr marL="0" indent="0">
              <a:buFont typeface="Arial" charset="0"/>
              <a:buNone/>
            </a:pPr>
            <a:r>
              <a:rPr lang="tr-TR" altLang="tr-TR" sz="1800" smtClean="0"/>
              <a:t>d) İpotek finansmanı kuruluşları</a:t>
            </a:r>
          </a:p>
          <a:p>
            <a:pPr marL="0" indent="0">
              <a:buFont typeface="Arial" charset="0"/>
              <a:buNone/>
            </a:pPr>
            <a:r>
              <a:rPr lang="tr-TR" altLang="tr-TR" sz="1800" smtClean="0"/>
              <a:t>e) Konut finansmanı ve varlık finansmanı fonları</a:t>
            </a:r>
          </a:p>
          <a:p>
            <a:pPr marL="0" indent="0">
              <a:buFont typeface="Arial" charset="0"/>
              <a:buNone/>
            </a:pPr>
            <a:r>
              <a:rPr lang="tr-TR" altLang="tr-TR" sz="1800" smtClean="0"/>
              <a:t>f) Varlık kiralama şirketleri</a:t>
            </a:r>
          </a:p>
          <a:p>
            <a:pPr marL="0" indent="0">
              <a:buFont typeface="Arial" charset="0"/>
              <a:buNone/>
            </a:pPr>
            <a:r>
              <a:rPr lang="tr-TR" altLang="tr-TR" sz="1800" smtClean="0"/>
              <a:t>g) Merkezî takas kuruluşları</a:t>
            </a:r>
          </a:p>
          <a:p>
            <a:pPr marL="0" indent="0">
              <a:buFont typeface="Arial" charset="0"/>
              <a:buNone/>
            </a:pPr>
            <a:r>
              <a:rPr lang="tr-TR" altLang="tr-TR" sz="1800" smtClean="0"/>
              <a:t>ğ) Merkezî saklama kuruluşları</a:t>
            </a:r>
          </a:p>
          <a:p>
            <a:pPr marL="0" indent="0">
              <a:buFont typeface="Arial" charset="0"/>
              <a:buNone/>
            </a:pPr>
            <a:r>
              <a:rPr lang="tr-TR" altLang="tr-TR" sz="1800" smtClean="0"/>
              <a:t>h) Veri depolama kuruluşları</a:t>
            </a:r>
          </a:p>
          <a:p>
            <a:pPr marL="0" indent="0">
              <a:buFont typeface="Arial" charset="0"/>
              <a:buNone/>
            </a:pPr>
            <a:r>
              <a:rPr lang="tr-TR" altLang="tr-TR" sz="1800" smtClean="0"/>
              <a:t>ı) Kuruluş ve faaliyet esasları Kurulca belirlenen diğer sermaye piyasası kurumları</a:t>
            </a:r>
          </a:p>
          <a:p>
            <a:pPr marL="0" indent="0">
              <a:buFont typeface="Arial" charset="0"/>
              <a:buNone/>
            </a:pPr>
            <a:endParaRPr lang="tr-TR" altLang="tr-TR" sz="1800" smtClean="0"/>
          </a:p>
        </p:txBody>
      </p:sp>
      <p:sp>
        <p:nvSpPr>
          <p:cNvPr id="48132" name="Slayt Numarası Yer Tutucusu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25022DD9-5DB7-4726-B151-B1B3BDEB19B0}" type="slidenum">
              <a:rPr lang="tr-TR" altLang="tr-TR" sz="1200">
                <a:solidFill>
                  <a:srgbClr val="898989"/>
                </a:solidFill>
                <a:latin typeface="Verdana" pitchFamily="34" charset="0"/>
              </a:rPr>
              <a:pPr>
                <a:spcBef>
                  <a:spcPct val="0"/>
                </a:spcBef>
                <a:buFontTx/>
                <a:buNone/>
              </a:pPr>
              <a:t>2</a:t>
            </a:fld>
            <a:endParaRPr lang="tr-TR" altLang="tr-TR" sz="1200">
              <a:solidFill>
                <a:srgbClr val="898989"/>
              </a:solidFill>
              <a:latin typeface="Verdana" pitchFamily="34" charset="0"/>
            </a:endParaRPr>
          </a:p>
        </p:txBody>
      </p:sp>
      <p:sp>
        <p:nvSpPr>
          <p:cNvPr id="48133"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2511804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İçerik Yer Tutucusu 2"/>
          <p:cNvSpPr>
            <a:spLocks noGrp="1"/>
          </p:cNvSpPr>
          <p:nvPr>
            <p:ph idx="1"/>
          </p:nvPr>
        </p:nvSpPr>
        <p:spPr>
          <a:xfrm>
            <a:off x="611188" y="260350"/>
            <a:ext cx="7921625" cy="6096000"/>
          </a:xfrm>
        </p:spPr>
        <p:txBody>
          <a:bodyPr/>
          <a:lstStyle/>
          <a:p>
            <a:pPr marL="0" indent="0">
              <a:lnSpc>
                <a:spcPct val="150000"/>
              </a:lnSpc>
              <a:buFont typeface="Arial" charset="0"/>
              <a:buNone/>
            </a:pPr>
            <a:r>
              <a:rPr lang="tr-TR" altLang="tr-TR" sz="2400" b="1" smtClean="0"/>
              <a:t>SerPK m. 3/1.v : Yatırım kuruluşu: </a:t>
            </a:r>
            <a:r>
              <a:rPr lang="tr-TR" altLang="tr-TR" sz="2400" smtClean="0"/>
              <a:t>Aracı kurumlar ile yatırım hizmeti ve faaliyetinde bulunmak üzere kuruluş ve faaliyet esasları Kurulca belirlenen diğer sermaye piyasası kurumlarını ve bankaları,</a:t>
            </a:r>
          </a:p>
          <a:p>
            <a:pPr marL="0" indent="0">
              <a:buFont typeface="Arial" charset="0"/>
              <a:buNone/>
            </a:pPr>
            <a:endParaRPr lang="tr-TR" altLang="tr-TR" sz="2400" smtClean="0"/>
          </a:p>
          <a:p>
            <a:pPr marL="0" indent="0">
              <a:lnSpc>
                <a:spcPct val="150000"/>
              </a:lnSpc>
              <a:buFont typeface="Arial" charset="0"/>
              <a:buNone/>
            </a:pPr>
            <a:r>
              <a:rPr lang="tr-TR" altLang="tr-TR" sz="2400" b="1" smtClean="0"/>
              <a:t>SerPK m. 3/1.a : Aracı kurum:</a:t>
            </a:r>
            <a:r>
              <a:rPr lang="tr-TR" altLang="tr-TR" sz="2400" smtClean="0"/>
              <a:t> 37 nci maddenin birinci fıkrasındaki yatırım hizmet ve faaliyetlerinden (a), (b), (c), (e) ve (f) bentlerinde yer alanları münhasıran olmak üzere Kurul tarafından yetkilendirilen yatırım kuruluşunu,</a:t>
            </a:r>
          </a:p>
          <a:p>
            <a:pPr marL="0" indent="0">
              <a:lnSpc>
                <a:spcPct val="150000"/>
              </a:lnSpc>
              <a:buFont typeface="Arial" charset="0"/>
              <a:buNone/>
            </a:pPr>
            <a:endParaRPr lang="tr-TR" altLang="tr-TR" sz="2400" smtClean="0"/>
          </a:p>
          <a:p>
            <a:pPr marL="0" indent="0">
              <a:buFont typeface="Arial" charset="0"/>
              <a:buNone/>
            </a:pPr>
            <a:r>
              <a:rPr lang="tr-TR" altLang="tr-TR" sz="2400" smtClean="0"/>
              <a:t>....ifade eder.</a:t>
            </a:r>
          </a:p>
        </p:txBody>
      </p:sp>
      <p:sp>
        <p:nvSpPr>
          <p:cNvPr id="49155"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49156"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A18F4724-8F79-4318-9EC9-66362AA9E52B}" type="slidenum">
              <a:rPr lang="tr-TR" altLang="tr-TR" sz="1200">
                <a:solidFill>
                  <a:srgbClr val="898989"/>
                </a:solidFill>
                <a:latin typeface="Verdana" pitchFamily="34" charset="0"/>
              </a:rPr>
              <a:pPr>
                <a:spcBef>
                  <a:spcPct val="0"/>
                </a:spcBef>
                <a:buFontTx/>
                <a:buNone/>
              </a:pPr>
              <a:t>3</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1301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Başlık 1"/>
          <p:cNvSpPr>
            <a:spLocks noGrp="1"/>
          </p:cNvSpPr>
          <p:nvPr>
            <p:ph type="title"/>
          </p:nvPr>
        </p:nvSpPr>
        <p:spPr>
          <a:xfrm>
            <a:off x="484188" y="274638"/>
            <a:ext cx="8202612" cy="561975"/>
          </a:xfrm>
        </p:spPr>
        <p:txBody>
          <a:bodyPr>
            <a:normAutofit fontScale="90000"/>
          </a:bodyPr>
          <a:lstStyle/>
          <a:p>
            <a:r>
              <a:rPr lang="tr-TR" altLang="tr-TR" sz="4000" b="1" smtClean="0"/>
              <a:t>Kolektif Yatırım Kuruluşları</a:t>
            </a:r>
          </a:p>
        </p:txBody>
      </p:sp>
      <p:sp>
        <p:nvSpPr>
          <p:cNvPr id="50179" name="İçerik Yer Tutucusu 2"/>
          <p:cNvSpPr>
            <a:spLocks noGrp="1"/>
          </p:cNvSpPr>
          <p:nvPr>
            <p:ph idx="1"/>
          </p:nvPr>
        </p:nvSpPr>
        <p:spPr>
          <a:xfrm>
            <a:off x="395288" y="981075"/>
            <a:ext cx="8497887" cy="5616575"/>
          </a:xfrm>
        </p:spPr>
        <p:txBody>
          <a:bodyPr/>
          <a:lstStyle/>
          <a:p>
            <a:r>
              <a:rPr lang="tr-TR" altLang="tr-TR" sz="2000" b="1" smtClean="0"/>
              <a:t>SerPK m. 3/1.m: Kolektif yatırım kuruluşları: </a:t>
            </a:r>
            <a:r>
              <a:rPr lang="tr-TR" altLang="tr-TR" sz="2000" smtClean="0"/>
              <a:t>“Yatırım fonları ve yatırım ortaklıklarını” ifade eder.</a:t>
            </a:r>
          </a:p>
          <a:p>
            <a:endParaRPr lang="tr-TR" altLang="tr-TR" sz="2000" smtClean="0"/>
          </a:p>
          <a:p>
            <a:pPr lvl="1"/>
            <a:r>
              <a:rPr lang="tr-TR" altLang="tr-TR" sz="2000" b="1" smtClean="0"/>
              <a:t>Yatırım fonları</a:t>
            </a:r>
            <a:endParaRPr lang="tr-TR" altLang="tr-TR" sz="2000" smtClean="0"/>
          </a:p>
          <a:p>
            <a:pPr lvl="1">
              <a:buFont typeface="Arial" charset="0"/>
              <a:buNone/>
            </a:pPr>
            <a:r>
              <a:rPr lang="tr-TR" altLang="tr-TR" sz="2000" b="1" smtClean="0"/>
              <a:t>SerPK m. 52/1: </a:t>
            </a:r>
            <a:r>
              <a:rPr lang="tr-TR" altLang="tr-TR" sz="2000" smtClean="0"/>
              <a:t>Bu Kanun hükümleri uyarınca tasarruf sahiplerinden fon katılma payı karşılığında toplanan para ya da diğer varlıklarla, tasarruf sahipleri hesabına, inançlı mülkiyet esaslarına göre Kurulca belirlenen varlık ve haklardan oluşan portföy veya portföyleri işletmek amacıyla portföy yönetim şirketleri tarafından fon iç tüzüğü ile kurulan ve tüzel kişiliği bulunmayan mal varlığına yatırım fonu adı verilir.</a:t>
            </a:r>
          </a:p>
          <a:p>
            <a:pPr>
              <a:buFont typeface="Arial" charset="0"/>
              <a:buNone/>
            </a:pPr>
            <a:endParaRPr lang="tr-TR" altLang="tr-TR" sz="2000" smtClean="0"/>
          </a:p>
          <a:p>
            <a:pPr lvl="1"/>
            <a:r>
              <a:rPr lang="tr-TR" altLang="tr-TR" sz="2000" b="1" smtClean="0"/>
              <a:t>Yatırım ortaklıkları</a:t>
            </a:r>
            <a:endParaRPr lang="tr-TR" altLang="tr-TR" sz="2000" smtClean="0"/>
          </a:p>
          <a:p>
            <a:pPr lvl="1">
              <a:buFont typeface="Arial" charset="0"/>
              <a:buNone/>
            </a:pPr>
            <a:r>
              <a:rPr lang="tr-TR" altLang="tr-TR" sz="2000" b="1" smtClean="0"/>
              <a:t>SerPK m. 48/1 : </a:t>
            </a:r>
            <a:r>
              <a:rPr lang="tr-TR" altLang="tr-TR" sz="2000" smtClean="0"/>
              <a:t>Yatırım ortaklıkları, sermaye piyasası araçları, gayrimenkul, girişim sermayesi yatırımları ile Kurulca belirlenecek diğer varlık ve haklardan oluşan portföyleri işletmek amacıyla, paylarını ihraç etmek üzere kurulan sabit veya değişken sermayeli anonim ortaklıklardır.</a:t>
            </a:r>
          </a:p>
          <a:p>
            <a:pPr>
              <a:buFont typeface="Arial" charset="0"/>
              <a:buNone/>
            </a:pPr>
            <a:endParaRPr lang="tr-TR" altLang="tr-TR" sz="2000" smtClean="0"/>
          </a:p>
        </p:txBody>
      </p:sp>
      <p:sp>
        <p:nvSpPr>
          <p:cNvPr id="50180"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50181"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C9EA4D21-E9DF-4CC0-8A88-A3B6BFBBF20A}" type="slidenum">
              <a:rPr lang="tr-TR" altLang="tr-TR" sz="1200">
                <a:solidFill>
                  <a:srgbClr val="898989"/>
                </a:solidFill>
                <a:latin typeface="Verdana" pitchFamily="34" charset="0"/>
              </a:rPr>
              <a:pPr>
                <a:spcBef>
                  <a:spcPct val="0"/>
                </a:spcBef>
                <a:buFontTx/>
                <a:buNone/>
              </a:pPr>
              <a:t>4</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3275700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Başlık 1"/>
          <p:cNvSpPr>
            <a:spLocks noGrp="1"/>
          </p:cNvSpPr>
          <p:nvPr>
            <p:ph type="title"/>
          </p:nvPr>
        </p:nvSpPr>
        <p:spPr/>
        <p:txBody>
          <a:bodyPr/>
          <a:lstStyle/>
          <a:p>
            <a:r>
              <a:rPr lang="tr-TR" altLang="tr-TR" b="1" smtClean="0"/>
              <a:t>SPK’nın Hukuki Nitelikleri</a:t>
            </a:r>
          </a:p>
        </p:txBody>
      </p:sp>
      <p:sp>
        <p:nvSpPr>
          <p:cNvPr id="51203" name="İçerik Yer Tutucusu 2"/>
          <p:cNvSpPr>
            <a:spLocks noGrp="1"/>
          </p:cNvSpPr>
          <p:nvPr>
            <p:ph idx="1"/>
          </p:nvPr>
        </p:nvSpPr>
        <p:spPr>
          <a:xfrm>
            <a:off x="611188" y="1417638"/>
            <a:ext cx="8075612" cy="4938712"/>
          </a:xfrm>
        </p:spPr>
        <p:txBody>
          <a:bodyPr/>
          <a:lstStyle/>
          <a:p>
            <a:pPr marL="411163" indent="-266700">
              <a:buFont typeface="Arial" charset="0"/>
              <a:buNone/>
            </a:pPr>
            <a:r>
              <a:rPr lang="tr-TR" altLang="tr-TR" sz="2100" smtClean="0"/>
              <a:t>İdare hukuku teorisi içerisinde;</a:t>
            </a:r>
          </a:p>
          <a:p>
            <a:pPr marL="411163" indent="-266700"/>
            <a:r>
              <a:rPr lang="tr-TR" altLang="tr-TR" sz="2100" smtClean="0"/>
              <a:t>Kamu hizmeti görmektedir.</a:t>
            </a:r>
          </a:p>
          <a:p>
            <a:pPr marL="411163" indent="-266700"/>
            <a:r>
              <a:rPr lang="tr-TR" altLang="tr-TR" sz="2100" smtClean="0"/>
              <a:t>Kamu kurumu niteliğindedir.</a:t>
            </a:r>
          </a:p>
          <a:p>
            <a:pPr marL="411163" indent="-266700"/>
            <a:r>
              <a:rPr lang="tr-TR" altLang="tr-TR" sz="2100" smtClean="0"/>
              <a:t>Ayrı bir tüzel kişiliği vardır.</a:t>
            </a:r>
          </a:p>
          <a:p>
            <a:pPr marL="411163" indent="-266700">
              <a:buFont typeface="Arial" charset="0"/>
              <a:buNone/>
            </a:pPr>
            <a:r>
              <a:rPr lang="tr-TR" altLang="tr-TR" sz="2100" smtClean="0"/>
              <a:t>-------</a:t>
            </a:r>
          </a:p>
          <a:p>
            <a:pPr marL="411163" indent="-266700"/>
            <a:r>
              <a:rPr lang="tr-TR" altLang="tr-TR" sz="2100" smtClean="0"/>
              <a:t>Genel yönetimin, merkezi idarenin dışındadır.</a:t>
            </a:r>
          </a:p>
          <a:p>
            <a:pPr marL="411163" indent="-266700"/>
            <a:r>
              <a:rPr lang="tr-TR" altLang="tr-TR" sz="2100" smtClean="0"/>
              <a:t>Yerinden yönetim kuruluşu olarak da görülmemektedir.</a:t>
            </a:r>
          </a:p>
          <a:p>
            <a:pPr marL="411163" indent="-266700"/>
            <a:r>
              <a:rPr lang="tr-TR" altLang="tr-TR" sz="2100" b="1" i="1" smtClean="0"/>
              <a:t>O halde nedir?</a:t>
            </a:r>
          </a:p>
          <a:p>
            <a:pPr marL="411163" lvl="1" indent="-266700"/>
            <a:r>
              <a:rPr lang="tr-TR" altLang="tr-TR" sz="2100" smtClean="0"/>
              <a:t>Bağımsız idari otorite niteliğini haizdir. Her türlü siyasi etkiden uzak karar alma mekanizmalarına sahip olması hayati önemdedir.</a:t>
            </a:r>
          </a:p>
          <a:p>
            <a:pPr marL="411163" lvl="1" indent="-266700"/>
            <a:r>
              <a:rPr lang="tr-TR" altLang="tr-TR" sz="2100" smtClean="0"/>
              <a:t>Varlığını meşrulaştıran kural olarak Anayasa’nın 167. maddesi gösterilmektedir.</a:t>
            </a:r>
          </a:p>
          <a:p>
            <a:pPr marL="411163" indent="-266700"/>
            <a:endParaRPr lang="tr-TR" altLang="tr-TR" sz="2100" smtClean="0"/>
          </a:p>
        </p:txBody>
      </p:sp>
      <p:sp>
        <p:nvSpPr>
          <p:cNvPr id="51204" name="Slayt Numarası Yer Tutucusu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AB5F93D9-62E8-4739-9C13-1DE4035CB584}" type="slidenum">
              <a:rPr lang="tr-TR" altLang="tr-TR" sz="1200">
                <a:solidFill>
                  <a:srgbClr val="898989"/>
                </a:solidFill>
                <a:latin typeface="Verdana" pitchFamily="34" charset="0"/>
              </a:rPr>
              <a:pPr>
                <a:spcBef>
                  <a:spcPct val="0"/>
                </a:spcBef>
                <a:buFontTx/>
                <a:buNone/>
              </a:pPr>
              <a:t>5</a:t>
            </a:fld>
            <a:endParaRPr lang="tr-TR" altLang="tr-TR" sz="1200">
              <a:solidFill>
                <a:srgbClr val="898989"/>
              </a:solidFill>
              <a:latin typeface="Verdana" pitchFamily="34" charset="0"/>
            </a:endParaRPr>
          </a:p>
        </p:txBody>
      </p:sp>
      <p:sp>
        <p:nvSpPr>
          <p:cNvPr id="51205"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25763831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Başlık 1"/>
          <p:cNvSpPr>
            <a:spLocks noGrp="1"/>
          </p:cNvSpPr>
          <p:nvPr>
            <p:ph type="title"/>
          </p:nvPr>
        </p:nvSpPr>
        <p:spPr>
          <a:xfrm>
            <a:off x="250825" y="274638"/>
            <a:ext cx="8435975" cy="1325562"/>
          </a:xfrm>
        </p:spPr>
        <p:txBody>
          <a:bodyPr>
            <a:normAutofit fontScale="90000"/>
          </a:bodyPr>
          <a:lstStyle/>
          <a:p>
            <a:r>
              <a:rPr lang="tr-TR" altLang="tr-TR" b="1" smtClean="0"/>
              <a:t>SPK’nın Görev ve Yetkileri (Ana hatlarıyla)</a:t>
            </a:r>
          </a:p>
        </p:txBody>
      </p:sp>
      <p:sp>
        <p:nvSpPr>
          <p:cNvPr id="52227" name="İçerik Yer Tutucusu 2"/>
          <p:cNvSpPr>
            <a:spLocks noGrp="1"/>
          </p:cNvSpPr>
          <p:nvPr>
            <p:ph idx="1"/>
          </p:nvPr>
        </p:nvSpPr>
        <p:spPr>
          <a:xfrm>
            <a:off x="900113" y="1844675"/>
            <a:ext cx="7786687" cy="4281488"/>
          </a:xfrm>
        </p:spPr>
        <p:txBody>
          <a:bodyPr/>
          <a:lstStyle/>
          <a:p>
            <a:pPr>
              <a:lnSpc>
                <a:spcPct val="150000"/>
              </a:lnSpc>
            </a:pPr>
            <a:r>
              <a:rPr lang="tr-TR" altLang="tr-TR" sz="2400" smtClean="0"/>
              <a:t>Düzenleme yapma</a:t>
            </a:r>
          </a:p>
          <a:p>
            <a:pPr>
              <a:lnSpc>
                <a:spcPct val="150000"/>
              </a:lnSpc>
            </a:pPr>
            <a:r>
              <a:rPr lang="tr-TR" altLang="tr-TR" sz="2400" smtClean="0"/>
              <a:t>Denetim</a:t>
            </a:r>
          </a:p>
          <a:p>
            <a:pPr>
              <a:lnSpc>
                <a:spcPct val="150000"/>
              </a:lnSpc>
            </a:pPr>
            <a:r>
              <a:rPr lang="tr-TR" altLang="tr-TR" sz="2400" smtClean="0"/>
              <a:t>Gözetim, İzleme</a:t>
            </a:r>
          </a:p>
          <a:p>
            <a:pPr>
              <a:lnSpc>
                <a:spcPct val="150000"/>
              </a:lnSpc>
            </a:pPr>
            <a:r>
              <a:rPr lang="tr-TR" altLang="tr-TR" sz="2400" smtClean="0"/>
              <a:t>İdari Kararlar Alma</a:t>
            </a:r>
          </a:p>
          <a:p>
            <a:pPr lvl="1">
              <a:lnSpc>
                <a:spcPct val="150000"/>
              </a:lnSpc>
            </a:pPr>
            <a:r>
              <a:rPr lang="tr-TR" altLang="tr-TR" sz="2000" smtClean="0"/>
              <a:t>Yaptırımlar</a:t>
            </a:r>
          </a:p>
          <a:p>
            <a:pPr lvl="1">
              <a:lnSpc>
                <a:spcPct val="150000"/>
              </a:lnSpc>
            </a:pPr>
            <a:r>
              <a:rPr lang="tr-TR" altLang="tr-TR" sz="2000" smtClean="0"/>
              <a:t>Onaylar</a:t>
            </a:r>
          </a:p>
          <a:p>
            <a:pPr lvl="1">
              <a:lnSpc>
                <a:spcPct val="150000"/>
              </a:lnSpc>
            </a:pPr>
            <a:r>
              <a:rPr lang="tr-TR" altLang="tr-TR" sz="2000" smtClean="0"/>
              <a:t>Uyarı, Bildirim vs.</a:t>
            </a:r>
          </a:p>
        </p:txBody>
      </p:sp>
      <p:sp>
        <p:nvSpPr>
          <p:cNvPr id="52228" name="Slayt Numarası Yer Tutucusu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4C24B4D0-E1F6-463B-B8BE-832CC8155EA7}" type="slidenum">
              <a:rPr lang="tr-TR" altLang="tr-TR" sz="1200">
                <a:solidFill>
                  <a:srgbClr val="898989"/>
                </a:solidFill>
                <a:latin typeface="Verdana" pitchFamily="34" charset="0"/>
              </a:rPr>
              <a:pPr>
                <a:spcBef>
                  <a:spcPct val="0"/>
                </a:spcBef>
                <a:buFontTx/>
                <a:buNone/>
              </a:pPr>
              <a:t>6</a:t>
            </a:fld>
            <a:endParaRPr lang="tr-TR" altLang="tr-TR" sz="1200">
              <a:solidFill>
                <a:srgbClr val="898989"/>
              </a:solidFill>
              <a:latin typeface="Verdana" pitchFamily="34" charset="0"/>
            </a:endParaRPr>
          </a:p>
        </p:txBody>
      </p:sp>
      <p:sp>
        <p:nvSpPr>
          <p:cNvPr id="52229" name="Altbilgi Yer Tutucusu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3818338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İçerik Yer Tutucusu 2"/>
          <p:cNvSpPr>
            <a:spLocks noGrp="1"/>
          </p:cNvSpPr>
          <p:nvPr>
            <p:ph idx="1"/>
          </p:nvPr>
        </p:nvSpPr>
        <p:spPr>
          <a:xfrm>
            <a:off x="250825" y="188913"/>
            <a:ext cx="8569325" cy="5937250"/>
          </a:xfrm>
        </p:spPr>
        <p:txBody>
          <a:bodyPr/>
          <a:lstStyle/>
          <a:p>
            <a:pPr marL="0" indent="0">
              <a:buFont typeface="Arial" charset="0"/>
              <a:buNone/>
            </a:pPr>
            <a:r>
              <a:rPr lang="tr-TR" altLang="tr-TR" sz="1700" b="1" smtClean="0"/>
              <a:t>Kurulun görev, yetki ve sorumlulukları</a:t>
            </a:r>
            <a:endParaRPr lang="tr-TR" altLang="tr-TR" sz="1700" smtClean="0"/>
          </a:p>
          <a:p>
            <a:pPr marL="0" indent="0">
              <a:buFont typeface="Arial" charset="0"/>
              <a:buNone/>
            </a:pPr>
            <a:r>
              <a:rPr lang="tr-TR" altLang="tr-TR" sz="1700" b="1" smtClean="0"/>
              <a:t>MADDE 128 –</a:t>
            </a:r>
            <a:r>
              <a:rPr lang="tr-TR" altLang="tr-TR" sz="1700" smtClean="0"/>
              <a:t> (1) Kurulun görev ve yetkileri şunlardır:</a:t>
            </a:r>
          </a:p>
          <a:p>
            <a:pPr marL="0" indent="0">
              <a:buFont typeface="Arial" charset="0"/>
              <a:buNone/>
            </a:pPr>
            <a:r>
              <a:rPr lang="tr-TR" altLang="tr-TR" sz="1700" smtClean="0"/>
              <a:t>a) Bu Kanun ile verilen görevler ile bu Kanunun emrettiği uygulamaların yerine getirilmesini ve öngörülen neticelerin sağlanmasını teminen gerekli olan iş ve işlemleri yapmak</a:t>
            </a:r>
          </a:p>
          <a:p>
            <a:pPr marL="0" indent="0">
              <a:buFont typeface="Arial" charset="0"/>
              <a:buNone/>
            </a:pPr>
            <a:r>
              <a:rPr lang="tr-TR" altLang="tr-TR" sz="1700" smtClean="0"/>
              <a:t>b) Kamunun zamanında, yeterli ve doğru olarak aydınlatılmasını sağlamak amacıyla genel ve özel nitelikte kararlar almak</a:t>
            </a:r>
          </a:p>
          <a:p>
            <a:pPr marL="0" indent="0">
              <a:buFont typeface="Arial" charset="0"/>
              <a:buNone/>
            </a:pPr>
            <a:r>
              <a:rPr lang="tr-TR" altLang="tr-TR" sz="1700" smtClean="0"/>
              <a:t>c) Bu Kanun kapsamına giren kurum ve ortaklıkların bağımsız denetim, derecelendirme, değerleme ve bilgi sistemleri denetimi faaliyetine ilişkin şartları ve çalışma esaslarını belirlemek ve bu şartları taşıyanları listeler hâlinde ilan etmek</a:t>
            </a:r>
          </a:p>
          <a:p>
            <a:pPr marL="0" indent="0">
              <a:buFont typeface="Arial" charset="0"/>
              <a:buNone/>
            </a:pPr>
            <a:r>
              <a:rPr lang="tr-TR" altLang="tr-TR" sz="1700" smtClean="0"/>
              <a:t>ç) Finansal istikrar ve ulusal veya uluslararası mevzuatın gereklerinin sağlanması amacıyla diğer finansal düzenleyici ve denetleyici kurumlarla her türlü iş birliğini yapmak ve bilgi alışverişinde bulunmak</a:t>
            </a:r>
          </a:p>
          <a:p>
            <a:pPr marL="0" indent="0">
              <a:buFont typeface="Arial" charset="0"/>
              <a:buNone/>
            </a:pPr>
            <a:r>
              <a:rPr lang="tr-TR" altLang="tr-TR" sz="1700" smtClean="0"/>
              <a:t>d) Sermaye piyasalarında düzenleme ve denetimle yetkili muadili yabancı kurumlar ile sermaye piyasalarıyla ilgili olarak karşılıklılık ve mesleki sırrın korunması ilkeleri çerçevesinde karşılıklı bilgi alışverişinde bulunulmasına ve belge taleplerinin karşılanmasına, yabancı ülkelerdeki sermaye piyasalarında faaliyet gösteren kuruluşların Türkiye’deki merkez, şube veya ortaklıkları ile yazılı bir sözleşme çerçevesinde dışarıdan hizmet aldıkları kurumlarda denetim yapılmasına ve gerekli idari tedbirlerin alınmasına, bu kapsamda yürütülecek faaliyetlere ilişkin masrafların paylaşımına yönelik ikili veya çok taraflı mutabakat zabıtları imzalamak ve sermaye piyasalarıyla ilgili her türlü iş birliğini yapmakj) Kurulun görev alanı ile ilgili uluslararası kuruluşlara, mali, iktisadi ve mesleki teşekküllere üye olmak</a:t>
            </a:r>
          </a:p>
        </p:txBody>
      </p:sp>
      <p:sp>
        <p:nvSpPr>
          <p:cNvPr id="53251"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53252"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0AED3309-6472-4E0C-904E-8861057190C0}" type="slidenum">
              <a:rPr lang="tr-TR" altLang="tr-TR" sz="1200">
                <a:solidFill>
                  <a:srgbClr val="898989"/>
                </a:solidFill>
                <a:latin typeface="Verdana" pitchFamily="34" charset="0"/>
              </a:rPr>
              <a:pPr>
                <a:spcBef>
                  <a:spcPct val="0"/>
                </a:spcBef>
                <a:buFontTx/>
                <a:buNone/>
              </a:pPr>
              <a:t>7</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6624236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İçerik Yer Tutucusu 2"/>
          <p:cNvSpPr>
            <a:spLocks noGrp="1"/>
          </p:cNvSpPr>
          <p:nvPr>
            <p:ph idx="1"/>
          </p:nvPr>
        </p:nvSpPr>
        <p:spPr>
          <a:xfrm>
            <a:off x="250825" y="333375"/>
            <a:ext cx="8642350" cy="6022975"/>
          </a:xfrm>
        </p:spPr>
        <p:txBody>
          <a:bodyPr/>
          <a:lstStyle/>
          <a:p>
            <a:pPr marL="0" indent="0">
              <a:buFont typeface="Arial" charset="0"/>
              <a:buNone/>
            </a:pPr>
            <a:r>
              <a:rPr lang="tr-TR" altLang="tr-TR" sz="1800" smtClean="0"/>
              <a:t>e) Sermaye piyasasının gelişmesini teminen yeni sermaye piyasası kurumlarına ve araçlarına ilişkin usul ve esasları düzenlemek ve bunları denetlemek</a:t>
            </a:r>
          </a:p>
          <a:p>
            <a:pPr marL="0" indent="0">
              <a:buFont typeface="Arial" charset="0"/>
              <a:buNone/>
            </a:pPr>
            <a:r>
              <a:rPr lang="tr-TR" altLang="tr-TR" sz="1800" smtClean="0"/>
              <a:t>f) Halka açık ortaklıklarda görev alacaklar, sermaye piyasası kurumlarının yönetici ve diğer çalışanlarının mesleki eğitimi, mesleki yeterliliği ve mesleki ehliyetlerini gösterir sertifika verilmesine ilişkin esasları belirlemek, bu amaçlarla merkez veya şirket kurmak ve bunların faaliyet usul ve esaslarını belirlemek</a:t>
            </a:r>
          </a:p>
          <a:p>
            <a:pPr marL="0" indent="0">
              <a:buFont typeface="Arial" charset="0"/>
              <a:buNone/>
            </a:pPr>
            <a:r>
              <a:rPr lang="tr-TR" altLang="tr-TR" sz="1800" smtClean="0"/>
              <a:t>g) Sermaye piyasasında yatırımcı ve tasarruf sahiplerine yönelik olarak yatırım tavsiyesinde bulunacak kişiler ve kuruluşların uyacakları ilke ve esasları belirlemek</a:t>
            </a:r>
          </a:p>
          <a:p>
            <a:pPr marL="0" indent="0">
              <a:buFont typeface="Arial" charset="0"/>
              <a:buNone/>
            </a:pPr>
            <a:r>
              <a:rPr lang="tr-TR" altLang="tr-TR" sz="1800" smtClean="0"/>
              <a:t>ğ) Kamuyu Aydınlatma Platformunun işletim ve çalışma esasları ile bu Kanun kapsamında Kurula yapılacak bildirim ve başvuruların usul ve esaslarını belirlemek</a:t>
            </a:r>
          </a:p>
          <a:p>
            <a:pPr marL="0" indent="0">
              <a:buFont typeface="Arial" charset="0"/>
              <a:buNone/>
            </a:pPr>
            <a:r>
              <a:rPr lang="tr-TR" altLang="tr-TR" sz="1800" smtClean="0"/>
              <a:t>h) Sermaye piyasası kurumlarının, halka açık şirketlerin, borsaların ve öz düzenleyici kuruluşların bilgi sistemlerinin işletimine ve bu Kanun çerçevesindeki denetimine ilişkin usul ve esasları belirlemek</a:t>
            </a:r>
          </a:p>
          <a:p>
            <a:pPr marL="0" indent="0">
              <a:buFont typeface="Arial" charset="0"/>
              <a:buNone/>
            </a:pPr>
            <a:r>
              <a:rPr lang="tr-TR" altLang="tr-TR" sz="1800" smtClean="0"/>
              <a:t>ı) Yerli veya yabancı akademisyen veya uygulamacılardan oluşan çalışma gruplarına veya kişilere, mevcut veya gelecekteki düzenleme tercihlerinde esas teşkil etmek üzere sermaye piyasalarına ilişkin ulusal veya uluslararası nitelikli bilimsel araştırmalar yaptırmak</a:t>
            </a:r>
          </a:p>
          <a:p>
            <a:pPr marL="0" indent="0">
              <a:buFont typeface="Arial" charset="0"/>
              <a:buNone/>
            </a:pPr>
            <a:r>
              <a:rPr lang="tr-TR" altLang="tr-TR" sz="1800" smtClean="0"/>
              <a:t>i) Kurulun üyesi bulunduğu uluslararası kuruluşlar, mali, iktisadi ve mesleki teşekküller ile Türkiye’nin doğrudan üyesi bulunduğu uluslararası kuruluşların çalışmalarına katılmak, bu kuruluşlarla ortak projeler geliştirmek ve projelerine katkıda bulunmak</a:t>
            </a:r>
          </a:p>
          <a:p>
            <a:pPr marL="0" indent="0">
              <a:buFont typeface="Arial" charset="0"/>
              <a:buNone/>
            </a:pPr>
            <a:endParaRPr lang="tr-TR" altLang="tr-TR" sz="1800" smtClean="0"/>
          </a:p>
        </p:txBody>
      </p:sp>
      <p:sp>
        <p:nvSpPr>
          <p:cNvPr id="54275"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54276"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F790A7ED-FB1B-4B5B-9B93-8F77CEB45813}" type="slidenum">
              <a:rPr lang="tr-TR" altLang="tr-TR" sz="1200">
                <a:solidFill>
                  <a:srgbClr val="898989"/>
                </a:solidFill>
                <a:latin typeface="Verdana" pitchFamily="34" charset="0"/>
              </a:rPr>
              <a:pPr>
                <a:spcBef>
                  <a:spcPct val="0"/>
                </a:spcBef>
                <a:buFontTx/>
                <a:buNone/>
              </a:pPr>
              <a:t>8</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34502143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İçerik Yer Tutucusu 2"/>
          <p:cNvSpPr>
            <a:spLocks noGrp="1"/>
          </p:cNvSpPr>
          <p:nvPr>
            <p:ph idx="1"/>
          </p:nvPr>
        </p:nvSpPr>
        <p:spPr>
          <a:xfrm>
            <a:off x="250825" y="260350"/>
            <a:ext cx="8713788" cy="6096000"/>
          </a:xfrm>
        </p:spPr>
        <p:txBody>
          <a:bodyPr/>
          <a:lstStyle/>
          <a:p>
            <a:pPr marL="0" indent="0">
              <a:buFont typeface="Arial" charset="0"/>
              <a:buNone/>
            </a:pPr>
            <a:endParaRPr lang="tr-TR" altLang="tr-TR" sz="1700" smtClean="0"/>
          </a:p>
          <a:p>
            <a:pPr marL="0" indent="0">
              <a:buFont typeface="Arial" charset="0"/>
              <a:buNone/>
            </a:pPr>
            <a:r>
              <a:rPr lang="tr-TR" altLang="tr-TR" sz="1700" smtClean="0"/>
              <a:t>k) </a:t>
            </a:r>
            <a:r>
              <a:rPr lang="tr-TR" altLang="tr-TR" sz="1700" b="1" smtClean="0"/>
              <a:t>(Ek: 12/7/2013-6495/57 md.) </a:t>
            </a:r>
            <a:r>
              <a:rPr lang="tr-TR" altLang="tr-TR" sz="1700" smtClean="0"/>
              <a:t>Halka açık ortaklıkların yönetim kurullarında, yönetim kurulu üyelerinin tamamının veya bir kısmının görev süresinin dolması veya üyeliklerinin boşalması sebebiyle yönetim kurulu toplantı yeter sayısının sağlanamaması ve görev süresi dolan veya üyeliği boşalan yönetim kurulu üyelerinin yerlerine görev sürelerinin bitimini veya üyeliğin boşalmasını takip eden 30 gün içinde yeni yönetim kurulu üyelerini seçmek üzere genel kurulun toplanamaması veya genel kurulda yeter sayıda yönetim kurulu üyesinin seçilememesi durumunda, Kurul, yerlerine halka açık ortaklık genel kurulunca yeni üyeler seçilinceye veya Kurulca başka üyeler atanıncaya kadar görev yapmak üzere yönetim kurulu toplantı yeter sayısını sağlayacak asgari sayıda, Kurulun kurumsal yönetim ilkelerinde sayılan bağımsızlık kriterlerini sağlayan yönetim kurulu üyelerini resen atar. Görev süresinin  dolması  nedeniyle  boşalan  halka açık  ortaklık  yönetim kurulu üyeliklerine Kurulca atamalar yapılıncaya kadar, görev süresi dolan yönetim kurulu üyeleri görevlerine devam eder. Kurulca yapılan resen atama sonucunda geriye kalan boş üyelikler için, kurumsal yönetim ilkelerinde sayılan bağımsızlık kriterlerini sağlayan, boş üye sayısının 3 katı kadar kişiyi halka açık ortaklığın ortaklarından aday göstermelerini talep eder. Kurul bu talebini ortakların halka açık ortaklıkta sahip olduğu pay oranlarını dikkate alarak belirler ve bu bentteki esaslara uygun olarak atama yapar. Olağan genel kurul toplantısını kanuni süresi içinde üst üste iki hesap dönemi içinde yapmayan ve yönetim kurulu üyeleri kısmen veya tamamen Kurulca yukarıdaki fıkralar uyarınca atanmış halka açık ortaklıklarda genel kurulun yetkileri YTM tarafından kullanılabilir. Bu bendin uygulanmasına ilişkin usul ve esaslar Kurulca belirlenir.</a:t>
            </a:r>
          </a:p>
        </p:txBody>
      </p:sp>
      <p:sp>
        <p:nvSpPr>
          <p:cNvPr id="55299"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55300"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6B14B3E6-8BCB-4D94-9A0D-17D07840D269}" type="slidenum">
              <a:rPr lang="tr-TR" altLang="tr-TR" sz="1200">
                <a:solidFill>
                  <a:srgbClr val="898989"/>
                </a:solidFill>
                <a:latin typeface="Verdana" pitchFamily="34" charset="0"/>
              </a:rPr>
              <a:pPr>
                <a:spcBef>
                  <a:spcPct val="0"/>
                </a:spcBef>
                <a:buFontTx/>
                <a:buNone/>
              </a:pPr>
              <a:t>9</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283942330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749</Words>
  <Application>Microsoft Office PowerPoint</Application>
  <PresentationFormat>Ekran Gösterisi (4:3)</PresentationFormat>
  <Paragraphs>90</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PowerPoint Sunusu</vt:lpstr>
      <vt:lpstr>Fon Talep Edenlerle Fon Arz Edenler Arasındaki Köprü : Sermaye Piyasası Kurumları..</vt:lpstr>
      <vt:lpstr>PowerPoint Sunusu</vt:lpstr>
      <vt:lpstr>Kolektif Yatırım Kuruluşları</vt:lpstr>
      <vt:lpstr>SPK’nın Hukuki Nitelikleri</vt:lpstr>
      <vt:lpstr>SPK’nın Görev ve Yetkileri (Ana hatlarıyla)</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KORKUT OZKORKUT</dc:creator>
  <cp:lastModifiedBy>KORKUT OZKORKUT</cp:lastModifiedBy>
  <cp:revision>3</cp:revision>
  <dcterms:created xsi:type="dcterms:W3CDTF">2019-12-25T15:27:59Z</dcterms:created>
  <dcterms:modified xsi:type="dcterms:W3CDTF">2019-12-25T15:53:16Z</dcterms:modified>
</cp:coreProperties>
</file>