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81" r:id="rId25"/>
    <p:sldId id="279" r:id="rId26"/>
    <p:sldId id="282"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a:srgbClr val="FF7C80"/>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4" d="100"/>
          <a:sy n="114" d="100"/>
        </p:scale>
        <p:origin x="71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7010400" y="114299"/>
            <a:ext cx="1981200" cy="49171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15442"/>
            <a:ext cx="6705600" cy="4914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1539720"/>
            <a:ext cx="1981200" cy="13716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A23720DD-5B6D-40BF-8493-A6B52D484E6B}" type="datetimeFigureOut">
              <a:rPr lang="tr-TR" smtClean="0"/>
              <a:t>4 Kas 2021</a:t>
            </a:fld>
            <a:endParaRPr lang="tr-TR"/>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F302176B-0E47-46AC-8F43-DAB4B8A37D06}" type="slidenum">
              <a:rPr lang="tr-TR" smtClean="0"/>
              <a:t>‹#›</a:t>
            </a:fld>
            <a:endParaRPr lang="tr-TR"/>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tr-TR"/>
          </a:p>
        </p:txBody>
      </p:sp>
      <p:sp>
        <p:nvSpPr>
          <p:cNvPr id="13" name="Title 12"/>
          <p:cNvSpPr>
            <a:spLocks noGrp="1"/>
          </p:cNvSpPr>
          <p:nvPr>
            <p:ph type="title"/>
          </p:nvPr>
        </p:nvSpPr>
        <p:spPr>
          <a:xfrm>
            <a:off x="457200" y="1539720"/>
            <a:ext cx="6324600" cy="1371600"/>
          </a:xfrm>
        </p:spPr>
        <p:txBody>
          <a:bodyPr/>
          <a:lstStyle>
            <a:lvl1pPr algn="r">
              <a:defRPr sz="4200" spc="150" baseline="0"/>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4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152400" y="110489"/>
            <a:ext cx="6705600" cy="49171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10489"/>
            <a:ext cx="1956046" cy="49171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05979"/>
            <a:ext cx="1676400" cy="43886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4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4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010400" y="114299"/>
            <a:ext cx="1981200" cy="49171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15442"/>
            <a:ext cx="6705600" cy="4914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800" y="2169208"/>
            <a:ext cx="1600201" cy="123444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A23720DD-5B6D-40BF-8493-A6B52D484E6B}" type="datetimeFigureOut">
              <a:rPr lang="tr-TR" smtClean="0"/>
              <a:t>4 Kas 2021</a:t>
            </a:fld>
            <a:endParaRPr lang="tr-TR"/>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F302176B-0E47-46AC-8F43-DAB4B8A37D06}" type="slidenum">
              <a:rPr lang="tr-TR" smtClean="0"/>
              <a:t>‹#›</a:t>
            </a:fld>
            <a:endParaRPr lang="tr-TR"/>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tr-TR"/>
          </a:p>
        </p:txBody>
      </p:sp>
      <p:sp>
        <p:nvSpPr>
          <p:cNvPr id="12" name="Title 11"/>
          <p:cNvSpPr>
            <a:spLocks noGrp="1"/>
          </p:cNvSpPr>
          <p:nvPr>
            <p:ph type="title"/>
          </p:nvPr>
        </p:nvSpPr>
        <p:spPr>
          <a:xfrm>
            <a:off x="381000" y="2169208"/>
            <a:ext cx="6324600" cy="1234440"/>
          </a:xfrm>
        </p:spPr>
        <p:txBody>
          <a:bodyPr/>
          <a:lstStyle>
            <a:lvl1pPr algn="r">
              <a:defRPr sz="4200" spc="150" baseline="0"/>
            </a:lvl1pPr>
          </a:lstStyle>
          <a:p>
            <a:r>
              <a:rPr lang="tr-TR" smtClean="0"/>
              <a:t>Asıl başlık stili için tıklatın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89304"/>
            <a:ext cx="4038600" cy="330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289304"/>
            <a:ext cx="4038600" cy="330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4 Kas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91828"/>
            <a:ext cx="4040188" cy="47982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1828800"/>
            <a:ext cx="4040188" cy="27658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6" y="1291828"/>
            <a:ext cx="4041775" cy="47982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1828800"/>
            <a:ext cx="4041775" cy="27658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4 Kas 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0" name="Title 9"/>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23720DD-5B6D-40BF-8493-A6B52D484E6B}" type="datetimeFigureOut">
              <a:rPr lang="tr-TR" smtClean="0"/>
              <a:t>4 Kas 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
        <p:nvSpPr>
          <p:cNvPr id="6" name="Title 5"/>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152400" y="113189"/>
            <a:ext cx="8831802" cy="49171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23720DD-5B6D-40BF-8493-A6B52D484E6B}" type="datetimeFigureOut">
              <a:rPr lang="tr-TR" smtClean="0"/>
              <a:t>4 Kas 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51435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13157"/>
            <a:ext cx="1981200" cy="49171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14300"/>
            <a:ext cx="6705600" cy="4914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228600"/>
            <a:ext cx="586740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7159752" y="1597914"/>
            <a:ext cx="1673352" cy="2112264"/>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4 Kas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302176B-0E47-46AC-8F43-DAB4B8A37D06}" type="slidenum">
              <a:rPr lang="tr-TR" smtClean="0"/>
              <a:t>‹#›</a:t>
            </a:fld>
            <a:endParaRPr lang="tr-TR"/>
          </a:p>
        </p:txBody>
      </p:sp>
      <p:sp>
        <p:nvSpPr>
          <p:cNvPr id="11" name="Title 10"/>
          <p:cNvSpPr>
            <a:spLocks noGrp="1"/>
          </p:cNvSpPr>
          <p:nvPr>
            <p:ph type="title"/>
          </p:nvPr>
        </p:nvSpPr>
        <p:spPr>
          <a:xfrm>
            <a:off x="7159752" y="342900"/>
            <a:ext cx="1675660" cy="1255014"/>
          </a:xfrm>
        </p:spPr>
        <p:txBody>
          <a:bodyPr anchor="b"/>
          <a:lstStyle>
            <a:lvl1pPr algn="l">
              <a:defRPr sz="2000" spc="150" baseline="0"/>
            </a:lvl1pPr>
          </a:lstStyle>
          <a:p>
            <a:r>
              <a:rPr lang="tr-TR" smtClean="0"/>
              <a:t>Asıl başlık stili için tıklatın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51435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13157"/>
            <a:ext cx="1981200" cy="49171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14300"/>
            <a:ext cx="6705600" cy="49149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162800" y="1600200"/>
            <a:ext cx="1676400" cy="222885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4 Kas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10" name="Title 9"/>
          <p:cNvSpPr>
            <a:spLocks noGrp="1"/>
          </p:cNvSpPr>
          <p:nvPr>
            <p:ph type="title"/>
          </p:nvPr>
        </p:nvSpPr>
        <p:spPr>
          <a:xfrm>
            <a:off x="7162800" y="345186"/>
            <a:ext cx="1676400" cy="1255014"/>
          </a:xfrm>
        </p:spPr>
        <p:txBody>
          <a:bodyPr anchor="b"/>
          <a:lstStyle>
            <a:lvl1pPr algn="l">
              <a:defRPr sz="2000" spc="150" baseline="0">
                <a:solidFill>
                  <a:schemeClr val="tx2"/>
                </a:solidFill>
              </a:defRPr>
            </a:lvl1pPr>
          </a:lstStyle>
          <a:p>
            <a:r>
              <a:rPr lang="tr-TR" smtClean="0"/>
              <a:t>Asıl başlık stili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226228"/>
            <a:ext cx="8831802" cy="378410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14301"/>
            <a:ext cx="8814047" cy="100983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266885"/>
            <a:ext cx="8381260" cy="790796"/>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289303"/>
            <a:ext cx="8407893" cy="330555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70888" y="4767263"/>
            <a:ext cx="2133600" cy="205740"/>
          </a:xfrm>
          <a:prstGeom prst="rect">
            <a:avLst/>
          </a:prstGeom>
        </p:spPr>
        <p:txBody>
          <a:bodyPr vert="horz" lIns="91440" tIns="45720" rIns="91440" bIns="45720" rtlCol="0" anchor="ctr"/>
          <a:lstStyle>
            <a:lvl1pPr algn="l">
              <a:defRPr sz="1100">
                <a:solidFill>
                  <a:schemeClr val="tx2"/>
                </a:solidFill>
              </a:defRPr>
            </a:lvl1pPr>
          </a:lstStyle>
          <a:p>
            <a:fld id="{A23720DD-5B6D-40BF-8493-A6B52D484E6B}" type="datetimeFigureOut">
              <a:rPr lang="tr-TR" smtClean="0"/>
              <a:t>4 Kas 2021</a:t>
            </a:fld>
            <a:endParaRPr lang="tr-TR"/>
          </a:p>
        </p:txBody>
      </p:sp>
      <p:sp>
        <p:nvSpPr>
          <p:cNvPr id="5" name="Footer Placeholder 4"/>
          <p:cNvSpPr>
            <a:spLocks noGrp="1"/>
          </p:cNvSpPr>
          <p:nvPr>
            <p:ph type="ftr" sz="quarter" idx="3"/>
          </p:nvPr>
        </p:nvSpPr>
        <p:spPr>
          <a:xfrm>
            <a:off x="3048000" y="4767263"/>
            <a:ext cx="3352800" cy="205740"/>
          </a:xfrm>
          <a:prstGeom prst="rect">
            <a:avLst/>
          </a:prstGeom>
        </p:spPr>
        <p:txBody>
          <a:bodyPr vert="horz" lIns="91440" tIns="45720" rIns="91440" bIns="45720" rtlCol="0" anchor="ctr"/>
          <a:lstStyle>
            <a:lvl1pPr algn="ctr">
              <a:defRPr sz="1100">
                <a:solidFill>
                  <a:schemeClr val="tx2"/>
                </a:solidFill>
              </a:defRPr>
            </a:lvl1pPr>
          </a:lstStyle>
          <a:p>
            <a:endParaRPr lang="tr-TR"/>
          </a:p>
        </p:txBody>
      </p:sp>
      <p:sp>
        <p:nvSpPr>
          <p:cNvPr id="6" name="Slide Number Placeholder 5"/>
          <p:cNvSpPr>
            <a:spLocks noGrp="1"/>
          </p:cNvSpPr>
          <p:nvPr>
            <p:ph type="sldNum" sz="quarter" idx="4"/>
          </p:nvPr>
        </p:nvSpPr>
        <p:spPr>
          <a:xfrm>
            <a:off x="8234680" y="4766310"/>
            <a:ext cx="582966" cy="205740"/>
          </a:xfrm>
          <a:prstGeom prst="rect">
            <a:avLst/>
          </a:prstGeom>
          <a:ln w="19050">
            <a:noFill/>
          </a:ln>
        </p:spPr>
        <p:txBody>
          <a:bodyPr vert="horz" lIns="91440" tIns="45720" rIns="91440" bIns="45720" rtlCol="0" anchor="ctr"/>
          <a:lstStyle>
            <a:lvl1pPr algn="ctr">
              <a:defRPr sz="1100">
                <a:solidFill>
                  <a:schemeClr val="tx2"/>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636588" y="771550"/>
            <a:ext cx="5472608" cy="604221"/>
          </a:xfrm>
          <a:prstGeom prst="snip2DiagRect">
            <a:avLst/>
          </a:prstGeom>
          <a:solidFill>
            <a:srgbClr val="777777"/>
          </a:solidFill>
          <a:ln>
            <a:solidFill>
              <a:srgbClr val="FF7C8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lnSpc>
                <a:spcPct val="150000"/>
              </a:lnSpc>
              <a:spcAft>
                <a:spcPts val="1000"/>
              </a:spcAft>
            </a:pPr>
            <a:r>
              <a:rPr lang="tr-TR" sz="2000" b="1" dirty="0" smtClean="0">
                <a:ln w="12700">
                  <a:solidFill>
                    <a:srgbClr val="FF7C80"/>
                  </a:solidFill>
                  <a:prstDash val="solid"/>
                </a:ln>
                <a:solidFill>
                  <a:schemeClr val="bg1"/>
                </a:solidFill>
                <a:latin typeface="Calibri"/>
                <a:ea typeface="Calibri"/>
                <a:cs typeface="Times New Roman"/>
              </a:rPr>
              <a:t>MAKALE TÜRLERİ</a:t>
            </a:r>
            <a:endParaRPr lang="tr-TR" sz="2000" b="1" dirty="0">
              <a:ln w="12700">
                <a:solidFill>
                  <a:srgbClr val="FF7C80"/>
                </a:solidFill>
                <a:prstDash val="solid"/>
              </a:ln>
              <a:solidFill>
                <a:schemeClr val="bg1"/>
              </a:solidFill>
              <a:latin typeface="Calibri"/>
              <a:ea typeface="Calibri"/>
              <a:cs typeface="Times New Roman"/>
            </a:endParaRPr>
          </a:p>
        </p:txBody>
      </p:sp>
    </p:spTree>
    <p:extLst>
      <p:ext uri="{BB962C8B-B14F-4D97-AF65-F5344CB8AC3E}">
        <p14:creationId xmlns:p14="http://schemas.microsoft.com/office/powerpoint/2010/main" val="2908467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45720" indent="0" algn="just">
              <a:lnSpc>
                <a:spcPct val="150000"/>
              </a:lnSpc>
              <a:spcAft>
                <a:spcPts val="1000"/>
              </a:spcAft>
              <a:buNone/>
            </a:pPr>
            <a:endParaRPr lang="tr-TR" b="1" dirty="0" smtClean="0">
              <a:latin typeface="Calibri"/>
              <a:ea typeface="Calibri"/>
              <a:cs typeface="Times New Roman"/>
            </a:endParaRPr>
          </a:p>
          <a:p>
            <a:pPr marL="45720" indent="457200" algn="just">
              <a:lnSpc>
                <a:spcPct val="150000"/>
              </a:lnSpc>
              <a:buNone/>
            </a:pPr>
            <a:r>
              <a:rPr lang="tr-TR" b="1" u="sng" dirty="0">
                <a:solidFill>
                  <a:schemeClr val="tx1"/>
                </a:solidFill>
              </a:rPr>
              <a:t>Üst başlık</a:t>
            </a:r>
            <a:r>
              <a:rPr lang="tr-TR" dirty="0">
                <a:solidFill>
                  <a:schemeClr val="tx1"/>
                </a:solidFill>
              </a:rPr>
              <a:t>, okuyucuların makaleyi tanımasın için basılan makalenin sayfalarının üst kısmında yer alan başlığın kısaltılmış şeklidir. Noktalamalar dahil en fazla elli karakter olmalıdır.</a:t>
            </a:r>
          </a:p>
        </p:txBody>
      </p:sp>
    </p:spTree>
    <p:extLst>
      <p:ext uri="{BB962C8B-B14F-4D97-AF65-F5344CB8AC3E}">
        <p14:creationId xmlns:p14="http://schemas.microsoft.com/office/powerpoint/2010/main" val="40111122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275606"/>
            <a:ext cx="8511480" cy="3514695"/>
          </a:xfrm>
        </p:spPr>
        <p:txBody>
          <a:bodyPr>
            <a:normAutofit/>
          </a:bodyPr>
          <a:lstStyle/>
          <a:p>
            <a:pPr marL="45720" indent="457200" algn="just">
              <a:lnSpc>
                <a:spcPct val="150000"/>
              </a:lnSpc>
              <a:buNone/>
            </a:pPr>
            <a:r>
              <a:rPr lang="tr-TR" sz="1800" dirty="0" smtClean="0">
                <a:solidFill>
                  <a:schemeClr val="tx1"/>
                </a:solidFill>
              </a:rPr>
              <a:t>Bu </a:t>
            </a:r>
            <a:r>
              <a:rPr lang="tr-TR" sz="1800" dirty="0">
                <a:solidFill>
                  <a:schemeClr val="tx1"/>
                </a:solidFill>
              </a:rPr>
              <a:t>bölüm, makalenin kısa, ayrıntılı ve çok yönlü bir özetidir. Özet okuyucuların makale içeriğini hızlıca tarayabilmesini sağlar. Birçok okuyucu makalenin öncelikle özetini okuyarak makale hakkında karar verdikleri için özet bilgi yoğunluğu açısından yeterli olmalı aynı zamanda okunaklı, eksiksiz, iyi düzenlenmiş, kısa ve tek başına yeterli olmalıdır. Özet, araştırmanın amacını, içeriğini ve yöntemlerini yansıtmalıdır. Özet çalışmanın en önemli dört ya da beş bulgusunu ya da sonucunu vermelidir.</a:t>
            </a:r>
          </a:p>
        </p:txBody>
      </p:sp>
      <p:sp>
        <p:nvSpPr>
          <p:cNvPr id="5" name="Metin kutusu 4"/>
          <p:cNvSpPr txBox="1"/>
          <p:nvPr/>
        </p:nvSpPr>
        <p:spPr>
          <a:xfrm>
            <a:off x="1475656" y="339502"/>
            <a:ext cx="4824536" cy="584775"/>
          </a:xfrm>
          <a:prstGeom prst="rect">
            <a:avLst/>
          </a:prstGeom>
          <a:noFill/>
        </p:spPr>
        <p:txBody>
          <a:bodyPr wrap="square" rtlCol="0">
            <a:spAutoFit/>
          </a:bodyPr>
          <a:lstStyle/>
          <a:p>
            <a:pPr algn="ctr"/>
            <a:r>
              <a:rPr lang="tr-TR" sz="3200" b="1" dirty="0" smtClean="0">
                <a:solidFill>
                  <a:schemeClr val="accent5">
                    <a:lumMod val="40000"/>
                    <a:lumOff val="60000"/>
                  </a:schemeClr>
                </a:solidFill>
              </a:rPr>
              <a:t>Özet</a:t>
            </a:r>
            <a:endParaRPr lang="tr-TR" sz="3200" b="1" dirty="0">
              <a:solidFill>
                <a:schemeClr val="accent5">
                  <a:lumMod val="40000"/>
                  <a:lumOff val="60000"/>
                </a:schemeClr>
              </a:solidFill>
            </a:endParaRPr>
          </a:p>
        </p:txBody>
      </p:sp>
    </p:spTree>
    <p:extLst>
      <p:ext uri="{BB962C8B-B14F-4D97-AF65-F5344CB8AC3E}">
        <p14:creationId xmlns:p14="http://schemas.microsoft.com/office/powerpoint/2010/main" val="40956386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pPr marL="45720" indent="0" algn="just">
              <a:lnSpc>
                <a:spcPct val="150000"/>
              </a:lnSpc>
              <a:buNone/>
            </a:pPr>
            <a:r>
              <a:rPr lang="tr-TR" sz="2400" b="1" u="sng" dirty="0" smtClean="0">
                <a:solidFill>
                  <a:schemeClr val="tx1"/>
                </a:solidFill>
              </a:rPr>
              <a:t>Problemin tanıtılması</a:t>
            </a:r>
          </a:p>
          <a:p>
            <a:pPr marL="45720" indent="457200" algn="just">
              <a:lnSpc>
                <a:spcPct val="150000"/>
              </a:lnSpc>
              <a:buNone/>
            </a:pPr>
            <a:r>
              <a:rPr lang="tr-TR" sz="2400" dirty="0">
                <a:solidFill>
                  <a:schemeClr val="tx1"/>
                </a:solidFill>
              </a:rPr>
              <a:t>Giriş bölümde çalışmanın gövde kısmı problemin sunulduğu ve araştırma stratejisinin tanıtılmasıyla başlar.</a:t>
            </a:r>
          </a:p>
          <a:p>
            <a:pPr marL="45720" indent="457200" algn="just">
              <a:lnSpc>
                <a:spcPct val="150000"/>
              </a:lnSpc>
              <a:buNone/>
            </a:pPr>
            <a:r>
              <a:rPr lang="tr-TR" sz="2400" dirty="0">
                <a:solidFill>
                  <a:schemeClr val="tx1"/>
                </a:solidFill>
              </a:rPr>
              <a:t>Giriş kısmında araştırmaya ilişkin altyapı oluşturulur . Bu kısımda literatür tartışılır, ancak ayrıntılı tarihsel bir incelemeye gidilmemelidir.</a:t>
            </a:r>
          </a:p>
          <a:p>
            <a:pPr marL="45720" indent="457200" algn="just">
              <a:lnSpc>
                <a:spcPct val="150000"/>
              </a:lnSpc>
              <a:buNone/>
            </a:pPr>
            <a:r>
              <a:rPr lang="tr-TR" sz="2400" dirty="0">
                <a:solidFill>
                  <a:schemeClr val="tx1"/>
                </a:solidFill>
              </a:rPr>
              <a:t>Problem okuyucuların anlayabilmesi için yeterince açık ve anlaşılır bir şekilde ortaya konmalıdır.</a:t>
            </a:r>
          </a:p>
        </p:txBody>
      </p:sp>
      <p:sp>
        <p:nvSpPr>
          <p:cNvPr id="2" name="Başlık 1"/>
          <p:cNvSpPr>
            <a:spLocks noGrp="1"/>
          </p:cNvSpPr>
          <p:nvPr>
            <p:ph type="title"/>
          </p:nvPr>
        </p:nvSpPr>
        <p:spPr/>
        <p:txBody>
          <a:bodyPr/>
          <a:lstStyle/>
          <a:p>
            <a:r>
              <a:rPr lang="tr-TR" b="1" dirty="0" smtClean="0">
                <a:latin typeface="Calibri" panose="020F0502020204030204" pitchFamily="34" charset="0"/>
              </a:rPr>
              <a:t>GİRİŞ</a:t>
            </a:r>
            <a:endParaRPr lang="tr-TR" b="1" dirty="0">
              <a:latin typeface="Calibri" panose="020F0502020204030204" pitchFamily="34" charset="0"/>
            </a:endParaRPr>
          </a:p>
        </p:txBody>
      </p:sp>
    </p:spTree>
    <p:extLst>
      <p:ext uri="{BB962C8B-B14F-4D97-AF65-F5344CB8AC3E}">
        <p14:creationId xmlns:p14="http://schemas.microsoft.com/office/powerpoint/2010/main" val="33066806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87624" y="339502"/>
            <a:ext cx="5976664" cy="584775"/>
          </a:xfrm>
          <a:prstGeom prst="rect">
            <a:avLst/>
          </a:prstGeom>
          <a:noFill/>
        </p:spPr>
        <p:txBody>
          <a:bodyPr wrap="square" rtlCol="0">
            <a:spAutoFit/>
          </a:bodyPr>
          <a:lstStyle/>
          <a:p>
            <a:pPr algn="ctr"/>
            <a:r>
              <a:rPr lang="tr-TR" sz="3200" dirty="0">
                <a:solidFill>
                  <a:schemeClr val="bg1"/>
                </a:solidFill>
              </a:rPr>
              <a:t>Yöntem</a:t>
            </a:r>
          </a:p>
        </p:txBody>
      </p:sp>
      <p:sp>
        <p:nvSpPr>
          <p:cNvPr id="3" name="Metin kutusu 2"/>
          <p:cNvSpPr txBox="1"/>
          <p:nvPr/>
        </p:nvSpPr>
        <p:spPr>
          <a:xfrm>
            <a:off x="323528" y="1851670"/>
            <a:ext cx="8352928" cy="2061590"/>
          </a:xfrm>
          <a:prstGeom prst="rect">
            <a:avLst/>
          </a:prstGeom>
          <a:noFill/>
        </p:spPr>
        <p:txBody>
          <a:bodyPr wrap="square" rtlCol="0">
            <a:spAutoFit/>
          </a:bodyPr>
          <a:lstStyle/>
          <a:p>
            <a:pPr indent="457200" algn="just">
              <a:lnSpc>
                <a:spcPct val="150000"/>
              </a:lnSpc>
            </a:pPr>
            <a:r>
              <a:rPr lang="tr-TR" sz="2200" dirty="0"/>
              <a:t>Yöntem bölümü araştırmanın nasıl yürütüldüğüne ilişkin detayları tanıtır. Bu tanıtım okuyucuların, çalışmanın yönteminin ve sonuçların güvenirlik ve geçerliliğin uygunluğunu değerlendirebilmelerini sağlar.</a:t>
            </a:r>
          </a:p>
        </p:txBody>
      </p:sp>
    </p:spTree>
    <p:extLst>
      <p:ext uri="{BB962C8B-B14F-4D97-AF65-F5344CB8AC3E}">
        <p14:creationId xmlns:p14="http://schemas.microsoft.com/office/powerpoint/2010/main" val="3068323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45720" indent="0" algn="just">
              <a:lnSpc>
                <a:spcPct val="170000"/>
              </a:lnSpc>
              <a:buNone/>
            </a:pPr>
            <a:r>
              <a:rPr lang="tr-TR" b="1" u="sng" dirty="0">
                <a:solidFill>
                  <a:schemeClr val="tx1"/>
                </a:solidFill>
              </a:rPr>
              <a:t>Alt Bölümlerin Tanıtılması</a:t>
            </a:r>
          </a:p>
          <a:p>
            <a:pPr marL="45720" indent="0" algn="just">
              <a:lnSpc>
                <a:spcPct val="170000"/>
              </a:lnSpc>
              <a:buNone/>
            </a:pPr>
            <a:r>
              <a:rPr lang="tr-TR" dirty="0">
                <a:solidFill>
                  <a:schemeClr val="tx1"/>
                </a:solidFill>
              </a:rPr>
              <a:t>Alt bölümlerde, katılımcılar ya da çalışma grubu, araçlar ve uygulama aşamaları tanıtılır. Çalışma detaylı ve karmaşık bir yapıya sahipse bu bölümlerin sayısı artabilir. Alt bölümlere ayırma işlemi yapılırken, yeni oluşturulan bölümler çalışmanın anlaşılmasını sağlamalıdır. Gereksiz detaylardan kaçınılmalıdır.</a:t>
            </a:r>
          </a:p>
          <a:p>
            <a:pPr marL="45720" indent="0" algn="just">
              <a:lnSpc>
                <a:spcPct val="170000"/>
              </a:lnSpc>
              <a:buNone/>
            </a:pPr>
            <a:r>
              <a:rPr lang="tr-TR" dirty="0">
                <a:solidFill>
                  <a:schemeClr val="tx1"/>
                </a:solidFill>
              </a:rPr>
              <a:t>Alt bölümler çalışmanın anlaşılmasını sağlayacak önemli bilgiler içermelidir.</a:t>
            </a:r>
          </a:p>
        </p:txBody>
      </p:sp>
    </p:spTree>
    <p:extLst>
      <p:ext uri="{BB962C8B-B14F-4D97-AF65-F5344CB8AC3E}">
        <p14:creationId xmlns:p14="http://schemas.microsoft.com/office/powerpoint/2010/main" val="8578200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275606"/>
            <a:ext cx="8856984" cy="3384375"/>
          </a:xfrm>
        </p:spPr>
        <p:txBody>
          <a:bodyPr>
            <a:noAutofit/>
          </a:bodyPr>
          <a:lstStyle/>
          <a:p>
            <a:pPr marL="45720" indent="457200" algn="just">
              <a:lnSpc>
                <a:spcPct val="150000"/>
              </a:lnSpc>
              <a:buNone/>
            </a:pPr>
            <a:r>
              <a:rPr lang="tr-TR" sz="1600" dirty="0">
                <a:solidFill>
                  <a:schemeClr val="tx1"/>
                </a:solidFill>
              </a:rPr>
              <a:t>Bu bölümde, toplanan verilerin analizine ilişkin istatistiksel sonuçlar özetlenir. Bulgular, sonuç kısmını destekleyecek şekilde gereksiz ayrıntılara girmeden raporlanır.</a:t>
            </a:r>
          </a:p>
          <a:p>
            <a:pPr marL="45720" indent="457200" algn="just">
              <a:lnSpc>
                <a:spcPct val="150000"/>
              </a:lnSpc>
              <a:buNone/>
            </a:pPr>
            <a:r>
              <a:rPr lang="tr-TR" sz="1600" dirty="0">
                <a:solidFill>
                  <a:schemeClr val="tx1"/>
                </a:solidFill>
              </a:rPr>
              <a:t>Raporda hipotezlere aykırı olan sonuçlar dahil olmak üzere konuyla ilgili tüm bulgulardan söz edilebilir</a:t>
            </a:r>
            <a:r>
              <a:rPr lang="tr-TR" sz="1600" dirty="0" smtClean="0">
                <a:solidFill>
                  <a:schemeClr val="tx1"/>
                </a:solidFill>
              </a:rPr>
              <a:t>.</a:t>
            </a:r>
          </a:p>
          <a:p>
            <a:pPr marL="45720" indent="457200" algn="just">
              <a:lnSpc>
                <a:spcPct val="150000"/>
              </a:lnSpc>
              <a:buNone/>
            </a:pPr>
            <a:r>
              <a:rPr lang="tr-TR" sz="1600" dirty="0">
                <a:solidFill>
                  <a:schemeClr val="tx1"/>
                </a:solidFill>
              </a:rPr>
              <a:t>Çalışmada, birden fazla deneysel işlem birleştirilmişse, her bir deneysel işlemin yöntem ve bulguları ayrı ayrı tanıtılır. Uygun olan durumlarda her bir deneysel işlemin bulguları kendi içerisinde kısaca tartışılabilir. Ancak yapılan son deneysel işlemin ardından çalışmanın tamamına ilişkin kapsamlı bir tartışma yapılmalıdır</a:t>
            </a:r>
            <a:r>
              <a:rPr lang="tr-TR" sz="1600" dirty="0" smtClean="0">
                <a:solidFill>
                  <a:schemeClr val="tx1"/>
                </a:solidFill>
              </a:rPr>
              <a:t>.</a:t>
            </a:r>
            <a:endParaRPr lang="tr-TR" sz="1600" dirty="0">
              <a:solidFill>
                <a:schemeClr val="tx1"/>
              </a:solidFill>
            </a:endParaRPr>
          </a:p>
        </p:txBody>
      </p:sp>
      <p:sp>
        <p:nvSpPr>
          <p:cNvPr id="2" name="Metin kutusu 1"/>
          <p:cNvSpPr txBox="1"/>
          <p:nvPr/>
        </p:nvSpPr>
        <p:spPr>
          <a:xfrm>
            <a:off x="1043608" y="339502"/>
            <a:ext cx="6120680" cy="584775"/>
          </a:xfrm>
          <a:prstGeom prst="rect">
            <a:avLst/>
          </a:prstGeom>
          <a:noFill/>
        </p:spPr>
        <p:txBody>
          <a:bodyPr wrap="square" rtlCol="0">
            <a:spAutoFit/>
          </a:bodyPr>
          <a:lstStyle/>
          <a:p>
            <a:pPr algn="ctr"/>
            <a:r>
              <a:rPr lang="tr-TR" sz="3200" dirty="0">
                <a:solidFill>
                  <a:schemeClr val="bg1"/>
                </a:solidFill>
              </a:rPr>
              <a:t>Bulgular</a:t>
            </a:r>
          </a:p>
        </p:txBody>
      </p:sp>
    </p:spTree>
    <p:extLst>
      <p:ext uri="{BB962C8B-B14F-4D97-AF65-F5344CB8AC3E}">
        <p14:creationId xmlns:p14="http://schemas.microsoft.com/office/powerpoint/2010/main" val="31233707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289302"/>
            <a:ext cx="8640960" cy="3586703"/>
          </a:xfrm>
        </p:spPr>
        <p:txBody>
          <a:bodyPr>
            <a:noAutofit/>
          </a:bodyPr>
          <a:lstStyle/>
          <a:p>
            <a:pPr marL="45720" indent="457200" algn="just">
              <a:lnSpc>
                <a:spcPct val="150000"/>
              </a:lnSpc>
              <a:buNone/>
            </a:pPr>
            <a:r>
              <a:rPr lang="tr-TR" sz="1600" dirty="0" smtClean="0">
                <a:solidFill>
                  <a:schemeClr val="tx1"/>
                </a:solidFill>
              </a:rPr>
              <a:t>Bu </a:t>
            </a:r>
            <a:r>
              <a:rPr lang="tr-TR" sz="1600" dirty="0">
                <a:solidFill>
                  <a:schemeClr val="tx1"/>
                </a:solidFill>
              </a:rPr>
              <a:t>bölümde özellikle çalışmanın hipotezleri ile ilgili değerlendirme ve yorumlar yapılır.</a:t>
            </a:r>
          </a:p>
          <a:p>
            <a:pPr marL="45720" indent="457200" algn="just">
              <a:lnSpc>
                <a:spcPct val="150000"/>
              </a:lnSpc>
              <a:buNone/>
            </a:pPr>
            <a:r>
              <a:rPr lang="tr-TR" sz="1600" dirty="0">
                <a:solidFill>
                  <a:schemeClr val="tx1"/>
                </a:solidFill>
              </a:rPr>
              <a:t>Bu bulguların kuramsal önemi ve sonuçların geçerliliği vurgulanır.</a:t>
            </a:r>
          </a:p>
          <a:p>
            <a:pPr marL="45720" indent="457200" algn="just">
              <a:lnSpc>
                <a:spcPct val="150000"/>
              </a:lnSpc>
              <a:buNone/>
            </a:pPr>
            <a:r>
              <a:rPr lang="tr-TR" sz="1600" dirty="0">
                <a:solidFill>
                  <a:schemeClr val="tx1"/>
                </a:solidFill>
              </a:rPr>
              <a:t>Tartışma bölümünde çalışmanın hipotezlerini destekleyen ya da desteklemeyen açık ifadeler olmalıdır</a:t>
            </a:r>
            <a:r>
              <a:rPr lang="tr-TR" sz="1600" dirty="0" smtClean="0">
                <a:solidFill>
                  <a:schemeClr val="tx1"/>
                </a:solidFill>
              </a:rPr>
              <a:t>.</a:t>
            </a:r>
          </a:p>
          <a:p>
            <a:pPr marL="45720" indent="457200" algn="just">
              <a:lnSpc>
                <a:spcPct val="150000"/>
              </a:lnSpc>
              <a:buNone/>
            </a:pPr>
            <a:r>
              <a:rPr lang="tr-TR" sz="1600" dirty="0">
                <a:solidFill>
                  <a:schemeClr val="tx1"/>
                </a:solidFill>
              </a:rPr>
              <a:t>Yapılan çalışmanın bulguları ile diğer çalışmalar arasındaki benzerlikler ve farklılıklar , çalışmanın sonuçlarını aydınlatır ve doğrular.</a:t>
            </a:r>
          </a:p>
          <a:p>
            <a:pPr marL="45720" indent="457200" algn="just">
              <a:lnSpc>
                <a:spcPct val="150000"/>
              </a:lnSpc>
              <a:buNone/>
            </a:pPr>
            <a:r>
              <a:rPr lang="tr-TR" sz="1600" dirty="0">
                <a:solidFill>
                  <a:schemeClr val="tx1"/>
                </a:solidFill>
              </a:rPr>
              <a:t>Burada okuyucular açık, ne olduğu belli ve doğrudan aradıkları cevapları bulmalıdırlar.</a:t>
            </a:r>
          </a:p>
        </p:txBody>
      </p:sp>
      <p:sp>
        <p:nvSpPr>
          <p:cNvPr id="4" name="Metin kutusu 3"/>
          <p:cNvSpPr txBox="1"/>
          <p:nvPr/>
        </p:nvSpPr>
        <p:spPr>
          <a:xfrm>
            <a:off x="827584" y="277044"/>
            <a:ext cx="7704856" cy="671851"/>
          </a:xfrm>
          <a:prstGeom prst="rect">
            <a:avLst/>
          </a:prstGeom>
          <a:noFill/>
        </p:spPr>
        <p:txBody>
          <a:bodyPr wrap="square" rtlCol="0">
            <a:spAutoFit/>
          </a:bodyPr>
          <a:lstStyle/>
          <a:p>
            <a:pPr algn="ctr">
              <a:lnSpc>
                <a:spcPct val="150000"/>
              </a:lnSpc>
              <a:spcAft>
                <a:spcPts val="1000"/>
              </a:spcAft>
            </a:pPr>
            <a:r>
              <a:rPr lang="tr-TR" sz="2800" b="1" dirty="0">
                <a:solidFill>
                  <a:schemeClr val="bg1"/>
                </a:solidFill>
                <a:latin typeface="Calibri"/>
                <a:ea typeface="Calibri"/>
                <a:cs typeface="Times New Roman"/>
              </a:rPr>
              <a:t>Tartışma</a:t>
            </a:r>
            <a:endParaRPr lang="tr-TR" sz="2800" b="1" dirty="0">
              <a:solidFill>
                <a:schemeClr val="bg1"/>
              </a:solidFill>
              <a:effectLst/>
              <a:latin typeface="Calibri"/>
              <a:ea typeface="Calibri"/>
              <a:cs typeface="Times New Roman"/>
            </a:endParaRPr>
          </a:p>
        </p:txBody>
      </p:sp>
    </p:spTree>
    <p:extLst>
      <p:ext uri="{BB962C8B-B14F-4D97-AF65-F5344CB8AC3E}">
        <p14:creationId xmlns:p14="http://schemas.microsoft.com/office/powerpoint/2010/main" val="13910093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347614"/>
            <a:ext cx="8551909" cy="3305556"/>
          </a:xfrm>
        </p:spPr>
        <p:txBody>
          <a:bodyPr>
            <a:noAutofit/>
          </a:bodyPr>
          <a:lstStyle/>
          <a:p>
            <a:pPr marL="45720" indent="457200" algn="just">
              <a:lnSpc>
                <a:spcPct val="150000"/>
              </a:lnSpc>
              <a:spcAft>
                <a:spcPts val="1000"/>
              </a:spcAft>
              <a:buNone/>
            </a:pPr>
            <a:r>
              <a:rPr lang="tr-TR" dirty="0">
                <a:solidFill>
                  <a:srgbClr val="080808"/>
                </a:solidFill>
                <a:latin typeface="Calibri"/>
                <a:ea typeface="Calibri"/>
                <a:cs typeface="Times New Roman"/>
              </a:rPr>
              <a:t>Çalışmada kullanılan kaynakların tamamı kaynaklar listesinde yer almalı ve kaynaklar listesindeki kaynaklara da metin içinde mutlaka atıf yapılmalıdır. Kaynaklar listesi az ve öz olmalı ve yapılan araştırmayı destekleyen önemli kaynaklara yer verilmelidir.</a:t>
            </a:r>
          </a:p>
          <a:p>
            <a:pPr marL="45720" indent="0">
              <a:buNone/>
            </a:pPr>
            <a:endParaRPr lang="tr-TR" sz="1500" b="1" dirty="0"/>
          </a:p>
        </p:txBody>
      </p:sp>
      <p:sp>
        <p:nvSpPr>
          <p:cNvPr id="4" name="Metin kutusu 3"/>
          <p:cNvSpPr txBox="1"/>
          <p:nvPr/>
        </p:nvSpPr>
        <p:spPr>
          <a:xfrm>
            <a:off x="1259632" y="267494"/>
            <a:ext cx="6344096" cy="671851"/>
          </a:xfrm>
          <a:prstGeom prst="rect">
            <a:avLst/>
          </a:prstGeom>
          <a:noFill/>
        </p:spPr>
        <p:txBody>
          <a:bodyPr wrap="square" rtlCol="0">
            <a:spAutoFit/>
          </a:bodyPr>
          <a:lstStyle/>
          <a:p>
            <a:pPr algn="ctr">
              <a:lnSpc>
                <a:spcPct val="150000"/>
              </a:lnSpc>
              <a:spcAft>
                <a:spcPts val="1000"/>
              </a:spcAft>
            </a:pPr>
            <a:r>
              <a:rPr lang="tr-TR" sz="2800" b="1" dirty="0">
                <a:solidFill>
                  <a:schemeClr val="bg1"/>
                </a:solidFill>
                <a:latin typeface="Calibri"/>
                <a:ea typeface="Calibri"/>
                <a:cs typeface="Times New Roman"/>
              </a:rPr>
              <a:t>Kaynaklar</a:t>
            </a:r>
            <a:endParaRPr lang="tr-TR" sz="2800" b="1" dirty="0">
              <a:solidFill>
                <a:schemeClr val="bg1"/>
              </a:solidFill>
              <a:effectLst/>
              <a:latin typeface="Calibri"/>
              <a:ea typeface="Calibri"/>
              <a:cs typeface="Times New Roman"/>
            </a:endParaRPr>
          </a:p>
        </p:txBody>
      </p:sp>
    </p:spTree>
    <p:extLst>
      <p:ext uri="{BB962C8B-B14F-4D97-AF65-F5344CB8AC3E}">
        <p14:creationId xmlns:p14="http://schemas.microsoft.com/office/powerpoint/2010/main" val="13991039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1000" y="1347615"/>
            <a:ext cx="8407893" cy="3247244"/>
          </a:xfrm>
        </p:spPr>
        <p:txBody>
          <a:bodyPr>
            <a:normAutofit/>
          </a:bodyPr>
          <a:lstStyle/>
          <a:p>
            <a:pPr marL="45720" indent="457200" algn="just">
              <a:lnSpc>
                <a:spcPct val="150000"/>
              </a:lnSpc>
              <a:buNone/>
            </a:pPr>
            <a:r>
              <a:rPr lang="tr-TR" dirty="0">
                <a:solidFill>
                  <a:schemeClr val="tx1"/>
                </a:solidFill>
              </a:rPr>
              <a:t>Ekler bir materyalin çalışmanın gövde kısmında detaylı olarak verilmesinin uygun olmayacağı ve dikkati dağıtacağı durumlarda oldukça yararlıdır. Örneğin, araştırmaya özel hazırlanmış bir bilgisayar programı, yayınlanmamış bir test, karmaşık matematiksel kanıtlar ve kullanılan araçların detayları ekler bölümünde verilebilir.</a:t>
            </a:r>
          </a:p>
        </p:txBody>
      </p:sp>
      <p:sp>
        <p:nvSpPr>
          <p:cNvPr id="4" name="Metin kutusu 3"/>
          <p:cNvSpPr txBox="1"/>
          <p:nvPr/>
        </p:nvSpPr>
        <p:spPr>
          <a:xfrm>
            <a:off x="1196008" y="195486"/>
            <a:ext cx="6120680" cy="671851"/>
          </a:xfrm>
          <a:prstGeom prst="rect">
            <a:avLst/>
          </a:prstGeom>
          <a:noFill/>
        </p:spPr>
        <p:txBody>
          <a:bodyPr wrap="square" rtlCol="0">
            <a:spAutoFit/>
          </a:bodyPr>
          <a:lstStyle/>
          <a:p>
            <a:pPr algn="ctr">
              <a:lnSpc>
                <a:spcPct val="150000"/>
              </a:lnSpc>
              <a:spcAft>
                <a:spcPts val="1000"/>
              </a:spcAft>
            </a:pPr>
            <a:r>
              <a:rPr lang="tr-TR" sz="2800" b="1" dirty="0">
                <a:solidFill>
                  <a:schemeClr val="bg1"/>
                </a:solidFill>
                <a:latin typeface="Calibri"/>
                <a:ea typeface="Calibri"/>
                <a:cs typeface="Times New Roman"/>
              </a:rPr>
              <a:t>Ekler</a:t>
            </a:r>
            <a:endParaRPr lang="tr-TR" sz="2800" b="1" dirty="0">
              <a:solidFill>
                <a:schemeClr val="bg1"/>
              </a:solidFill>
              <a:effectLst/>
              <a:latin typeface="Calibri"/>
              <a:ea typeface="Calibri"/>
              <a:cs typeface="Times New Roman"/>
            </a:endParaRPr>
          </a:p>
        </p:txBody>
      </p:sp>
    </p:spTree>
    <p:extLst>
      <p:ext uri="{BB962C8B-B14F-4D97-AF65-F5344CB8AC3E}">
        <p14:creationId xmlns:p14="http://schemas.microsoft.com/office/powerpoint/2010/main" val="3904913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6045" y="1563638"/>
            <a:ext cx="8407893" cy="3305556"/>
          </a:xfrm>
        </p:spPr>
        <p:txBody>
          <a:bodyPr>
            <a:normAutofit/>
          </a:bodyPr>
          <a:lstStyle/>
          <a:p>
            <a:pPr algn="just">
              <a:lnSpc>
                <a:spcPct val="150000"/>
              </a:lnSpc>
              <a:buFont typeface="Wingdings" panose="05000000000000000000" pitchFamily="2" charset="2"/>
              <a:buChar char="v"/>
            </a:pPr>
            <a:r>
              <a:rPr lang="tr-TR" dirty="0">
                <a:solidFill>
                  <a:schemeClr val="tx1"/>
                </a:solidFill>
              </a:rPr>
              <a:t>Ekler bölümü ayrı sayfada başlamalı .</a:t>
            </a:r>
          </a:p>
          <a:p>
            <a:pPr algn="just">
              <a:lnSpc>
                <a:spcPct val="150000"/>
              </a:lnSpc>
              <a:buFont typeface="Wingdings" panose="05000000000000000000" pitchFamily="2" charset="2"/>
              <a:buChar char="v"/>
            </a:pPr>
            <a:r>
              <a:rPr lang="tr-TR" dirty="0">
                <a:solidFill>
                  <a:schemeClr val="tx1"/>
                </a:solidFill>
              </a:rPr>
              <a:t>Her bir ek ayrı ayrı sayfalarda yer almalı .</a:t>
            </a:r>
          </a:p>
          <a:p>
            <a:pPr algn="just">
              <a:lnSpc>
                <a:spcPct val="150000"/>
              </a:lnSpc>
              <a:buFont typeface="Wingdings" panose="05000000000000000000" pitchFamily="2" charset="2"/>
              <a:buChar char="v"/>
            </a:pPr>
            <a:r>
              <a:rPr lang="tr-TR" dirty="0">
                <a:solidFill>
                  <a:schemeClr val="tx1"/>
                </a:solidFill>
              </a:rPr>
              <a:t>Çift satır aralığı ile yazılmalıdır.</a:t>
            </a:r>
          </a:p>
          <a:p>
            <a:pPr algn="just">
              <a:lnSpc>
                <a:spcPct val="150000"/>
              </a:lnSpc>
              <a:buFont typeface="Wingdings" panose="05000000000000000000" pitchFamily="2" charset="2"/>
              <a:buChar char="v"/>
            </a:pPr>
            <a:r>
              <a:rPr lang="tr-TR" dirty="0">
                <a:solidFill>
                  <a:schemeClr val="tx1"/>
                </a:solidFill>
              </a:rPr>
              <a:t>Her bir ek büyük harflerle A,B şeklinde sıralanmalıdır. Metin içinde eklere gönderme yapılırken bu sıra kullanılmalıdır.</a:t>
            </a:r>
          </a:p>
        </p:txBody>
      </p:sp>
    </p:spTree>
    <p:extLst>
      <p:ext uri="{BB962C8B-B14F-4D97-AF65-F5344CB8AC3E}">
        <p14:creationId xmlns:p14="http://schemas.microsoft.com/office/powerpoint/2010/main" val="8002403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1" y="1167594"/>
            <a:ext cx="8640960" cy="3834426"/>
          </a:xfrm>
        </p:spPr>
        <p:txBody>
          <a:bodyPr>
            <a:normAutofit/>
          </a:bodyPr>
          <a:lstStyle/>
          <a:p>
            <a:pPr marL="45720" indent="0" algn="just">
              <a:buNone/>
            </a:pPr>
            <a:endParaRPr lang="tr-TR" b="1" dirty="0" smtClean="0">
              <a:latin typeface="Calibri" panose="020F0502020204030204" pitchFamily="34" charset="0"/>
            </a:endParaRPr>
          </a:p>
          <a:p>
            <a:pPr marL="45720" indent="0" algn="just">
              <a:buNone/>
            </a:pPr>
            <a:endParaRPr lang="tr-TR" b="1" dirty="0">
              <a:latin typeface="Calibri" panose="020F0502020204030204" pitchFamily="34" charset="0"/>
            </a:endParaRPr>
          </a:p>
          <a:p>
            <a:pPr marL="45720" indent="457200" algn="just">
              <a:buNone/>
            </a:pPr>
            <a:endParaRPr lang="tr-TR" b="1" dirty="0" smtClean="0">
              <a:latin typeface="Calibri" panose="020F0502020204030204" pitchFamily="34" charset="0"/>
            </a:endParaRPr>
          </a:p>
          <a:p>
            <a:pPr marL="45720" indent="457200" algn="just">
              <a:buNone/>
            </a:pPr>
            <a:r>
              <a:rPr lang="tr-TR" b="1" dirty="0" smtClean="0">
                <a:latin typeface="Calibri" panose="020F0502020204030204" pitchFamily="34" charset="0"/>
              </a:rPr>
              <a:t>Bilimsel </a:t>
            </a:r>
            <a:r>
              <a:rPr lang="tr-TR" b="1" dirty="0">
                <a:latin typeface="Calibri" panose="020F0502020204030204" pitchFamily="34" charset="0"/>
              </a:rPr>
              <a:t>araştırma yöntemlerine uygun olarak yapılmış bir çalışmanın literatüre girebilmesi için öncelikle </a:t>
            </a:r>
            <a:r>
              <a:rPr lang="tr-TR" b="1" dirty="0" err="1">
                <a:latin typeface="Calibri" panose="020F0502020204030204" pitchFamily="34" charset="0"/>
              </a:rPr>
              <a:t>raporlaştırılması</a:t>
            </a:r>
            <a:r>
              <a:rPr lang="tr-TR" b="1" dirty="0">
                <a:latin typeface="Calibri" panose="020F0502020204030204" pitchFamily="34" charset="0"/>
              </a:rPr>
              <a:t> gerekir.</a:t>
            </a:r>
            <a:endParaRPr lang="tr-TR" b="1" dirty="0" smtClean="0">
              <a:latin typeface="Calibri" panose="020F0502020204030204" pitchFamily="34" charset="0"/>
            </a:endParaRPr>
          </a:p>
        </p:txBody>
      </p:sp>
    </p:spTree>
    <p:extLst>
      <p:ext uri="{BB962C8B-B14F-4D97-AF65-F5344CB8AC3E}">
        <p14:creationId xmlns:p14="http://schemas.microsoft.com/office/powerpoint/2010/main" val="19652839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45720" indent="0" algn="just">
              <a:lnSpc>
                <a:spcPct val="150000"/>
              </a:lnSpc>
              <a:buNone/>
            </a:pPr>
            <a:endParaRPr lang="tr-TR" dirty="0" smtClean="0">
              <a:solidFill>
                <a:schemeClr val="tx1"/>
              </a:solidFill>
            </a:endParaRPr>
          </a:p>
          <a:p>
            <a:pPr marL="45720" indent="457200" algn="just">
              <a:lnSpc>
                <a:spcPct val="150000"/>
              </a:lnSpc>
              <a:buNone/>
            </a:pPr>
            <a:r>
              <a:rPr lang="tr-TR" dirty="0">
                <a:solidFill>
                  <a:schemeClr val="tx1"/>
                </a:solidFill>
              </a:rPr>
              <a:t>Yazar notu , her bir yazara ilişkin kuramsal bilginin ,finansal desteğin kaynağının </a:t>
            </a:r>
            <a:r>
              <a:rPr lang="tr-TR" dirty="0" smtClean="0">
                <a:solidFill>
                  <a:schemeClr val="tx1"/>
                </a:solidFill>
              </a:rPr>
              <a:t>belirtildiği,   çalışmaya </a:t>
            </a:r>
            <a:r>
              <a:rPr lang="tr-TR" dirty="0">
                <a:solidFill>
                  <a:schemeClr val="tx1"/>
                </a:solidFill>
              </a:rPr>
              <a:t>destek veren meslektaşların belirtildiği bölümdür.</a:t>
            </a:r>
          </a:p>
        </p:txBody>
      </p:sp>
      <p:sp>
        <p:nvSpPr>
          <p:cNvPr id="3" name="Metin kutusu 2"/>
          <p:cNvSpPr txBox="1"/>
          <p:nvPr/>
        </p:nvSpPr>
        <p:spPr>
          <a:xfrm>
            <a:off x="1256432" y="411510"/>
            <a:ext cx="6408712" cy="584775"/>
          </a:xfrm>
          <a:prstGeom prst="rect">
            <a:avLst/>
          </a:prstGeom>
          <a:noFill/>
        </p:spPr>
        <p:txBody>
          <a:bodyPr wrap="square" rtlCol="0">
            <a:spAutoFit/>
          </a:bodyPr>
          <a:lstStyle/>
          <a:p>
            <a:pPr algn="ctr"/>
            <a:r>
              <a:rPr lang="tr-TR" sz="3200" b="1" dirty="0">
                <a:solidFill>
                  <a:schemeClr val="bg1"/>
                </a:solidFill>
              </a:rPr>
              <a:t>Yazar Notu</a:t>
            </a:r>
          </a:p>
        </p:txBody>
      </p:sp>
    </p:spTree>
    <p:extLst>
      <p:ext uri="{BB962C8B-B14F-4D97-AF65-F5344CB8AC3E}">
        <p14:creationId xmlns:p14="http://schemas.microsoft.com/office/powerpoint/2010/main" val="26966114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1332" y="1131590"/>
            <a:ext cx="8943156" cy="3672408"/>
          </a:xfrm>
        </p:spPr>
        <p:txBody>
          <a:bodyPr>
            <a:noAutofit/>
          </a:bodyPr>
          <a:lstStyle/>
          <a:p>
            <a:pPr marL="45720" indent="457200" algn="just">
              <a:lnSpc>
                <a:spcPct val="150000"/>
              </a:lnSpc>
              <a:buNone/>
            </a:pPr>
            <a:r>
              <a:rPr lang="tr-TR" sz="1600" b="1" dirty="0">
                <a:latin typeface="Calibri"/>
                <a:ea typeface="Calibri"/>
                <a:cs typeface="Times New Roman"/>
              </a:rPr>
              <a:t>Büyük emeklerle hazırlanan bir çalışmanın anlatım şeklinin uygun olup olmadığını belirlemek ve çalışmayı değerlendirmek için şu soruların cevaplanması yararlı olabilir</a:t>
            </a:r>
            <a:r>
              <a:rPr lang="tr-TR" sz="1600" b="1" dirty="0" smtClean="0">
                <a:latin typeface="Calibri"/>
                <a:ea typeface="Calibri"/>
                <a:cs typeface="Times New Roman"/>
              </a:rPr>
              <a:t>:</a:t>
            </a:r>
          </a:p>
          <a:p>
            <a:pPr algn="just">
              <a:lnSpc>
                <a:spcPct val="150000"/>
              </a:lnSpc>
              <a:buFont typeface="Wingdings" panose="05000000000000000000" pitchFamily="2" charset="2"/>
              <a:buChar char="§"/>
            </a:pPr>
            <a:r>
              <a:rPr lang="tr-TR" sz="1600" b="1" dirty="0">
                <a:latin typeface="Calibri"/>
                <a:ea typeface="Calibri"/>
                <a:cs typeface="Times New Roman"/>
              </a:rPr>
              <a:t>Konu çalışmanın gönderileceği dergiye uygun mu?</a:t>
            </a:r>
          </a:p>
          <a:p>
            <a:pPr algn="just">
              <a:lnSpc>
                <a:spcPct val="150000"/>
              </a:lnSpc>
              <a:buFont typeface="Wingdings" panose="05000000000000000000" pitchFamily="2" charset="2"/>
              <a:buChar char="§"/>
            </a:pPr>
            <a:r>
              <a:rPr lang="tr-TR" sz="1600" b="1" dirty="0">
                <a:latin typeface="Calibri"/>
                <a:ea typeface="Calibri"/>
                <a:cs typeface="Times New Roman"/>
              </a:rPr>
              <a:t>Veri analiz teknikleri yeterince açık bir şekilde sunulmuş mu ve aynı verilerle bir başka kişi aynı analizleri yapabilir mi?</a:t>
            </a:r>
          </a:p>
          <a:p>
            <a:pPr algn="just">
              <a:lnSpc>
                <a:spcPct val="150000"/>
              </a:lnSpc>
              <a:buFont typeface="Wingdings" panose="05000000000000000000" pitchFamily="2" charset="2"/>
              <a:buChar char="§"/>
            </a:pPr>
            <a:r>
              <a:rPr lang="tr-TR" sz="1600" b="1" dirty="0">
                <a:latin typeface="Calibri"/>
                <a:ea typeface="Calibri"/>
                <a:cs typeface="Times New Roman"/>
              </a:rPr>
              <a:t>Literatür yeterince incelendi mi?</a:t>
            </a:r>
          </a:p>
          <a:p>
            <a:pPr algn="just">
              <a:lnSpc>
                <a:spcPct val="150000"/>
              </a:lnSpc>
              <a:buFont typeface="Wingdings" panose="05000000000000000000" pitchFamily="2" charset="2"/>
              <a:buChar char="§"/>
            </a:pPr>
            <a:r>
              <a:rPr lang="tr-TR" sz="1600" b="1" dirty="0">
                <a:latin typeface="Calibri"/>
                <a:ea typeface="Calibri"/>
                <a:cs typeface="Times New Roman"/>
              </a:rPr>
              <a:t>Araştırma soruları açıkça belirtilmiş ve hipotezler net mi?</a:t>
            </a:r>
          </a:p>
          <a:p>
            <a:pPr algn="just">
              <a:lnSpc>
                <a:spcPct val="150000"/>
              </a:lnSpc>
              <a:buFont typeface="Wingdings" panose="05000000000000000000" pitchFamily="2" charset="2"/>
              <a:buChar char="§"/>
            </a:pPr>
            <a:r>
              <a:rPr lang="tr-TR" sz="1600" b="1" dirty="0">
                <a:latin typeface="Calibri"/>
                <a:ea typeface="Calibri"/>
                <a:cs typeface="Times New Roman"/>
              </a:rPr>
              <a:t>Yöntem bölümü açık ve uygun şekilde tanıtılmış mı? Diğer bir anlatımla , çalışma yöntem bölümünde anlatılanlara göre yeniden yapılabilir mi?</a:t>
            </a:r>
            <a:endParaRPr lang="tr-TR" sz="1600" b="1" dirty="0" smtClean="0">
              <a:latin typeface="Calibri"/>
              <a:ea typeface="Calibri"/>
              <a:cs typeface="Times New Roman"/>
            </a:endParaRPr>
          </a:p>
        </p:txBody>
      </p:sp>
      <p:sp>
        <p:nvSpPr>
          <p:cNvPr id="4" name="Metin kutusu 3"/>
          <p:cNvSpPr txBox="1"/>
          <p:nvPr/>
        </p:nvSpPr>
        <p:spPr>
          <a:xfrm>
            <a:off x="959892" y="195486"/>
            <a:ext cx="7416824" cy="754694"/>
          </a:xfrm>
          <a:prstGeom prst="rect">
            <a:avLst/>
          </a:prstGeom>
          <a:noFill/>
        </p:spPr>
        <p:txBody>
          <a:bodyPr wrap="square" rtlCol="0">
            <a:spAutoFit/>
          </a:bodyPr>
          <a:lstStyle/>
          <a:p>
            <a:pPr algn="ctr">
              <a:lnSpc>
                <a:spcPct val="150000"/>
              </a:lnSpc>
              <a:spcAft>
                <a:spcPts val="1000"/>
              </a:spcAft>
            </a:pPr>
            <a:r>
              <a:rPr lang="tr-TR" sz="3200" b="1" dirty="0">
                <a:solidFill>
                  <a:schemeClr val="bg1"/>
                </a:solidFill>
                <a:latin typeface="Calibri"/>
                <a:ea typeface="Calibri"/>
                <a:cs typeface="Times New Roman"/>
              </a:rPr>
              <a:t>Kontrol Listesi</a:t>
            </a:r>
          </a:p>
        </p:txBody>
      </p:sp>
    </p:spTree>
    <p:extLst>
      <p:ext uri="{BB962C8B-B14F-4D97-AF65-F5344CB8AC3E}">
        <p14:creationId xmlns:p14="http://schemas.microsoft.com/office/powerpoint/2010/main" val="27039326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316" y="1131590"/>
            <a:ext cx="8883352" cy="3305556"/>
          </a:xfrm>
        </p:spPr>
        <p:txBody>
          <a:bodyPr>
            <a:noAutofit/>
          </a:bodyPr>
          <a:lstStyle/>
          <a:p>
            <a:pPr algn="just">
              <a:lnSpc>
                <a:spcPct val="160000"/>
              </a:lnSpc>
            </a:pPr>
            <a:r>
              <a:rPr lang="tr-TR" sz="1700" dirty="0"/>
              <a:t>Değişkenleri ölçmek için gözlemciler kullanıldıysa, gözlemciler arası güvenlik rapor edildi mi?</a:t>
            </a:r>
          </a:p>
          <a:p>
            <a:pPr algn="just">
              <a:lnSpc>
                <a:spcPct val="160000"/>
              </a:lnSpc>
            </a:pPr>
            <a:r>
              <a:rPr lang="tr-TR" sz="1700" dirty="0"/>
              <a:t>Veri analiz teknikleri uygun mu ve analizler açık mı? Analizler için gerekli olan </a:t>
            </a:r>
            <a:r>
              <a:rPr lang="tr-TR" sz="1700" dirty="0" err="1"/>
              <a:t>istatisteksel</a:t>
            </a:r>
            <a:r>
              <a:rPr lang="tr-TR" sz="1700" dirty="0"/>
              <a:t> </a:t>
            </a:r>
            <a:r>
              <a:rPr lang="tr-TR" sz="1700" dirty="0" err="1"/>
              <a:t>sayıtlılar</a:t>
            </a:r>
            <a:r>
              <a:rPr lang="tr-TR" sz="1700" dirty="0"/>
              <a:t> mevcut verilerle sağlanabiliyor mu?</a:t>
            </a:r>
          </a:p>
          <a:p>
            <a:pPr algn="just">
              <a:lnSpc>
                <a:spcPct val="160000"/>
              </a:lnSpc>
            </a:pPr>
            <a:r>
              <a:rPr lang="tr-TR" sz="1700" dirty="0"/>
              <a:t>Bulgular ve sonuçlar belirgin, değerli ve anlamlı mı?</a:t>
            </a:r>
          </a:p>
          <a:p>
            <a:pPr algn="just">
              <a:lnSpc>
                <a:spcPct val="160000"/>
              </a:lnSpc>
            </a:pPr>
            <a:r>
              <a:rPr lang="tr-TR" sz="1700" dirty="0"/>
              <a:t>Tartışma eksiksiz mi?</a:t>
            </a:r>
          </a:p>
          <a:p>
            <a:pPr algn="just">
              <a:lnSpc>
                <a:spcPct val="160000"/>
              </a:lnSpc>
            </a:pPr>
            <a:r>
              <a:rPr lang="tr-TR" sz="1700" dirty="0"/>
              <a:t>Çalışma kısa ve öz mü?</a:t>
            </a:r>
          </a:p>
          <a:p>
            <a:pPr algn="just">
              <a:lnSpc>
                <a:spcPct val="160000"/>
              </a:lnSpc>
            </a:pPr>
            <a:r>
              <a:rPr lang="tr-TR" sz="1700" dirty="0" smtClean="0"/>
              <a:t>Çalışma, </a:t>
            </a:r>
            <a:r>
              <a:rPr lang="tr-TR" sz="1700" dirty="0"/>
              <a:t>ilgili derginin makale başvurusu kontrol listesine göre </a:t>
            </a:r>
            <a:r>
              <a:rPr lang="tr-TR" sz="1700" dirty="0" smtClean="0"/>
              <a:t>hazırlandı mı</a:t>
            </a:r>
            <a:r>
              <a:rPr lang="tr-TR" sz="1700" dirty="0"/>
              <a:t>?</a:t>
            </a:r>
          </a:p>
        </p:txBody>
      </p:sp>
    </p:spTree>
    <p:extLst>
      <p:ext uri="{BB962C8B-B14F-4D97-AF65-F5344CB8AC3E}">
        <p14:creationId xmlns:p14="http://schemas.microsoft.com/office/powerpoint/2010/main" val="37512028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1000" y="1491630"/>
            <a:ext cx="8511480" cy="3312367"/>
          </a:xfrm>
        </p:spPr>
        <p:txBody>
          <a:bodyPr>
            <a:normAutofit/>
          </a:bodyPr>
          <a:lstStyle/>
          <a:p>
            <a:pPr marL="45720" indent="457200" algn="just">
              <a:lnSpc>
                <a:spcPct val="150000"/>
              </a:lnSpc>
              <a:spcAft>
                <a:spcPts val="1000"/>
              </a:spcAft>
              <a:buNone/>
            </a:pPr>
            <a:r>
              <a:rPr lang="tr-TR" b="1" u="sng" dirty="0" smtClean="0">
                <a:solidFill>
                  <a:schemeClr val="tx1"/>
                </a:solidFill>
                <a:latin typeface="Calibri"/>
                <a:ea typeface="Calibri"/>
                <a:cs typeface="Times New Roman"/>
              </a:rPr>
              <a:t>Kağıt </a:t>
            </a:r>
            <a:r>
              <a:rPr lang="tr-TR" b="1" u="sng" dirty="0">
                <a:solidFill>
                  <a:schemeClr val="tx1"/>
                </a:solidFill>
                <a:latin typeface="Calibri"/>
                <a:ea typeface="Calibri"/>
                <a:cs typeface="Times New Roman"/>
              </a:rPr>
              <a:t>ve Yazı Tipi </a:t>
            </a:r>
            <a:r>
              <a:rPr lang="tr-TR" b="1" u="sng" dirty="0" smtClean="0">
                <a:solidFill>
                  <a:schemeClr val="tx1"/>
                </a:solidFill>
                <a:latin typeface="Calibri"/>
                <a:ea typeface="Calibri"/>
                <a:cs typeface="Times New Roman"/>
              </a:rPr>
              <a:t>:</a:t>
            </a:r>
            <a:r>
              <a:rPr lang="tr-TR" dirty="0">
                <a:solidFill>
                  <a:schemeClr val="tx1"/>
                </a:solidFill>
                <a:latin typeface="Calibri"/>
                <a:ea typeface="Calibri"/>
                <a:cs typeface="Times New Roman"/>
              </a:rPr>
              <a:t> Çalışma kağıdının tek tarafına yerleşecek şekilde </a:t>
            </a:r>
            <a:r>
              <a:rPr lang="tr-TR" dirty="0" smtClean="0">
                <a:solidFill>
                  <a:schemeClr val="tx1"/>
                </a:solidFill>
                <a:latin typeface="Calibri"/>
                <a:ea typeface="Calibri"/>
                <a:cs typeface="Times New Roman"/>
              </a:rPr>
              <a:t>düzenlenmelidir. Tüm </a:t>
            </a:r>
            <a:r>
              <a:rPr lang="tr-TR" dirty="0">
                <a:solidFill>
                  <a:schemeClr val="tx1"/>
                </a:solidFill>
                <a:latin typeface="Calibri"/>
                <a:ea typeface="Calibri"/>
                <a:cs typeface="Times New Roman"/>
              </a:rPr>
              <a:t>sayfalar aynı boyutta ve kalitede olmalıdır</a:t>
            </a:r>
            <a:r>
              <a:rPr lang="tr-TR" dirty="0" smtClean="0">
                <a:solidFill>
                  <a:schemeClr val="tx1"/>
                </a:solidFill>
                <a:latin typeface="Calibri"/>
                <a:ea typeface="Calibri"/>
                <a:cs typeface="Times New Roman"/>
              </a:rPr>
              <a:t>.</a:t>
            </a:r>
          </a:p>
          <a:p>
            <a:pPr marL="45720" indent="457200" algn="just">
              <a:lnSpc>
                <a:spcPct val="150000"/>
              </a:lnSpc>
              <a:spcAft>
                <a:spcPts val="1000"/>
              </a:spcAft>
              <a:buNone/>
            </a:pPr>
            <a:r>
              <a:rPr lang="tr-TR" dirty="0" smtClean="0">
                <a:solidFill>
                  <a:schemeClr val="tx1"/>
                </a:solidFill>
                <a:latin typeface="Calibri"/>
                <a:ea typeface="Calibri"/>
                <a:cs typeface="Times New Roman"/>
              </a:rPr>
              <a:t>Yazılarda  genellikle 12 punto Times Roman yada </a:t>
            </a:r>
            <a:r>
              <a:rPr lang="tr-TR" dirty="0" err="1" smtClean="0">
                <a:solidFill>
                  <a:schemeClr val="tx1"/>
                </a:solidFill>
                <a:latin typeface="Calibri"/>
                <a:ea typeface="Calibri"/>
                <a:cs typeface="Times New Roman"/>
              </a:rPr>
              <a:t>Courier</a:t>
            </a:r>
            <a:r>
              <a:rPr lang="tr-TR" dirty="0" smtClean="0">
                <a:solidFill>
                  <a:schemeClr val="tx1"/>
                </a:solidFill>
                <a:latin typeface="Calibri"/>
                <a:ea typeface="Calibri"/>
                <a:cs typeface="Times New Roman"/>
              </a:rPr>
              <a:t> yazı tipi tercih edilmelidir.</a:t>
            </a:r>
            <a:endParaRPr lang="tr-TR" dirty="0">
              <a:solidFill>
                <a:schemeClr val="tx1"/>
              </a:solidFill>
              <a:latin typeface="Calibri"/>
              <a:ea typeface="Calibri"/>
              <a:cs typeface="Times New Roman"/>
            </a:endParaRPr>
          </a:p>
        </p:txBody>
      </p:sp>
      <p:sp>
        <p:nvSpPr>
          <p:cNvPr id="4" name="Metin kutusu 3"/>
          <p:cNvSpPr txBox="1"/>
          <p:nvPr/>
        </p:nvSpPr>
        <p:spPr>
          <a:xfrm>
            <a:off x="899592" y="267494"/>
            <a:ext cx="7560840" cy="589072"/>
          </a:xfrm>
          <a:prstGeom prst="rect">
            <a:avLst/>
          </a:prstGeom>
          <a:noFill/>
        </p:spPr>
        <p:txBody>
          <a:bodyPr wrap="square" rtlCol="0">
            <a:spAutoFit/>
          </a:bodyPr>
          <a:lstStyle/>
          <a:p>
            <a:pPr algn="ctr">
              <a:lnSpc>
                <a:spcPct val="150000"/>
              </a:lnSpc>
              <a:spcAft>
                <a:spcPts val="1000"/>
              </a:spcAft>
            </a:pPr>
            <a:r>
              <a:rPr lang="tr-TR" sz="2400" b="1" dirty="0">
                <a:solidFill>
                  <a:schemeClr val="bg1"/>
                </a:solidFill>
                <a:latin typeface="Calibri"/>
                <a:ea typeface="Calibri"/>
                <a:cs typeface="Times New Roman"/>
              </a:rPr>
              <a:t>Sayfa Ayarlarının Düzenlenmesi</a:t>
            </a:r>
            <a:endParaRPr lang="tr-TR" sz="2400" b="1" dirty="0">
              <a:solidFill>
                <a:schemeClr val="bg1"/>
              </a:solidFill>
              <a:effectLst/>
              <a:latin typeface="Calibri"/>
              <a:ea typeface="Calibri"/>
              <a:cs typeface="Times New Roman"/>
            </a:endParaRPr>
          </a:p>
        </p:txBody>
      </p:sp>
    </p:spTree>
    <p:extLst>
      <p:ext uri="{BB962C8B-B14F-4D97-AF65-F5344CB8AC3E}">
        <p14:creationId xmlns:p14="http://schemas.microsoft.com/office/powerpoint/2010/main" val="21689225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9552" y="1584742"/>
            <a:ext cx="8136904" cy="2862322"/>
          </a:xfrm>
          <a:prstGeom prst="rect">
            <a:avLst/>
          </a:prstGeom>
          <a:noFill/>
        </p:spPr>
        <p:txBody>
          <a:bodyPr wrap="square" rtlCol="0">
            <a:spAutoFit/>
          </a:bodyPr>
          <a:lstStyle/>
          <a:p>
            <a:pPr indent="457200" algn="just">
              <a:lnSpc>
                <a:spcPct val="200000"/>
              </a:lnSpc>
            </a:pPr>
            <a:r>
              <a:rPr lang="tr-TR" u="sng" dirty="0" smtClean="0">
                <a:effectLst>
                  <a:outerShdw blurRad="38100" dist="38100" dir="2700000" algn="tl">
                    <a:srgbClr val="000000">
                      <a:alpha val="43137"/>
                    </a:srgbClr>
                  </a:outerShdw>
                </a:effectLst>
              </a:rPr>
              <a:t>Satır Aralıkları: </a:t>
            </a:r>
            <a:r>
              <a:rPr lang="tr-TR" dirty="0" smtClean="0"/>
              <a:t>Hazırlanan </a:t>
            </a:r>
            <a:r>
              <a:rPr lang="tr-TR" dirty="0"/>
              <a:t>yazının tamamında çift satır aralığı kullanılmalıdır.</a:t>
            </a:r>
          </a:p>
          <a:p>
            <a:pPr indent="457200" algn="just">
              <a:lnSpc>
                <a:spcPct val="200000"/>
              </a:lnSpc>
            </a:pPr>
            <a:r>
              <a:rPr lang="tr-TR" dirty="0"/>
              <a:t>Başlıkların ve dipnotların, alıntıların, kaynakların, şekil başlıklarının her bir satırından sonra, özellikle eşitliklerin gösteriminde çift satır aralığından daha fazlası da kullanılabilir . </a:t>
            </a:r>
            <a:r>
              <a:rPr lang="tr-TR" dirty="0" smtClean="0"/>
              <a:t> </a:t>
            </a:r>
            <a:endParaRPr lang="tr-TR" dirty="0"/>
          </a:p>
        </p:txBody>
      </p:sp>
    </p:spTree>
    <p:extLst>
      <p:ext uri="{BB962C8B-B14F-4D97-AF65-F5344CB8AC3E}">
        <p14:creationId xmlns:p14="http://schemas.microsoft.com/office/powerpoint/2010/main" val="38289387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563638"/>
            <a:ext cx="8407893" cy="3305556"/>
          </a:xfrm>
        </p:spPr>
        <p:txBody>
          <a:bodyPr>
            <a:normAutofit/>
          </a:bodyPr>
          <a:lstStyle/>
          <a:p>
            <a:pPr marL="45720" indent="457200" algn="just">
              <a:lnSpc>
                <a:spcPct val="150000"/>
              </a:lnSpc>
              <a:buNone/>
            </a:pPr>
            <a:r>
              <a:rPr lang="tr-TR" sz="1800" u="sng" dirty="0">
                <a:effectLst>
                  <a:outerShdw blurRad="38100" dist="38100" dir="2700000" algn="tl">
                    <a:srgbClr val="000000">
                      <a:alpha val="43137"/>
                    </a:srgbClr>
                  </a:outerShdw>
                </a:effectLst>
              </a:rPr>
              <a:t>Sayfa Yapısı</a:t>
            </a:r>
            <a:r>
              <a:rPr lang="tr-TR" sz="1800" u="sng" dirty="0" smtClean="0">
                <a:effectLst>
                  <a:outerShdw blurRad="38100" dist="38100" dir="2700000" algn="tl">
                    <a:srgbClr val="000000">
                      <a:alpha val="43137"/>
                    </a:srgbClr>
                  </a:outerShdw>
                </a:effectLst>
              </a:rPr>
              <a:t>: </a:t>
            </a:r>
            <a:r>
              <a:rPr lang="tr-TR" sz="1800" dirty="0"/>
              <a:t> Her bir sayfasının üst, alt, sağ ve solundan 2.54 cm boşluk bırakılmalıdır.</a:t>
            </a:r>
          </a:p>
          <a:p>
            <a:pPr marL="45720" indent="457200" algn="just">
              <a:lnSpc>
                <a:spcPct val="150000"/>
              </a:lnSpc>
              <a:buNone/>
            </a:pPr>
            <a:r>
              <a:rPr lang="tr-TR" sz="1800" dirty="0"/>
              <a:t>Satırlar iki yana yaslı olarak düzenlenmemeli ve kelimeler arasındaki boşluklar kelime işlemci özellikleri kullanılarak ayarlanmamalıdır.</a:t>
            </a:r>
            <a:endParaRPr lang="tr-TR" sz="1800"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604698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1275606"/>
            <a:ext cx="8640960" cy="3370679"/>
          </a:xfrm>
        </p:spPr>
        <p:txBody>
          <a:bodyPr>
            <a:noAutofit/>
          </a:bodyPr>
          <a:lstStyle/>
          <a:p>
            <a:pPr marL="45720" indent="457200" algn="just">
              <a:lnSpc>
                <a:spcPct val="150000"/>
              </a:lnSpc>
              <a:buNone/>
            </a:pPr>
            <a:r>
              <a:rPr lang="tr-TR" sz="1800" u="sng" dirty="0">
                <a:solidFill>
                  <a:schemeClr val="tx1"/>
                </a:solidFill>
                <a:effectLst>
                  <a:outerShdw blurRad="38100" dist="38100" dir="2700000" algn="tl">
                    <a:srgbClr val="000000">
                      <a:alpha val="43137"/>
                    </a:srgbClr>
                  </a:outerShdw>
                </a:effectLst>
              </a:rPr>
              <a:t>Sayfa numaraları ve üstbilgi: </a:t>
            </a:r>
            <a:r>
              <a:rPr lang="tr-TR" sz="1800" dirty="0">
                <a:solidFill>
                  <a:schemeClr val="tx1"/>
                </a:solidFill>
              </a:rPr>
              <a:t>Hazırlanan yazı, düzgün sırada düzenlendikten sonra başlık sayfasından başlamak üzere numaralandırılmalıdır</a:t>
            </a:r>
            <a:r>
              <a:rPr lang="tr-TR" sz="1800" dirty="0" smtClean="0">
                <a:solidFill>
                  <a:schemeClr val="tx1"/>
                </a:solidFill>
              </a:rPr>
              <a:t>. Sayfa numarası, sayfanın sağ üst köşesine yerleştirilmelidir.</a:t>
            </a:r>
          </a:p>
          <a:p>
            <a:pPr marL="45720" indent="457200" algn="just">
              <a:lnSpc>
                <a:spcPct val="150000"/>
              </a:lnSpc>
              <a:buNone/>
            </a:pPr>
            <a:r>
              <a:rPr lang="tr-TR" sz="1800" dirty="0" smtClean="0">
                <a:solidFill>
                  <a:schemeClr val="tx1"/>
                </a:solidFill>
              </a:rPr>
              <a:t>Üstbilgi olarak eklenecek başlık, çalışmanın başlığının ilk iki ya da üç kelimesinden oluşur ve üstbilgi olarak sağ üst köşeye, sayfa numarasından önceye yerleştirilir.</a:t>
            </a:r>
            <a:endParaRPr lang="tr-TR" sz="1800" dirty="0">
              <a:solidFill>
                <a:schemeClr val="tx1"/>
              </a:solidFill>
            </a:endParaRPr>
          </a:p>
        </p:txBody>
      </p:sp>
    </p:spTree>
    <p:extLst>
      <p:ext uri="{BB962C8B-B14F-4D97-AF65-F5344CB8AC3E}">
        <p14:creationId xmlns:p14="http://schemas.microsoft.com/office/powerpoint/2010/main" val="40160113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45720" indent="457200" algn="just">
              <a:lnSpc>
                <a:spcPct val="150000"/>
              </a:lnSpc>
              <a:buNone/>
            </a:pPr>
            <a:r>
              <a:rPr lang="tr-TR" u="sng" dirty="0">
                <a:solidFill>
                  <a:schemeClr val="tx1"/>
                </a:solidFill>
                <a:effectLst>
                  <a:outerShdw blurRad="38100" dist="38100" dir="2700000" algn="tl">
                    <a:srgbClr val="000000">
                      <a:alpha val="43137"/>
                    </a:srgbClr>
                  </a:outerShdw>
                </a:effectLst>
              </a:rPr>
              <a:t>Başlık düzeyleri</a:t>
            </a:r>
            <a:r>
              <a:rPr lang="tr-TR" dirty="0">
                <a:solidFill>
                  <a:schemeClr val="tx1"/>
                </a:solidFill>
              </a:rPr>
              <a:t>, bölümlerin hiyerarşik yapısını gösterdiğinden okuyucuların rahatlıkla aradıkları bilgileri bulmasını sağlar.</a:t>
            </a:r>
          </a:p>
        </p:txBody>
      </p:sp>
    </p:spTree>
    <p:extLst>
      <p:ext uri="{BB962C8B-B14F-4D97-AF65-F5344CB8AC3E}">
        <p14:creationId xmlns:p14="http://schemas.microsoft.com/office/powerpoint/2010/main" val="12129400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1000" y="1289302"/>
            <a:ext cx="8407893" cy="3514695"/>
          </a:xfrm>
        </p:spPr>
        <p:txBody>
          <a:bodyPr>
            <a:normAutofit fontScale="92500" lnSpcReduction="10000"/>
          </a:bodyPr>
          <a:lstStyle/>
          <a:p>
            <a:pPr marL="45720" indent="457200">
              <a:lnSpc>
                <a:spcPct val="150000"/>
              </a:lnSpc>
              <a:buNone/>
            </a:pPr>
            <a:r>
              <a:rPr lang="tr-TR" u="sng" dirty="0">
                <a:solidFill>
                  <a:schemeClr val="tx1"/>
                </a:solidFill>
                <a:effectLst>
                  <a:outerShdw blurRad="38100" dist="38100" dir="2700000" algn="tl">
                    <a:srgbClr val="000000">
                      <a:alpha val="43137"/>
                    </a:srgbClr>
                  </a:outerShdw>
                </a:effectLst>
              </a:rPr>
              <a:t>Sayılar</a:t>
            </a:r>
            <a:r>
              <a:rPr lang="tr-TR" dirty="0">
                <a:solidFill>
                  <a:schemeClr val="tx1"/>
                </a:solidFill>
              </a:rPr>
              <a:t>: APA stilinin genel kurallarına göre 10 ve 10’un üzerindeki sayılar rakam ile, 10’un altındaki sayılar ise yazı ile ifade edilmelidir. Fakat bu kuralın uygulanmadığı bazı istisnai durumlar vardır</a:t>
            </a:r>
            <a:r>
              <a:rPr lang="tr-TR" dirty="0" smtClean="0">
                <a:solidFill>
                  <a:schemeClr val="tx1"/>
                </a:solidFill>
              </a:rPr>
              <a:t>.</a:t>
            </a:r>
          </a:p>
          <a:p>
            <a:pPr marL="502920" indent="-457200" algn="just">
              <a:lnSpc>
                <a:spcPct val="150000"/>
              </a:lnSpc>
              <a:buAutoNum type="alphaUcParenR"/>
            </a:pPr>
            <a:r>
              <a:rPr lang="tr-TR" dirty="0" smtClean="0">
                <a:solidFill>
                  <a:schemeClr val="tx1"/>
                </a:solidFill>
              </a:rPr>
              <a:t>10’un </a:t>
            </a:r>
            <a:r>
              <a:rPr lang="tr-TR" dirty="0">
                <a:solidFill>
                  <a:schemeClr val="tx1"/>
                </a:solidFill>
              </a:rPr>
              <a:t>altındaki sayılar, 10 ve üzerindeki sayılarla karşılaştırıldığında ve diğer sayılarla aynı paragrafta yer aldığında, bu sayılar rakamla gösterilir</a:t>
            </a:r>
            <a:r>
              <a:rPr lang="tr-TR" dirty="0" smtClean="0">
                <a:solidFill>
                  <a:schemeClr val="tx1"/>
                </a:solidFill>
              </a:rPr>
              <a:t>.</a:t>
            </a:r>
          </a:p>
          <a:p>
            <a:pPr marL="45720" indent="0" algn="ctr">
              <a:lnSpc>
                <a:spcPct val="150000"/>
              </a:lnSpc>
              <a:buNone/>
            </a:pPr>
            <a:r>
              <a:rPr lang="tr-TR" dirty="0" smtClean="0">
                <a:solidFill>
                  <a:schemeClr val="tx1"/>
                </a:solidFill>
              </a:rPr>
              <a:t>22 kelime … 5 fiil, 13 isim ve 4 sıfat</a:t>
            </a:r>
            <a:endParaRPr lang="tr-TR" dirty="0">
              <a:solidFill>
                <a:schemeClr val="tx1"/>
              </a:solidFill>
            </a:endParaRP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6881942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pPr marL="45720" indent="457200" algn="just">
              <a:lnSpc>
                <a:spcPct val="150000"/>
              </a:lnSpc>
              <a:buNone/>
            </a:pPr>
            <a:r>
              <a:rPr lang="tr-TR" dirty="0" smtClean="0">
                <a:solidFill>
                  <a:schemeClr val="accent1">
                    <a:lumMod val="75000"/>
                  </a:schemeClr>
                </a:solidFill>
              </a:rPr>
              <a:t>B) </a:t>
            </a:r>
            <a:r>
              <a:rPr lang="tr-TR" dirty="0"/>
              <a:t>Sayı ölçme biriminden önce kullanılıyorsa rakamla gösterilir.</a:t>
            </a:r>
          </a:p>
          <a:p>
            <a:pPr marL="45720" indent="0" algn="ctr">
              <a:lnSpc>
                <a:spcPct val="160000"/>
              </a:lnSpc>
              <a:buNone/>
            </a:pPr>
            <a:r>
              <a:rPr lang="tr-TR" dirty="0"/>
              <a:t>3 </a:t>
            </a:r>
            <a:r>
              <a:rPr lang="tr-TR" dirty="0" err="1"/>
              <a:t>mg’lık</a:t>
            </a:r>
            <a:r>
              <a:rPr lang="tr-TR" dirty="0"/>
              <a:t> doz.</a:t>
            </a:r>
          </a:p>
          <a:p>
            <a:pPr marL="45720" indent="0" algn="ctr">
              <a:lnSpc>
                <a:spcPct val="160000"/>
              </a:lnSpc>
              <a:buNone/>
            </a:pPr>
            <a:r>
              <a:rPr lang="tr-TR" dirty="0"/>
              <a:t>22.56 cm</a:t>
            </a:r>
          </a:p>
          <a:p>
            <a:pPr marL="45720" indent="457200">
              <a:lnSpc>
                <a:spcPct val="170000"/>
              </a:lnSpc>
              <a:buNone/>
            </a:pPr>
            <a:r>
              <a:rPr lang="tr-TR" dirty="0">
                <a:solidFill>
                  <a:schemeClr val="accent1">
                    <a:lumMod val="75000"/>
                  </a:schemeClr>
                </a:solidFill>
              </a:rPr>
              <a:t>C) </a:t>
            </a:r>
            <a:r>
              <a:rPr lang="tr-TR" dirty="0"/>
              <a:t>İstatistiksel ya da matematiksel fonksiyonlar, kesir ya da ondalıklar, yüzdeler ve oranlar sayı ile gösterilir.</a:t>
            </a:r>
          </a:p>
          <a:p>
            <a:pPr marL="45720" indent="0" algn="ctr">
              <a:lnSpc>
                <a:spcPct val="150000"/>
              </a:lnSpc>
              <a:buNone/>
            </a:pPr>
            <a:r>
              <a:rPr lang="tr-TR" dirty="0"/>
              <a:t>0.25</a:t>
            </a:r>
          </a:p>
          <a:p>
            <a:pPr marL="45720" indent="0" algn="ctr">
              <a:lnSpc>
                <a:spcPct val="150000"/>
              </a:lnSpc>
              <a:buNone/>
            </a:pPr>
            <a:r>
              <a:rPr lang="tr-TR" dirty="0"/>
              <a:t>Örneklemin %5’inden </a:t>
            </a:r>
            <a:r>
              <a:rPr lang="tr-TR" dirty="0" smtClean="0"/>
              <a:t>fazlası</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6515959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1000" y="1383619"/>
            <a:ext cx="8407893" cy="3564395"/>
          </a:xfrm>
        </p:spPr>
        <p:txBody>
          <a:bodyPr>
            <a:normAutofit fontScale="92500" lnSpcReduction="20000"/>
          </a:bodyPr>
          <a:lstStyle/>
          <a:p>
            <a:pPr marL="45720" indent="457200">
              <a:lnSpc>
                <a:spcPct val="150000"/>
              </a:lnSpc>
              <a:buNone/>
            </a:pPr>
            <a:r>
              <a:rPr lang="tr-TR" b="1" dirty="0">
                <a:solidFill>
                  <a:srgbClr val="C00000"/>
                </a:solidFill>
              </a:rPr>
              <a:t>Makale </a:t>
            </a:r>
            <a:r>
              <a:rPr lang="tr-TR" b="1" dirty="0" smtClean="0">
                <a:solidFill>
                  <a:srgbClr val="C00000"/>
                </a:solidFill>
              </a:rPr>
              <a:t>Türleri</a:t>
            </a:r>
          </a:p>
          <a:p>
            <a:pPr algn="just">
              <a:lnSpc>
                <a:spcPct val="150000"/>
              </a:lnSpc>
              <a:buFont typeface="Wingdings" panose="05000000000000000000" pitchFamily="2" charset="2"/>
              <a:buChar char="Ø"/>
            </a:pPr>
            <a:r>
              <a:rPr lang="tr-TR" b="1" i="1" u="sng" dirty="0">
                <a:solidFill>
                  <a:schemeClr val="tx1"/>
                </a:solidFill>
              </a:rPr>
              <a:t>Deneysel </a:t>
            </a:r>
            <a:r>
              <a:rPr lang="tr-TR" b="1" i="1" u="sng" dirty="0" smtClean="0">
                <a:solidFill>
                  <a:schemeClr val="tx1"/>
                </a:solidFill>
              </a:rPr>
              <a:t>çalışma </a:t>
            </a:r>
            <a:r>
              <a:rPr lang="tr-TR" dirty="0" smtClean="0">
                <a:solidFill>
                  <a:schemeClr val="tx1"/>
                </a:solidFill>
              </a:rPr>
              <a:t>raporları </a:t>
            </a:r>
            <a:r>
              <a:rPr lang="tr-TR" dirty="0">
                <a:solidFill>
                  <a:schemeClr val="tx1"/>
                </a:solidFill>
              </a:rPr>
              <a:t>orijinal araştırmalardır. Araştırma sürecinde belli aşamalar vardır ve bu aşamalar şunlardır</a:t>
            </a:r>
            <a:r>
              <a:rPr lang="tr-TR" dirty="0" smtClean="0">
                <a:solidFill>
                  <a:schemeClr val="tx1"/>
                </a:solidFill>
              </a:rPr>
              <a:t>:</a:t>
            </a:r>
          </a:p>
          <a:p>
            <a:pPr marL="45720" indent="0" algn="just">
              <a:lnSpc>
                <a:spcPct val="150000"/>
              </a:lnSpc>
              <a:buNone/>
            </a:pPr>
            <a:r>
              <a:rPr lang="tr-TR" dirty="0">
                <a:solidFill>
                  <a:schemeClr val="tx1"/>
                </a:solidFill>
              </a:rPr>
              <a:t>-Giriş: Araştırmalar ışığında problemin geliştirilmesi ve araştırmanın amaçlarının ifade edilmesi</a:t>
            </a:r>
            <a:r>
              <a:rPr lang="tr-TR" dirty="0" smtClean="0">
                <a:solidFill>
                  <a:schemeClr val="tx1"/>
                </a:solidFill>
              </a:rPr>
              <a:t>.</a:t>
            </a:r>
          </a:p>
          <a:p>
            <a:pPr marL="45720" indent="0" algn="just">
              <a:lnSpc>
                <a:spcPct val="150000"/>
              </a:lnSpc>
              <a:buNone/>
            </a:pPr>
            <a:r>
              <a:rPr lang="tr-TR" dirty="0">
                <a:solidFill>
                  <a:schemeClr val="tx1"/>
                </a:solidFill>
              </a:rPr>
              <a:t>-Yöntem: Araştırmanın yürütülmesinde kullanılan yöntem açıklanır</a:t>
            </a:r>
            <a:r>
              <a:rPr lang="tr-TR" dirty="0" smtClean="0">
                <a:solidFill>
                  <a:schemeClr val="tx1"/>
                </a:solidFill>
              </a:rPr>
              <a:t>.</a:t>
            </a:r>
          </a:p>
          <a:p>
            <a:pPr marL="45720" indent="0" algn="just">
              <a:lnSpc>
                <a:spcPct val="150000"/>
              </a:lnSpc>
              <a:buNone/>
            </a:pPr>
            <a:r>
              <a:rPr lang="tr-TR" dirty="0">
                <a:solidFill>
                  <a:schemeClr val="tx1"/>
                </a:solidFill>
              </a:rPr>
              <a:t>-Sonuçlar: Elde edilen sonuçlar raporlanır</a:t>
            </a:r>
            <a:r>
              <a:rPr lang="tr-TR" dirty="0" smtClean="0">
                <a:solidFill>
                  <a:schemeClr val="tx1"/>
                </a:solidFill>
              </a:rPr>
              <a:t>.</a:t>
            </a:r>
          </a:p>
          <a:p>
            <a:pPr marL="45720" indent="0" algn="just">
              <a:lnSpc>
                <a:spcPct val="150000"/>
              </a:lnSpc>
              <a:buNone/>
            </a:pPr>
            <a:r>
              <a:rPr lang="tr-TR" dirty="0">
                <a:solidFill>
                  <a:schemeClr val="tx1"/>
                </a:solidFill>
              </a:rPr>
              <a:t>-Tartışma: Elde edilen sonuçların yorumlanması ve tartışılması.</a:t>
            </a:r>
          </a:p>
          <a:p>
            <a:pPr marL="45720" indent="0">
              <a:buNone/>
            </a:pPr>
            <a:endParaRPr lang="tr-TR" dirty="0">
              <a:solidFill>
                <a:srgbClr val="C00000"/>
              </a:solidFill>
            </a:endParaRPr>
          </a:p>
        </p:txBody>
      </p:sp>
      <p:sp>
        <p:nvSpPr>
          <p:cNvPr id="4" name="Metin kutusu 3"/>
          <p:cNvSpPr txBox="1"/>
          <p:nvPr/>
        </p:nvSpPr>
        <p:spPr>
          <a:xfrm>
            <a:off x="196528" y="413229"/>
            <a:ext cx="8640960" cy="400110"/>
          </a:xfrm>
          <a:prstGeom prst="rect">
            <a:avLst/>
          </a:prstGeom>
          <a:noFill/>
        </p:spPr>
        <p:txBody>
          <a:bodyPr wrap="square" rtlCol="0">
            <a:spAutoFit/>
          </a:bodyPr>
          <a:lstStyle/>
          <a:p>
            <a:pPr algn="ctr"/>
            <a:r>
              <a:rPr lang="tr-TR" sz="2000" b="1" dirty="0">
                <a:solidFill>
                  <a:schemeClr val="bg1"/>
                </a:solidFill>
                <a:latin typeface="Calibri" panose="020F0502020204030204" pitchFamily="34" charset="0"/>
              </a:rPr>
              <a:t>Bilimsel Bir Yazının Düzenlenmesi</a:t>
            </a:r>
          </a:p>
        </p:txBody>
      </p:sp>
    </p:spTree>
    <p:extLst>
      <p:ext uri="{BB962C8B-B14F-4D97-AF65-F5344CB8AC3E}">
        <p14:creationId xmlns:p14="http://schemas.microsoft.com/office/powerpoint/2010/main" val="6918679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1289302"/>
            <a:ext cx="8928992" cy="3514695"/>
          </a:xfrm>
        </p:spPr>
        <p:txBody>
          <a:bodyPr>
            <a:noAutofit/>
          </a:bodyPr>
          <a:lstStyle/>
          <a:p>
            <a:pPr marL="45720" indent="457200" algn="just">
              <a:lnSpc>
                <a:spcPct val="170000"/>
              </a:lnSpc>
              <a:buNone/>
            </a:pPr>
            <a:r>
              <a:rPr lang="tr-TR" sz="1400" dirty="0">
                <a:solidFill>
                  <a:schemeClr val="accent1">
                    <a:lumMod val="75000"/>
                  </a:schemeClr>
                </a:solidFill>
              </a:rPr>
              <a:t>D) </a:t>
            </a:r>
            <a:r>
              <a:rPr lang="tr-TR" sz="1400" dirty="0">
                <a:solidFill>
                  <a:schemeClr val="tx1"/>
                </a:solidFill>
              </a:rPr>
              <a:t>Zaman, günü yaş, örneklem ya da nüfus büyüklüğü, katılımcıların miktarı, ölçek noktaları ve puanları, para miktarları ve sayı olarak kullanılan sayılar rakam ile gösterilir.</a:t>
            </a:r>
          </a:p>
          <a:p>
            <a:pPr marL="45720" indent="457200" algn="ctr">
              <a:lnSpc>
                <a:spcPct val="170000"/>
              </a:lnSpc>
              <a:buNone/>
            </a:pPr>
            <a:r>
              <a:rPr lang="tr-TR" sz="1400" dirty="0">
                <a:solidFill>
                  <a:schemeClr val="tx1"/>
                </a:solidFill>
              </a:rPr>
              <a:t>Yaklaşık 2 yaşında</a:t>
            </a:r>
          </a:p>
          <a:p>
            <a:pPr marL="45720" indent="457200" algn="ctr">
              <a:lnSpc>
                <a:spcPct val="170000"/>
              </a:lnSpc>
              <a:buNone/>
            </a:pPr>
            <a:r>
              <a:rPr lang="tr-TR" sz="1400" dirty="0">
                <a:solidFill>
                  <a:schemeClr val="tx1"/>
                </a:solidFill>
              </a:rPr>
              <a:t>3 ay sonra</a:t>
            </a:r>
          </a:p>
          <a:p>
            <a:pPr marL="45720" indent="457200" algn="just">
              <a:lnSpc>
                <a:spcPct val="170000"/>
              </a:lnSpc>
              <a:buNone/>
            </a:pPr>
            <a:r>
              <a:rPr lang="tr-TR" sz="1400" dirty="0">
                <a:solidFill>
                  <a:schemeClr val="accent1">
                    <a:lumMod val="75000"/>
                  </a:schemeClr>
                </a:solidFill>
              </a:rPr>
              <a:t>E) </a:t>
            </a:r>
            <a:r>
              <a:rPr lang="tr-TR" sz="1400" dirty="0">
                <a:solidFill>
                  <a:schemeClr val="tx1"/>
                </a:solidFill>
              </a:rPr>
              <a:t>Numaralandırılmış bir seride ki özel bir yer, tablo ve kitap bölümleri ve dört ya da daha fazla rakamın listelendiği her bir rakam ,rakam ile kodlanır.</a:t>
            </a:r>
          </a:p>
          <a:p>
            <a:pPr marL="45720" indent="457200" algn="ctr">
              <a:lnSpc>
                <a:spcPct val="170000"/>
              </a:lnSpc>
              <a:buNone/>
            </a:pPr>
            <a:r>
              <a:rPr lang="tr-TR" sz="1400" dirty="0">
                <a:solidFill>
                  <a:schemeClr val="tx1"/>
                </a:solidFill>
              </a:rPr>
              <a:t>Sayfa 56</a:t>
            </a:r>
          </a:p>
          <a:p>
            <a:pPr marL="45720" indent="457200" algn="ctr">
              <a:lnSpc>
                <a:spcPct val="170000"/>
              </a:lnSpc>
              <a:buNone/>
            </a:pPr>
            <a:r>
              <a:rPr lang="tr-TR" sz="1400" dirty="0">
                <a:solidFill>
                  <a:schemeClr val="tx1"/>
                </a:solidFill>
              </a:rPr>
              <a:t>Bölüm 3</a:t>
            </a:r>
          </a:p>
          <a:p>
            <a:pPr marL="45720" indent="457200" algn="just">
              <a:lnSpc>
                <a:spcPct val="170000"/>
              </a:lnSpc>
              <a:buNone/>
            </a:pPr>
            <a:r>
              <a:rPr lang="tr-TR" sz="1400" dirty="0">
                <a:solidFill>
                  <a:schemeClr val="accent1">
                    <a:lumMod val="75000"/>
                  </a:schemeClr>
                </a:solidFill>
              </a:rPr>
              <a:t>F) </a:t>
            </a:r>
            <a:r>
              <a:rPr lang="tr-TR" sz="1400" dirty="0">
                <a:solidFill>
                  <a:schemeClr val="tx1"/>
                </a:solidFill>
              </a:rPr>
              <a:t>Bir çalışmanın özet bölümündeki tüm sayılar rakam ile gösterilir.</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2697557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45720" indent="457200" algn="just">
              <a:lnSpc>
                <a:spcPct val="150000"/>
              </a:lnSpc>
              <a:buNone/>
            </a:pPr>
            <a:r>
              <a:rPr lang="tr-TR" dirty="0">
                <a:solidFill>
                  <a:schemeClr val="tx1"/>
                </a:solidFill>
              </a:rPr>
              <a:t>Matematiksel sembollerin nasıl gösterileceği, nasıl hizalanacağı, boşlukların nasıl kullanılacağına ilişkin örnekler :</a:t>
            </a:r>
          </a:p>
          <a:p>
            <a:pPr marL="45720" indent="457200" algn="just">
              <a:lnSpc>
                <a:spcPct val="150000"/>
              </a:lnSpc>
              <a:buNone/>
            </a:pPr>
            <a:r>
              <a:rPr lang="tr-TR" dirty="0">
                <a:solidFill>
                  <a:schemeClr val="tx1"/>
                </a:solidFill>
              </a:rPr>
              <a:t>F (2,38) = 48.31, p &lt; .01</a:t>
            </a:r>
          </a:p>
          <a:p>
            <a:pPr marL="45720" indent="457200" algn="just">
              <a:lnSpc>
                <a:spcPct val="150000"/>
              </a:lnSpc>
              <a:buNone/>
            </a:pPr>
            <a:r>
              <a:rPr lang="tr-TR" dirty="0">
                <a:solidFill>
                  <a:schemeClr val="tx1"/>
                </a:solidFill>
              </a:rPr>
              <a:t>t (160) = 3.26, p &lt; .05</a:t>
            </a:r>
          </a:p>
          <a:p>
            <a:pPr marL="45720" indent="457200" algn="just">
              <a:lnSpc>
                <a:spcPct val="150000"/>
              </a:lnSpc>
              <a:buNone/>
            </a:pPr>
            <a:r>
              <a:rPr lang="tr-TR" dirty="0">
                <a:solidFill>
                  <a:schemeClr val="tx1"/>
                </a:solidFill>
              </a:rPr>
              <a:t>x2 (2, n = 12) = 9.26, p &lt; .05</a:t>
            </a:r>
          </a:p>
        </p:txBody>
      </p:sp>
      <p:sp>
        <p:nvSpPr>
          <p:cNvPr id="3" name="Başlık 2"/>
          <p:cNvSpPr>
            <a:spLocks noGrp="1"/>
          </p:cNvSpPr>
          <p:nvPr>
            <p:ph type="title"/>
          </p:nvPr>
        </p:nvSpPr>
        <p:spPr/>
        <p:txBody>
          <a:bodyPr/>
          <a:lstStyle/>
          <a:p>
            <a:r>
              <a:rPr lang="tr-TR" sz="2600" b="1" dirty="0">
                <a:latin typeface="Calibri" panose="020F0502020204030204" pitchFamily="34" charset="0"/>
              </a:rPr>
              <a:t> </a:t>
            </a:r>
            <a:r>
              <a:rPr lang="tr-TR" sz="2600" b="1" dirty="0" err="1" smtClean="0">
                <a:latin typeface="Calibri" panose="020F0502020204030204" pitchFamily="34" charset="0"/>
              </a:rPr>
              <a:t>İstatİstİksel</a:t>
            </a:r>
            <a:r>
              <a:rPr lang="tr-TR" sz="2600" b="1" dirty="0" smtClean="0">
                <a:latin typeface="Calibri" panose="020F0502020204030204" pitchFamily="34" charset="0"/>
              </a:rPr>
              <a:t> </a:t>
            </a:r>
            <a:r>
              <a:rPr lang="tr-TR" sz="2600" b="1" dirty="0">
                <a:latin typeface="Calibri" panose="020F0502020204030204" pitchFamily="34" charset="0"/>
              </a:rPr>
              <a:t>Ve </a:t>
            </a:r>
            <a:r>
              <a:rPr lang="tr-TR" sz="2600" b="1" dirty="0" err="1" smtClean="0">
                <a:latin typeface="Calibri" panose="020F0502020204030204" pitchFamily="34" charset="0"/>
              </a:rPr>
              <a:t>Matematİksel</a:t>
            </a:r>
            <a:r>
              <a:rPr lang="tr-TR" sz="2600" b="1" dirty="0" smtClean="0">
                <a:latin typeface="Calibri" panose="020F0502020204030204" pitchFamily="34" charset="0"/>
              </a:rPr>
              <a:t> </a:t>
            </a:r>
            <a:r>
              <a:rPr lang="tr-TR" sz="2600" b="1" dirty="0" err="1" smtClean="0">
                <a:latin typeface="Calibri" panose="020F0502020204030204" pitchFamily="34" charset="0"/>
              </a:rPr>
              <a:t>Gösterİmler</a:t>
            </a:r>
            <a:endParaRPr lang="tr-TR" sz="2600" b="1" dirty="0">
              <a:latin typeface="Calibri" panose="020F0502020204030204" pitchFamily="34" charset="0"/>
            </a:endParaRPr>
          </a:p>
        </p:txBody>
      </p:sp>
    </p:spTree>
    <p:extLst>
      <p:ext uri="{BB962C8B-B14F-4D97-AF65-F5344CB8AC3E}">
        <p14:creationId xmlns:p14="http://schemas.microsoft.com/office/powerpoint/2010/main" val="33378176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marL="45720" indent="457200" algn="just">
              <a:lnSpc>
                <a:spcPct val="160000"/>
              </a:lnSpc>
              <a:buNone/>
            </a:pPr>
            <a:r>
              <a:rPr lang="tr-TR" sz="1900" dirty="0">
                <a:solidFill>
                  <a:srgbClr val="080808"/>
                </a:solidFill>
                <a:latin typeface="Calibri" panose="020F0502020204030204" pitchFamily="34" charset="0"/>
              </a:rPr>
              <a:t>Denklemler yazılırken karakterler arasında boşluk olması okunmayı kolaylaştıracaktır. </a:t>
            </a:r>
            <a:r>
              <a:rPr lang="tr-TR" sz="1900" dirty="0" smtClean="0">
                <a:solidFill>
                  <a:srgbClr val="080808"/>
                </a:solidFill>
                <a:latin typeface="Calibri" panose="020F0502020204030204" pitchFamily="34" charset="0"/>
              </a:rPr>
              <a:t>a </a:t>
            </a:r>
            <a:r>
              <a:rPr lang="tr-TR" sz="1900" dirty="0">
                <a:solidFill>
                  <a:srgbClr val="080808"/>
                </a:solidFill>
                <a:latin typeface="Calibri" panose="020F0502020204030204" pitchFamily="34" charset="0"/>
              </a:rPr>
              <a:t>+ b = </a:t>
            </a:r>
            <a:r>
              <a:rPr lang="tr-TR" sz="1900" dirty="0" smtClean="0">
                <a:solidFill>
                  <a:srgbClr val="080808"/>
                </a:solidFill>
                <a:latin typeface="Calibri" panose="020F0502020204030204" pitchFamily="34" charset="0"/>
              </a:rPr>
              <a:t>c</a:t>
            </a:r>
          </a:p>
          <a:p>
            <a:pPr marL="45720" indent="457200" algn="just">
              <a:lnSpc>
                <a:spcPct val="150000"/>
              </a:lnSpc>
              <a:buNone/>
            </a:pPr>
            <a:r>
              <a:rPr lang="tr-TR" sz="2600" b="1" dirty="0" smtClean="0">
                <a:solidFill>
                  <a:srgbClr val="C00000"/>
                </a:solidFill>
                <a:latin typeface="Calibri" panose="020F0502020204030204" pitchFamily="34" charset="0"/>
              </a:rPr>
              <a:t>Tablolar</a:t>
            </a:r>
          </a:p>
          <a:p>
            <a:pPr marL="45720" indent="457200" algn="just">
              <a:lnSpc>
                <a:spcPct val="150000"/>
              </a:lnSpc>
              <a:buNone/>
            </a:pPr>
            <a:r>
              <a:rPr lang="tr-TR" sz="2100" dirty="0">
                <a:solidFill>
                  <a:srgbClr val="080808"/>
                </a:solidFill>
                <a:latin typeface="Calibri" panose="020F0502020204030204" pitchFamily="34" charset="0"/>
              </a:rPr>
              <a:t>Tablolar büyük miktardaki verinin küçük bir alanda sunulmasının etkili bir yoludur.</a:t>
            </a:r>
          </a:p>
          <a:p>
            <a:pPr marL="45720" indent="457200" algn="just">
              <a:lnSpc>
                <a:spcPct val="150000"/>
              </a:lnSpc>
              <a:buNone/>
            </a:pPr>
            <a:r>
              <a:rPr lang="tr-TR" sz="2100" dirty="0">
                <a:solidFill>
                  <a:srgbClr val="080808"/>
                </a:solidFill>
                <a:latin typeface="Calibri" panose="020F0502020204030204" pitchFamily="34" charset="0"/>
              </a:rPr>
              <a:t>İyi düzenlenmemiş bir tablo verilerin kolay aktarımını sağlayamayacağı gibi anlaşılmasını da zorlaştırır.</a:t>
            </a:r>
          </a:p>
        </p:txBody>
      </p:sp>
      <p:sp>
        <p:nvSpPr>
          <p:cNvPr id="3" name="Başlık 2"/>
          <p:cNvSpPr>
            <a:spLocks noGrp="1"/>
          </p:cNvSpPr>
          <p:nvPr>
            <p:ph type="title"/>
          </p:nvPr>
        </p:nvSpPr>
        <p:spPr>
          <a:xfrm>
            <a:off x="-828600" y="627534"/>
            <a:ext cx="6207224" cy="430147"/>
          </a:xfrm>
        </p:spPr>
        <p:txBody>
          <a:bodyPr/>
          <a:lstStyle/>
          <a:p>
            <a:r>
              <a:rPr lang="tr-TR" b="1" dirty="0">
                <a:latin typeface="Calibri" panose="020F0502020204030204" pitchFamily="34" charset="0"/>
              </a:rPr>
              <a:t>Boşluklar</a:t>
            </a:r>
          </a:p>
        </p:txBody>
      </p:sp>
    </p:spTree>
    <p:extLst>
      <p:ext uri="{BB962C8B-B14F-4D97-AF65-F5344CB8AC3E}">
        <p14:creationId xmlns:p14="http://schemas.microsoft.com/office/powerpoint/2010/main" val="514224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45720" indent="457200" algn="just">
              <a:lnSpc>
                <a:spcPct val="150000"/>
              </a:lnSpc>
              <a:buNone/>
            </a:pPr>
            <a:r>
              <a:rPr lang="tr-TR" dirty="0">
                <a:solidFill>
                  <a:srgbClr val="080808"/>
                </a:solidFill>
                <a:latin typeface="Calibri" panose="020F0502020204030204" pitchFamily="34" charset="0"/>
              </a:rPr>
              <a:t>Metin içerisinde tabloda dikkat edilmesi istenilen yerlere atıf yapılmalıdır.</a:t>
            </a:r>
          </a:p>
          <a:p>
            <a:pPr marL="45720" indent="457200" algn="just">
              <a:lnSpc>
                <a:spcPct val="150000"/>
              </a:lnSpc>
              <a:buNone/>
            </a:pPr>
            <a:r>
              <a:rPr lang="tr-TR" dirty="0">
                <a:solidFill>
                  <a:srgbClr val="080808"/>
                </a:solidFill>
                <a:latin typeface="Calibri" panose="020F0502020204030204" pitchFamily="34" charset="0"/>
              </a:rPr>
              <a:t>Tablolar metin içerisinde tablo numaraları ile belirtilmelidir. “… dağılımı ( </a:t>
            </a:r>
            <a:r>
              <a:rPr lang="tr-TR" dirty="0" err="1">
                <a:solidFill>
                  <a:srgbClr val="080808"/>
                </a:solidFill>
                <a:latin typeface="Calibri" panose="020F0502020204030204" pitchFamily="34" charset="0"/>
              </a:rPr>
              <a:t>bkz</a:t>
            </a:r>
            <a:r>
              <a:rPr lang="tr-TR" dirty="0">
                <a:solidFill>
                  <a:srgbClr val="080808"/>
                </a:solidFill>
                <a:latin typeface="Calibri" panose="020F0502020204030204" pitchFamily="34" charset="0"/>
              </a:rPr>
              <a:t> Tablo 6 )…”</a:t>
            </a:r>
          </a:p>
          <a:p>
            <a:pPr marL="45720" indent="457200" algn="just">
              <a:lnSpc>
                <a:spcPct val="150000"/>
              </a:lnSpc>
              <a:buNone/>
            </a:pPr>
            <a:r>
              <a:rPr lang="tr-TR" dirty="0">
                <a:solidFill>
                  <a:srgbClr val="080808"/>
                </a:solidFill>
                <a:latin typeface="Calibri" panose="020F0502020204030204" pitchFamily="34" charset="0"/>
              </a:rPr>
              <a:t>Benzer bilgileri içeren tablolar birleştirilmeli, karşılaştırmaları kolaylaştırmak için de benzer terminolojiler, biçimler, başlıklar ve tablo isimleri </a:t>
            </a:r>
            <a:r>
              <a:rPr lang="tr-TR" dirty="0" smtClean="0">
                <a:solidFill>
                  <a:srgbClr val="080808"/>
                </a:solidFill>
                <a:latin typeface="Calibri" panose="020F0502020204030204" pitchFamily="34" charset="0"/>
              </a:rPr>
              <a:t>kullanılmalıdır.</a:t>
            </a:r>
            <a:endParaRPr lang="tr-TR" dirty="0">
              <a:solidFill>
                <a:srgbClr val="080808"/>
              </a:solidFill>
              <a:latin typeface="Calibri" panose="020F0502020204030204" pitchFamily="34" charset="0"/>
            </a:endParaRPr>
          </a:p>
        </p:txBody>
      </p:sp>
      <p:sp>
        <p:nvSpPr>
          <p:cNvPr id="3" name="Başlık 2"/>
          <p:cNvSpPr>
            <a:spLocks noGrp="1"/>
          </p:cNvSpPr>
          <p:nvPr>
            <p:ph type="title"/>
          </p:nvPr>
        </p:nvSpPr>
        <p:spPr>
          <a:xfrm>
            <a:off x="755576" y="483518"/>
            <a:ext cx="6984776" cy="358139"/>
          </a:xfrm>
        </p:spPr>
        <p:txBody>
          <a:bodyPr/>
          <a:lstStyle/>
          <a:p>
            <a:r>
              <a:rPr lang="tr-TR" sz="2200" dirty="0">
                <a:latin typeface="Times New Roman" panose="02020603050405020304" pitchFamily="18" charset="0"/>
                <a:cs typeface="Times New Roman" panose="02020603050405020304" pitchFamily="18" charset="0"/>
              </a:rPr>
              <a:t>Tablolar ve </a:t>
            </a:r>
            <a:r>
              <a:rPr lang="tr-TR" sz="2200" dirty="0" err="1" smtClean="0">
                <a:latin typeface="Times New Roman" panose="02020603050405020304" pitchFamily="18" charset="0"/>
                <a:cs typeface="Times New Roman" panose="02020603050405020304" pitchFamily="18" charset="0"/>
              </a:rPr>
              <a:t>Metİnler</a:t>
            </a:r>
            <a:r>
              <a:rPr lang="tr-TR" sz="2200" dirty="0" smtClean="0">
                <a:latin typeface="Times New Roman" panose="02020603050405020304" pitchFamily="18" charset="0"/>
                <a:cs typeface="Times New Roman" panose="02020603050405020304" pitchFamily="18" charset="0"/>
              </a:rPr>
              <a:t> </a:t>
            </a:r>
            <a:r>
              <a:rPr lang="tr-TR" sz="2200" dirty="0" err="1" smtClean="0">
                <a:latin typeface="Times New Roman" panose="02020603050405020304" pitchFamily="18" charset="0"/>
                <a:cs typeface="Times New Roman" panose="02020603050405020304" pitchFamily="18" charset="0"/>
              </a:rPr>
              <a:t>ArasIndakİ</a:t>
            </a:r>
            <a:r>
              <a:rPr lang="tr-TR" sz="2200" dirty="0" smtClean="0">
                <a:latin typeface="Times New Roman" panose="02020603050405020304" pitchFamily="18" charset="0"/>
                <a:cs typeface="Times New Roman" panose="02020603050405020304" pitchFamily="18" charset="0"/>
              </a:rPr>
              <a:t> </a:t>
            </a:r>
            <a:r>
              <a:rPr lang="tr-TR" sz="2200" dirty="0" err="1" smtClean="0">
                <a:latin typeface="Times New Roman" panose="02020603050405020304" pitchFamily="18" charset="0"/>
                <a:cs typeface="Times New Roman" panose="02020603050405020304" pitchFamily="18" charset="0"/>
              </a:rPr>
              <a:t>İlİşkİ</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06038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45720" indent="457200" algn="just">
              <a:lnSpc>
                <a:spcPct val="150000"/>
              </a:lnSpc>
              <a:buNone/>
            </a:pPr>
            <a:r>
              <a:rPr lang="tr-TR" dirty="0">
                <a:solidFill>
                  <a:srgbClr val="080808"/>
                </a:solidFill>
                <a:latin typeface="Calibri" panose="020F0502020204030204" pitchFamily="34" charset="0"/>
              </a:rPr>
              <a:t>Tablo numaraları metinde ilk geçtiği yerden itibaren numaralandırılmalı ve de sıralı gitmelidir. “Tablo 1, Tablo 2” şeklinde. Rakamların sonuna “Tablo 3a” gibi ekler getirilmemelidir.</a:t>
            </a:r>
          </a:p>
          <a:p>
            <a:pPr marL="45720" indent="457200" algn="just">
              <a:lnSpc>
                <a:spcPct val="150000"/>
              </a:lnSpc>
              <a:buNone/>
            </a:pPr>
            <a:r>
              <a:rPr lang="tr-TR" dirty="0">
                <a:solidFill>
                  <a:srgbClr val="080808"/>
                </a:solidFill>
                <a:latin typeface="Calibri" panose="020F0502020204030204" pitchFamily="34" charset="0"/>
              </a:rPr>
              <a:t>Tablo ismi tabloda ne </a:t>
            </a:r>
            <a:r>
              <a:rPr lang="tr-TR" dirty="0" err="1">
                <a:solidFill>
                  <a:srgbClr val="080808"/>
                </a:solidFill>
                <a:latin typeface="Calibri" panose="020F0502020204030204" pitchFamily="34" charset="0"/>
              </a:rPr>
              <a:t>olduguyla</a:t>
            </a:r>
            <a:r>
              <a:rPr lang="tr-TR" dirty="0">
                <a:solidFill>
                  <a:srgbClr val="080808"/>
                </a:solidFill>
                <a:latin typeface="Calibri" panose="020F0502020204030204" pitchFamily="34" charset="0"/>
              </a:rPr>
              <a:t> ilgili fikir vermelidir. Karışık ve uzun isimler kullanılmamalıdır.</a:t>
            </a:r>
          </a:p>
          <a:p>
            <a:pPr marL="45720" indent="457200" algn="just">
              <a:lnSpc>
                <a:spcPct val="150000"/>
              </a:lnSpc>
              <a:buNone/>
            </a:pPr>
            <a:r>
              <a:rPr lang="tr-TR" dirty="0">
                <a:solidFill>
                  <a:srgbClr val="080808"/>
                </a:solidFill>
                <a:latin typeface="Calibri" panose="020F0502020204030204" pitchFamily="34" charset="0"/>
              </a:rPr>
              <a:t>Tablolarda kullanılan başlıklar da tablo isimleri gibi kısa tutulmalıdır.</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8198283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23528" y="195486"/>
            <a:ext cx="8352928" cy="923330"/>
          </a:xfrm>
          <a:prstGeom prst="rect">
            <a:avLst/>
          </a:prstGeom>
          <a:noFill/>
        </p:spPr>
        <p:txBody>
          <a:bodyPr wrap="square" rtlCol="0">
            <a:spAutoFit/>
          </a:bodyPr>
          <a:lstStyle/>
          <a:p>
            <a:pPr indent="457200" algn="just">
              <a:lnSpc>
                <a:spcPct val="150000"/>
              </a:lnSpc>
            </a:pPr>
            <a:r>
              <a:rPr lang="tr-TR" dirty="0">
                <a:solidFill>
                  <a:schemeClr val="bg1">
                    <a:lumMod val="85000"/>
                  </a:schemeClr>
                </a:solidFill>
                <a:effectLst>
                  <a:outerShdw blurRad="38100" dist="38100" dir="2700000" algn="tl">
                    <a:srgbClr val="000000">
                      <a:alpha val="43137"/>
                    </a:srgbClr>
                  </a:outerShdw>
                </a:effectLst>
                <a:latin typeface="Calibri" panose="020F0502020204030204" pitchFamily="34" charset="0"/>
              </a:rPr>
              <a:t>Alt başlıkları ayrı sütunlarda yazmak yerine tek sütunda birleştirmek tablonun daha rahat anlaşılmasını sağlar.</a:t>
            </a:r>
          </a:p>
        </p:txBody>
      </p:sp>
      <p:pic>
        <p:nvPicPr>
          <p:cNvPr id="1026" name="Picture 2" descr="C:\Users\hpp\Desktop\zxcvhj.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431" y="1172490"/>
            <a:ext cx="4993249" cy="2205236"/>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hpp\Desktop\sdfghj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1995686"/>
            <a:ext cx="4286299" cy="3045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71860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45720" indent="457200" algn="just">
              <a:lnSpc>
                <a:spcPct val="150000"/>
              </a:lnSpc>
              <a:buNone/>
            </a:pPr>
            <a:r>
              <a:rPr lang="tr-TR" dirty="0">
                <a:solidFill>
                  <a:schemeClr val="tx1"/>
                </a:solidFill>
                <a:latin typeface="Calibri" panose="020F0502020204030204" pitchFamily="34" charset="0"/>
              </a:rPr>
              <a:t>Tabloda sayısal </a:t>
            </a:r>
            <a:r>
              <a:rPr lang="tr-TR" dirty="0" err="1">
                <a:solidFill>
                  <a:schemeClr val="tx1"/>
                </a:solidFill>
                <a:latin typeface="Calibri" panose="020F0502020204030204" pitchFamily="34" charset="0"/>
              </a:rPr>
              <a:t>degerler</a:t>
            </a:r>
            <a:r>
              <a:rPr lang="tr-TR" dirty="0">
                <a:solidFill>
                  <a:schemeClr val="tx1"/>
                </a:solidFill>
                <a:latin typeface="Calibri" panose="020F0502020204030204" pitchFamily="34" charset="0"/>
              </a:rPr>
              <a:t> verilirken ondalık basamağı da verilmeli, ve ondalık kısım tablonun her yerinde eşit basamak sayısı içermelidir.</a:t>
            </a:r>
          </a:p>
          <a:p>
            <a:pPr marL="45720" indent="457200" algn="just">
              <a:lnSpc>
                <a:spcPct val="150000"/>
              </a:lnSpc>
              <a:buNone/>
            </a:pPr>
            <a:r>
              <a:rPr lang="tr-TR" dirty="0">
                <a:solidFill>
                  <a:schemeClr val="tx1"/>
                </a:solidFill>
                <a:latin typeface="Calibri" panose="020F0502020204030204" pitchFamily="34" charset="0"/>
              </a:rPr>
              <a:t>Tabloda veri olmayan yer boş bırakılmalı ancak. Elde edilmemiş bir veri yada raporlanmayan bir veri varsa “ - “ işareti konulmalıdır.</a:t>
            </a:r>
          </a:p>
          <a:p>
            <a:pPr marL="45720" indent="457200" algn="just">
              <a:lnSpc>
                <a:spcPct val="150000"/>
              </a:lnSpc>
              <a:buNone/>
            </a:pPr>
            <a:r>
              <a:rPr lang="tr-TR" dirty="0">
                <a:solidFill>
                  <a:schemeClr val="tx1"/>
                </a:solidFill>
                <a:latin typeface="Calibri" panose="020F0502020204030204" pitchFamily="34" charset="0"/>
              </a:rPr>
              <a:t>Tabloların altına konulan dipnotlar, tablonun tamamına ve içinde kullanılan bir kısaltmaya ilişkin bilgi ve açıklama içerir.</a:t>
            </a:r>
          </a:p>
        </p:txBody>
      </p:sp>
    </p:spTree>
    <p:extLst>
      <p:ext uri="{BB962C8B-B14F-4D97-AF65-F5344CB8AC3E}">
        <p14:creationId xmlns:p14="http://schemas.microsoft.com/office/powerpoint/2010/main" val="41015669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1000" y="1289302"/>
            <a:ext cx="8511480" cy="3514695"/>
          </a:xfrm>
        </p:spPr>
        <p:txBody>
          <a:bodyPr>
            <a:normAutofit fontScale="92500" lnSpcReduction="20000"/>
          </a:bodyPr>
          <a:lstStyle/>
          <a:p>
            <a:pPr algn="just">
              <a:lnSpc>
                <a:spcPct val="150000"/>
              </a:lnSpc>
              <a:buFont typeface="Wingdings" panose="05000000000000000000" pitchFamily="2" charset="2"/>
              <a:buChar char="q"/>
            </a:pPr>
            <a:r>
              <a:rPr lang="tr-TR" dirty="0">
                <a:solidFill>
                  <a:schemeClr val="tx1"/>
                </a:solidFill>
                <a:effectLst>
                  <a:outerShdw blurRad="38100" dist="38100" dir="2700000" algn="tl">
                    <a:srgbClr val="000000">
                      <a:alpha val="43137"/>
                    </a:srgbClr>
                  </a:outerShdw>
                </a:effectLst>
                <a:latin typeface="Calibri" panose="020F0502020204030204" pitchFamily="34" charset="0"/>
              </a:rPr>
              <a:t>Tablo önemli mi?</a:t>
            </a:r>
          </a:p>
          <a:p>
            <a:pPr algn="just">
              <a:lnSpc>
                <a:spcPct val="150000"/>
              </a:lnSpc>
              <a:buFont typeface="Wingdings" panose="05000000000000000000" pitchFamily="2" charset="2"/>
              <a:buChar char="q"/>
            </a:pPr>
            <a:r>
              <a:rPr lang="tr-TR" dirty="0">
                <a:solidFill>
                  <a:schemeClr val="tx1"/>
                </a:solidFill>
                <a:effectLst>
                  <a:outerShdw blurRad="38100" dist="38100" dir="2700000" algn="tl">
                    <a:srgbClr val="000000">
                      <a:alpha val="43137"/>
                    </a:srgbClr>
                  </a:outerShdw>
                </a:effectLst>
                <a:latin typeface="Calibri" panose="020F0502020204030204" pitchFamily="34" charset="0"/>
              </a:rPr>
              <a:t>Tablonun ismi, başlıkları ve notları tam mı ve çift satır aralığı mı?</a:t>
            </a:r>
          </a:p>
          <a:p>
            <a:pPr algn="just">
              <a:lnSpc>
                <a:spcPct val="150000"/>
              </a:lnSpc>
              <a:buFont typeface="Wingdings" panose="05000000000000000000" pitchFamily="2" charset="2"/>
              <a:buChar char="q"/>
            </a:pPr>
            <a:r>
              <a:rPr lang="tr-TR" dirty="0">
                <a:solidFill>
                  <a:schemeClr val="tx1"/>
                </a:solidFill>
                <a:effectLst>
                  <a:outerShdw blurRad="38100" dist="38100" dir="2700000" algn="tl">
                    <a:srgbClr val="000000">
                      <a:alpha val="43137"/>
                    </a:srgbClr>
                  </a:outerShdw>
                </a:effectLst>
                <a:latin typeface="Calibri" panose="020F0502020204030204" pitchFamily="34" charset="0"/>
              </a:rPr>
              <a:t>Çalışmada kullanılan tabloların tamamı birbiri ile ilişkili mi?</a:t>
            </a:r>
          </a:p>
          <a:p>
            <a:pPr algn="just">
              <a:lnSpc>
                <a:spcPct val="150000"/>
              </a:lnSpc>
              <a:buFont typeface="Wingdings" panose="05000000000000000000" pitchFamily="2" charset="2"/>
              <a:buChar char="q"/>
            </a:pPr>
            <a:r>
              <a:rPr lang="tr-TR" dirty="0">
                <a:solidFill>
                  <a:schemeClr val="tx1"/>
                </a:solidFill>
                <a:effectLst>
                  <a:outerShdw blurRad="38100" dist="38100" dir="2700000" algn="tl">
                    <a:srgbClr val="000000">
                      <a:alpha val="43137"/>
                    </a:srgbClr>
                  </a:outerShdw>
                </a:effectLst>
                <a:latin typeface="Calibri" panose="020F0502020204030204" pitchFamily="34" charset="0"/>
              </a:rPr>
              <a:t>Tablo ismi kısa fakat açıklayıcı mı ?</a:t>
            </a:r>
          </a:p>
          <a:p>
            <a:pPr algn="just">
              <a:lnSpc>
                <a:spcPct val="150000"/>
              </a:lnSpc>
              <a:buFont typeface="Wingdings" panose="05000000000000000000" pitchFamily="2" charset="2"/>
              <a:buChar char="q"/>
            </a:pPr>
            <a:r>
              <a:rPr lang="tr-TR" dirty="0">
                <a:solidFill>
                  <a:schemeClr val="tx1"/>
                </a:solidFill>
                <a:effectLst>
                  <a:outerShdw blurRad="38100" dist="38100" dir="2700000" algn="tl">
                    <a:srgbClr val="000000">
                      <a:alpha val="43137"/>
                    </a:srgbClr>
                  </a:outerShdw>
                </a:effectLst>
                <a:latin typeface="Calibri" panose="020F0502020204030204" pitchFamily="34" charset="0"/>
              </a:rPr>
              <a:t>Her bir sütunun başlığı var mı?</a:t>
            </a:r>
          </a:p>
          <a:p>
            <a:pPr algn="just">
              <a:lnSpc>
                <a:spcPct val="150000"/>
              </a:lnSpc>
              <a:buFont typeface="Wingdings" panose="05000000000000000000" pitchFamily="2" charset="2"/>
              <a:buChar char="q"/>
            </a:pPr>
            <a:r>
              <a:rPr lang="tr-TR" dirty="0">
                <a:solidFill>
                  <a:schemeClr val="tx1"/>
                </a:solidFill>
                <a:effectLst>
                  <a:outerShdw blurRad="38100" dist="38100" dir="2700000" algn="tl">
                    <a:srgbClr val="000000">
                      <a:alpha val="43137"/>
                    </a:srgbClr>
                  </a:outerShdw>
                </a:effectLst>
                <a:latin typeface="Calibri" panose="020F0502020204030204" pitchFamily="34" charset="0"/>
              </a:rPr>
              <a:t>Tüm kısaltmalar, italik yazı stilinin özel kullanım durumu, parantezler, çizgiler, özel semboller açıklanmış mı?</a:t>
            </a:r>
          </a:p>
          <a:p>
            <a:pPr algn="just">
              <a:lnSpc>
                <a:spcPct val="150000"/>
              </a:lnSpc>
              <a:buFont typeface="Wingdings" panose="05000000000000000000" pitchFamily="2" charset="2"/>
              <a:buChar char="q"/>
            </a:pPr>
            <a:r>
              <a:rPr lang="tr-TR" dirty="0">
                <a:solidFill>
                  <a:schemeClr val="tx1"/>
                </a:solidFill>
                <a:effectLst>
                  <a:outerShdw blurRad="38100" dist="38100" dir="2700000" algn="tl">
                    <a:srgbClr val="000000">
                      <a:alpha val="43137"/>
                    </a:srgbClr>
                  </a:outerShdw>
                </a:effectLst>
                <a:latin typeface="Calibri" panose="020F0502020204030204" pitchFamily="34" charset="0"/>
              </a:rPr>
              <a:t>Tabloya metin içinde gönderme yapılmış mı?</a:t>
            </a:r>
          </a:p>
        </p:txBody>
      </p:sp>
      <p:sp>
        <p:nvSpPr>
          <p:cNvPr id="3" name="Başlık 2"/>
          <p:cNvSpPr>
            <a:spLocks noGrp="1"/>
          </p:cNvSpPr>
          <p:nvPr>
            <p:ph type="title"/>
          </p:nvPr>
        </p:nvSpPr>
        <p:spPr/>
        <p:txBody>
          <a:bodyPr/>
          <a:lstStyle/>
          <a:p>
            <a:r>
              <a:rPr lang="tr-TR" dirty="0">
                <a:latin typeface="Calibri" panose="020F0502020204030204" pitchFamily="34" charset="0"/>
              </a:rPr>
              <a:t>Tablo Kontrol </a:t>
            </a:r>
            <a:r>
              <a:rPr lang="tr-TR" dirty="0" err="1" smtClean="0">
                <a:latin typeface="Calibri" panose="020F0502020204030204" pitchFamily="34" charset="0"/>
              </a:rPr>
              <a:t>Lİstesİ</a:t>
            </a:r>
            <a:endParaRPr lang="tr-TR" dirty="0">
              <a:latin typeface="Calibri" panose="020F0502020204030204" pitchFamily="34" charset="0"/>
            </a:endParaRPr>
          </a:p>
        </p:txBody>
      </p:sp>
    </p:spTree>
    <p:extLst>
      <p:ext uri="{BB962C8B-B14F-4D97-AF65-F5344CB8AC3E}">
        <p14:creationId xmlns:p14="http://schemas.microsoft.com/office/powerpoint/2010/main" val="25784891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1000" y="1289302"/>
            <a:ext cx="8511480" cy="3514695"/>
          </a:xfrm>
        </p:spPr>
        <p:txBody>
          <a:bodyPr>
            <a:normAutofit fontScale="92500" lnSpcReduction="10000"/>
          </a:bodyPr>
          <a:lstStyle/>
          <a:p>
            <a:pPr marL="45720" indent="0" algn="just">
              <a:buNone/>
            </a:pPr>
            <a:r>
              <a:rPr lang="tr-TR" u="sng" dirty="0">
                <a:solidFill>
                  <a:schemeClr val="tx1"/>
                </a:solidFill>
                <a:effectLst>
                  <a:outerShdw blurRad="38100" dist="38100" dir="2700000" algn="tl">
                    <a:srgbClr val="000000">
                      <a:alpha val="43137"/>
                    </a:srgbClr>
                  </a:outerShdw>
                </a:effectLst>
              </a:rPr>
              <a:t>APA kurallarına göre şekillerin incelenmesi:</a:t>
            </a:r>
          </a:p>
          <a:p>
            <a:pPr marL="45720" indent="457200" algn="just">
              <a:lnSpc>
                <a:spcPct val="150000"/>
              </a:lnSpc>
              <a:buNone/>
            </a:pPr>
            <a:r>
              <a:rPr lang="tr-TR" dirty="0">
                <a:solidFill>
                  <a:schemeClr val="tx1"/>
                </a:solidFill>
              </a:rPr>
              <a:t>APA kurallarına </a:t>
            </a:r>
            <a:r>
              <a:rPr lang="tr-TR" dirty="0" err="1">
                <a:solidFill>
                  <a:schemeClr val="tx1"/>
                </a:solidFill>
              </a:rPr>
              <a:t>göre,tablolar</a:t>
            </a:r>
            <a:r>
              <a:rPr lang="tr-TR" dirty="0">
                <a:solidFill>
                  <a:schemeClr val="tx1"/>
                </a:solidFill>
              </a:rPr>
              <a:t> dışında yer </a:t>
            </a:r>
            <a:r>
              <a:rPr lang="tr-TR" dirty="0" err="1">
                <a:solidFill>
                  <a:schemeClr val="tx1"/>
                </a:solidFill>
              </a:rPr>
              <a:t>alan;çizimler,grafikler</a:t>
            </a:r>
            <a:r>
              <a:rPr lang="tr-TR" dirty="0">
                <a:solidFill>
                  <a:schemeClr val="tx1"/>
                </a:solidFill>
              </a:rPr>
              <a:t> ve resimler şekil olarak adlandırılır.</a:t>
            </a:r>
          </a:p>
          <a:p>
            <a:pPr marL="45720" indent="457200" algn="just">
              <a:lnSpc>
                <a:spcPct val="150000"/>
              </a:lnSpc>
              <a:buNone/>
            </a:pPr>
            <a:r>
              <a:rPr lang="tr-TR" dirty="0">
                <a:solidFill>
                  <a:schemeClr val="tx1"/>
                </a:solidFill>
              </a:rPr>
              <a:t>Bu noktada şekilleri kullanmadan önce bazı soruların cevap bulması gerekmektedir.</a:t>
            </a:r>
          </a:p>
          <a:p>
            <a:pPr marL="45720" indent="457200" algn="just">
              <a:lnSpc>
                <a:spcPct val="150000"/>
              </a:lnSpc>
              <a:buNone/>
            </a:pPr>
            <a:r>
              <a:rPr lang="tr-TR" dirty="0">
                <a:solidFill>
                  <a:schemeClr val="tx1"/>
                </a:solidFill>
              </a:rPr>
              <a:t>Neyi ifade etmek istiyorsunuz?</a:t>
            </a:r>
          </a:p>
          <a:p>
            <a:pPr marL="45720" indent="457200" algn="just">
              <a:lnSpc>
                <a:spcPct val="150000"/>
              </a:lnSpc>
              <a:buNone/>
            </a:pPr>
            <a:r>
              <a:rPr lang="tr-TR" dirty="0">
                <a:solidFill>
                  <a:schemeClr val="tx1"/>
                </a:solidFill>
              </a:rPr>
              <a:t>Şeklin kullanılması gerekli mi?</a:t>
            </a:r>
          </a:p>
          <a:p>
            <a:pPr marL="45720" indent="457200" algn="just">
              <a:lnSpc>
                <a:spcPct val="150000"/>
              </a:lnSpc>
              <a:buNone/>
            </a:pPr>
            <a:r>
              <a:rPr lang="tr-TR" dirty="0">
                <a:solidFill>
                  <a:schemeClr val="tx1"/>
                </a:solidFill>
              </a:rPr>
              <a:t>Ne tür bir şekil sizin amacınıza en çok uyuyor?</a:t>
            </a:r>
          </a:p>
        </p:txBody>
      </p:sp>
      <p:sp>
        <p:nvSpPr>
          <p:cNvPr id="3" name="Başlık 2"/>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ŞEKİLLER</a:t>
            </a:r>
          </a:p>
        </p:txBody>
      </p:sp>
    </p:spTree>
    <p:extLst>
      <p:ext uri="{BB962C8B-B14F-4D97-AF65-F5344CB8AC3E}">
        <p14:creationId xmlns:p14="http://schemas.microsoft.com/office/powerpoint/2010/main" val="6468863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8520" y="1236147"/>
            <a:ext cx="9252520" cy="3874735"/>
          </a:xfrm>
        </p:spPr>
        <p:txBody>
          <a:bodyPr>
            <a:noAutofit/>
          </a:bodyPr>
          <a:lstStyle/>
          <a:p>
            <a:pPr algn="just">
              <a:lnSpc>
                <a:spcPct val="160000"/>
              </a:lnSpc>
            </a:pPr>
            <a:r>
              <a:rPr lang="tr-TR" sz="1500" dirty="0">
                <a:solidFill>
                  <a:schemeClr val="tx1"/>
                </a:solidFill>
                <a:latin typeface="Calibri" panose="020F0502020204030204" pitchFamily="34" charset="0"/>
              </a:rPr>
              <a:t>Basılan tüm şekiller çalışmanın yayınlanacağı derginin boyutlarına uygun olarak düzenlenir.</a:t>
            </a:r>
          </a:p>
          <a:p>
            <a:pPr algn="just">
              <a:lnSpc>
                <a:spcPct val="160000"/>
              </a:lnSpc>
            </a:pPr>
            <a:r>
              <a:rPr lang="tr-TR" sz="1500" dirty="0">
                <a:solidFill>
                  <a:schemeClr val="tx1"/>
                </a:solidFill>
                <a:latin typeface="Calibri" panose="020F0502020204030204" pitchFamily="34" charset="0"/>
              </a:rPr>
              <a:t>Paralel yada önem derecesi bir birine yakın olan şekillerin derecesi birbiriyle aynı olmalıdır.</a:t>
            </a:r>
          </a:p>
          <a:p>
            <a:pPr algn="just">
              <a:lnSpc>
                <a:spcPct val="160000"/>
              </a:lnSpc>
            </a:pPr>
            <a:r>
              <a:rPr lang="tr-TR" sz="1500" dirty="0">
                <a:solidFill>
                  <a:schemeClr val="tx1"/>
                </a:solidFill>
                <a:latin typeface="Calibri" panose="020F0502020204030204" pitchFamily="34" charset="0"/>
              </a:rPr>
              <a:t>Şekillerde bulunan yazının büyüklüğü okunaklı olmalıdır</a:t>
            </a:r>
            <a:r>
              <a:rPr lang="tr-TR" sz="1500" dirty="0" smtClean="0">
                <a:solidFill>
                  <a:schemeClr val="tx1"/>
                </a:solidFill>
                <a:latin typeface="Calibri" panose="020F0502020204030204" pitchFamily="34" charset="0"/>
              </a:rPr>
              <a:t>.</a:t>
            </a:r>
          </a:p>
          <a:p>
            <a:pPr algn="just">
              <a:lnSpc>
                <a:spcPct val="160000"/>
              </a:lnSpc>
            </a:pPr>
            <a:r>
              <a:rPr lang="tr-TR" sz="1500" dirty="0">
                <a:solidFill>
                  <a:schemeClr val="tx1"/>
                </a:solidFill>
                <a:latin typeface="Calibri" panose="020F0502020204030204" pitchFamily="34" charset="0"/>
              </a:rPr>
              <a:t>Şekillerde kullanılan anahtar sembollere ilişkin açıklamalar şeklin kenarlıkları içinde verilmelidir.</a:t>
            </a:r>
          </a:p>
          <a:p>
            <a:pPr algn="just">
              <a:lnSpc>
                <a:spcPct val="160000"/>
              </a:lnSpc>
            </a:pPr>
            <a:r>
              <a:rPr lang="tr-TR" sz="1500" dirty="0">
                <a:solidFill>
                  <a:schemeClr val="tx1"/>
                </a:solidFill>
                <a:latin typeface="Calibri" panose="020F0502020204030204" pitchFamily="34" charset="0"/>
              </a:rPr>
              <a:t>Şekiller metin içinde ilk geçtiği yerden itibaren Arap numaraları ile numaralandırılmalıdır(Şekil 1,Şekil 2).</a:t>
            </a:r>
          </a:p>
          <a:p>
            <a:pPr algn="just">
              <a:lnSpc>
                <a:spcPct val="160000"/>
              </a:lnSpc>
            </a:pPr>
            <a:r>
              <a:rPr lang="tr-TR" sz="1500" dirty="0">
                <a:solidFill>
                  <a:schemeClr val="tx1"/>
                </a:solidFill>
                <a:latin typeface="Calibri" panose="020F0502020204030204" pitchFamily="34" charset="0"/>
              </a:rPr>
              <a:t>Şekillerin başında tablolarda olduğu gibi tanımlayıcı ve açıklayıcı kısa bir başlık eklenmelidir.</a:t>
            </a:r>
          </a:p>
        </p:txBody>
      </p:sp>
      <p:sp>
        <p:nvSpPr>
          <p:cNvPr id="3" name="Başlık 2"/>
          <p:cNvSpPr>
            <a:spLocks noGrp="1"/>
          </p:cNvSpPr>
          <p:nvPr>
            <p:ph type="title"/>
          </p:nvPr>
        </p:nvSpPr>
        <p:spPr/>
        <p:txBody>
          <a:bodyPr/>
          <a:lstStyle/>
          <a:p>
            <a:r>
              <a:rPr lang="tr-TR" sz="2400" b="1" dirty="0" err="1" smtClean="0"/>
              <a:t>Bİr</a:t>
            </a:r>
            <a:r>
              <a:rPr lang="tr-TR" sz="2400" b="1" dirty="0" smtClean="0"/>
              <a:t> </a:t>
            </a:r>
            <a:r>
              <a:rPr lang="tr-TR" sz="2400" b="1" dirty="0" err="1" smtClean="0"/>
              <a:t>şekİl</a:t>
            </a:r>
            <a:r>
              <a:rPr lang="tr-TR" sz="2400" b="1" dirty="0" smtClean="0"/>
              <a:t> </a:t>
            </a:r>
            <a:r>
              <a:rPr lang="tr-TR" sz="2400" b="1" dirty="0" err="1" smtClean="0"/>
              <a:t>düzenlenİrken</a:t>
            </a:r>
            <a:r>
              <a:rPr lang="tr-TR" sz="2400" b="1" dirty="0" smtClean="0"/>
              <a:t> göz önünde bulundurulan unsurlar: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21362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203598"/>
            <a:ext cx="8640960" cy="3744416"/>
          </a:xfrm>
        </p:spPr>
        <p:txBody>
          <a:bodyPr>
            <a:normAutofit fontScale="85000" lnSpcReduction="20000"/>
          </a:bodyPr>
          <a:lstStyle/>
          <a:p>
            <a:pPr indent="228600" algn="just">
              <a:lnSpc>
                <a:spcPct val="150000"/>
              </a:lnSpc>
              <a:buFont typeface="Wingdings" panose="05000000000000000000" pitchFamily="2" charset="2"/>
              <a:buChar char="Ø"/>
            </a:pPr>
            <a:r>
              <a:rPr lang="tr-TR" b="1" i="1" u="sng" dirty="0">
                <a:solidFill>
                  <a:schemeClr val="tx1"/>
                </a:solidFill>
                <a:latin typeface="+mj-lt"/>
              </a:rPr>
              <a:t>Tarama makaleleri </a:t>
            </a:r>
            <a:r>
              <a:rPr lang="tr-TR" b="1" dirty="0">
                <a:solidFill>
                  <a:schemeClr val="tx1"/>
                </a:solidFill>
                <a:latin typeface="+mj-lt"/>
              </a:rPr>
              <a:t>henüz basılmış olan bir materyalin eleştirel </a:t>
            </a:r>
            <a:r>
              <a:rPr lang="tr-TR" b="1" dirty="0" smtClean="0">
                <a:solidFill>
                  <a:schemeClr val="tx1"/>
                </a:solidFill>
                <a:latin typeface="+mj-lt"/>
              </a:rPr>
              <a:t>değerlendirmesini </a:t>
            </a:r>
            <a:r>
              <a:rPr lang="tr-TR" b="1" dirty="0">
                <a:solidFill>
                  <a:schemeClr val="tx1"/>
                </a:solidFill>
                <a:latin typeface="+mj-lt"/>
              </a:rPr>
              <a:t>yapan meta analizleri içerir</a:t>
            </a:r>
            <a:r>
              <a:rPr lang="tr-TR" b="1" dirty="0" smtClean="0">
                <a:solidFill>
                  <a:schemeClr val="tx1"/>
                </a:solidFill>
                <a:latin typeface="+mj-lt"/>
              </a:rPr>
              <a:t>.</a:t>
            </a:r>
          </a:p>
          <a:p>
            <a:pPr indent="0" algn="just">
              <a:lnSpc>
                <a:spcPct val="150000"/>
              </a:lnSpc>
              <a:buNone/>
            </a:pPr>
            <a:r>
              <a:rPr lang="tr-TR" b="1" dirty="0">
                <a:solidFill>
                  <a:schemeClr val="tx1"/>
                </a:solidFill>
                <a:latin typeface="+mj-lt"/>
              </a:rPr>
              <a:t>-Problemi tanımlar ve açıklar;</a:t>
            </a:r>
          </a:p>
          <a:p>
            <a:pPr indent="0" algn="just">
              <a:lnSpc>
                <a:spcPct val="150000"/>
              </a:lnSpc>
              <a:buNone/>
            </a:pPr>
            <a:r>
              <a:rPr lang="tr-TR" b="1" dirty="0" smtClean="0">
                <a:solidFill>
                  <a:schemeClr val="tx1"/>
                </a:solidFill>
                <a:latin typeface="+mj-lt"/>
              </a:rPr>
              <a:t>-Daha </a:t>
            </a:r>
            <a:r>
              <a:rPr lang="tr-TR" b="1" dirty="0">
                <a:solidFill>
                  <a:schemeClr val="tx1"/>
                </a:solidFill>
                <a:latin typeface="+mj-lt"/>
              </a:rPr>
              <a:t>önceki araştırmaları özetleyerek, okuyucuya mevcut araştırmanın durumu hakkında bilgi verir;</a:t>
            </a:r>
          </a:p>
          <a:p>
            <a:pPr indent="0" algn="just">
              <a:lnSpc>
                <a:spcPct val="150000"/>
              </a:lnSpc>
              <a:buNone/>
            </a:pPr>
            <a:r>
              <a:rPr lang="tr-TR" b="1" dirty="0" smtClean="0">
                <a:solidFill>
                  <a:schemeClr val="tx1"/>
                </a:solidFill>
                <a:latin typeface="+mj-lt"/>
              </a:rPr>
              <a:t>-Literatürdeki </a:t>
            </a:r>
            <a:r>
              <a:rPr lang="tr-TR" b="1" dirty="0">
                <a:solidFill>
                  <a:schemeClr val="tx1"/>
                </a:solidFill>
                <a:latin typeface="+mj-lt"/>
              </a:rPr>
              <a:t>ilişkileri, çelişkileri, eksiklileri ve tutarsızlıkları saptar;</a:t>
            </a:r>
          </a:p>
          <a:p>
            <a:pPr indent="0" algn="just">
              <a:lnSpc>
                <a:spcPct val="150000"/>
              </a:lnSpc>
              <a:buNone/>
            </a:pPr>
            <a:r>
              <a:rPr lang="tr-TR" b="1" dirty="0">
                <a:solidFill>
                  <a:schemeClr val="tx1"/>
                </a:solidFill>
                <a:latin typeface="+mj-lt"/>
              </a:rPr>
              <a:t>Bundan sonraki adımlar ya da problemin çözüm aşamaları hakkında önerilerde bulunur.</a:t>
            </a:r>
          </a:p>
          <a:p>
            <a:pPr marL="617220" indent="-342900" algn="just">
              <a:lnSpc>
                <a:spcPct val="150000"/>
              </a:lnSpc>
              <a:buFont typeface="Arial" panose="020B0604020202020204" pitchFamily="34" charset="0"/>
              <a:buChar char="•"/>
            </a:pPr>
            <a:r>
              <a:rPr lang="tr-TR" b="1" dirty="0">
                <a:solidFill>
                  <a:schemeClr val="tx1"/>
                </a:solidFill>
                <a:latin typeface="+mj-lt"/>
              </a:rPr>
              <a:t>Tarama türü makaleler deneysel çalışmalardan farklı olarak düzenlenir ve tarih sırasından çok ilişkilere bağlı olarak düzenlenir.</a:t>
            </a:r>
          </a:p>
        </p:txBody>
      </p:sp>
    </p:spTree>
    <p:extLst>
      <p:ext uri="{BB962C8B-B14F-4D97-AF65-F5344CB8AC3E}">
        <p14:creationId xmlns:p14="http://schemas.microsoft.com/office/powerpoint/2010/main" val="1129818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563638"/>
            <a:ext cx="8407893" cy="3305556"/>
          </a:xfrm>
        </p:spPr>
        <p:txBody>
          <a:bodyPr>
            <a:normAutofit fontScale="85000" lnSpcReduction="10000"/>
          </a:bodyPr>
          <a:lstStyle/>
          <a:p>
            <a:pPr>
              <a:lnSpc>
                <a:spcPct val="150000"/>
              </a:lnSpc>
            </a:pPr>
            <a:r>
              <a:rPr lang="tr-TR" sz="2100" dirty="0">
                <a:solidFill>
                  <a:schemeClr val="tx1"/>
                </a:solidFill>
                <a:latin typeface="Times New Roman" panose="02020603050405020304" pitchFamily="18" charset="0"/>
                <a:cs typeface="Times New Roman" panose="02020603050405020304" pitchFamily="18" charset="0"/>
              </a:rPr>
              <a:t>Şekil gerçekten gerekli mi?</a:t>
            </a:r>
          </a:p>
          <a:p>
            <a:pPr>
              <a:lnSpc>
                <a:spcPct val="150000"/>
              </a:lnSpc>
            </a:pPr>
            <a:r>
              <a:rPr lang="tr-TR" sz="2100" dirty="0">
                <a:solidFill>
                  <a:schemeClr val="tx1"/>
                </a:solidFill>
                <a:latin typeface="Times New Roman" panose="02020603050405020304" pitchFamily="18" charset="0"/>
                <a:cs typeface="Times New Roman" panose="02020603050405020304" pitchFamily="18" charset="0"/>
              </a:rPr>
              <a:t>Şekil basit , anlaşılır ve gereksiz detaylardan arındırılmış mı?</a:t>
            </a:r>
          </a:p>
          <a:p>
            <a:pPr>
              <a:lnSpc>
                <a:spcPct val="150000"/>
              </a:lnSpc>
            </a:pPr>
            <a:r>
              <a:rPr lang="tr-TR" sz="2100" dirty="0">
                <a:solidFill>
                  <a:schemeClr val="tx1"/>
                </a:solidFill>
                <a:latin typeface="Times New Roman" panose="02020603050405020304" pitchFamily="18" charset="0"/>
                <a:cs typeface="Times New Roman" panose="02020603050405020304" pitchFamily="18" charset="0"/>
              </a:rPr>
              <a:t>Veriler şekil üzerinde doğru olarak gösterilmiş mi?</a:t>
            </a:r>
          </a:p>
          <a:p>
            <a:pPr>
              <a:lnSpc>
                <a:spcPct val="150000"/>
              </a:lnSpc>
            </a:pPr>
            <a:r>
              <a:rPr lang="tr-TR" sz="2100" dirty="0">
                <a:solidFill>
                  <a:schemeClr val="tx1"/>
                </a:solidFill>
                <a:latin typeface="Times New Roman" panose="02020603050405020304" pitchFamily="18" charset="0"/>
                <a:cs typeface="Times New Roman" panose="02020603050405020304" pitchFamily="18" charset="0"/>
              </a:rPr>
              <a:t>Şekil üzerinde ölçeklendirme uygun şekilde oranlanmış mı?</a:t>
            </a:r>
          </a:p>
          <a:p>
            <a:pPr>
              <a:lnSpc>
                <a:spcPct val="150000"/>
              </a:lnSpc>
            </a:pPr>
            <a:r>
              <a:rPr lang="tr-TR" sz="2100" dirty="0">
                <a:solidFill>
                  <a:schemeClr val="tx1"/>
                </a:solidFill>
                <a:latin typeface="Times New Roman" panose="02020603050405020304" pitchFamily="18" charset="0"/>
                <a:cs typeface="Times New Roman" panose="02020603050405020304" pitchFamily="18" charset="0"/>
              </a:rPr>
              <a:t>Şekil üzerindeki kelimeler okunabilecek büyüklükte ve koyulukta mı?</a:t>
            </a:r>
          </a:p>
          <a:p>
            <a:pPr>
              <a:lnSpc>
                <a:spcPct val="150000"/>
              </a:lnSpc>
            </a:pPr>
            <a:r>
              <a:rPr lang="tr-TR" sz="2100" dirty="0">
                <a:solidFill>
                  <a:schemeClr val="tx1"/>
                </a:solidFill>
                <a:latin typeface="Times New Roman" panose="02020603050405020304" pitchFamily="18" charset="0"/>
                <a:cs typeface="Times New Roman" panose="02020603050405020304" pitchFamily="18" charset="0"/>
              </a:rPr>
              <a:t>Birbirine paralel ya da aynı önem derecesindeki şekillerin ölçeklendirmeleri aynı mı?</a:t>
            </a:r>
          </a:p>
          <a:p>
            <a:endParaRPr lang="tr-TR" dirty="0"/>
          </a:p>
        </p:txBody>
      </p:sp>
      <p:sp>
        <p:nvSpPr>
          <p:cNvPr id="3" name="Başlık 2"/>
          <p:cNvSpPr>
            <a:spLocks noGrp="1"/>
          </p:cNvSpPr>
          <p:nvPr>
            <p:ph type="title"/>
          </p:nvPr>
        </p:nvSpPr>
        <p:spPr>
          <a:xfrm>
            <a:off x="611560" y="195486"/>
            <a:ext cx="8381260" cy="790796"/>
          </a:xfrm>
        </p:spPr>
        <p:txBody>
          <a:bodyPr/>
          <a:lstStyle/>
          <a:p>
            <a:pPr algn="l"/>
            <a:r>
              <a:rPr lang="tr-TR" sz="2000" b="1" dirty="0" err="1" smtClean="0">
                <a:latin typeface="Times New Roman" panose="02020603050405020304" pitchFamily="18" charset="0"/>
                <a:cs typeface="Times New Roman" panose="02020603050405020304" pitchFamily="18" charset="0"/>
              </a:rPr>
              <a:t>ŞekİL</a:t>
            </a:r>
            <a:r>
              <a:rPr lang="tr-TR" sz="2000" b="1" dirty="0" smtClean="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kontrol </a:t>
            </a:r>
            <a:r>
              <a:rPr lang="tr-TR" sz="2000" b="1" dirty="0" err="1" smtClean="0">
                <a:latin typeface="Times New Roman" panose="02020603050405020304" pitchFamily="18" charset="0"/>
                <a:cs typeface="Times New Roman" panose="02020603050405020304" pitchFamily="18" charset="0"/>
              </a:rPr>
              <a:t>lİstesİ</a:t>
            </a:r>
            <a:r>
              <a:rPr lang="tr-TR" sz="2000" dirty="0" smtClean="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74915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347614"/>
            <a:ext cx="8407893" cy="3305556"/>
          </a:xfrm>
        </p:spPr>
        <p:txBody>
          <a:bodyPr>
            <a:noAutofit/>
          </a:bodyPr>
          <a:lstStyle/>
          <a:p>
            <a:pPr algn="just">
              <a:lnSpc>
                <a:spcPct val="160000"/>
              </a:lnSpc>
            </a:pPr>
            <a:r>
              <a:rPr lang="tr-TR" sz="1800" dirty="0">
                <a:solidFill>
                  <a:schemeClr val="tx1"/>
                </a:solidFill>
                <a:latin typeface="Times New Roman" panose="02020603050405020304" pitchFamily="18" charset="0"/>
                <a:cs typeface="Times New Roman" panose="02020603050405020304" pitchFamily="18" charset="0"/>
              </a:rPr>
              <a:t>Kelimeler doğru şekilde yazılmış mı?</a:t>
            </a:r>
          </a:p>
          <a:p>
            <a:pPr algn="just">
              <a:lnSpc>
                <a:spcPct val="160000"/>
              </a:lnSpc>
            </a:pPr>
            <a:r>
              <a:rPr lang="tr-TR" sz="1800" dirty="0">
                <a:solidFill>
                  <a:schemeClr val="tx1"/>
                </a:solidFill>
                <a:latin typeface="Times New Roman" panose="02020603050405020304" pitchFamily="18" charset="0"/>
                <a:cs typeface="Times New Roman" panose="02020603050405020304" pitchFamily="18" charset="0"/>
              </a:rPr>
              <a:t>Şekillerde semboller ve kısaltmalara ilişkin açıklama verilmiş mi?</a:t>
            </a:r>
          </a:p>
          <a:p>
            <a:pPr algn="just">
              <a:lnSpc>
                <a:spcPct val="160000"/>
              </a:lnSpc>
            </a:pPr>
            <a:r>
              <a:rPr lang="tr-TR" sz="1800" dirty="0">
                <a:solidFill>
                  <a:schemeClr val="tx1"/>
                </a:solidFill>
                <a:latin typeface="Times New Roman" panose="02020603050405020304" pitchFamily="18" charset="0"/>
                <a:cs typeface="Times New Roman" panose="02020603050405020304" pitchFamily="18" charset="0"/>
              </a:rPr>
              <a:t>Şekiller başlıklarıyla birlikte ayrı sayfalarda verilmiş mi?</a:t>
            </a:r>
          </a:p>
          <a:p>
            <a:pPr algn="just">
              <a:lnSpc>
                <a:spcPct val="160000"/>
              </a:lnSpc>
            </a:pPr>
            <a:r>
              <a:rPr lang="tr-TR" sz="1800" dirty="0">
                <a:solidFill>
                  <a:schemeClr val="tx1"/>
                </a:solidFill>
                <a:latin typeface="Times New Roman" panose="02020603050405020304" pitchFamily="18" charset="0"/>
                <a:cs typeface="Times New Roman" panose="02020603050405020304" pitchFamily="18" charset="0"/>
              </a:rPr>
              <a:t>Şekiller Arap numaraları ile gösterilmiş mi?</a:t>
            </a:r>
          </a:p>
          <a:p>
            <a:pPr algn="just">
              <a:lnSpc>
                <a:spcPct val="160000"/>
              </a:lnSpc>
            </a:pPr>
            <a:r>
              <a:rPr lang="tr-TR" sz="1800" dirty="0">
                <a:solidFill>
                  <a:schemeClr val="tx1"/>
                </a:solidFill>
                <a:latin typeface="Times New Roman" panose="02020603050405020304" pitchFamily="18" charset="0"/>
                <a:cs typeface="Times New Roman" panose="02020603050405020304" pitchFamily="18" charset="0"/>
              </a:rPr>
              <a:t>Şekillerin tamamı metin içinde belirtilmiş mi?</a:t>
            </a:r>
          </a:p>
          <a:p>
            <a:pPr algn="just">
              <a:lnSpc>
                <a:spcPct val="160000"/>
              </a:lnSpc>
            </a:pPr>
            <a:r>
              <a:rPr lang="tr-TR" sz="1800" dirty="0">
                <a:solidFill>
                  <a:schemeClr val="tx1"/>
                </a:solidFill>
                <a:latin typeface="Times New Roman" panose="02020603050405020304" pitchFamily="18" charset="0"/>
                <a:cs typeface="Times New Roman" panose="02020603050405020304" pitchFamily="18" charset="0"/>
              </a:rPr>
              <a:t>Şekillerin tamamı sayfa yapısına uygun olarak düzenlenmiş mi?</a:t>
            </a:r>
          </a:p>
          <a:p>
            <a:pPr algn="just">
              <a:lnSpc>
                <a:spcPct val="160000"/>
              </a:lnSpc>
            </a:pPr>
            <a:r>
              <a:rPr lang="tr-TR" sz="1800" dirty="0">
                <a:solidFill>
                  <a:schemeClr val="tx1"/>
                </a:solidFill>
                <a:latin typeface="Times New Roman" panose="02020603050405020304" pitchFamily="18" charset="0"/>
                <a:cs typeface="Times New Roman" panose="02020603050405020304" pitchFamily="18" charset="0"/>
              </a:rPr>
              <a:t>Başka bir kaynaktan alınan şekiller için gerekli izinler belirtilmiş mi?</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6694008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marL="45720" indent="457200" algn="just">
              <a:lnSpc>
                <a:spcPct val="150000"/>
              </a:lnSpc>
              <a:buNone/>
            </a:pPr>
            <a:r>
              <a:rPr lang="tr-TR" dirty="0">
                <a:solidFill>
                  <a:schemeClr val="tx1"/>
                </a:solidFill>
                <a:latin typeface="Times New Roman" panose="02020603050405020304" pitchFamily="18" charset="0"/>
                <a:cs typeface="Times New Roman" panose="02020603050405020304" pitchFamily="18" charset="0"/>
              </a:rPr>
              <a:t>Eklerin iki temel amacı vardır. Ekler, yazarın okuyucuya detaylı bilgi sunmasını </a:t>
            </a:r>
            <a:r>
              <a:rPr lang="tr-TR" dirty="0" err="1">
                <a:solidFill>
                  <a:schemeClr val="tx1"/>
                </a:solidFill>
                <a:latin typeface="Times New Roman" panose="02020603050405020304" pitchFamily="18" charset="0"/>
                <a:cs typeface="Times New Roman" panose="02020603050405020304" pitchFamily="18" charset="0"/>
              </a:rPr>
              <a:t>sağlar.Eklerde</a:t>
            </a:r>
            <a:r>
              <a:rPr lang="tr-TR" dirty="0">
                <a:solidFill>
                  <a:schemeClr val="tx1"/>
                </a:solidFill>
                <a:latin typeface="Times New Roman" panose="02020603050405020304" pitchFamily="18" charset="0"/>
                <a:cs typeface="Times New Roman" panose="02020603050405020304" pitchFamily="18" charset="0"/>
              </a:rPr>
              <a:t> matematiksel kanıtlar, büyük tablolar, kelime </a:t>
            </a:r>
            <a:r>
              <a:rPr lang="tr-TR" dirty="0" err="1">
                <a:solidFill>
                  <a:schemeClr val="tx1"/>
                </a:solidFill>
                <a:latin typeface="Times New Roman" panose="02020603050405020304" pitchFamily="18" charset="0"/>
                <a:cs typeface="Times New Roman" panose="02020603050405020304" pitchFamily="18" charset="0"/>
              </a:rPr>
              <a:t>listeleri,anket</a:t>
            </a:r>
            <a:r>
              <a:rPr lang="tr-TR" dirty="0">
                <a:solidFill>
                  <a:schemeClr val="tx1"/>
                </a:solidFill>
                <a:latin typeface="Times New Roman" panose="02020603050405020304" pitchFamily="18" charset="0"/>
                <a:cs typeface="Times New Roman" panose="02020603050405020304" pitchFamily="18" charset="0"/>
              </a:rPr>
              <a:t> örneği ya da araştırmalarda kullanılan ölçme araçları ve bilgisayar programları verilir.</a:t>
            </a:r>
          </a:p>
          <a:p>
            <a:pPr marL="45720" indent="457200" algn="just">
              <a:lnSpc>
                <a:spcPct val="150000"/>
              </a:lnSpc>
              <a:buNone/>
            </a:pPr>
            <a:r>
              <a:rPr lang="tr-TR" dirty="0">
                <a:solidFill>
                  <a:schemeClr val="tx1"/>
                </a:solidFill>
                <a:latin typeface="Times New Roman" panose="02020603050405020304" pitchFamily="18" charset="0"/>
                <a:cs typeface="Times New Roman" panose="02020603050405020304" pitchFamily="18" charset="0"/>
              </a:rPr>
              <a:t>Çalışmada bir tane ek varsa “Ek” olarak etiketlenir. Çalışmada birden fazla ek varsa Büyük harflerle “Ek </a:t>
            </a:r>
            <a:r>
              <a:rPr lang="tr-TR" dirty="0" err="1">
                <a:solidFill>
                  <a:schemeClr val="tx1"/>
                </a:solidFill>
                <a:latin typeface="Times New Roman" panose="02020603050405020304" pitchFamily="18" charset="0"/>
                <a:cs typeface="Times New Roman" panose="02020603050405020304" pitchFamily="18" charset="0"/>
              </a:rPr>
              <a:t>A,Ek</a:t>
            </a:r>
            <a:r>
              <a:rPr lang="tr-TR" dirty="0">
                <a:solidFill>
                  <a:schemeClr val="tx1"/>
                </a:solidFill>
                <a:latin typeface="Times New Roman" panose="02020603050405020304" pitchFamily="18" charset="0"/>
                <a:cs typeface="Times New Roman" panose="02020603050405020304" pitchFamily="18" charset="0"/>
              </a:rPr>
              <a:t> B” şeklinde belirlenir ve eklere metin içinde bu şekilde atıfta </a:t>
            </a:r>
            <a:r>
              <a:rPr lang="tr-TR" dirty="0" smtClean="0">
                <a:solidFill>
                  <a:schemeClr val="tx1"/>
                </a:solidFill>
                <a:latin typeface="Times New Roman" panose="02020603050405020304" pitchFamily="18" charset="0"/>
                <a:cs typeface="Times New Roman" panose="02020603050405020304" pitchFamily="18" charset="0"/>
              </a:rPr>
              <a:t>bulunur.</a:t>
            </a:r>
            <a:endParaRPr lang="tr-TR" dirty="0">
              <a:solidFill>
                <a:schemeClr val="tx1"/>
              </a:solidFill>
              <a:latin typeface="Times New Roman" panose="02020603050405020304" pitchFamily="18" charset="0"/>
              <a:cs typeface="Times New Roman" panose="02020603050405020304" pitchFamily="18" charset="0"/>
            </a:endParaRPr>
          </a:p>
          <a:p>
            <a:pPr marL="45720" indent="457200">
              <a:lnSpc>
                <a:spcPct val="150000"/>
              </a:lnSpc>
              <a:buNone/>
            </a:pPr>
            <a:endParaRPr lang="tr-TR" dirty="0"/>
          </a:p>
        </p:txBody>
      </p:sp>
      <p:sp>
        <p:nvSpPr>
          <p:cNvPr id="3" name="Başlık 2"/>
          <p:cNvSpPr>
            <a:spLocks noGrp="1"/>
          </p:cNvSpPr>
          <p:nvPr>
            <p:ph type="title"/>
          </p:nvPr>
        </p:nvSpPr>
        <p:spPr/>
        <p:txBody>
          <a:bodyPr/>
          <a:lstStyle/>
          <a:p>
            <a:pPr algn="l"/>
            <a:r>
              <a:rPr lang="tr-TR"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Ekler</a:t>
            </a:r>
            <a:endParaRPr lang="tr-TR"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241260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419622"/>
            <a:ext cx="8407893" cy="3305556"/>
          </a:xfrm>
        </p:spPr>
        <p:txBody>
          <a:bodyPr/>
          <a:lstStyle/>
          <a:p>
            <a:pPr marL="45720" indent="457200">
              <a:lnSpc>
                <a:spcPct val="150000"/>
              </a:lnSpc>
              <a:buNone/>
            </a:pPr>
            <a:r>
              <a:rPr lang="tr-TR" b="1" dirty="0">
                <a:solidFill>
                  <a:schemeClr val="tx1"/>
                </a:solidFill>
                <a:latin typeface="Times New Roman" panose="02020603050405020304" pitchFamily="18" charset="0"/>
                <a:cs typeface="Times New Roman" panose="02020603050405020304" pitchFamily="18" charset="0"/>
              </a:rPr>
              <a:t>Dolaylı Aktarma</a:t>
            </a:r>
          </a:p>
          <a:p>
            <a:pPr marL="45720" indent="457200">
              <a:lnSpc>
                <a:spcPct val="150000"/>
              </a:lnSpc>
              <a:buNone/>
            </a:pPr>
            <a:r>
              <a:rPr lang="tr-TR" dirty="0">
                <a:solidFill>
                  <a:schemeClr val="tx1"/>
                </a:solidFill>
                <a:latin typeface="Times New Roman" panose="02020603050405020304" pitchFamily="18" charset="0"/>
                <a:cs typeface="Times New Roman" panose="02020603050405020304" pitchFamily="18" charset="0"/>
              </a:rPr>
              <a:t>Dolaylı alıntı, araştırmacının başka çalışmalarda yer alan bir </a:t>
            </a:r>
            <a:r>
              <a:rPr lang="tr-TR" dirty="0" err="1">
                <a:solidFill>
                  <a:schemeClr val="tx1"/>
                </a:solidFill>
                <a:latin typeface="Times New Roman" panose="02020603050405020304" pitchFamily="18" charset="0"/>
                <a:cs typeface="Times New Roman" panose="02020603050405020304" pitchFamily="18" charset="0"/>
              </a:rPr>
              <a:t>bilgiyi,fikri</a:t>
            </a:r>
            <a:r>
              <a:rPr lang="tr-TR" dirty="0">
                <a:solidFill>
                  <a:schemeClr val="tx1"/>
                </a:solidFill>
                <a:latin typeface="Times New Roman" panose="02020603050405020304" pitchFamily="18" charset="0"/>
                <a:cs typeface="Times New Roman" panose="02020603050405020304" pitchFamily="18" charset="0"/>
              </a:rPr>
              <a:t>, anlam kaybı olmaksızın kendi ifadeleriyle özetleyerek çalışmasında yer vermesidir.</a:t>
            </a:r>
          </a:p>
        </p:txBody>
      </p:sp>
      <p:sp>
        <p:nvSpPr>
          <p:cNvPr id="3" name="Başlık 2"/>
          <p:cNvSpPr>
            <a:spLocks noGrp="1"/>
          </p:cNvSpPr>
          <p:nvPr>
            <p:ph type="title"/>
          </p:nvPr>
        </p:nvSpPr>
        <p:spPr/>
        <p:txBody>
          <a:bodyPr/>
          <a:lstStyle/>
          <a:p>
            <a:r>
              <a:rPr lang="tr-TR" sz="2800" b="1" dirty="0">
                <a:latin typeface="Times New Roman" panose="02020603050405020304" pitchFamily="18" charset="0"/>
                <a:cs typeface="Times New Roman" panose="02020603050405020304" pitchFamily="18" charset="0"/>
              </a:rPr>
              <a:t>Aktarmalar</a:t>
            </a:r>
          </a:p>
        </p:txBody>
      </p:sp>
    </p:spTree>
    <p:extLst>
      <p:ext uri="{BB962C8B-B14F-4D97-AF65-F5344CB8AC3E}">
        <p14:creationId xmlns:p14="http://schemas.microsoft.com/office/powerpoint/2010/main" val="240371185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45720" indent="457200">
              <a:lnSpc>
                <a:spcPct val="150000"/>
              </a:lnSpc>
              <a:buNone/>
            </a:pPr>
            <a:r>
              <a:rPr lang="tr-TR" b="1" dirty="0">
                <a:latin typeface="Times New Roman" panose="02020603050405020304" pitchFamily="18" charset="0"/>
                <a:cs typeface="Times New Roman" panose="02020603050405020304" pitchFamily="18" charset="0"/>
              </a:rPr>
              <a:t> </a:t>
            </a:r>
            <a:r>
              <a:rPr lang="tr-TR" b="1" dirty="0">
                <a:solidFill>
                  <a:schemeClr val="tx1"/>
                </a:solidFill>
                <a:latin typeface="Times New Roman" panose="02020603050405020304" pitchFamily="18" charset="0"/>
                <a:cs typeface="Times New Roman" panose="02020603050405020304" pitchFamily="18" charset="0"/>
              </a:rPr>
              <a:t>Doğrudan aktarma</a:t>
            </a:r>
          </a:p>
          <a:p>
            <a:pPr marL="45720" indent="457200" algn="just">
              <a:lnSpc>
                <a:spcPct val="150000"/>
              </a:lnSpc>
              <a:buNone/>
            </a:pPr>
            <a:r>
              <a:rPr lang="tr-TR" dirty="0">
                <a:solidFill>
                  <a:schemeClr val="tx1"/>
                </a:solidFill>
                <a:latin typeface="Times New Roman" panose="02020603050405020304" pitchFamily="18" charset="0"/>
                <a:cs typeface="Times New Roman" panose="02020603050405020304" pitchFamily="18" charset="0"/>
              </a:rPr>
              <a:t>Doğrudan yapılan aktarma, daha önceden yapılmış çalışmaların(yayınlanmış veya yayınlanmamış) hiçbir değişiklik yapılmadan kelimesi kelimesine yapılan aktarma işlemine denir.</a:t>
            </a:r>
          </a:p>
        </p:txBody>
      </p:sp>
    </p:spTree>
    <p:extLst>
      <p:ext uri="{BB962C8B-B14F-4D97-AF65-F5344CB8AC3E}">
        <p14:creationId xmlns:p14="http://schemas.microsoft.com/office/powerpoint/2010/main" val="30561572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289302"/>
            <a:ext cx="8784976" cy="3586703"/>
          </a:xfrm>
        </p:spPr>
        <p:txBody>
          <a:bodyPr>
            <a:noAutofit/>
          </a:bodyPr>
          <a:lstStyle/>
          <a:p>
            <a:pPr marL="45720" indent="457200" algn="just">
              <a:lnSpc>
                <a:spcPct val="150000"/>
              </a:lnSpc>
              <a:buNone/>
            </a:pPr>
            <a:r>
              <a:rPr lang="tr-TR" sz="1700" dirty="0">
                <a:solidFill>
                  <a:schemeClr val="tx1"/>
                </a:solidFill>
                <a:latin typeface="Times New Roman" panose="02020603050405020304" pitchFamily="18" charset="0"/>
                <a:cs typeface="Times New Roman" panose="02020603050405020304" pitchFamily="18" charset="0"/>
              </a:rPr>
              <a:t>Doğrudan aktarmalar doğru ve eksiksiz olmalıdır. Kelime, hece ve noktalama işaretleri yanlış dahi olsa alıntı orijinal kaynaktakine bağlı kalmalıdır.</a:t>
            </a:r>
          </a:p>
          <a:p>
            <a:pPr marL="45720" indent="457200" algn="just">
              <a:lnSpc>
                <a:spcPct val="150000"/>
              </a:lnSpc>
              <a:buNone/>
            </a:pPr>
            <a:r>
              <a:rPr lang="tr-TR" sz="1700" dirty="0">
                <a:solidFill>
                  <a:schemeClr val="tx1"/>
                </a:solidFill>
                <a:latin typeface="Times New Roman" panose="02020603050405020304" pitchFamily="18" charset="0"/>
                <a:cs typeface="Times New Roman" panose="02020603050405020304" pitchFamily="18" charset="0"/>
              </a:rPr>
              <a:t>Cümle içerisinde orijinal olmasına rağmen göz ardı edilerek alınmayan ifadelerin yerine üç nokta (…) eklenir. İki cümle arasındaki atlamalarda ise (….) eklenir. Alıntının başına veya sonuna 3 nokta eklenmez.</a:t>
            </a:r>
          </a:p>
          <a:p>
            <a:pPr marL="45720" indent="457200" algn="just">
              <a:lnSpc>
                <a:spcPct val="150000"/>
              </a:lnSpc>
              <a:buNone/>
            </a:pPr>
            <a:r>
              <a:rPr lang="tr-TR" sz="1700" dirty="0">
                <a:solidFill>
                  <a:schemeClr val="tx1"/>
                </a:solidFill>
                <a:latin typeface="Times New Roman" panose="02020603050405020304" pitchFamily="18" charset="0"/>
                <a:cs typeface="Times New Roman" panose="02020603050405020304" pitchFamily="18" charset="0"/>
              </a:rPr>
              <a:t>Çift tırnak işaretinin bittiği yerde alıntının nerden yapıldığı gösterilir.</a:t>
            </a:r>
          </a:p>
          <a:p>
            <a:pPr marL="45720" indent="457200" algn="just">
              <a:lnSpc>
                <a:spcPct val="150000"/>
              </a:lnSpc>
              <a:buNone/>
            </a:pPr>
            <a:r>
              <a:rPr lang="tr-TR" sz="1700" dirty="0">
                <a:solidFill>
                  <a:schemeClr val="tx1"/>
                </a:solidFill>
                <a:latin typeface="Times New Roman" panose="02020603050405020304" pitchFamily="18" charset="0"/>
                <a:cs typeface="Times New Roman" panose="02020603050405020304" pitchFamily="18" charset="0"/>
              </a:rPr>
              <a:t>Yayınlanmak üzere hazırlanan bir çalışmada kullanılan alıntı, telif hakkı olan çalışmadan alınmışsa genellikle telif hakkı sahibinden yazı alınması gerekir.</a:t>
            </a:r>
          </a:p>
        </p:txBody>
      </p:sp>
    </p:spTree>
    <p:extLst>
      <p:ext uri="{BB962C8B-B14F-4D97-AF65-F5344CB8AC3E}">
        <p14:creationId xmlns:p14="http://schemas.microsoft.com/office/powerpoint/2010/main" val="1663268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pPr marL="45720" indent="457200" algn="just">
              <a:lnSpc>
                <a:spcPct val="150000"/>
              </a:lnSpc>
              <a:buNone/>
            </a:pPr>
            <a:r>
              <a:rPr lang="tr-TR" dirty="0" smtClean="0">
                <a:solidFill>
                  <a:schemeClr val="tx1"/>
                </a:solidFill>
                <a:latin typeface="Times New Roman" panose="02020603050405020304" pitchFamily="18" charset="0"/>
                <a:cs typeface="Times New Roman" panose="02020603050405020304" pitchFamily="18" charset="0"/>
              </a:rPr>
              <a:t>Bir yayının ( makale, tez ) sonunda yer alan kaynaklar listesi yayını belgeler ve her bir kaynağa ulaşmak için önemli bilgiler sağlar. </a:t>
            </a:r>
          </a:p>
          <a:p>
            <a:pPr marL="45720" indent="457200" algn="just">
              <a:lnSpc>
                <a:spcPct val="150000"/>
              </a:lnSpc>
              <a:buNone/>
            </a:pPr>
            <a:r>
              <a:rPr lang="tr-TR" dirty="0" smtClean="0">
                <a:solidFill>
                  <a:schemeClr val="tx1"/>
                </a:solidFill>
                <a:latin typeface="Times New Roman" panose="02020603050405020304" pitchFamily="18" charset="0"/>
                <a:cs typeface="Times New Roman" panose="02020603050405020304" pitchFamily="18" charset="0"/>
              </a:rPr>
              <a:t>Kaynaklar listesi oluşturmanın amacı okurların bu kaynaklara ulaşmasına ve kullanmasına imkan tanımak olduğu için bu listenin doğru ve eksiksiz olması gerekir. Her bir kaynak genellikle yazar, yayımlanma tarihi, başlık, yayımlanma yeri bilgilerini içerir.</a:t>
            </a:r>
          </a:p>
          <a:p>
            <a:pPr marL="45720" indent="457200" algn="just">
              <a:lnSpc>
                <a:spcPct val="150000"/>
              </a:lnSpc>
              <a:buNone/>
            </a:pPr>
            <a:r>
              <a:rPr lang="tr-TR" dirty="0" smtClean="0">
                <a:solidFill>
                  <a:schemeClr val="tx1"/>
                </a:solidFill>
                <a:latin typeface="Times New Roman" panose="02020603050405020304" pitchFamily="18" charset="0"/>
                <a:cs typeface="Times New Roman" panose="02020603050405020304" pitchFamily="18" charset="0"/>
              </a:rPr>
              <a:t>Bu kaynakların metin içinde ve kaynakça bölümünde gösterilmesinde APA stili kullanılmaktadır.</a:t>
            </a:r>
            <a:endParaRPr lang="tr-TR" dirty="0">
              <a:solidFill>
                <a:schemeClr val="tx1"/>
              </a:solidFill>
              <a:latin typeface="Times New Roman" panose="02020603050405020304" pitchFamily="18" charset="0"/>
              <a:cs typeface="Times New Roman" panose="02020603050405020304" pitchFamily="18" charset="0"/>
            </a:endParaRPr>
          </a:p>
        </p:txBody>
      </p:sp>
      <p:sp>
        <p:nvSpPr>
          <p:cNvPr id="3" name="Başlık 2"/>
          <p:cNvSpPr>
            <a:spLocks noGrp="1"/>
          </p:cNvSpPr>
          <p:nvPr>
            <p:ph type="title"/>
          </p:nvPr>
        </p:nvSpPr>
        <p:spPr/>
        <p:txBody>
          <a:bodyPr/>
          <a:lstStyle/>
          <a:p>
            <a:pPr algn="l"/>
            <a:r>
              <a:rPr lang="tr-TR" dirty="0"/>
              <a:t> </a:t>
            </a:r>
            <a:r>
              <a:rPr lang="tr-TR" b="1" dirty="0">
                <a:latin typeface="Times New Roman" panose="02020603050405020304" pitchFamily="18" charset="0"/>
                <a:cs typeface="Times New Roman" panose="02020603050405020304" pitchFamily="18" charset="0"/>
              </a:rPr>
              <a:t>Kaynak Gösterme</a:t>
            </a:r>
          </a:p>
        </p:txBody>
      </p:sp>
    </p:spTree>
    <p:extLst>
      <p:ext uri="{BB962C8B-B14F-4D97-AF65-F5344CB8AC3E}">
        <p14:creationId xmlns:p14="http://schemas.microsoft.com/office/powerpoint/2010/main" val="214879850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algn="l"/>
            <a:r>
              <a:rPr lang="tr-TR" sz="2400" b="1" dirty="0" err="1" smtClean="0">
                <a:latin typeface="Times New Roman" panose="02020603050405020304" pitchFamily="18" charset="0"/>
                <a:cs typeface="Times New Roman" panose="02020603050405020304" pitchFamily="18" charset="0"/>
              </a:rPr>
              <a:t>KIsaltmalar</a:t>
            </a:r>
            <a:endParaRPr lang="tr-TR" sz="2400" b="1" dirty="0">
              <a:latin typeface="Times New Roman" panose="02020603050405020304" pitchFamily="18" charset="0"/>
              <a:cs typeface="Times New Roman" panose="02020603050405020304" pitchFamily="18" charset="0"/>
            </a:endParaRPr>
          </a:p>
        </p:txBody>
      </p:sp>
      <p:pic>
        <p:nvPicPr>
          <p:cNvPr id="2050" name="Picture 2" descr="C:\Users\hpp\Desktop\sdghj.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1131590"/>
            <a:ext cx="6473358" cy="3847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74055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hpp\Desktop\img1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744" y="131516"/>
            <a:ext cx="8496944" cy="5009701"/>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a:extLst/>
        </p:spPr>
      </p:pic>
    </p:spTree>
    <p:extLst>
      <p:ext uri="{BB962C8B-B14F-4D97-AF65-F5344CB8AC3E}">
        <p14:creationId xmlns:p14="http://schemas.microsoft.com/office/powerpoint/2010/main" val="296186928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hpp\Desktop\qwetyu.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1203598"/>
            <a:ext cx="8814320" cy="3802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3318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7544" y="1635646"/>
            <a:ext cx="8280920" cy="369332"/>
          </a:xfrm>
          <a:prstGeom prst="rect">
            <a:avLst/>
          </a:prstGeom>
          <a:noFill/>
        </p:spPr>
        <p:txBody>
          <a:bodyPr wrap="square" rtlCol="0">
            <a:spAutoFit/>
          </a:bodyPr>
          <a:lstStyle/>
          <a:p>
            <a:r>
              <a:rPr lang="tr-TR" smtClean="0"/>
              <a:t> </a:t>
            </a:r>
            <a:endParaRPr lang="tr-TR" dirty="0"/>
          </a:p>
        </p:txBody>
      </p:sp>
      <p:sp>
        <p:nvSpPr>
          <p:cNvPr id="5" name="Metin kutusu 4"/>
          <p:cNvSpPr txBox="1"/>
          <p:nvPr/>
        </p:nvSpPr>
        <p:spPr>
          <a:xfrm>
            <a:off x="374700" y="1607741"/>
            <a:ext cx="8352928" cy="2585323"/>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tr-TR" b="1" i="1" u="sng" dirty="0"/>
              <a:t>Kuramsal makalelerde </a:t>
            </a:r>
            <a:r>
              <a:rPr lang="tr-TR" dirty="0" smtClean="0"/>
              <a:t> yazar</a:t>
            </a:r>
            <a:r>
              <a:rPr lang="tr-TR" dirty="0"/>
              <a:t>, mevcut araştırma literatürünü psikolojinin herhangi bir alanında daha ileri bir kuruma çeker</a:t>
            </a:r>
            <a:r>
              <a:rPr lang="tr-TR" dirty="0" smtClean="0"/>
              <a:t>.</a:t>
            </a:r>
          </a:p>
          <a:p>
            <a:pPr marL="285750" indent="-285750">
              <a:lnSpc>
                <a:spcPct val="150000"/>
              </a:lnSpc>
              <a:buFont typeface="Wingdings" panose="05000000000000000000" pitchFamily="2" charset="2"/>
              <a:buChar char="Ø"/>
            </a:pPr>
            <a:endParaRPr lang="tr-TR" dirty="0"/>
          </a:p>
          <a:p>
            <a:pPr marL="285750" indent="-285750" algn="just">
              <a:lnSpc>
                <a:spcPct val="150000"/>
              </a:lnSpc>
              <a:buFont typeface="Wingdings" panose="05000000000000000000" pitchFamily="2" charset="2"/>
              <a:buChar char="Ø"/>
            </a:pPr>
            <a:r>
              <a:rPr lang="tr-TR" b="1" i="1" u="sng" dirty="0"/>
              <a:t>Yöntemsel makaleler</a:t>
            </a:r>
            <a:r>
              <a:rPr lang="tr-TR" dirty="0"/>
              <a:t>, yeni yöntemsel yaklaşımları, mevcut yöntemlerdeki değişiklikleri, nicel ve veri analitik yaklaşımlarının tartışılmasını sunan yazılardır</a:t>
            </a:r>
            <a:r>
              <a:rPr lang="tr-TR" dirty="0" smtClean="0"/>
              <a:t>.</a:t>
            </a:r>
          </a:p>
          <a:p>
            <a:pPr algn="just">
              <a:lnSpc>
                <a:spcPct val="150000"/>
              </a:lnSpc>
            </a:pPr>
            <a:endParaRPr lang="tr-TR" dirty="0"/>
          </a:p>
        </p:txBody>
      </p:sp>
    </p:spTree>
    <p:extLst>
      <p:ext uri="{BB962C8B-B14F-4D97-AF65-F5344CB8AC3E}">
        <p14:creationId xmlns:p14="http://schemas.microsoft.com/office/powerpoint/2010/main" val="239040330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hpp\Desktop\asdfghjk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95486"/>
            <a:ext cx="8712968" cy="4824536"/>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8370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hpp\Desktop\asdfghjk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870"/>
            <a:ext cx="9144000" cy="509563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45906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hpp\Desktop\asdfghjk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78755"/>
            <a:ext cx="8856984" cy="5064745"/>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610701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smtClean="0"/>
              <a:t>Kaynak</a:t>
            </a:r>
          </a:p>
          <a:p>
            <a:r>
              <a:rPr lang="tr-TR" dirty="0" smtClean="0"/>
              <a:t>Büyüköztürk</a:t>
            </a:r>
            <a:r>
              <a:rPr lang="tr-TR" dirty="0"/>
              <a:t>, Ş., Çakmak, EK., Akgün, ÖE., Karadeniz, </a:t>
            </a:r>
            <a:r>
              <a:rPr lang="tr-TR" dirty="0" err="1"/>
              <a:t>Ş.,Funda</a:t>
            </a:r>
            <a:r>
              <a:rPr lang="tr-TR" dirty="0"/>
              <a:t> </a:t>
            </a:r>
            <a:r>
              <a:rPr lang="tr-TR" dirty="0" err="1"/>
              <a:t>Demirel,F</a:t>
            </a:r>
            <a:r>
              <a:rPr lang="tr-TR" dirty="0"/>
              <a:t>.,  Eğitimde Bilimsel Araştırma Yöntemleri, </a:t>
            </a:r>
            <a:r>
              <a:rPr lang="tr-TR" dirty="0" err="1"/>
              <a:t>Pegem</a:t>
            </a:r>
            <a:r>
              <a:rPr lang="tr-TR" dirty="0"/>
              <a:t> Akademi  Yayıncılık,2019,Ankara.</a:t>
            </a:r>
          </a:p>
          <a:p>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1777666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Ø"/>
            </a:pPr>
            <a:r>
              <a:rPr lang="tr-TR" b="1" i="1" u="sng" dirty="0">
                <a:solidFill>
                  <a:schemeClr val="tx1"/>
                </a:solidFill>
              </a:rPr>
              <a:t>Durum Çalışmaları </a:t>
            </a:r>
            <a:endParaRPr lang="tr-TR" b="1" i="1" u="sng" dirty="0" smtClean="0">
              <a:solidFill>
                <a:schemeClr val="tx1"/>
              </a:solidFill>
            </a:endParaRPr>
          </a:p>
          <a:p>
            <a:pPr marL="45720" indent="0" algn="just">
              <a:lnSpc>
                <a:spcPct val="150000"/>
              </a:lnSpc>
              <a:buNone/>
            </a:pPr>
            <a:r>
              <a:rPr lang="tr-TR" dirty="0" smtClean="0">
                <a:solidFill>
                  <a:schemeClr val="tx1"/>
                </a:solidFill>
              </a:rPr>
              <a:t>   -Bir </a:t>
            </a:r>
            <a:r>
              <a:rPr lang="tr-TR" dirty="0">
                <a:solidFill>
                  <a:schemeClr val="tx1"/>
                </a:solidFill>
              </a:rPr>
              <a:t>problemi örnekleme </a:t>
            </a:r>
            <a:endParaRPr lang="tr-TR" dirty="0" smtClean="0">
              <a:solidFill>
                <a:schemeClr val="tx1"/>
              </a:solidFill>
            </a:endParaRPr>
          </a:p>
          <a:p>
            <a:pPr marL="45720" indent="0" algn="just">
              <a:lnSpc>
                <a:spcPct val="150000"/>
              </a:lnSpc>
              <a:buNone/>
            </a:pPr>
            <a:r>
              <a:rPr lang="tr-TR" dirty="0" smtClean="0">
                <a:solidFill>
                  <a:schemeClr val="tx1"/>
                </a:solidFill>
              </a:rPr>
              <a:t>   -Bir </a:t>
            </a:r>
            <a:r>
              <a:rPr lang="tr-TR" dirty="0">
                <a:solidFill>
                  <a:schemeClr val="tx1"/>
                </a:solidFill>
              </a:rPr>
              <a:t>problemi </a:t>
            </a:r>
            <a:r>
              <a:rPr lang="tr-TR" dirty="0" smtClean="0">
                <a:solidFill>
                  <a:schemeClr val="tx1"/>
                </a:solidFill>
              </a:rPr>
              <a:t>çözümlemek </a:t>
            </a:r>
            <a:r>
              <a:rPr lang="tr-TR" dirty="0">
                <a:solidFill>
                  <a:schemeClr val="tx1"/>
                </a:solidFill>
              </a:rPr>
              <a:t>için araç göstermek ya da kurumsal konuya ışık tutmak için bireysel ya da kurumla çalışırken elde ettiği durumları anlatır .</a:t>
            </a:r>
          </a:p>
          <a:p>
            <a:pPr marL="45720" indent="0" algn="just">
              <a:lnSpc>
                <a:spcPct val="150000"/>
              </a:lnSpc>
              <a:buNone/>
            </a:pPr>
            <a:endParaRPr lang="tr-TR" b="1" dirty="0">
              <a:solidFill>
                <a:schemeClr val="tx1"/>
              </a:solidFill>
            </a:endParaRPr>
          </a:p>
        </p:txBody>
      </p:sp>
    </p:spTree>
    <p:extLst>
      <p:ext uri="{BB962C8B-B14F-4D97-AF65-F5344CB8AC3E}">
        <p14:creationId xmlns:p14="http://schemas.microsoft.com/office/powerpoint/2010/main" val="28062277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9552" y="396701"/>
            <a:ext cx="7056784" cy="461665"/>
          </a:xfrm>
          <a:prstGeom prst="rect">
            <a:avLst/>
          </a:prstGeom>
          <a:noFill/>
        </p:spPr>
        <p:txBody>
          <a:bodyPr wrap="square" rtlCol="0">
            <a:spAutoFit/>
          </a:bodyPr>
          <a:lstStyle/>
          <a:p>
            <a:pPr algn="ctr"/>
            <a:r>
              <a:rPr lang="tr-TR" sz="2400" b="1" dirty="0">
                <a:solidFill>
                  <a:schemeClr val="bg1"/>
                </a:solidFill>
              </a:rPr>
              <a:t>Uzunluk ve Başlıklar</a:t>
            </a:r>
          </a:p>
        </p:txBody>
      </p:sp>
      <p:sp>
        <p:nvSpPr>
          <p:cNvPr id="3" name="Metin kutusu 2"/>
          <p:cNvSpPr txBox="1"/>
          <p:nvPr/>
        </p:nvSpPr>
        <p:spPr>
          <a:xfrm>
            <a:off x="539552" y="1707654"/>
            <a:ext cx="7992888" cy="2119042"/>
          </a:xfrm>
          <a:prstGeom prst="rect">
            <a:avLst/>
          </a:prstGeom>
          <a:noFill/>
        </p:spPr>
        <p:txBody>
          <a:bodyPr wrap="square" rtlCol="0">
            <a:spAutoFit/>
          </a:bodyPr>
          <a:lstStyle/>
          <a:p>
            <a:pPr indent="457200" algn="just">
              <a:lnSpc>
                <a:spcPct val="150000"/>
              </a:lnSpc>
            </a:pPr>
            <a:r>
              <a:rPr lang="tr-TR" dirty="0"/>
              <a:t>Bir makale yazılırken derginin belirlemiş olduğu sayfa sayısı göz önünde bulundurulmalıdır. Bazı özel durumlarda bu durum göz ardı edilebilir</a:t>
            </a:r>
            <a:r>
              <a:rPr lang="tr-TR" dirty="0" smtClean="0"/>
              <a:t>.</a:t>
            </a:r>
          </a:p>
          <a:p>
            <a:pPr indent="457200" algn="just">
              <a:lnSpc>
                <a:spcPct val="150000"/>
              </a:lnSpc>
            </a:pPr>
            <a:r>
              <a:rPr lang="tr-TR" dirty="0" smtClean="0"/>
              <a:t>Başlık </a:t>
            </a:r>
            <a:r>
              <a:rPr lang="tr-TR" dirty="0"/>
              <a:t>okuyucuya makalenin genel yapısı hakkında bilgi verir bundan dolayı hiyerarşik planlanmalı ve önem sırası planlanan yapıya göre kullanılmalıdır.</a:t>
            </a:r>
          </a:p>
        </p:txBody>
      </p:sp>
    </p:spTree>
    <p:extLst>
      <p:ext uri="{BB962C8B-B14F-4D97-AF65-F5344CB8AC3E}">
        <p14:creationId xmlns:p14="http://schemas.microsoft.com/office/powerpoint/2010/main" val="1497703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419622"/>
            <a:ext cx="8511481" cy="3348371"/>
          </a:xfrm>
        </p:spPr>
        <p:txBody>
          <a:bodyPr>
            <a:normAutofit/>
          </a:bodyPr>
          <a:lstStyle/>
          <a:p>
            <a:pPr marL="45720" indent="0" algn="ctr">
              <a:buNone/>
            </a:pPr>
            <a:r>
              <a:rPr lang="tr-TR" b="1" dirty="0">
                <a:solidFill>
                  <a:srgbClr val="C00000"/>
                </a:solidFill>
              </a:rPr>
              <a:t>Başlık </a:t>
            </a:r>
            <a:r>
              <a:rPr lang="tr-TR" b="1" dirty="0" smtClean="0">
                <a:solidFill>
                  <a:srgbClr val="C00000"/>
                </a:solidFill>
              </a:rPr>
              <a:t>Sayfası</a:t>
            </a:r>
          </a:p>
          <a:p>
            <a:pPr marL="45720" indent="457200" algn="just">
              <a:lnSpc>
                <a:spcPct val="150000"/>
              </a:lnSpc>
              <a:buNone/>
            </a:pPr>
            <a:r>
              <a:rPr lang="tr-TR" b="1" u="sng" dirty="0">
                <a:solidFill>
                  <a:schemeClr val="tx1"/>
                </a:solidFill>
              </a:rPr>
              <a:t>Başlık</a:t>
            </a:r>
            <a:r>
              <a:rPr lang="tr-TR" dirty="0">
                <a:solidFill>
                  <a:schemeClr val="tx1"/>
                </a:solidFill>
              </a:rPr>
              <a:t>, çalışmanın ana fikrini basitçe özetlemelidir. Tek başına yeterince açıklayıcı olmalıdır. Temel amaç çalışma hakkında okuyucuya bilgi vermektir. Kısaltmalardan kaçınılmalı ve on ile on iki kelime tercih edilmelidir. Büyük ve küçük harf kullanılmalı , başlık ortalanmalıdır.</a:t>
            </a:r>
          </a:p>
        </p:txBody>
      </p:sp>
      <p:sp>
        <p:nvSpPr>
          <p:cNvPr id="4" name="Metin kutusu 3"/>
          <p:cNvSpPr txBox="1"/>
          <p:nvPr/>
        </p:nvSpPr>
        <p:spPr>
          <a:xfrm>
            <a:off x="611560" y="357505"/>
            <a:ext cx="7056784" cy="584775"/>
          </a:xfrm>
          <a:prstGeom prst="rect">
            <a:avLst/>
          </a:prstGeom>
          <a:noFill/>
        </p:spPr>
        <p:txBody>
          <a:bodyPr wrap="square" rtlCol="0">
            <a:spAutoFit/>
          </a:bodyPr>
          <a:lstStyle/>
          <a:p>
            <a:pPr algn="ctr"/>
            <a:r>
              <a:rPr lang="tr-TR" sz="3200" b="1" dirty="0">
                <a:solidFill>
                  <a:schemeClr val="bg1"/>
                </a:solidFill>
                <a:latin typeface="Calibri" panose="020F0502020204030204" pitchFamily="34" charset="0"/>
              </a:rPr>
              <a:t>Bilimsel Bir Yazının Bölümleri</a:t>
            </a:r>
          </a:p>
        </p:txBody>
      </p:sp>
    </p:spTree>
    <p:extLst>
      <p:ext uri="{BB962C8B-B14F-4D97-AF65-F5344CB8AC3E}">
        <p14:creationId xmlns:p14="http://schemas.microsoft.com/office/powerpoint/2010/main" val="23378942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1000" y="1347615"/>
            <a:ext cx="8439473" cy="3247244"/>
          </a:xfrm>
        </p:spPr>
        <p:txBody>
          <a:bodyPr>
            <a:normAutofit/>
          </a:bodyPr>
          <a:lstStyle/>
          <a:p>
            <a:pPr marL="45720" indent="457200" algn="just">
              <a:lnSpc>
                <a:spcPct val="150000"/>
              </a:lnSpc>
              <a:buNone/>
            </a:pPr>
            <a:endParaRPr lang="tr-TR" b="1" u="sng" dirty="0" smtClean="0">
              <a:solidFill>
                <a:schemeClr val="tx1"/>
              </a:solidFill>
            </a:endParaRPr>
          </a:p>
          <a:p>
            <a:pPr marL="45720" indent="457200" algn="just">
              <a:lnSpc>
                <a:spcPct val="150000"/>
              </a:lnSpc>
              <a:buNone/>
            </a:pPr>
            <a:r>
              <a:rPr lang="tr-TR" b="1" u="sng" dirty="0" smtClean="0">
                <a:solidFill>
                  <a:schemeClr val="tx1"/>
                </a:solidFill>
              </a:rPr>
              <a:t>Yazar </a:t>
            </a:r>
            <a:r>
              <a:rPr lang="tr-TR" b="1" u="sng" dirty="0">
                <a:solidFill>
                  <a:schemeClr val="tx1"/>
                </a:solidFill>
              </a:rPr>
              <a:t>adı ve kurum bilgisi</a:t>
            </a:r>
            <a:r>
              <a:rPr lang="tr-TR" dirty="0">
                <a:solidFill>
                  <a:schemeClr val="tx1"/>
                </a:solidFill>
              </a:rPr>
              <a:t>: Her çalışmada yazar ya da yazarın adı ve yazara ilişkin kurum bilgisi yer alır. Yazarların tüm yayınlarında isimlerinin aynı şekilde vermeleri yazarların takip edilebilmesi açısından önemlidir. Bu tür çalışmalarda yazara ilişkin unvan bilgisi (</a:t>
            </a:r>
            <a:r>
              <a:rPr lang="tr-TR" dirty="0" err="1">
                <a:solidFill>
                  <a:schemeClr val="tx1"/>
                </a:solidFill>
              </a:rPr>
              <a:t>dr</a:t>
            </a:r>
            <a:r>
              <a:rPr lang="tr-TR" dirty="0">
                <a:solidFill>
                  <a:schemeClr val="tx1"/>
                </a:solidFill>
              </a:rPr>
              <a:t>, profesör vb.) kullanılmamalıdır</a:t>
            </a:r>
            <a:r>
              <a:rPr lang="tr-TR" dirty="0" smtClean="0">
                <a:solidFill>
                  <a:schemeClr val="tx1"/>
                </a:solidFill>
              </a:rPr>
              <a:t>.</a:t>
            </a:r>
            <a:endParaRPr lang="tr-TR" dirty="0">
              <a:solidFill>
                <a:schemeClr val="tx1"/>
              </a:solidFill>
            </a:endParaRPr>
          </a:p>
        </p:txBody>
      </p:sp>
    </p:spTree>
    <p:extLst>
      <p:ext uri="{BB962C8B-B14F-4D97-AF65-F5344CB8AC3E}">
        <p14:creationId xmlns:p14="http://schemas.microsoft.com/office/powerpoint/2010/main" val="9942961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976</TotalTime>
  <Words>2307</Words>
  <Application>Microsoft Office PowerPoint</Application>
  <PresentationFormat>Ekran Gösterisi (16:9)</PresentationFormat>
  <Paragraphs>183</Paragraphs>
  <Slides>53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53</vt:i4>
      </vt:variant>
    </vt:vector>
  </HeadingPairs>
  <TitlesOfParts>
    <vt:vector size="60" baseType="lpstr">
      <vt:lpstr>Arial</vt:lpstr>
      <vt:lpstr>Calibri</vt:lpstr>
      <vt:lpstr>Franklin Gothic Medium</vt:lpstr>
      <vt:lpstr>Times New Roman</vt:lpstr>
      <vt:lpstr>Wingdings</vt:lpstr>
      <vt:lpstr>Wingdings 2</vt:lpstr>
      <vt:lpstr>Kılavuz</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GİRİŞ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İstatİstİksel Ve Matematİksel Gösterİmler</vt:lpstr>
      <vt:lpstr>Boşluklar</vt:lpstr>
      <vt:lpstr>Tablolar ve Metİnler ArasIndakİ İlİşkİ</vt:lpstr>
      <vt:lpstr>PowerPoint Sunusu</vt:lpstr>
      <vt:lpstr>PowerPoint Sunusu</vt:lpstr>
      <vt:lpstr>PowerPoint Sunusu</vt:lpstr>
      <vt:lpstr>Tablo Kontrol Lİstesİ</vt:lpstr>
      <vt:lpstr>ŞEKİLLER</vt:lpstr>
      <vt:lpstr>Bİr şekİl düzenlenİrken göz önünde bulundurulan unsurlar:</vt:lpstr>
      <vt:lpstr>ŞekİL kontrol lİstesİ:</vt:lpstr>
      <vt:lpstr>PowerPoint Sunusu</vt:lpstr>
      <vt:lpstr>   Ekler</vt:lpstr>
      <vt:lpstr>Aktarmalar</vt:lpstr>
      <vt:lpstr>PowerPoint Sunusu</vt:lpstr>
      <vt:lpstr>PowerPoint Sunusu</vt:lpstr>
      <vt:lpstr> Kaynak Gösterme</vt:lpstr>
      <vt:lpstr>KIsaltmalar</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hpp</dc:creator>
  <cp:lastModifiedBy>gülbin özçelikay</cp:lastModifiedBy>
  <cp:revision>62</cp:revision>
  <dcterms:created xsi:type="dcterms:W3CDTF">2020-01-09T07:38:33Z</dcterms:created>
  <dcterms:modified xsi:type="dcterms:W3CDTF">2021-11-04T10:49:38Z</dcterms:modified>
</cp:coreProperties>
</file>