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8" r:id="rId5"/>
    <p:sldId id="269" r:id="rId6"/>
    <p:sldId id="270" r:id="rId7"/>
    <p:sldId id="266" r:id="rId8"/>
    <p:sldId id="272" r:id="rId9"/>
    <p:sldId id="260" r:id="rId10"/>
    <p:sldId id="261" r:id="rId11"/>
    <p:sldId id="267" r:id="rId12"/>
    <p:sldId id="273" r:id="rId13"/>
    <p:sldId id="262" r:id="rId14"/>
    <p:sldId id="263" r:id="rId15"/>
    <p:sldId id="265" r:id="rId16"/>
    <p:sldId id="281"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54376F1-05B8-42A2-AB47-502F3C037D44}"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0A7534-7B77-491D-9A6E-377F9A90151B}" type="slidenum">
              <a:rPr lang="tr-TR" smtClean="0"/>
              <a:t>‹#›</a:t>
            </a:fld>
            <a:endParaRPr lang="tr-TR"/>
          </a:p>
        </p:txBody>
      </p:sp>
    </p:spTree>
    <p:extLst>
      <p:ext uri="{BB962C8B-B14F-4D97-AF65-F5344CB8AC3E}">
        <p14:creationId xmlns:p14="http://schemas.microsoft.com/office/powerpoint/2010/main" val="243265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54376F1-05B8-42A2-AB47-502F3C037D44}"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0A7534-7B77-491D-9A6E-377F9A90151B}" type="slidenum">
              <a:rPr lang="tr-TR" smtClean="0"/>
              <a:t>‹#›</a:t>
            </a:fld>
            <a:endParaRPr lang="tr-TR"/>
          </a:p>
        </p:txBody>
      </p:sp>
    </p:spTree>
    <p:extLst>
      <p:ext uri="{BB962C8B-B14F-4D97-AF65-F5344CB8AC3E}">
        <p14:creationId xmlns:p14="http://schemas.microsoft.com/office/powerpoint/2010/main" val="66407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54376F1-05B8-42A2-AB47-502F3C037D44}"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0A7534-7B77-491D-9A6E-377F9A90151B}" type="slidenum">
              <a:rPr lang="tr-TR" smtClean="0"/>
              <a:t>‹#›</a:t>
            </a:fld>
            <a:endParaRPr lang="tr-TR"/>
          </a:p>
        </p:txBody>
      </p:sp>
    </p:spTree>
    <p:extLst>
      <p:ext uri="{BB962C8B-B14F-4D97-AF65-F5344CB8AC3E}">
        <p14:creationId xmlns:p14="http://schemas.microsoft.com/office/powerpoint/2010/main" val="40668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54376F1-05B8-42A2-AB47-502F3C037D44}"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0A7534-7B77-491D-9A6E-377F9A90151B}" type="slidenum">
              <a:rPr lang="tr-TR" smtClean="0"/>
              <a:t>‹#›</a:t>
            </a:fld>
            <a:endParaRPr lang="tr-TR"/>
          </a:p>
        </p:txBody>
      </p:sp>
    </p:spTree>
    <p:extLst>
      <p:ext uri="{BB962C8B-B14F-4D97-AF65-F5344CB8AC3E}">
        <p14:creationId xmlns:p14="http://schemas.microsoft.com/office/powerpoint/2010/main" val="45034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54376F1-05B8-42A2-AB47-502F3C037D44}"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0A7534-7B77-491D-9A6E-377F9A90151B}" type="slidenum">
              <a:rPr lang="tr-TR" smtClean="0"/>
              <a:t>‹#›</a:t>
            </a:fld>
            <a:endParaRPr lang="tr-TR"/>
          </a:p>
        </p:txBody>
      </p:sp>
    </p:spTree>
    <p:extLst>
      <p:ext uri="{BB962C8B-B14F-4D97-AF65-F5344CB8AC3E}">
        <p14:creationId xmlns:p14="http://schemas.microsoft.com/office/powerpoint/2010/main" val="292874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54376F1-05B8-42A2-AB47-502F3C037D44}"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0A7534-7B77-491D-9A6E-377F9A90151B}" type="slidenum">
              <a:rPr lang="tr-TR" smtClean="0"/>
              <a:t>‹#›</a:t>
            </a:fld>
            <a:endParaRPr lang="tr-TR"/>
          </a:p>
        </p:txBody>
      </p:sp>
    </p:spTree>
    <p:extLst>
      <p:ext uri="{BB962C8B-B14F-4D97-AF65-F5344CB8AC3E}">
        <p14:creationId xmlns:p14="http://schemas.microsoft.com/office/powerpoint/2010/main" val="23855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54376F1-05B8-42A2-AB47-502F3C037D44}"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E0A7534-7B77-491D-9A6E-377F9A90151B}" type="slidenum">
              <a:rPr lang="tr-TR" smtClean="0"/>
              <a:t>‹#›</a:t>
            </a:fld>
            <a:endParaRPr lang="tr-TR"/>
          </a:p>
        </p:txBody>
      </p:sp>
    </p:spTree>
    <p:extLst>
      <p:ext uri="{BB962C8B-B14F-4D97-AF65-F5344CB8AC3E}">
        <p14:creationId xmlns:p14="http://schemas.microsoft.com/office/powerpoint/2010/main" val="189229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54376F1-05B8-42A2-AB47-502F3C037D44}"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E0A7534-7B77-491D-9A6E-377F9A90151B}" type="slidenum">
              <a:rPr lang="tr-TR" smtClean="0"/>
              <a:t>‹#›</a:t>
            </a:fld>
            <a:endParaRPr lang="tr-TR"/>
          </a:p>
        </p:txBody>
      </p:sp>
    </p:spTree>
    <p:extLst>
      <p:ext uri="{BB962C8B-B14F-4D97-AF65-F5344CB8AC3E}">
        <p14:creationId xmlns:p14="http://schemas.microsoft.com/office/powerpoint/2010/main" val="371778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54376F1-05B8-42A2-AB47-502F3C037D44}"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E0A7534-7B77-491D-9A6E-377F9A90151B}" type="slidenum">
              <a:rPr lang="tr-TR" smtClean="0"/>
              <a:t>‹#›</a:t>
            </a:fld>
            <a:endParaRPr lang="tr-TR"/>
          </a:p>
        </p:txBody>
      </p:sp>
    </p:spTree>
    <p:extLst>
      <p:ext uri="{BB962C8B-B14F-4D97-AF65-F5344CB8AC3E}">
        <p14:creationId xmlns:p14="http://schemas.microsoft.com/office/powerpoint/2010/main" val="103208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54376F1-05B8-42A2-AB47-502F3C037D44}"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0A7534-7B77-491D-9A6E-377F9A90151B}" type="slidenum">
              <a:rPr lang="tr-TR" smtClean="0"/>
              <a:t>‹#›</a:t>
            </a:fld>
            <a:endParaRPr lang="tr-TR"/>
          </a:p>
        </p:txBody>
      </p:sp>
    </p:spTree>
    <p:extLst>
      <p:ext uri="{BB962C8B-B14F-4D97-AF65-F5344CB8AC3E}">
        <p14:creationId xmlns:p14="http://schemas.microsoft.com/office/powerpoint/2010/main" val="141906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54376F1-05B8-42A2-AB47-502F3C037D44}"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0A7534-7B77-491D-9A6E-377F9A90151B}" type="slidenum">
              <a:rPr lang="tr-TR" smtClean="0"/>
              <a:t>‹#›</a:t>
            </a:fld>
            <a:endParaRPr lang="tr-TR"/>
          </a:p>
        </p:txBody>
      </p:sp>
    </p:spTree>
    <p:extLst>
      <p:ext uri="{BB962C8B-B14F-4D97-AF65-F5344CB8AC3E}">
        <p14:creationId xmlns:p14="http://schemas.microsoft.com/office/powerpoint/2010/main" val="3593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376F1-05B8-42A2-AB47-502F3C037D44}"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A7534-7B77-491D-9A6E-377F9A90151B}" type="slidenum">
              <a:rPr lang="tr-TR" smtClean="0"/>
              <a:t>‹#›</a:t>
            </a:fld>
            <a:endParaRPr lang="tr-TR"/>
          </a:p>
        </p:txBody>
      </p:sp>
    </p:spTree>
    <p:extLst>
      <p:ext uri="{BB962C8B-B14F-4D97-AF65-F5344CB8AC3E}">
        <p14:creationId xmlns:p14="http://schemas.microsoft.com/office/powerpoint/2010/main" val="10371574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dogaderne&#287;i.org/" TargetMode="External"/><Relationship Id="rId2" Type="http://schemas.openxmlformats.org/officeDocument/2006/relationships/hyperlink" Target="http://www.tema.org.tr/" TargetMode="External"/><Relationship Id="rId1" Type="http://schemas.openxmlformats.org/officeDocument/2006/relationships/slideLayout" Target="../slideLayouts/slideLayout7.xml"/><Relationship Id="rId6" Type="http://schemas.openxmlformats.org/officeDocument/2006/relationships/hyperlink" Target="http://www.docev.org.tr/" TargetMode="External"/><Relationship Id="rId5" Type="http://schemas.openxmlformats.org/officeDocument/2006/relationships/hyperlink" Target="http://www.turcev.org.tr/" TargetMode="External"/><Relationship Id="rId4" Type="http://schemas.openxmlformats.org/officeDocument/2006/relationships/hyperlink" Target="http://www.dogailebaris.org.t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700086" y="300037"/>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800720" y="185738"/>
            <a:ext cx="2391280" cy="2232000"/>
          </a:xfrm>
          <a:prstGeom prst="rect">
            <a:avLst/>
          </a:prstGeom>
        </p:spPr>
      </p:pic>
      <p:sp>
        <p:nvSpPr>
          <p:cNvPr id="6" name="Akış Çizelgesi: Delikli Teyp 5"/>
          <p:cNvSpPr/>
          <p:nvPr/>
        </p:nvSpPr>
        <p:spPr>
          <a:xfrm>
            <a:off x="2157413" y="442912"/>
            <a:ext cx="7729538" cy="1843087"/>
          </a:xfrm>
          <a:prstGeom prst="flowChartPunchedTape">
            <a:avLst/>
          </a:prstGeom>
          <a:solidFill>
            <a:srgbClr val="B2B2B2">
              <a:lumMod val="60000"/>
              <a:lumOff val="40000"/>
            </a:srgbClr>
          </a:solidFill>
          <a:ln w="12700" cap="flat" cmpd="sng" algn="ctr">
            <a:solidFill>
              <a:srgbClr val="DDDDD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
        <p:nvSpPr>
          <p:cNvPr id="7" name="Dikdörtgen 6"/>
          <p:cNvSpPr/>
          <p:nvPr/>
        </p:nvSpPr>
        <p:spPr>
          <a:xfrm>
            <a:off x="2722986" y="809923"/>
            <a:ext cx="6774611" cy="1200329"/>
          </a:xfrm>
          <a:prstGeom prst="rect">
            <a:avLst/>
          </a:prstGeom>
          <a:noFill/>
        </p:spPr>
        <p:txBody>
          <a:bodyPr wrap="none" lIns="91440" tIns="45720" rIns="91440" bIns="45720">
            <a:spAutoFit/>
          </a:bodyPr>
          <a:lstStyle/>
          <a:p>
            <a:pPr algn="ctr"/>
            <a:r>
              <a:rPr lang="tr-TR" sz="7200" dirty="0">
                <a:ln w="0"/>
                <a:solidFill>
                  <a:prstClr val="black"/>
                </a:solidFill>
                <a:effectLst>
                  <a:outerShdw blurRad="38100" dist="19050" dir="2700000" algn="tl" rotWithShape="0">
                    <a:prstClr val="black">
                      <a:alpha val="40000"/>
                    </a:prstClr>
                  </a:outerShdw>
                </a:effectLst>
                <a:latin typeface="Jokerman" panose="04090605060D06020702" pitchFamily="82" charset="0"/>
              </a:rPr>
              <a:t>Çocuk ve Doğa</a:t>
            </a:r>
          </a:p>
        </p:txBody>
      </p:sp>
      <p:sp>
        <p:nvSpPr>
          <p:cNvPr id="8" name="Dikdörtgen 7"/>
          <p:cNvSpPr/>
          <p:nvPr/>
        </p:nvSpPr>
        <p:spPr>
          <a:xfrm>
            <a:off x="1878060" y="3222187"/>
            <a:ext cx="8493030" cy="175432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a:ln w="0"/>
                <a:solidFill>
                  <a:prstClr val="black"/>
                </a:solidFill>
                <a:effectLst>
                  <a:outerShdw blurRad="38100" dist="19050" dir="2700000" algn="tl" rotWithShape="0">
                    <a:prstClr val="black">
                      <a:alpha val="40000"/>
                    </a:prstClr>
                  </a:outerShdw>
                </a:effectLst>
                <a:uLnTx/>
                <a:uFillTx/>
                <a:latin typeface="Arial Rounded MT Bold" panose="020F0704030504030204" pitchFamily="34" charset="0"/>
              </a:rPr>
              <a:t>Sağlık </a:t>
            </a:r>
            <a:r>
              <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Rounded MT Bold" panose="020F0704030504030204" pitchFamily="34" charset="0"/>
              </a:rPr>
              <a:t>Bilimleri Fakültesi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Rounded MT Bold" panose="020F0704030504030204" pitchFamily="34" charset="0"/>
              </a:rPr>
              <a:t>Çocuk Gelişimi Bölümü</a:t>
            </a:r>
            <a:endPar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Tree>
    <p:extLst>
      <p:ext uri="{BB962C8B-B14F-4D97-AF65-F5344CB8AC3E}">
        <p14:creationId xmlns:p14="http://schemas.microsoft.com/office/powerpoint/2010/main" val="3950135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ey Kaydırma 2"/>
          <p:cNvSpPr/>
          <p:nvPr/>
        </p:nvSpPr>
        <p:spPr>
          <a:xfrm>
            <a:off x="171450" y="585788"/>
            <a:ext cx="12020550" cy="5657850"/>
          </a:xfrm>
          <a:prstGeom prst="verticalScroll">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28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Ülkemizde çevre bilincinin geliştirilmesi konusunda çalışan sivil toplum kuruluşları bulunmaktadır. Türkiye Erozyonla Mücadele, Ağaçlandırma ve Doğal varlıkları Koruma Vakfı (TEMA) 1992 yılından beri bu konudaki çalışmalarını sürdürmektedir. </a:t>
            </a:r>
          </a:p>
        </p:txBody>
      </p:sp>
    </p:spTree>
    <p:extLst>
      <p:ext uri="{BB962C8B-B14F-4D97-AF65-F5344CB8AC3E}">
        <p14:creationId xmlns:p14="http://schemas.microsoft.com/office/powerpoint/2010/main" val="376011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185738" y="571500"/>
            <a:ext cx="11730037" cy="577215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tr-TR" sz="2800" kern="0" dirty="0">
                <a:ln w="0"/>
                <a:solidFill>
                  <a:schemeClr val="tx1"/>
                </a:solidFill>
                <a:effectLst>
                  <a:outerShdw blurRad="38100" dist="19050" dir="2700000" algn="tl" rotWithShape="0">
                    <a:schemeClr val="dk1">
                      <a:alpha val="40000"/>
                    </a:schemeClr>
                  </a:outerShdw>
                </a:effectLst>
              </a:rPr>
              <a:t>Vakıf bünyesinde, küçük çocukların çevre bilincinin arttırılması için etkinlikler düzenleyen Yavru Tema adlı bir alt birimi bulunmaktadır. 2002 yılından beri faaliyet gösteren  </a:t>
            </a:r>
            <a:r>
              <a:rPr lang="tr-TR" sz="2800" u="sng" kern="0" dirty="0">
                <a:ln w="0"/>
                <a:solidFill>
                  <a:schemeClr val="tx1"/>
                </a:solidFill>
                <a:effectLst>
                  <a:outerShdw blurRad="38100" dist="19050" dir="2700000" algn="tl" rotWithShape="0">
                    <a:schemeClr val="dk1">
                      <a:alpha val="40000"/>
                    </a:schemeClr>
                  </a:outerShdw>
                </a:effectLst>
              </a:rPr>
              <a:t>Doğa Derneği </a:t>
            </a:r>
            <a:r>
              <a:rPr lang="tr-TR" sz="2800" kern="0" dirty="0">
                <a:ln w="0"/>
                <a:solidFill>
                  <a:schemeClr val="tx1"/>
                </a:solidFill>
                <a:effectLst>
                  <a:outerShdw blurRad="38100" dist="19050" dir="2700000" algn="tl" rotWithShape="0">
                    <a:schemeClr val="dk1">
                      <a:alpha val="40000"/>
                    </a:schemeClr>
                  </a:outerShdw>
                </a:effectLst>
              </a:rPr>
              <a:t>ise ülkemizdeki çevre sorunlarına yapıcı ve yaratıcı çözümler getirmeye ilke edinmiştir. Dernek ‘ Doğa Çantam’ projesiyle 6-11 yaşları arasındaki çocuklara yönelik olarak doğayı doğada tanımayı teşvik eden bir çevre eğitim programı düzenlemektedir. Gerek </a:t>
            </a:r>
            <a:r>
              <a:rPr lang="tr-TR" sz="2800" u="sng" kern="0" dirty="0">
                <a:ln w="0"/>
                <a:solidFill>
                  <a:schemeClr val="tx1"/>
                </a:solidFill>
                <a:effectLst>
                  <a:outerShdw blurRad="38100" dist="19050" dir="2700000" algn="tl" rotWithShape="0">
                    <a:schemeClr val="dk1">
                      <a:alpha val="40000"/>
                    </a:schemeClr>
                  </a:outerShdw>
                </a:effectLst>
              </a:rPr>
              <a:t>TEMA Vakfı’nın </a:t>
            </a:r>
            <a:r>
              <a:rPr lang="tr-TR" sz="2800" kern="0" dirty="0">
                <a:ln w="0"/>
                <a:solidFill>
                  <a:schemeClr val="tx1"/>
                </a:solidFill>
                <a:effectLst>
                  <a:outerShdw blurRad="38100" dist="19050" dir="2700000" algn="tl" rotWithShape="0">
                    <a:schemeClr val="dk1">
                      <a:alpha val="40000"/>
                    </a:schemeClr>
                  </a:outerShdw>
                </a:effectLst>
              </a:rPr>
              <a:t>gerekse Doğa Derneği’nin çevre ile ilgili pek çok konuda eğiticilerin eğitimi çalışmaları bulunmaktadır.</a:t>
            </a:r>
          </a:p>
        </p:txBody>
      </p:sp>
    </p:spTree>
    <p:extLst>
      <p:ext uri="{BB962C8B-B14F-4D97-AF65-F5344CB8AC3E}">
        <p14:creationId xmlns:p14="http://schemas.microsoft.com/office/powerpoint/2010/main" val="206710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242888" y="485775"/>
            <a:ext cx="11687175" cy="578643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ln w="0"/>
                <a:solidFill>
                  <a:schemeClr val="tx1"/>
                </a:solidFill>
                <a:effectLst>
                  <a:outerShdw blurRad="38100" dist="19050" dir="2700000" algn="tl" rotWithShape="0">
                    <a:schemeClr val="dk1">
                      <a:alpha val="40000"/>
                    </a:schemeClr>
                  </a:outerShdw>
                </a:effectLst>
                <a:latin typeface="TT15Ct00"/>
              </a:rPr>
              <a:t>Yukarıda değinildiği üzere sivil toplum kuruluşlarının kamuoyuna, amaçlarına ulaşma konusunda gereken bilgi ve teknolojiyi sağlama görevi vardır. TEMA Vakfı’nın, çevrenin korunması konusunda kamuoyu oluşturma ve karar vericilerin eylemlerini bu yönde gerçekleştirmelerine katkı sağlamanın yanı sıra, kamuoyunu bilgilendirmek ve bilinçlendirmek gibi bir görevi de bulunmaktadır. Bu eğitimler değişik kurumlarda, çeşitli meslek gruplarına yönelik olarak uygulanmakla birlikte, son dönemde okullarda öğrencilere yönelik yapılan eğitimlere etkin katılımın sağlandığı ve bu çalışmaların verimli olduğu yapılan değerlendirmeler sonucunda bilinmektedir. Yavru TEMA ile ilköğretim okullarında elde edilen başarı, Minik TEMA ile okul öncesi eğitim kurumlarında uygulanacak eğitimin önünü açmıştır. Minik TEMA sayesinde öğrenciler çevre eğitimlerini açık alanlarda uygulamalı olarak, yani yaşayarak öğrenecek, sosyal sorumluluk bilincini olabildiğince erken yaşta kazanacaklardır.</a:t>
            </a:r>
            <a:endParaRPr lang="tr-TR"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62502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49" y="600075"/>
            <a:ext cx="4600575" cy="47577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551" y="514349"/>
            <a:ext cx="4400550" cy="47863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0679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14" y="814388"/>
            <a:ext cx="5143500" cy="54578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Resim 1"/>
          <p:cNvPicPr>
            <a:picLocks noChangeAspect="1"/>
          </p:cNvPicPr>
          <p:nvPr/>
        </p:nvPicPr>
        <p:blipFill>
          <a:blip r:embed="rId3"/>
          <a:stretch>
            <a:fillRect/>
          </a:stretch>
        </p:blipFill>
        <p:spPr>
          <a:xfrm>
            <a:off x="6415088" y="757237"/>
            <a:ext cx="5029200" cy="55435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1545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875926371"/>
              </p:ext>
            </p:extLst>
          </p:nvPr>
        </p:nvGraphicFramePr>
        <p:xfrm>
          <a:off x="363538" y="603251"/>
          <a:ext cx="11144250" cy="5343528"/>
        </p:xfrm>
        <a:graphic>
          <a:graphicData uri="http://schemas.openxmlformats.org/drawingml/2006/table">
            <a:tbl>
              <a:tblPr firstRow="1" bandRow="1">
                <a:tableStyleId>{46F890A9-2807-4EBB-B81D-B2AA78EC7F39}</a:tableStyleId>
              </a:tblPr>
              <a:tblGrid>
                <a:gridCol w="11144250">
                  <a:extLst>
                    <a:ext uri="{9D8B030D-6E8A-4147-A177-3AD203B41FA5}">
                      <a16:colId xmlns:a16="http://schemas.microsoft.com/office/drawing/2014/main" val="20000"/>
                    </a:ext>
                  </a:extLst>
                </a:gridCol>
              </a:tblGrid>
              <a:tr h="1335882">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80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u="none" strike="noStrike" kern="1200" cap="none" spc="0" normalizeH="0" baseline="0" noProof="0" dirty="0">
                          <a:ln>
                            <a:noFill/>
                          </a:ln>
                          <a:effectLst/>
                          <a:uLnTx/>
                          <a:uFillTx/>
                        </a:rPr>
                        <a:t>Çevreyle İlgili Çalışan Vakıf Ve Dernekler Hakkında Daha Fazla Bilgi İçin; </a:t>
                      </a:r>
                    </a:p>
                    <a:p>
                      <a:endParaRPr lang="tr-TR" dirty="0"/>
                    </a:p>
                  </a:txBody>
                  <a:tcPr/>
                </a:tc>
                <a:extLst>
                  <a:ext uri="{0D108BD9-81ED-4DB2-BD59-A6C34878D82A}">
                    <a16:rowId xmlns:a16="http://schemas.microsoft.com/office/drawing/2014/main" val="10000"/>
                  </a:ext>
                </a:extLst>
              </a:tr>
              <a:tr h="1335882">
                <a:tc>
                  <a:txBody>
                    <a:bodyPr/>
                    <a:lstStyle>
                      <a:lvl1pPr marL="0" algn="l" defTabSz="457200" rtl="0" eaLnBrk="1" latinLnBrk="0" hangingPunct="1">
                        <a:defRPr sz="1800" kern="1200">
                          <a:solidFill>
                            <a:schemeClr val="lt1"/>
                          </a:solidFill>
                          <a:latin typeface="Calibri" panose="020F0502020204030204"/>
                        </a:defRPr>
                      </a:lvl1pPr>
                      <a:lvl2pPr marL="457200" algn="l" defTabSz="457200" rtl="0" eaLnBrk="1" latinLnBrk="0" hangingPunct="1">
                        <a:defRPr sz="1800" kern="1200">
                          <a:solidFill>
                            <a:schemeClr val="lt1"/>
                          </a:solidFill>
                          <a:latin typeface="Calibri" panose="020F0502020204030204"/>
                        </a:defRPr>
                      </a:lvl2pPr>
                      <a:lvl3pPr marL="914400" algn="l" defTabSz="457200" rtl="0" eaLnBrk="1" latinLnBrk="0" hangingPunct="1">
                        <a:defRPr sz="1800" kern="1200">
                          <a:solidFill>
                            <a:schemeClr val="lt1"/>
                          </a:solidFill>
                          <a:latin typeface="Calibri" panose="020F0502020204030204"/>
                        </a:defRPr>
                      </a:lvl3pPr>
                      <a:lvl4pPr marL="1371600" algn="l" defTabSz="457200" rtl="0" eaLnBrk="1" latinLnBrk="0" hangingPunct="1">
                        <a:defRPr sz="1800" kern="1200">
                          <a:solidFill>
                            <a:schemeClr val="lt1"/>
                          </a:solidFill>
                          <a:latin typeface="Calibri" panose="020F0502020204030204"/>
                        </a:defRPr>
                      </a:lvl4pPr>
                      <a:lvl5pPr marL="1828800" algn="l" defTabSz="457200" rtl="0" eaLnBrk="1" latinLnBrk="0" hangingPunct="1">
                        <a:defRPr sz="1800" kern="1200">
                          <a:solidFill>
                            <a:schemeClr val="lt1"/>
                          </a:solidFill>
                          <a:latin typeface="Calibri" panose="020F0502020204030204"/>
                        </a:defRPr>
                      </a:lvl5pPr>
                      <a:lvl6pPr marL="2286000" algn="l" defTabSz="457200" rtl="0" eaLnBrk="1" latinLnBrk="0" hangingPunct="1">
                        <a:defRPr sz="1800" kern="1200">
                          <a:solidFill>
                            <a:schemeClr val="lt1"/>
                          </a:solidFill>
                          <a:latin typeface="Calibri" panose="020F0502020204030204"/>
                        </a:defRPr>
                      </a:lvl6pPr>
                      <a:lvl7pPr marL="2743200" algn="l" defTabSz="457200" rtl="0" eaLnBrk="1" latinLnBrk="0" hangingPunct="1">
                        <a:defRPr sz="1800" kern="1200">
                          <a:solidFill>
                            <a:schemeClr val="lt1"/>
                          </a:solidFill>
                          <a:latin typeface="Calibri" panose="020F0502020204030204"/>
                        </a:defRPr>
                      </a:lvl7pPr>
                      <a:lvl8pPr marL="3200400" algn="l" defTabSz="457200" rtl="0" eaLnBrk="1" latinLnBrk="0" hangingPunct="1">
                        <a:defRPr sz="1800" kern="1200">
                          <a:solidFill>
                            <a:schemeClr val="lt1"/>
                          </a:solidFill>
                          <a:latin typeface="Calibri" panose="020F0502020204030204"/>
                        </a:defRPr>
                      </a:lvl8pPr>
                      <a:lvl9pPr marL="3657600" algn="l" defTabSz="457200" rtl="0" eaLnBrk="1" latinLnBrk="0" hangingPunct="1">
                        <a:defRPr sz="1800" kern="1200">
                          <a:solidFill>
                            <a:schemeClr val="lt1"/>
                          </a:solidFill>
                          <a:latin typeface="Calibri" panose="020F0502020204030204"/>
                        </a:defRPr>
                      </a:lvl9pPr>
                    </a:lstStyle>
                    <a:p>
                      <a:r>
                        <a:rPr lang="tr-TR" sz="3200" dirty="0">
                          <a:hlinkClick r:id="rId2"/>
                        </a:rPr>
                        <a:t>www.tema.org.tr</a:t>
                      </a:r>
                      <a:endParaRPr lang="tr-TR" sz="3200" dirty="0"/>
                    </a:p>
                    <a:p>
                      <a:r>
                        <a:rPr lang="tr-TR" sz="3200" dirty="0">
                          <a:hlinkClick r:id="rId3"/>
                        </a:rPr>
                        <a:t>www.dogaderneği.org</a:t>
                      </a:r>
                      <a:endParaRPr lang="tr-TR" sz="3200" dirty="0">
                        <a:solidFill>
                          <a:schemeClr val="accent2">
                            <a:lumMod val="50000"/>
                          </a:schemeClr>
                        </a:solidFill>
                      </a:endParaRPr>
                    </a:p>
                  </a:txBody>
                  <a:tcPr/>
                </a:tc>
                <a:extLst>
                  <a:ext uri="{0D108BD9-81ED-4DB2-BD59-A6C34878D82A}">
                    <a16:rowId xmlns:a16="http://schemas.microsoft.com/office/drawing/2014/main" val="10001"/>
                  </a:ext>
                </a:extLst>
              </a:tr>
              <a:tr h="1335882">
                <a:tc>
                  <a:txBody>
                    <a:bodyPr/>
                    <a:lstStyle>
                      <a:lvl1pPr marL="0" algn="l" defTabSz="457200" rtl="0" eaLnBrk="1" latinLnBrk="0" hangingPunct="1">
                        <a:defRPr sz="1800" kern="1200">
                          <a:solidFill>
                            <a:schemeClr val="lt1"/>
                          </a:solidFill>
                          <a:latin typeface="Calibri" panose="020F0502020204030204"/>
                        </a:defRPr>
                      </a:lvl1pPr>
                      <a:lvl2pPr marL="457200" algn="l" defTabSz="457200" rtl="0" eaLnBrk="1" latinLnBrk="0" hangingPunct="1">
                        <a:defRPr sz="1800" kern="1200">
                          <a:solidFill>
                            <a:schemeClr val="lt1"/>
                          </a:solidFill>
                          <a:latin typeface="Calibri" panose="020F0502020204030204"/>
                        </a:defRPr>
                      </a:lvl2pPr>
                      <a:lvl3pPr marL="914400" algn="l" defTabSz="457200" rtl="0" eaLnBrk="1" latinLnBrk="0" hangingPunct="1">
                        <a:defRPr sz="1800" kern="1200">
                          <a:solidFill>
                            <a:schemeClr val="lt1"/>
                          </a:solidFill>
                          <a:latin typeface="Calibri" panose="020F0502020204030204"/>
                        </a:defRPr>
                      </a:lvl3pPr>
                      <a:lvl4pPr marL="1371600" algn="l" defTabSz="457200" rtl="0" eaLnBrk="1" latinLnBrk="0" hangingPunct="1">
                        <a:defRPr sz="1800" kern="1200">
                          <a:solidFill>
                            <a:schemeClr val="lt1"/>
                          </a:solidFill>
                          <a:latin typeface="Calibri" panose="020F0502020204030204"/>
                        </a:defRPr>
                      </a:lvl4pPr>
                      <a:lvl5pPr marL="1828800" algn="l" defTabSz="457200" rtl="0" eaLnBrk="1" latinLnBrk="0" hangingPunct="1">
                        <a:defRPr sz="1800" kern="1200">
                          <a:solidFill>
                            <a:schemeClr val="lt1"/>
                          </a:solidFill>
                          <a:latin typeface="Calibri" panose="020F0502020204030204"/>
                        </a:defRPr>
                      </a:lvl5pPr>
                      <a:lvl6pPr marL="2286000" algn="l" defTabSz="457200" rtl="0" eaLnBrk="1" latinLnBrk="0" hangingPunct="1">
                        <a:defRPr sz="1800" kern="1200">
                          <a:solidFill>
                            <a:schemeClr val="lt1"/>
                          </a:solidFill>
                          <a:latin typeface="Calibri" panose="020F0502020204030204"/>
                        </a:defRPr>
                      </a:lvl6pPr>
                      <a:lvl7pPr marL="2743200" algn="l" defTabSz="457200" rtl="0" eaLnBrk="1" latinLnBrk="0" hangingPunct="1">
                        <a:defRPr sz="1800" kern="1200">
                          <a:solidFill>
                            <a:schemeClr val="lt1"/>
                          </a:solidFill>
                          <a:latin typeface="Calibri" panose="020F0502020204030204"/>
                        </a:defRPr>
                      </a:lvl7pPr>
                      <a:lvl8pPr marL="3200400" algn="l" defTabSz="457200" rtl="0" eaLnBrk="1" latinLnBrk="0" hangingPunct="1">
                        <a:defRPr sz="1800" kern="1200">
                          <a:solidFill>
                            <a:schemeClr val="lt1"/>
                          </a:solidFill>
                          <a:latin typeface="Calibri" panose="020F0502020204030204"/>
                        </a:defRPr>
                      </a:lvl8pPr>
                      <a:lvl9pPr marL="3657600" algn="l" defTabSz="457200" rtl="0" eaLnBrk="1" latinLnBrk="0" hangingPunct="1">
                        <a:defRPr sz="1800" kern="1200">
                          <a:solidFill>
                            <a:schemeClr val="lt1"/>
                          </a:solidFill>
                          <a:latin typeface="Calibri" panose="020F0502020204030204"/>
                        </a:defRPr>
                      </a:lvl9pPr>
                    </a:lstStyle>
                    <a:p>
                      <a:r>
                        <a:rPr lang="tr-TR" sz="3200" dirty="0">
                          <a:hlinkClick r:id="rId4"/>
                        </a:rPr>
                        <a:t>www.dogailebaris.org.tr</a:t>
                      </a:r>
                      <a:endParaRPr lang="tr-TR" sz="3200" dirty="0"/>
                    </a:p>
                    <a:p>
                      <a:r>
                        <a:rPr lang="tr-TR" sz="3200" dirty="0">
                          <a:hlinkClick r:id="rId5"/>
                        </a:rPr>
                        <a:t>www.turcev.org.tr</a:t>
                      </a:r>
                      <a:endParaRPr lang="tr-TR" sz="3200" dirty="0">
                        <a:solidFill>
                          <a:schemeClr val="accent2">
                            <a:lumMod val="50000"/>
                          </a:schemeClr>
                        </a:solidFill>
                      </a:endParaRPr>
                    </a:p>
                  </a:txBody>
                  <a:tcPr/>
                </a:tc>
                <a:extLst>
                  <a:ext uri="{0D108BD9-81ED-4DB2-BD59-A6C34878D82A}">
                    <a16:rowId xmlns:a16="http://schemas.microsoft.com/office/drawing/2014/main" val="10002"/>
                  </a:ext>
                </a:extLst>
              </a:tr>
              <a:tr h="1335882">
                <a:tc>
                  <a:txBody>
                    <a:bodyPr/>
                    <a:lstStyle>
                      <a:lvl1pPr marL="0" algn="l" defTabSz="457200" rtl="0" eaLnBrk="1" latinLnBrk="0" hangingPunct="1">
                        <a:defRPr sz="1800" kern="1200">
                          <a:solidFill>
                            <a:schemeClr val="lt1"/>
                          </a:solidFill>
                          <a:latin typeface="Calibri" panose="020F0502020204030204"/>
                        </a:defRPr>
                      </a:lvl1pPr>
                      <a:lvl2pPr marL="457200" algn="l" defTabSz="457200" rtl="0" eaLnBrk="1" latinLnBrk="0" hangingPunct="1">
                        <a:defRPr sz="1800" kern="1200">
                          <a:solidFill>
                            <a:schemeClr val="lt1"/>
                          </a:solidFill>
                          <a:latin typeface="Calibri" panose="020F0502020204030204"/>
                        </a:defRPr>
                      </a:lvl2pPr>
                      <a:lvl3pPr marL="914400" algn="l" defTabSz="457200" rtl="0" eaLnBrk="1" latinLnBrk="0" hangingPunct="1">
                        <a:defRPr sz="1800" kern="1200">
                          <a:solidFill>
                            <a:schemeClr val="lt1"/>
                          </a:solidFill>
                          <a:latin typeface="Calibri" panose="020F0502020204030204"/>
                        </a:defRPr>
                      </a:lvl3pPr>
                      <a:lvl4pPr marL="1371600" algn="l" defTabSz="457200" rtl="0" eaLnBrk="1" latinLnBrk="0" hangingPunct="1">
                        <a:defRPr sz="1800" kern="1200">
                          <a:solidFill>
                            <a:schemeClr val="lt1"/>
                          </a:solidFill>
                          <a:latin typeface="Calibri" panose="020F0502020204030204"/>
                        </a:defRPr>
                      </a:lvl4pPr>
                      <a:lvl5pPr marL="1828800" algn="l" defTabSz="457200" rtl="0" eaLnBrk="1" latinLnBrk="0" hangingPunct="1">
                        <a:defRPr sz="1800" kern="1200">
                          <a:solidFill>
                            <a:schemeClr val="lt1"/>
                          </a:solidFill>
                          <a:latin typeface="Calibri" panose="020F0502020204030204"/>
                        </a:defRPr>
                      </a:lvl5pPr>
                      <a:lvl6pPr marL="2286000" algn="l" defTabSz="457200" rtl="0" eaLnBrk="1" latinLnBrk="0" hangingPunct="1">
                        <a:defRPr sz="1800" kern="1200">
                          <a:solidFill>
                            <a:schemeClr val="lt1"/>
                          </a:solidFill>
                          <a:latin typeface="Calibri" panose="020F0502020204030204"/>
                        </a:defRPr>
                      </a:lvl6pPr>
                      <a:lvl7pPr marL="2743200" algn="l" defTabSz="457200" rtl="0" eaLnBrk="1" latinLnBrk="0" hangingPunct="1">
                        <a:defRPr sz="1800" kern="1200">
                          <a:solidFill>
                            <a:schemeClr val="lt1"/>
                          </a:solidFill>
                          <a:latin typeface="Calibri" panose="020F0502020204030204"/>
                        </a:defRPr>
                      </a:lvl7pPr>
                      <a:lvl8pPr marL="3200400" algn="l" defTabSz="457200" rtl="0" eaLnBrk="1" latinLnBrk="0" hangingPunct="1">
                        <a:defRPr sz="1800" kern="1200">
                          <a:solidFill>
                            <a:schemeClr val="lt1"/>
                          </a:solidFill>
                          <a:latin typeface="Calibri" panose="020F0502020204030204"/>
                        </a:defRPr>
                      </a:lvl8pPr>
                      <a:lvl9pPr marL="3657600" algn="l" defTabSz="457200" rtl="0" eaLnBrk="1" latinLnBrk="0" hangingPunct="1">
                        <a:defRPr sz="1800" kern="1200">
                          <a:solidFill>
                            <a:schemeClr val="lt1"/>
                          </a:solidFill>
                          <a:latin typeface="Calibri" panose="020F0502020204030204"/>
                        </a:defRPr>
                      </a:lvl9pPr>
                    </a:lstStyle>
                    <a:p>
                      <a:r>
                        <a:rPr lang="tr-TR" sz="3200" dirty="0">
                          <a:hlinkClick r:id="rId6"/>
                        </a:rPr>
                        <a:t>www.docev.org.tr</a:t>
                      </a:r>
                      <a:endParaRPr lang="tr-TR" sz="3200" dirty="0"/>
                    </a:p>
                    <a:p>
                      <a:r>
                        <a:rPr lang="tr-TR" sz="3200" dirty="0">
                          <a:solidFill>
                            <a:schemeClr val="tx1"/>
                          </a:solidFill>
                        </a:rPr>
                        <a:t>www.cevko.org.tr</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51062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B8851B-F055-0044-83D9-D8226F41C5E8}"/>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A015A5CC-134D-D64E-A482-8EDB7549BFCB}"/>
              </a:ext>
            </a:extLst>
          </p:cNvPr>
          <p:cNvGraphicFramePr>
            <a:graphicFrameLocks noGrp="1"/>
          </p:cNvGraphicFramePr>
          <p:nvPr/>
        </p:nvGraphicFramePr>
        <p:xfrm>
          <a:off x="838200" y="3041174"/>
          <a:ext cx="10515600" cy="1920240"/>
        </p:xfrm>
        <a:graphic>
          <a:graphicData uri="http://schemas.openxmlformats.org/drawingml/2006/table">
            <a:tbl>
              <a:tblPr/>
              <a:tblGrid>
                <a:gridCol w="10515600">
                  <a:extLst>
                    <a:ext uri="{9D8B030D-6E8A-4147-A177-3AD203B41FA5}">
                      <a16:colId xmlns:a16="http://schemas.microsoft.com/office/drawing/2014/main" val="2159667174"/>
                    </a:ext>
                  </a:extLst>
                </a:gridCol>
              </a:tblGrid>
              <a:tr h="0">
                <a:tc>
                  <a:txBody>
                    <a:bodyPr/>
                    <a:lstStyle/>
                    <a:p>
                      <a:r>
                        <a:rPr lang="tr-TR">
                          <a:effectLst/>
                        </a:rPr>
                        <a:t>Atasoy, E. (2006). Çevre için eğitim: Çocuk doğa etkileşimi. Bursa: Ezgi Kitabevi. </a:t>
                      </a:r>
                    </a:p>
                  </a:txBody>
                  <a:tcPr marL="0" marR="0" marT="0" marB="0" anchor="ctr">
                    <a:lnL>
                      <a:noFill/>
                    </a:lnL>
                    <a:lnR>
                      <a:noFill/>
                    </a:lnR>
                    <a:lnT>
                      <a:noFill/>
                    </a:lnT>
                    <a:lnB>
                      <a:noFill/>
                    </a:lnB>
                  </a:tcPr>
                </a:tc>
                <a:extLst>
                  <a:ext uri="{0D108BD9-81ED-4DB2-BD59-A6C34878D82A}">
                    <a16:rowId xmlns:a16="http://schemas.microsoft.com/office/drawing/2014/main" val="4052185391"/>
                  </a:ext>
                </a:extLst>
              </a:tr>
              <a:tr h="0">
                <a:tc>
                  <a:txBody>
                    <a:bodyPr/>
                    <a:lstStyle/>
                    <a:p>
                      <a:r>
                        <a:rPr lang="tr-TR">
                          <a:effectLst/>
                        </a:rPr>
                        <a:t>Büyüktaşkapu, S., Öztürk Samur, A., Koçyiğit, S., ve Özenoğlu Kiremit, H. (2013). Çocuk ve çevre. Ankara: Vize Yayıncılık. </a:t>
                      </a:r>
                    </a:p>
                  </a:txBody>
                  <a:tcPr marL="0" marR="0" marT="0" marB="0" anchor="ctr">
                    <a:lnL>
                      <a:noFill/>
                    </a:lnL>
                    <a:lnR>
                      <a:noFill/>
                    </a:lnR>
                    <a:lnT>
                      <a:noFill/>
                    </a:lnT>
                    <a:lnB>
                      <a:noFill/>
                    </a:lnB>
                  </a:tcPr>
                </a:tc>
                <a:extLst>
                  <a:ext uri="{0D108BD9-81ED-4DB2-BD59-A6C34878D82A}">
                    <a16:rowId xmlns:a16="http://schemas.microsoft.com/office/drawing/2014/main" val="2192302795"/>
                  </a:ext>
                </a:extLst>
              </a:tr>
              <a:tr h="0">
                <a:tc>
                  <a:txBody>
                    <a:bodyPr/>
                    <a:lstStyle/>
                    <a:p>
                      <a:r>
                        <a:rPr lang="tr-TR">
                          <a:effectLst/>
                        </a:rPr>
                        <a:t>Kansu, N. (2012). Çocuğumla doğadayız. Ankara: Elma Yayınevi. </a:t>
                      </a:r>
                    </a:p>
                  </a:txBody>
                  <a:tcPr marL="0" marR="0" marT="0" marB="0" anchor="ctr">
                    <a:lnL>
                      <a:noFill/>
                    </a:lnL>
                    <a:lnR>
                      <a:noFill/>
                    </a:lnR>
                    <a:lnT>
                      <a:noFill/>
                    </a:lnT>
                    <a:lnB>
                      <a:noFill/>
                    </a:lnB>
                  </a:tcPr>
                </a:tc>
                <a:extLst>
                  <a:ext uri="{0D108BD9-81ED-4DB2-BD59-A6C34878D82A}">
                    <a16:rowId xmlns:a16="http://schemas.microsoft.com/office/drawing/2014/main" val="1585516800"/>
                  </a:ext>
                </a:extLst>
              </a:tr>
              <a:tr h="0">
                <a:tc>
                  <a:txBody>
                    <a:bodyPr/>
                    <a:lstStyle/>
                    <a:p>
                      <a:r>
                        <a:rPr lang="tr-TR">
                          <a:effectLst/>
                        </a:rPr>
                        <a:t>Louv, R. (2010). Doğadaki son çocuk. (Çev. C. Temürcü). Ankara: Tübitak Yayınları. </a:t>
                      </a:r>
                    </a:p>
                  </a:txBody>
                  <a:tcPr marL="0" marR="0" marT="0" marB="0" anchor="ctr">
                    <a:lnL>
                      <a:noFill/>
                    </a:lnL>
                    <a:lnR>
                      <a:noFill/>
                    </a:lnR>
                    <a:lnT>
                      <a:noFill/>
                    </a:lnT>
                    <a:lnB>
                      <a:noFill/>
                    </a:lnB>
                  </a:tcPr>
                </a:tc>
                <a:extLst>
                  <a:ext uri="{0D108BD9-81ED-4DB2-BD59-A6C34878D82A}">
                    <a16:rowId xmlns:a16="http://schemas.microsoft.com/office/drawing/2014/main" val="190482993"/>
                  </a:ext>
                </a:extLst>
              </a:tr>
              <a:tr h="0">
                <a:tc>
                  <a:txBody>
                    <a:bodyPr/>
                    <a:lstStyle/>
                    <a:p>
                      <a:r>
                        <a:rPr lang="tr-TR" dirty="0">
                          <a:effectLst/>
                        </a:rPr>
                        <a:t>Önder, A. ve Özkan, B. (2013). Sürdürülebilir çocuk gelişimi: Okul öncesinde etkinliklerle çevre eğitimi. Ankara: Anı Yayıncılık. </a:t>
                      </a:r>
                    </a:p>
                  </a:txBody>
                  <a:tcPr marL="0" marR="0" marT="0" marB="0" anchor="ctr">
                    <a:lnL>
                      <a:noFill/>
                    </a:lnL>
                    <a:lnR>
                      <a:noFill/>
                    </a:lnR>
                    <a:lnT>
                      <a:noFill/>
                    </a:lnT>
                    <a:lnB>
                      <a:noFill/>
                    </a:lnB>
                  </a:tcPr>
                </a:tc>
                <a:extLst>
                  <a:ext uri="{0D108BD9-81ED-4DB2-BD59-A6C34878D82A}">
                    <a16:rowId xmlns:a16="http://schemas.microsoft.com/office/drawing/2014/main" val="1263023871"/>
                  </a:ext>
                </a:extLst>
              </a:tr>
            </a:tbl>
          </a:graphicData>
        </a:graphic>
      </p:graphicFrame>
    </p:spTree>
    <p:extLst>
      <p:ext uri="{BB962C8B-B14F-4D97-AF65-F5344CB8AC3E}">
        <p14:creationId xmlns:p14="http://schemas.microsoft.com/office/powerpoint/2010/main" val="85668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ulut Belirtme Çizgisi 2"/>
          <p:cNvSpPr/>
          <p:nvPr/>
        </p:nvSpPr>
        <p:spPr>
          <a:xfrm>
            <a:off x="328613" y="0"/>
            <a:ext cx="11415712" cy="5786438"/>
          </a:xfrm>
          <a:prstGeom prst="cloudCallout">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8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Sivil Toplum Kuruluşlarının Çocukta Çevre Duyarlılığı Geliştirmedeki Rolü</a:t>
            </a:r>
          </a:p>
        </p:txBody>
      </p:sp>
    </p:spTree>
    <p:extLst>
      <p:ext uri="{BB962C8B-B14F-4D97-AF65-F5344CB8AC3E}">
        <p14:creationId xmlns:p14="http://schemas.microsoft.com/office/powerpoint/2010/main" val="86805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ey Kaydırma 2"/>
          <p:cNvSpPr/>
          <p:nvPr/>
        </p:nvSpPr>
        <p:spPr>
          <a:xfrm>
            <a:off x="171450" y="571501"/>
            <a:ext cx="11787188" cy="4857750"/>
          </a:xfrm>
          <a:prstGeom prst="verticalScroll">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28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Çevre duyarlılığının geliştirilmesinde ailenin, eğitim kurumlarının, kitle iletişim araçlarının ve </a:t>
            </a:r>
            <a:r>
              <a:rPr kumimoji="0" lang="tr-TR" sz="2800" i="0" u="sng"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sivil toplum </a:t>
            </a:r>
            <a:r>
              <a:rPr kumimoji="0" lang="tr-TR" sz="28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örgütlerinin önemli rolleri vardır. </a:t>
            </a:r>
          </a:p>
        </p:txBody>
      </p:sp>
    </p:spTree>
    <p:extLst>
      <p:ext uri="{BB962C8B-B14F-4D97-AF65-F5344CB8AC3E}">
        <p14:creationId xmlns:p14="http://schemas.microsoft.com/office/powerpoint/2010/main" val="349295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414338" y="600076"/>
            <a:ext cx="11544300" cy="51435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a:ln w="0"/>
                <a:solidFill>
                  <a:schemeClr val="tx1"/>
                </a:solidFill>
                <a:effectLst>
                  <a:outerShdw blurRad="38100" dist="19050" dir="2700000" algn="tl" rotWithShape="0">
                    <a:schemeClr val="dk1">
                      <a:alpha val="40000"/>
                    </a:schemeClr>
                  </a:outerShdw>
                </a:effectLst>
              </a:rPr>
              <a:t>Küreselleşmenin getirdiği değişim rüzgarı sivil toplum alanında da hissedilmiş, sivil toplum kuruluşlarının yaygınlaşmasını sağlamıştır. Sivil halkın bir araya gelerek örgütlenmesi devlet ve bürokratik kamu örgütlenmesinden daha farklı bir düzlemde, çarpıcı bir şekilde gelişmiş ve toplumsal hareketler hızla artmıştır. </a:t>
            </a:r>
          </a:p>
        </p:txBody>
      </p:sp>
    </p:spTree>
    <p:extLst>
      <p:ext uri="{BB962C8B-B14F-4D97-AF65-F5344CB8AC3E}">
        <p14:creationId xmlns:p14="http://schemas.microsoft.com/office/powerpoint/2010/main" val="254261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357188" y="528638"/>
            <a:ext cx="11601450" cy="520065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a:ln w="0"/>
                <a:solidFill>
                  <a:schemeClr val="tx1"/>
                </a:solidFill>
                <a:effectLst>
                  <a:outerShdw blurRad="38100" dist="19050" dir="2700000" algn="tl" rotWithShape="0">
                    <a:schemeClr val="dk1">
                      <a:alpha val="40000"/>
                    </a:schemeClr>
                  </a:outerShdw>
                </a:effectLst>
              </a:rPr>
              <a:t>Sivil toplum kuruluşu (</a:t>
            </a:r>
            <a:r>
              <a:rPr lang="tr-TR" sz="2800" dirty="0" err="1">
                <a:ln w="0"/>
                <a:solidFill>
                  <a:schemeClr val="tx1"/>
                </a:solidFill>
                <a:effectLst>
                  <a:outerShdw blurRad="38100" dist="19050" dir="2700000" algn="tl" rotWithShape="0">
                    <a:schemeClr val="dk1">
                      <a:alpha val="40000"/>
                    </a:schemeClr>
                  </a:outerShdw>
                </a:effectLst>
              </a:rPr>
              <a:t>Non-Governmental</a:t>
            </a:r>
            <a:r>
              <a:rPr lang="tr-TR" sz="2800" dirty="0">
                <a:ln w="0"/>
                <a:solidFill>
                  <a:schemeClr val="tx1"/>
                </a:solidFill>
                <a:effectLst>
                  <a:outerShdw blurRad="38100" dist="19050" dir="2700000" algn="tl" rotWithShape="0">
                    <a:schemeClr val="dk1">
                      <a:alpha val="40000"/>
                    </a:schemeClr>
                  </a:outerShdw>
                </a:effectLst>
              </a:rPr>
              <a:t> </a:t>
            </a:r>
            <a:r>
              <a:rPr lang="tr-TR" sz="2800" dirty="0" err="1">
                <a:ln w="0"/>
                <a:solidFill>
                  <a:schemeClr val="tx1"/>
                </a:solidFill>
                <a:effectLst>
                  <a:outerShdw blurRad="38100" dist="19050" dir="2700000" algn="tl" rotWithShape="0">
                    <a:schemeClr val="dk1">
                      <a:alpha val="40000"/>
                    </a:schemeClr>
                  </a:outerShdw>
                </a:effectLst>
              </a:rPr>
              <a:t>Organization</a:t>
            </a:r>
            <a:r>
              <a:rPr lang="tr-TR" sz="2800" dirty="0">
                <a:ln w="0"/>
                <a:solidFill>
                  <a:schemeClr val="tx1"/>
                </a:solidFill>
                <a:effectLst>
                  <a:outerShdw blurRad="38100" dist="19050" dir="2700000" algn="tl" rotWithShape="0">
                    <a:schemeClr val="dk1">
                      <a:alpha val="40000"/>
                    </a:schemeClr>
                  </a:outerShdw>
                </a:effectLst>
              </a:rPr>
              <a:t>) terimi İngilizceden Birleşmiş Milletler ana sözleşmesine geçmiş ve bugün uluslararası literatürde en yaygın tanımlama ile </a:t>
            </a:r>
            <a:r>
              <a:rPr lang="tr-TR" sz="2800" dirty="0" err="1">
                <a:ln w="0"/>
                <a:solidFill>
                  <a:schemeClr val="tx1"/>
                </a:solidFill>
                <a:effectLst>
                  <a:outerShdw blurRad="38100" dist="19050" dir="2700000" algn="tl" rotWithShape="0">
                    <a:schemeClr val="dk1">
                      <a:alpha val="40000"/>
                    </a:schemeClr>
                  </a:outerShdw>
                </a:effectLst>
              </a:rPr>
              <a:t>Non-Governmental</a:t>
            </a:r>
            <a:r>
              <a:rPr lang="tr-TR" sz="2800" dirty="0">
                <a:ln w="0"/>
                <a:solidFill>
                  <a:schemeClr val="tx1"/>
                </a:solidFill>
                <a:effectLst>
                  <a:outerShdw blurRad="38100" dist="19050" dir="2700000" algn="tl" rotWithShape="0">
                    <a:schemeClr val="dk1">
                      <a:alpha val="40000"/>
                    </a:schemeClr>
                  </a:outerShdw>
                </a:effectLst>
              </a:rPr>
              <a:t> </a:t>
            </a:r>
            <a:r>
              <a:rPr lang="tr-TR" sz="2800" dirty="0" err="1">
                <a:ln w="0"/>
                <a:solidFill>
                  <a:schemeClr val="tx1"/>
                </a:solidFill>
                <a:effectLst>
                  <a:outerShdw blurRad="38100" dist="19050" dir="2700000" algn="tl" rotWithShape="0">
                    <a:schemeClr val="dk1">
                      <a:alpha val="40000"/>
                    </a:schemeClr>
                  </a:outerShdw>
                </a:effectLst>
              </a:rPr>
              <a:t>Organization</a:t>
            </a:r>
            <a:r>
              <a:rPr lang="tr-TR" sz="2800" dirty="0">
                <a:ln w="0"/>
                <a:solidFill>
                  <a:schemeClr val="tx1"/>
                </a:solidFill>
                <a:effectLst>
                  <a:outerShdw blurRad="38100" dist="19050" dir="2700000" algn="tl" rotWithShape="0">
                    <a:schemeClr val="dk1">
                      <a:alpha val="40000"/>
                    </a:schemeClr>
                  </a:outerShdw>
                </a:effectLst>
              </a:rPr>
              <a:t> (NGO) şeklinde kullanılmaktadır. Bu terimin Türkçe tam karşılığı hükümet dışı kuruluşlar ya da gayri resmi kuruluşlardır ve bu şekilde kullananlar olmuştur. Hükümet dışı kuruluş ifadesi bir negatif kavramayı yani hükümet karşıtlığını da çağrıştırabileceği için bundan kaçınılmaktadır. </a:t>
            </a:r>
          </a:p>
        </p:txBody>
      </p:sp>
    </p:spTree>
    <p:extLst>
      <p:ext uri="{BB962C8B-B14F-4D97-AF65-F5344CB8AC3E}">
        <p14:creationId xmlns:p14="http://schemas.microsoft.com/office/powerpoint/2010/main" val="162158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171450" y="171451"/>
            <a:ext cx="12515850" cy="6529387"/>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b="1" dirty="0">
                <a:ln w="0"/>
                <a:solidFill>
                  <a:schemeClr val="tx1"/>
                </a:solidFill>
                <a:effectLst>
                  <a:outerShdw blurRad="38100" dist="19050" dir="2700000" algn="tl" rotWithShape="0">
                    <a:schemeClr val="dk1">
                      <a:alpha val="40000"/>
                    </a:schemeClr>
                  </a:outerShdw>
                </a:effectLst>
              </a:rPr>
              <a:t>Sivil toplum kuruluşlarının evrensel ölçekte kabul edilmiş bir tanımı olmamakla birlikte kabul görmüş bazı özelliklerinden söz edilebilir; </a:t>
            </a:r>
          </a:p>
          <a:p>
            <a:pPr algn="just"/>
            <a:endParaRPr lang="tr-TR" sz="2800" b="1" dirty="0">
              <a:ln w="0"/>
              <a:solidFill>
                <a:schemeClr val="tx1"/>
              </a:solidFill>
              <a:effectLst>
                <a:outerShdw blurRad="38100" dist="19050" dir="2700000" algn="tl" rotWithShape="0">
                  <a:schemeClr val="dk1">
                    <a:alpha val="40000"/>
                  </a:schemeClr>
                </a:outerShdw>
              </a:effectLst>
            </a:endParaRPr>
          </a:p>
          <a:p>
            <a:pPr algn="just"/>
            <a:r>
              <a:rPr lang="tr-TR" sz="2800" dirty="0">
                <a:ln w="0"/>
                <a:solidFill>
                  <a:schemeClr val="tx1"/>
                </a:solidFill>
                <a:effectLst>
                  <a:outerShdw blurRad="38100" dist="19050" dir="2700000" algn="tl" rotWithShape="0">
                    <a:schemeClr val="dk1">
                      <a:alpha val="40000"/>
                    </a:schemeClr>
                  </a:outerShdw>
                </a:effectLst>
              </a:rPr>
              <a:t>1-Sivil toplum kuruluşları kar amacı gütmezler. Özel finansman kaynaklarını kar paylaşma amacı gütmeksizin kamu yararına yönlendirirler.</a:t>
            </a:r>
          </a:p>
          <a:p>
            <a:pPr algn="just"/>
            <a:r>
              <a:rPr lang="tr-TR" sz="2800" dirty="0">
                <a:ln w="0"/>
                <a:solidFill>
                  <a:schemeClr val="tx1"/>
                </a:solidFill>
                <a:effectLst>
                  <a:outerShdw blurRad="38100" dist="19050" dir="2700000" algn="tl" rotWithShape="0">
                    <a:schemeClr val="dk1">
                      <a:alpha val="40000"/>
                    </a:schemeClr>
                  </a:outerShdw>
                </a:effectLst>
              </a:rPr>
              <a:t> 2-Gönüllülük esasına dayanırlar. Her hangi bir konuda, çeşitli etkinliklerle istedikleri için, amaçları doğrultusunda hareket ederler. </a:t>
            </a:r>
          </a:p>
          <a:p>
            <a:pPr algn="just"/>
            <a:r>
              <a:rPr lang="tr-TR" sz="2800" dirty="0">
                <a:ln w="0"/>
                <a:solidFill>
                  <a:schemeClr val="tx1"/>
                </a:solidFill>
                <a:effectLst>
                  <a:outerShdw blurRad="38100" dist="19050" dir="2700000" algn="tl" rotWithShape="0">
                    <a:schemeClr val="dk1">
                      <a:alpha val="40000"/>
                    </a:schemeClr>
                  </a:outerShdw>
                </a:effectLst>
              </a:rPr>
              <a:t>3-Sivil toplum kuruluşları bürokratik olmayan esnek bir yapıya sahiptirler. </a:t>
            </a:r>
          </a:p>
          <a:p>
            <a:pPr algn="just"/>
            <a:r>
              <a:rPr lang="tr-TR" sz="2800" dirty="0">
                <a:ln w="0"/>
                <a:solidFill>
                  <a:schemeClr val="tx1"/>
                </a:solidFill>
                <a:effectLst>
                  <a:outerShdw blurRad="38100" dist="19050" dir="2700000" algn="tl" rotWithShape="0">
                    <a:schemeClr val="dk1">
                      <a:alpha val="40000"/>
                    </a:schemeClr>
                  </a:outerShdw>
                </a:effectLst>
              </a:rPr>
              <a:t>4-Karar ve uygulamalarda katılımcı bir yaklaşım benimserler. Üyelerinin çoğunluğu gerçekleştirilen eylemlerin, çalışmaların doğrudan içerisinde yer alır. </a:t>
            </a:r>
          </a:p>
        </p:txBody>
      </p:sp>
    </p:spTree>
    <p:extLst>
      <p:ext uri="{BB962C8B-B14F-4D97-AF65-F5344CB8AC3E}">
        <p14:creationId xmlns:p14="http://schemas.microsoft.com/office/powerpoint/2010/main" val="352185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314325" y="1285875"/>
            <a:ext cx="11487150" cy="432911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tr-TR" sz="2800" kern="0">
                <a:ln w="0"/>
                <a:solidFill>
                  <a:schemeClr val="tx1"/>
                </a:solidFill>
                <a:effectLst>
                  <a:outerShdw blurRad="38100" dist="19050" dir="2700000" algn="tl" rotWithShape="0">
                    <a:schemeClr val="dk1">
                      <a:alpha val="40000"/>
                    </a:schemeClr>
                  </a:outerShdw>
                </a:effectLst>
              </a:rPr>
              <a:t>Tüm sosyoekonomik ve sosyokültürel yapı dikkate alındığında çevre sorunlarının tümüyle önüne geçilmesi bugün için olanaksızdır. Bunun yerine kirlenmenin olanaklar ölçüsünde azaltılması, mevcut kirliliğin temizlenmesi, atıkların yeniden kazanılması gibi çevre koruma yöntemleri uygulanabilir. </a:t>
            </a:r>
            <a:endParaRPr lang="tr-TR" sz="2800" kern="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77435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214312" y="542925"/>
            <a:ext cx="11844338" cy="547211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a:ln w="0"/>
                <a:solidFill>
                  <a:schemeClr val="tx1"/>
                </a:solidFill>
                <a:effectLst>
                  <a:outerShdw blurRad="38100" dist="19050" dir="2700000" algn="tl" rotWithShape="0">
                    <a:schemeClr val="dk1">
                      <a:alpha val="40000"/>
                    </a:schemeClr>
                  </a:outerShdw>
                </a:effectLst>
                <a:latin typeface="TT15Ct00"/>
              </a:rPr>
              <a:t>Gelecekte çevrenin şekillenmesinde iki grup önemli rol oynayacaktır. Bunlar; doğal varlıkların yönetimi ile ilgili karar vericiler ve sivil toplum kuruluşları ile eğitimcilerdir. Eğitimciler öğrenenleri çevreden gelen uyaranlar üzerinde sağlıklı değerlendirmeler yapabilmeleri için gerekli bilgi ve becerilerle donatmakla sorumludurlar. Doğal varlıklar ile ilgili karar vericiler ve sivil toplum kuruluşları ise amaçlarımıza ulaşmak için gereken bilgi ve teknolojiyi sağlarlar.</a:t>
            </a:r>
            <a:endParaRPr lang="tr-TR"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0417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 y="171449"/>
            <a:ext cx="11144250" cy="58150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17428050"/>
      </p:ext>
    </p:extLst>
  </p:cSld>
  <p:clrMapOvr>
    <a:masterClrMapping/>
  </p:clrMapOvr>
</p:sld>
</file>

<file path=ppt/theme/theme1.xml><?xml version="1.0" encoding="utf-8"?>
<a:theme xmlns:a="http://schemas.openxmlformats.org/drawingml/2006/main" name="Office Teması">
  <a:themeElements>
    <a:clrScheme name="Özel 5">
      <a:dk1>
        <a:sysClr val="windowText" lastClr="000000"/>
      </a:dk1>
      <a:lt1>
        <a:sysClr val="window" lastClr="FFFFFF"/>
      </a:lt1>
      <a:dk2>
        <a:srgbClr val="000000"/>
      </a:dk2>
      <a:lt2>
        <a:srgbClr val="F8F8F8"/>
      </a:lt2>
      <a:accent1>
        <a:srgbClr val="DDDDDD"/>
      </a:accent1>
      <a:accent2>
        <a:srgbClr val="B2B2B2"/>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304</TotalTime>
  <Words>731</Words>
  <Application>Microsoft Macintosh PowerPoint</Application>
  <PresentationFormat>Geniş ekran</PresentationFormat>
  <Paragraphs>32</Paragraphs>
  <Slides>16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Arial</vt:lpstr>
      <vt:lpstr>Arial Rounded MT Bold</vt:lpstr>
      <vt:lpstr>Calibri</vt:lpstr>
      <vt:lpstr>Calibri Light</vt:lpstr>
      <vt:lpstr>Jokerman</vt:lpstr>
      <vt:lpstr>TT15Ct00</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15</cp:revision>
  <dcterms:created xsi:type="dcterms:W3CDTF">2017-12-02T18:21:06Z</dcterms:created>
  <dcterms:modified xsi:type="dcterms:W3CDTF">2020-05-04T20:27:27Z</dcterms:modified>
</cp:coreProperties>
</file>