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notesMasterIdLst>
    <p:notesMasterId r:id="rId22"/>
  </p:notesMasterIdLst>
  <p:sldIdLst>
    <p:sldId id="256" r:id="rId2"/>
    <p:sldId id="296" r:id="rId3"/>
    <p:sldId id="303" r:id="rId4"/>
    <p:sldId id="304" r:id="rId5"/>
    <p:sldId id="305" r:id="rId6"/>
    <p:sldId id="306" r:id="rId7"/>
    <p:sldId id="278" r:id="rId8"/>
    <p:sldId id="308" r:id="rId9"/>
    <p:sldId id="309" r:id="rId10"/>
    <p:sldId id="292" r:id="rId11"/>
    <p:sldId id="312" r:id="rId12"/>
    <p:sldId id="317" r:id="rId13"/>
    <p:sldId id="319" r:id="rId14"/>
    <p:sldId id="352" r:id="rId15"/>
    <p:sldId id="322" r:id="rId16"/>
    <p:sldId id="323" r:id="rId17"/>
    <p:sldId id="325" r:id="rId18"/>
    <p:sldId id="333" r:id="rId19"/>
    <p:sldId id="271" r:id="rId20"/>
    <p:sldId id="280" r:id="rId2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338"/>
    <p:restoredTop sz="93009"/>
  </p:normalViewPr>
  <p:slideViewPr>
    <p:cSldViewPr snapToGrid="0">
      <p:cViewPr varScale="1">
        <p:scale>
          <a:sx n="105" d="100"/>
          <a:sy n="105" d="100"/>
        </p:scale>
        <p:origin x="1200"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7D5C32C-C32A-AA43-906E-F573206A9E13}" type="datetimeFigureOut">
              <a:rPr lang="tr-TR" smtClean="0"/>
              <a:t>22.01.2020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tr-TR"/>
              <a:t>Asıl metin stillerini düzenle
İkinci düzey
Üçüncü düzey
Dördüncü düzey
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870C42-C760-FE42-9DE3-EDA54A2324D4}" type="slidenum">
              <a:rPr lang="tr-TR" smtClean="0"/>
              <a:t>‹#›</a:t>
            </a:fld>
            <a:endParaRPr lang="tr-TR"/>
          </a:p>
        </p:txBody>
      </p:sp>
    </p:spTree>
    <p:extLst>
      <p:ext uri="{BB962C8B-B14F-4D97-AF65-F5344CB8AC3E}">
        <p14:creationId xmlns:p14="http://schemas.microsoft.com/office/powerpoint/2010/main" val="1241852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332828D8-E26A-AD4A-9DCD-579980972744}" type="slidenum">
              <a:rPr lang="tr-TR" smtClean="0"/>
              <a:t>3</a:t>
            </a:fld>
            <a:endParaRPr lang="tr-TR"/>
          </a:p>
        </p:txBody>
      </p:sp>
    </p:spTree>
    <p:extLst>
      <p:ext uri="{BB962C8B-B14F-4D97-AF65-F5344CB8AC3E}">
        <p14:creationId xmlns:p14="http://schemas.microsoft.com/office/powerpoint/2010/main" val="15543891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1 Slayt Görüntüsü Yer Tutucusu"/>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7523" name="2 Not Yer Tutucusu"/>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tr-TR" altLang="tr-TR" b="1" dirty="0"/>
              <a:t>Manyetik Özelliklere Göre Ayırma</a:t>
            </a:r>
          </a:p>
          <a:p>
            <a:pPr eaLnBrk="1" hangingPunct="1">
              <a:spcBef>
                <a:spcPct val="0"/>
              </a:spcBef>
            </a:pPr>
            <a:endParaRPr lang="tr-TR" altLang="tr-TR" b="1" dirty="0"/>
          </a:p>
          <a:p>
            <a:pPr eaLnBrk="1" hangingPunct="1">
              <a:spcBef>
                <a:spcPct val="0"/>
              </a:spcBef>
            </a:pPr>
            <a:r>
              <a:rPr lang="tr-TR" altLang="tr-TR" dirty="0"/>
              <a:t>Bu amaçla mıknatıslar kullanılır. </a:t>
            </a:r>
          </a:p>
          <a:p>
            <a:pPr eaLnBrk="1" hangingPunct="1">
              <a:spcBef>
                <a:spcPct val="0"/>
              </a:spcBef>
            </a:pPr>
            <a:endParaRPr lang="tr-TR" altLang="tr-TR" dirty="0"/>
          </a:p>
          <a:p>
            <a:pPr eaLnBrk="1" hangingPunct="1">
              <a:spcBef>
                <a:spcPct val="0"/>
              </a:spcBef>
            </a:pPr>
            <a:r>
              <a:rPr lang="tr-TR" altLang="tr-TR" dirty="0"/>
              <a:t>Metal parçalarının uzaklaştırılması amaçlanır.</a:t>
            </a:r>
          </a:p>
          <a:p>
            <a:pPr eaLnBrk="1" hangingPunct="1">
              <a:spcBef>
                <a:spcPct val="0"/>
              </a:spcBef>
            </a:pPr>
            <a:endParaRPr lang="tr-TR" altLang="tr-TR" dirty="0"/>
          </a:p>
          <a:p>
            <a:pPr eaLnBrk="1" hangingPunct="1">
              <a:spcBef>
                <a:spcPct val="0"/>
              </a:spcBef>
            </a:pPr>
            <a:r>
              <a:rPr lang="tr-TR" altLang="tr-TR" dirty="0">
                <a:latin typeface="Constantia" panose="02030602050306030303" pitchFamily="18" charset="0"/>
              </a:rPr>
              <a:t>Prosesin ilk aşamalardaki öncelik, makinelerin metal parçalarından zarar görmesinin engellenmesi ve makinelerde (özellikle </a:t>
            </a:r>
            <a:r>
              <a:rPr lang="tr-TR" altLang="tr-TR" dirty="0" err="1">
                <a:latin typeface="Constantia" panose="02030602050306030303" pitchFamily="18" charset="0"/>
              </a:rPr>
              <a:t>valslerde</a:t>
            </a:r>
            <a:r>
              <a:rPr lang="tr-TR" altLang="tr-TR" dirty="0">
                <a:latin typeface="Constantia" panose="02030602050306030303" pitchFamily="18" charset="0"/>
              </a:rPr>
              <a:t>), sürtünme kaynaklı kıvılcımların neden olabileceği toz patlamalarının önlenmesi iken, sona yakın aşamalarda  öncelik, müşteriye </a:t>
            </a:r>
            <a:r>
              <a:rPr lang="tr-TR" altLang="tr-TR" dirty="0" err="1">
                <a:latin typeface="Constantia" panose="02030602050306030303" pitchFamily="18" charset="0"/>
              </a:rPr>
              <a:t>kontamine</a:t>
            </a:r>
            <a:r>
              <a:rPr lang="tr-TR" altLang="tr-TR" dirty="0">
                <a:latin typeface="Constantia" panose="02030602050306030303" pitchFamily="18" charset="0"/>
              </a:rPr>
              <a:t> olmamış un sunulmasıdır.</a:t>
            </a:r>
            <a:endParaRPr lang="tr-TR" altLang="tr-TR" dirty="0"/>
          </a:p>
          <a:p>
            <a:pPr eaLnBrk="1" hangingPunct="1">
              <a:spcBef>
                <a:spcPct val="0"/>
              </a:spcBef>
            </a:pPr>
            <a:endParaRPr lang="tr-TR" altLang="tr-TR" dirty="0"/>
          </a:p>
        </p:txBody>
      </p:sp>
      <p:sp>
        <p:nvSpPr>
          <p:cNvPr id="29699" name="3 Slayt Numarası Yer Tutucusu"/>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748CB789-13AB-46B8-B2D5-92A890B9BB43}" type="slidenum">
              <a:rPr lang="tr-TR" altLang="tr-TR">
                <a:solidFill>
                  <a:prstClr val="black"/>
                </a:solidFill>
                <a:latin typeface="Calibri" panose="020F0502020204030204" pitchFamily="34" charset="0"/>
              </a:rPr>
              <a:pPr eaLnBrk="1" hangingPunct="1"/>
              <a:t>8</a:t>
            </a:fld>
            <a:endParaRPr lang="tr-TR" altLang="tr-TR">
              <a:solidFill>
                <a:prstClr val="black"/>
              </a:solidFill>
              <a:latin typeface="Calibri" panose="020F0502020204030204" pitchFamily="34" charset="0"/>
            </a:endParaRPr>
          </a:p>
        </p:txBody>
      </p:sp>
    </p:spTree>
    <p:extLst>
      <p:ext uri="{BB962C8B-B14F-4D97-AF65-F5344CB8AC3E}">
        <p14:creationId xmlns:p14="http://schemas.microsoft.com/office/powerpoint/2010/main" val="39534831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1 Slayt Görüntüsü Yer Tutucusu"/>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8547" name="2 Not Yer Tutucusu"/>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gn="just" eaLnBrk="1" hangingPunct="1">
              <a:spcBef>
                <a:spcPct val="0"/>
              </a:spcBef>
            </a:pPr>
            <a:r>
              <a:rPr lang="tr-TR" altLang="tr-TR" dirty="0"/>
              <a:t>Değirmenlerde en çok başvurulan ayırım kriteridir. Bu amaç için </a:t>
            </a:r>
            <a:r>
              <a:rPr lang="tr-TR" altLang="tr-TR" dirty="0" err="1"/>
              <a:t>seperatörler</a:t>
            </a:r>
            <a:r>
              <a:rPr lang="tr-TR" altLang="tr-TR" dirty="0"/>
              <a:t> (çöp </a:t>
            </a:r>
            <a:r>
              <a:rPr lang="tr-TR" altLang="tr-TR" dirty="0" err="1"/>
              <a:t>sasörleri</a:t>
            </a:r>
            <a:r>
              <a:rPr lang="tr-TR" altLang="tr-TR" dirty="0"/>
              <a:t>) kullanılır.</a:t>
            </a:r>
          </a:p>
        </p:txBody>
      </p:sp>
      <p:sp>
        <p:nvSpPr>
          <p:cNvPr id="31747" name="3 Slayt Numarası Yer Tutucusu"/>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E19849FB-53B4-4B3B-A2C2-E921B18C844A}" type="slidenum">
              <a:rPr lang="tr-TR" altLang="tr-TR">
                <a:solidFill>
                  <a:prstClr val="black"/>
                </a:solidFill>
                <a:latin typeface="Calibri" panose="020F0502020204030204" pitchFamily="34" charset="0"/>
              </a:rPr>
              <a:pPr eaLnBrk="1" hangingPunct="1"/>
              <a:t>9</a:t>
            </a:fld>
            <a:endParaRPr lang="tr-TR" altLang="tr-TR">
              <a:solidFill>
                <a:prstClr val="black"/>
              </a:solidFill>
              <a:latin typeface="Calibri" panose="020F0502020204030204" pitchFamily="34" charset="0"/>
            </a:endParaRPr>
          </a:p>
        </p:txBody>
      </p:sp>
    </p:spTree>
    <p:extLst>
      <p:ext uri="{BB962C8B-B14F-4D97-AF65-F5344CB8AC3E}">
        <p14:creationId xmlns:p14="http://schemas.microsoft.com/office/powerpoint/2010/main" val="26352046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1 Slayt Görüntüsü Yer Tutucusu"/>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43" name="2 Not Yer Tutucusu"/>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gn="just" eaLnBrk="1" hangingPunct="1">
              <a:spcBef>
                <a:spcPct val="0"/>
              </a:spcBef>
            </a:pPr>
            <a:r>
              <a:rPr lang="tr-TR" altLang="tr-TR" b="1" dirty="0"/>
              <a:t>Şekle Göre Ayırma</a:t>
            </a:r>
          </a:p>
          <a:p>
            <a:pPr algn="just" eaLnBrk="1" hangingPunct="1">
              <a:spcBef>
                <a:spcPct val="0"/>
              </a:spcBef>
            </a:pPr>
            <a:endParaRPr lang="tr-TR" altLang="tr-TR" dirty="0"/>
          </a:p>
          <a:p>
            <a:pPr algn="just" eaLnBrk="1" hangingPunct="1">
              <a:spcBef>
                <a:spcPct val="0"/>
              </a:spcBef>
            </a:pPr>
            <a:r>
              <a:rPr lang="tr-TR" altLang="tr-TR" dirty="0"/>
              <a:t>Değirmencilikte şekle göre ayırım aynı prensibe göre çalışan iki farklı makine ile yapılabilir. </a:t>
            </a:r>
          </a:p>
          <a:p>
            <a:pPr algn="just" eaLnBrk="1" hangingPunct="1">
              <a:spcBef>
                <a:spcPct val="0"/>
              </a:spcBef>
            </a:pPr>
            <a:endParaRPr lang="tr-TR" altLang="tr-TR" dirty="0"/>
          </a:p>
          <a:p>
            <a:pPr algn="just" eaLnBrk="1" hangingPunct="1">
              <a:spcBef>
                <a:spcPct val="0"/>
              </a:spcBef>
            </a:pPr>
            <a:r>
              <a:rPr lang="tr-TR" altLang="tr-TR" dirty="0"/>
              <a:t>Bunlar Disk </a:t>
            </a:r>
            <a:r>
              <a:rPr lang="tr-TR" altLang="tr-TR" dirty="0" err="1"/>
              <a:t>Seperatörler</a:t>
            </a:r>
            <a:r>
              <a:rPr lang="tr-TR" altLang="tr-TR" dirty="0"/>
              <a:t> ve </a:t>
            </a:r>
            <a:r>
              <a:rPr lang="tr-TR" altLang="tr-TR" dirty="0" err="1"/>
              <a:t>Triyörlerdir</a:t>
            </a:r>
            <a:r>
              <a:rPr lang="tr-TR" altLang="tr-TR" dirty="0"/>
              <a:t>.</a:t>
            </a:r>
          </a:p>
        </p:txBody>
      </p:sp>
      <p:sp>
        <p:nvSpPr>
          <p:cNvPr id="39939" name="3 Slayt Numarası Yer Tutucusu"/>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5557D6AE-351C-4043-BEE1-0ED4E66CA990}" type="slidenum">
              <a:rPr lang="tr-TR" altLang="tr-TR">
                <a:solidFill>
                  <a:prstClr val="black"/>
                </a:solidFill>
                <a:latin typeface="Calibri" panose="020F0502020204030204" pitchFamily="34" charset="0"/>
              </a:rPr>
              <a:pPr eaLnBrk="1" hangingPunct="1"/>
              <a:t>10</a:t>
            </a:fld>
            <a:endParaRPr lang="tr-TR" altLang="tr-TR">
              <a:solidFill>
                <a:prstClr val="black"/>
              </a:solidFill>
              <a:latin typeface="Calibri" panose="020F0502020204030204" pitchFamily="34" charset="0"/>
            </a:endParaRPr>
          </a:p>
        </p:txBody>
      </p:sp>
    </p:spTree>
    <p:extLst>
      <p:ext uri="{BB962C8B-B14F-4D97-AF65-F5344CB8AC3E}">
        <p14:creationId xmlns:p14="http://schemas.microsoft.com/office/powerpoint/2010/main" val="19283819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1 Slayt Görüntüsü Yer Tutucusu"/>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9811" name="2 Not Yer Tutucusu"/>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gn="just" eaLnBrk="1" hangingPunct="1">
              <a:spcBef>
                <a:spcPct val="0"/>
              </a:spcBef>
            </a:pPr>
            <a:r>
              <a:rPr lang="tr-TR" altLang="tr-TR"/>
              <a:t>Boyut farkı esasına göre çalışan makinelerde ayrılamayan, buğday tanesiyle aynı büyüklükteki maddeler için yoğunluk farkı ilkesi kullanılır. Bu prensibin uygulandığı makineler; ağır taneler (taş, cam vb.) için kuru taş ayırıcılar ve yıkama makineleri, hafif taneler için ise (içi boş buğday taneleri, diğer proseslerde ayrılamayan kırık buğdaylar, buğday kavuzu vb.) hava kanallarıdır.</a:t>
            </a:r>
          </a:p>
        </p:txBody>
      </p:sp>
      <p:sp>
        <p:nvSpPr>
          <p:cNvPr id="54275" name="3 Slayt Numarası Yer Tutucusu"/>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77595632-EF6C-413D-B128-4CA42AF8E91C}" type="slidenum">
              <a:rPr lang="tr-TR" altLang="tr-TR">
                <a:solidFill>
                  <a:prstClr val="black"/>
                </a:solidFill>
                <a:latin typeface="Calibri" panose="020F0502020204030204" pitchFamily="34" charset="0"/>
              </a:rPr>
              <a:pPr eaLnBrk="1" hangingPunct="1"/>
              <a:t>11</a:t>
            </a:fld>
            <a:endParaRPr lang="tr-TR" altLang="tr-TR">
              <a:solidFill>
                <a:prstClr val="black"/>
              </a:solidFill>
              <a:latin typeface="Calibri" panose="020F0502020204030204" pitchFamily="34" charset="0"/>
            </a:endParaRPr>
          </a:p>
        </p:txBody>
      </p:sp>
    </p:spTree>
    <p:extLst>
      <p:ext uri="{BB962C8B-B14F-4D97-AF65-F5344CB8AC3E}">
        <p14:creationId xmlns:p14="http://schemas.microsoft.com/office/powerpoint/2010/main" val="24993352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1 Slayt Görüntüsü Yer Tutucusu"/>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4931" name="2 Not Yer Tutucusu"/>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gn="just" eaLnBrk="1" hangingPunct="1">
              <a:spcBef>
                <a:spcPct val="0"/>
              </a:spcBef>
            </a:pPr>
            <a:r>
              <a:rPr lang="tr-TR" altLang="tr-TR"/>
              <a:t>Diğer tüm yöntemlere göre daha yeni bir ayırma sistemidir. Renk farkına göre ayırım için yüksek teknolojiye sahip cihazlar kullanılır. </a:t>
            </a:r>
          </a:p>
          <a:p>
            <a:pPr algn="just" eaLnBrk="1" hangingPunct="1">
              <a:spcBef>
                <a:spcPct val="0"/>
              </a:spcBef>
            </a:pPr>
            <a:endParaRPr lang="tr-TR" altLang="tr-TR"/>
          </a:p>
          <a:p>
            <a:pPr algn="just" eaLnBrk="1" hangingPunct="1">
              <a:spcBef>
                <a:spcPct val="0"/>
              </a:spcBef>
            </a:pPr>
            <a:r>
              <a:rPr lang="tr-TR" altLang="tr-TR"/>
              <a:t>Cihaza, önceden ayırmasını istediği renk aralığı tanıtılır. </a:t>
            </a:r>
          </a:p>
          <a:p>
            <a:pPr algn="just" eaLnBrk="1" hangingPunct="1">
              <a:spcBef>
                <a:spcPct val="0"/>
              </a:spcBef>
            </a:pPr>
            <a:endParaRPr lang="tr-TR" altLang="tr-TR"/>
          </a:p>
          <a:p>
            <a:pPr algn="just" eaLnBrk="1" hangingPunct="1">
              <a:spcBef>
                <a:spcPct val="0"/>
              </a:spcBef>
            </a:pPr>
            <a:r>
              <a:rPr lang="tr-TR" altLang="tr-TR"/>
              <a:t>Daha sonra birim zamanda, yerçekimi kuvveti yardımıyla, sadece tek bir buğdayın geçebileceği genişlikte kanallardan buğdayların aşağı akışı sağlanır. Bu kanalların sayısı kapasiteye bağlı olarak kurulum aşamasında belirlenir. </a:t>
            </a:r>
          </a:p>
        </p:txBody>
      </p:sp>
      <p:sp>
        <p:nvSpPr>
          <p:cNvPr id="64515" name="3 Slayt Numarası Yer Tutucusu"/>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AF05A15B-04BD-4BD9-8193-EBC989CEEB04}" type="slidenum">
              <a:rPr lang="tr-TR" altLang="tr-TR">
                <a:solidFill>
                  <a:prstClr val="black"/>
                </a:solidFill>
                <a:latin typeface="Calibri" panose="020F0502020204030204" pitchFamily="34" charset="0"/>
              </a:rPr>
              <a:pPr eaLnBrk="1" hangingPunct="1"/>
              <a:t>12</a:t>
            </a:fld>
            <a:endParaRPr lang="tr-TR" altLang="tr-TR">
              <a:solidFill>
                <a:prstClr val="black"/>
              </a:solidFill>
              <a:latin typeface="Calibri" panose="020F0502020204030204" pitchFamily="34" charset="0"/>
            </a:endParaRPr>
          </a:p>
        </p:txBody>
      </p:sp>
    </p:spTree>
    <p:extLst>
      <p:ext uri="{BB962C8B-B14F-4D97-AF65-F5344CB8AC3E}">
        <p14:creationId xmlns:p14="http://schemas.microsoft.com/office/powerpoint/2010/main" val="17253587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1 Slayt Görüntüsü Yer Tutucusu"/>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6979" name="2 Not Yer Tutucusu"/>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gn="just" eaLnBrk="1" hangingPunct="1">
              <a:spcBef>
                <a:spcPct val="0"/>
              </a:spcBef>
            </a:pPr>
            <a:r>
              <a:rPr lang="tr-TR" altLang="tr-TR"/>
              <a:t>Bu amaçla kabuk soyucu makineler kullanılır. Bu makinelerin amacı, buğdayın en dış kısmında bulunan katmanın (perikarp ve sakal parçaları) uzaklaştırılmasıdır. Bu sayede özellikle dış kısımda yoğun olarak bulunan mikrobiyal ve kimyasal aktivitenin öğütme işlemi sırasında irmiğe karışması engellenmiş olur. </a:t>
            </a:r>
          </a:p>
        </p:txBody>
      </p:sp>
      <p:sp>
        <p:nvSpPr>
          <p:cNvPr id="68611" name="3 Slayt Numarası Yer Tutucusu"/>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E5B5A5C-1DAB-424A-9383-EFA38D6A9494}" type="slidenum">
              <a:rPr lang="tr-TR" altLang="tr-TR">
                <a:solidFill>
                  <a:prstClr val="black"/>
                </a:solidFill>
                <a:latin typeface="Calibri" panose="020F0502020204030204" pitchFamily="34" charset="0"/>
              </a:rPr>
              <a:pPr eaLnBrk="1" hangingPunct="1"/>
              <a:t>13</a:t>
            </a:fld>
            <a:endParaRPr lang="tr-TR" altLang="tr-TR">
              <a:solidFill>
                <a:prstClr val="black"/>
              </a:solidFill>
              <a:latin typeface="Calibri" panose="020F0502020204030204" pitchFamily="34" charset="0"/>
            </a:endParaRPr>
          </a:p>
        </p:txBody>
      </p:sp>
    </p:spTree>
    <p:extLst>
      <p:ext uri="{BB962C8B-B14F-4D97-AF65-F5344CB8AC3E}">
        <p14:creationId xmlns:p14="http://schemas.microsoft.com/office/powerpoint/2010/main" val="31587618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1 Slayt Görüntüsü Yer Tutucusu"/>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2 Not Yer Tutucusu"/>
          <p:cNvSpPr>
            <a:spLocks noGrp="1"/>
          </p:cNvSpPr>
          <p:nvPr>
            <p:ph type="body" idx="1"/>
          </p:nvPr>
        </p:nvSpPr>
        <p:spPr/>
        <p:txBody>
          <a:bodyPr/>
          <a:lstStyle/>
          <a:p>
            <a:pPr eaLnBrk="1" fontAlgn="auto" hangingPunct="1">
              <a:spcBef>
                <a:spcPts val="0"/>
              </a:spcBef>
              <a:spcAft>
                <a:spcPts val="0"/>
              </a:spcAft>
              <a:defRPr/>
            </a:pPr>
            <a:r>
              <a:rPr lang="tr-TR" dirty="0"/>
              <a:t>Tavlama prosesinin dört ana amacı vardır. </a:t>
            </a:r>
          </a:p>
          <a:p>
            <a:pPr eaLnBrk="1" fontAlgn="auto" hangingPunct="1">
              <a:spcBef>
                <a:spcPts val="0"/>
              </a:spcBef>
              <a:spcAft>
                <a:spcPts val="0"/>
              </a:spcAft>
              <a:defRPr/>
            </a:pPr>
            <a:r>
              <a:rPr lang="tr-TR" dirty="0"/>
              <a:t> </a:t>
            </a:r>
          </a:p>
          <a:p>
            <a:pPr marL="228600" indent="-228600" eaLnBrk="1" fontAlgn="auto" hangingPunct="1">
              <a:spcBef>
                <a:spcPts val="0"/>
              </a:spcBef>
              <a:spcAft>
                <a:spcPts val="0"/>
              </a:spcAft>
              <a:defRPr/>
            </a:pPr>
            <a:r>
              <a:rPr lang="tr-TR" dirty="0"/>
              <a:t>Tanenin kabuk kısmının elastikiyetini arttırmak. </a:t>
            </a:r>
          </a:p>
          <a:p>
            <a:pPr eaLnBrk="1" fontAlgn="auto" hangingPunct="1">
              <a:spcBef>
                <a:spcPts val="0"/>
              </a:spcBef>
              <a:spcAft>
                <a:spcPts val="0"/>
              </a:spcAft>
              <a:defRPr/>
            </a:pPr>
            <a:endParaRPr lang="tr-TR" dirty="0"/>
          </a:p>
          <a:p>
            <a:pPr eaLnBrk="1" fontAlgn="auto" hangingPunct="1">
              <a:spcBef>
                <a:spcPts val="0"/>
              </a:spcBef>
              <a:spcAft>
                <a:spcPts val="0"/>
              </a:spcAft>
              <a:defRPr/>
            </a:pPr>
            <a:r>
              <a:rPr lang="tr-TR" dirty="0" err="1"/>
              <a:t>Endospermi</a:t>
            </a:r>
            <a:r>
              <a:rPr lang="tr-TR" dirty="0"/>
              <a:t> öğütme için standart yumuşaklığa getirmek.</a:t>
            </a:r>
          </a:p>
          <a:p>
            <a:pPr eaLnBrk="1" fontAlgn="auto" hangingPunct="1">
              <a:spcBef>
                <a:spcPts val="0"/>
              </a:spcBef>
              <a:spcAft>
                <a:spcPts val="0"/>
              </a:spcAft>
              <a:defRPr/>
            </a:pPr>
            <a:endParaRPr lang="tr-TR" dirty="0"/>
          </a:p>
          <a:p>
            <a:pPr eaLnBrk="1" fontAlgn="auto" hangingPunct="1">
              <a:spcBef>
                <a:spcPts val="0"/>
              </a:spcBef>
              <a:spcAft>
                <a:spcPts val="0"/>
              </a:spcAft>
              <a:defRPr/>
            </a:pPr>
            <a:r>
              <a:rPr lang="tr-TR" dirty="0"/>
              <a:t>Son üründe istenilen nem oranını yakalamak. </a:t>
            </a:r>
          </a:p>
          <a:p>
            <a:pPr eaLnBrk="1" fontAlgn="auto" hangingPunct="1">
              <a:spcBef>
                <a:spcPts val="0"/>
              </a:spcBef>
              <a:spcAft>
                <a:spcPts val="0"/>
              </a:spcAft>
              <a:defRPr/>
            </a:pPr>
            <a:endParaRPr lang="tr-TR" dirty="0"/>
          </a:p>
          <a:p>
            <a:pPr eaLnBrk="1" fontAlgn="auto" hangingPunct="1">
              <a:spcBef>
                <a:spcPts val="0"/>
              </a:spcBef>
              <a:spcAft>
                <a:spcPts val="0"/>
              </a:spcAft>
              <a:defRPr/>
            </a:pPr>
            <a:r>
              <a:rPr lang="tr-TR" dirty="0"/>
              <a:t>Paçala giren tüm buğdayları belirli rutubete getirerek, standart koşullarda bir proses elde etmek. </a:t>
            </a:r>
          </a:p>
        </p:txBody>
      </p:sp>
      <p:sp>
        <p:nvSpPr>
          <p:cNvPr id="89091" name="3 Slayt Numarası Yer Tutucusu"/>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4D8F17B1-0096-4243-93D2-1A990A5D4591}" type="slidenum">
              <a:rPr lang="tr-TR" altLang="tr-TR">
                <a:solidFill>
                  <a:prstClr val="black"/>
                </a:solidFill>
                <a:latin typeface="Calibri" panose="020F0502020204030204" pitchFamily="34" charset="0"/>
              </a:rPr>
              <a:pPr eaLnBrk="1" hangingPunct="1"/>
              <a:t>18</a:t>
            </a:fld>
            <a:endParaRPr lang="tr-TR" altLang="tr-TR">
              <a:solidFill>
                <a:prstClr val="black"/>
              </a:solidFill>
              <a:latin typeface="Calibri" panose="020F0502020204030204" pitchFamily="34" charset="0"/>
            </a:endParaRPr>
          </a:p>
        </p:txBody>
      </p:sp>
    </p:spTree>
    <p:extLst>
      <p:ext uri="{BB962C8B-B14F-4D97-AF65-F5344CB8AC3E}">
        <p14:creationId xmlns:p14="http://schemas.microsoft.com/office/powerpoint/2010/main" val="212639711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tr-TR"/>
              <a:t>Asıl başlık stili için tıklatın</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82AC4082-2199-4B6F-80B0-AE685C09201C}" type="datetimeFigureOut">
              <a:rPr lang="tr-TR" smtClean="0"/>
              <a:t>22.01.2020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8641709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22.01.2020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979433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tr-TR"/>
              <a:t>Asıl başlık stili için tıklatın</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22.01.2020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8749403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tr-TR"/>
              <a:t>Asıl başlık stili için tıklatın</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22.01.2020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42456428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tr-TR"/>
              <a:t>Asıl başlık stili için tıklatın</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22.01.2020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5614692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tr-TR"/>
              <a:t>Asıl başlık stili için tıklatın</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3" name="Date Placeholder 2"/>
          <p:cNvSpPr>
            <a:spLocks noGrp="1"/>
          </p:cNvSpPr>
          <p:nvPr>
            <p:ph type="dt" sz="half" idx="10"/>
          </p:nvPr>
        </p:nvSpPr>
        <p:spPr/>
        <p:txBody>
          <a:bodyPr/>
          <a:lstStyle/>
          <a:p>
            <a:fld id="{82AC4082-2199-4B6F-80B0-AE685C09201C}" type="datetimeFigureOut">
              <a:rPr lang="tr-TR" smtClean="0"/>
              <a:t>22.01.2020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7026444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tr-TR"/>
              <a:t>Asıl başlık stili için tıklatın</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3" name="Date Placeholder 2"/>
          <p:cNvSpPr>
            <a:spLocks noGrp="1"/>
          </p:cNvSpPr>
          <p:nvPr>
            <p:ph type="dt" sz="half" idx="10"/>
          </p:nvPr>
        </p:nvSpPr>
        <p:spPr/>
        <p:txBody>
          <a:bodyPr/>
          <a:lstStyle/>
          <a:p>
            <a:fld id="{82AC4082-2199-4B6F-80B0-AE685C09201C}" type="datetimeFigureOut">
              <a:rPr lang="tr-TR" smtClean="0"/>
              <a:t>22.01.2020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0154324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 için tıklatın</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2AC4082-2199-4B6F-80B0-AE685C09201C}" type="datetimeFigureOut">
              <a:rPr lang="tr-TR" smtClean="0"/>
              <a:t>22.01.2020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2235471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tr-TR"/>
              <a:t>Asıl başlık stili için tıklatın</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2AC4082-2199-4B6F-80B0-AE685C09201C}" type="datetimeFigureOut">
              <a:rPr lang="tr-TR" smtClean="0"/>
              <a:t>22.01.2020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50247502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1/22/20</a:t>
            </a:fld>
            <a:endParaRPr lang="en-US"/>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6F15528-21DE-4FAA-801E-634DDDAF4B2B}" type="slidenum">
              <a:rPr lang="tr-TR" smtClean="0"/>
              <a:t>‹#›</a:t>
            </a:fld>
            <a:endParaRPr lang="tr-TR"/>
          </a:p>
        </p:txBody>
      </p:sp>
    </p:spTree>
    <p:extLst>
      <p:ext uri="{BB962C8B-B14F-4D97-AF65-F5344CB8AC3E}">
        <p14:creationId xmlns:p14="http://schemas.microsoft.com/office/powerpoint/2010/main" val="15395874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 için tıklatın</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2AC4082-2199-4B6F-80B0-AE685C09201C}" type="datetimeFigureOut">
              <a:rPr lang="tr-TR" smtClean="0"/>
              <a:t>22.01.2020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10175791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tr-TR"/>
              <a:t>Asıl başlık stili için tıklatın</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82AC4082-2199-4B6F-80B0-AE685C09201C}" type="datetimeFigureOut">
              <a:rPr lang="tr-TR" smtClean="0"/>
              <a:t>22.01.2020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7016115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a:t>Asıl başlık stili için tıklatın</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82AC4082-2199-4B6F-80B0-AE685C09201C}" type="datetimeFigureOut">
              <a:rPr lang="tr-TR" smtClean="0"/>
              <a:t>22.01.2020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8278748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a:t>Asıl başlık stili için tıklatın</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2" name="Content Placeholder 3"/>
          <p:cNvSpPr>
            <a:spLocks noGrp="1"/>
          </p:cNvSpPr>
          <p:nvPr>
            <p:ph sz="quarter" idx="13"/>
          </p:nvPr>
        </p:nvSpPr>
        <p:spPr>
          <a:xfrm>
            <a:off x="913774" y="3051012"/>
            <a:ext cx="5106027" cy="274018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3" name="Content Placeholder 5"/>
          <p:cNvSpPr>
            <a:spLocks noGrp="1"/>
          </p:cNvSpPr>
          <p:nvPr>
            <p:ph sz="quarter" idx="14"/>
          </p:nvPr>
        </p:nvSpPr>
        <p:spPr>
          <a:xfrm>
            <a:off x="6172200" y="3051012"/>
            <a:ext cx="5105401" cy="274018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82AC4082-2199-4B6F-80B0-AE685C09201C}" type="datetimeFigureOut">
              <a:rPr lang="tr-TR" smtClean="0"/>
              <a:t>22.01.2020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8602734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82AC4082-2199-4B6F-80B0-AE685C09201C}" type="datetimeFigureOut">
              <a:rPr lang="tr-TR" smtClean="0"/>
              <a:t>22.01.2020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65257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82AC4082-2199-4B6F-80B0-AE685C09201C}" type="datetimeFigureOut">
              <a:rPr lang="tr-TR" smtClean="0"/>
              <a:t>22.01.2020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5062915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tr-TR"/>
              <a:t>Asıl başlık stili için tıklatın</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22.01.2020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28908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22.01.2020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2188125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0">
            <a:alphaModFix amt="8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tr-TR"/>
              <a:t>Asıl başlık stili için tıklatın</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82AC4082-2199-4B6F-80B0-AE685C09201C}" type="datetimeFigureOut">
              <a:rPr lang="tr-TR" smtClean="0"/>
              <a:t>22.01.2020</a:t>
            </a:fld>
            <a:endParaRPr lang="tr-TR"/>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tr-TR"/>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0FA766D6-23FB-4FEB-A2F5-F92C02791B6D}" type="slidenum">
              <a:rPr lang="tr-TR" smtClean="0"/>
              <a:t>‹#›</a:t>
            </a:fld>
            <a:endParaRPr lang="tr-TR"/>
          </a:p>
        </p:txBody>
      </p:sp>
    </p:spTree>
    <p:extLst>
      <p:ext uri="{BB962C8B-B14F-4D97-AF65-F5344CB8AC3E}">
        <p14:creationId xmlns:p14="http://schemas.microsoft.com/office/powerpoint/2010/main" val="1043430805"/>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 id="2147483731" r:id="rId17"/>
    <p:sldLayoutId id="2147483732" r:id="rId18"/>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nbtecer@ankara.edu.t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806096" y="1388126"/>
            <a:ext cx="8689976" cy="2543058"/>
          </a:xfrm>
          <a:ln/>
          <a:effectLst>
            <a:glow rad="101600">
              <a:schemeClr val="accent3">
                <a:satMod val="175000"/>
                <a:alpha val="40000"/>
              </a:schemeClr>
            </a:glow>
            <a:outerShdw blurRad="63500" dist="25400" dir="5400000" algn="ctr" rotWithShape="0">
              <a:srgbClr val="000000">
                <a:alpha val="69000"/>
              </a:srgbClr>
            </a:outerShdw>
          </a:effectLst>
        </p:spPr>
        <p:style>
          <a:lnRef idx="0">
            <a:schemeClr val="accent3"/>
          </a:lnRef>
          <a:fillRef idx="3">
            <a:schemeClr val="accent3"/>
          </a:fillRef>
          <a:effectRef idx="3">
            <a:schemeClr val="accent3"/>
          </a:effectRef>
          <a:fontRef idx="minor">
            <a:schemeClr val="lt1"/>
          </a:fontRef>
        </p:style>
        <p:txBody>
          <a:bodyPr>
            <a:noAutofit/>
          </a:bodyPr>
          <a:lstStyle/>
          <a:p>
            <a:r>
              <a:rPr lang="tr-TR" sz="8800" dirty="0"/>
              <a:t>TAHIL TEKNOLOJİSİ</a:t>
            </a:r>
          </a:p>
        </p:txBody>
      </p:sp>
      <p:sp>
        <p:nvSpPr>
          <p:cNvPr id="4" name="object 6"/>
          <p:cNvSpPr txBox="1">
            <a:spLocks noGrp="1"/>
          </p:cNvSpPr>
          <p:nvPr>
            <p:ph type="subTitle" idx="1"/>
          </p:nvPr>
        </p:nvSpPr>
        <p:spPr>
          <a:xfrm>
            <a:off x="1806096" y="4095521"/>
            <a:ext cx="8689976" cy="2153666"/>
          </a:xfrm>
          <a:prstGeom prst="rect">
            <a:avLst/>
          </a:prstGeom>
          <a:solidFill>
            <a:schemeClr val="accent6">
              <a:lumMod val="75000"/>
            </a:schemeClr>
          </a:solidFill>
          <a:effectLst>
            <a:glow rad="228600">
              <a:schemeClr val="accent3">
                <a:satMod val="175000"/>
                <a:alpha val="40000"/>
              </a:schemeClr>
            </a:glow>
          </a:effectLst>
        </p:spPr>
        <p:txBody>
          <a:bodyPr vert="horz" wrap="square" lIns="0" tIns="173990" rIns="0" bIns="0" rtlCol="0">
            <a:spAutoFit/>
          </a:bodyPr>
          <a:lstStyle/>
          <a:p>
            <a:pPr marL="12700">
              <a:lnSpc>
                <a:spcPct val="100000"/>
              </a:lnSpc>
              <a:spcBef>
                <a:spcPts val="1370"/>
              </a:spcBef>
            </a:pPr>
            <a:r>
              <a:rPr sz="3200" spc="-175" dirty="0">
                <a:solidFill>
                  <a:schemeClr val="bg1"/>
                </a:solidFill>
                <a:latin typeface="Verdana"/>
                <a:cs typeface="Verdana"/>
              </a:rPr>
              <a:t>NİLGÜN </a:t>
            </a:r>
            <a:r>
              <a:rPr sz="3200" spc="-215" dirty="0">
                <a:solidFill>
                  <a:schemeClr val="bg1"/>
                </a:solidFill>
                <a:latin typeface="Verdana"/>
                <a:cs typeface="Verdana"/>
              </a:rPr>
              <a:t>BAŞAK</a:t>
            </a:r>
            <a:r>
              <a:rPr sz="3200" spc="-440" dirty="0">
                <a:solidFill>
                  <a:schemeClr val="bg1"/>
                </a:solidFill>
                <a:latin typeface="Verdana"/>
                <a:cs typeface="Verdana"/>
              </a:rPr>
              <a:t> </a:t>
            </a:r>
            <a:r>
              <a:rPr sz="3200" spc="-260" dirty="0">
                <a:solidFill>
                  <a:schemeClr val="bg1"/>
                </a:solidFill>
                <a:latin typeface="Verdana"/>
                <a:cs typeface="Verdana"/>
              </a:rPr>
              <a:t>TECER</a:t>
            </a:r>
            <a:endParaRPr sz="3200" dirty="0">
              <a:solidFill>
                <a:schemeClr val="bg1"/>
              </a:solidFill>
              <a:latin typeface="Verdana"/>
              <a:cs typeface="Verdana"/>
            </a:endParaRPr>
          </a:p>
          <a:p>
            <a:pPr marL="927735" marR="920750" indent="635" algn="ctr">
              <a:lnSpc>
                <a:spcPct val="128200"/>
              </a:lnSpc>
              <a:spcBef>
                <a:spcPts val="30"/>
              </a:spcBef>
            </a:pPr>
            <a:r>
              <a:rPr sz="2400" spc="-105" dirty="0">
                <a:solidFill>
                  <a:schemeClr val="bg1"/>
                </a:solidFill>
                <a:latin typeface="Verdana"/>
                <a:cs typeface="Verdana"/>
              </a:rPr>
              <a:t>ÖĞRETİM </a:t>
            </a:r>
            <a:r>
              <a:rPr sz="2400" spc="-165" dirty="0">
                <a:solidFill>
                  <a:schemeClr val="bg1"/>
                </a:solidFill>
                <a:latin typeface="Verdana"/>
                <a:cs typeface="Verdana"/>
              </a:rPr>
              <a:t>GÖREVLİSİ  </a:t>
            </a:r>
            <a:endParaRPr lang="tr-TR" sz="2400" spc="-165" dirty="0">
              <a:solidFill>
                <a:schemeClr val="bg1"/>
              </a:solidFill>
              <a:latin typeface="Verdana"/>
              <a:cs typeface="Verdana"/>
            </a:endParaRPr>
          </a:p>
          <a:p>
            <a:pPr marL="927735" marR="920750" indent="635" algn="ctr">
              <a:lnSpc>
                <a:spcPct val="128200"/>
              </a:lnSpc>
              <a:spcBef>
                <a:spcPts val="30"/>
              </a:spcBef>
            </a:pPr>
            <a:r>
              <a:rPr sz="1600" spc="-15" dirty="0">
                <a:solidFill>
                  <a:schemeClr val="bg1"/>
                </a:solidFill>
                <a:latin typeface="Verdana"/>
                <a:cs typeface="Verdana"/>
              </a:rPr>
              <a:t>ANKARA</a:t>
            </a:r>
            <a:r>
              <a:rPr sz="1600" spc="-210" dirty="0">
                <a:solidFill>
                  <a:schemeClr val="bg1"/>
                </a:solidFill>
                <a:latin typeface="Verdana"/>
                <a:cs typeface="Verdana"/>
              </a:rPr>
              <a:t> </a:t>
            </a:r>
            <a:r>
              <a:rPr sz="1600" spc="-280" dirty="0">
                <a:solidFill>
                  <a:schemeClr val="bg1"/>
                </a:solidFill>
                <a:latin typeface="Verdana"/>
                <a:cs typeface="Verdana"/>
              </a:rPr>
              <a:t>ÜNİVERSİTESİ</a:t>
            </a:r>
            <a:endParaRPr sz="1600" dirty="0">
              <a:solidFill>
                <a:schemeClr val="bg1"/>
              </a:solidFill>
              <a:latin typeface="Verdana"/>
              <a:cs typeface="Verdana"/>
            </a:endParaRPr>
          </a:p>
          <a:p>
            <a:pPr algn="ctr">
              <a:lnSpc>
                <a:spcPct val="100000"/>
              </a:lnSpc>
              <a:spcBef>
                <a:spcPts val="770"/>
              </a:spcBef>
            </a:pPr>
            <a:r>
              <a:rPr sz="1600" spc="-135" dirty="0">
                <a:solidFill>
                  <a:schemeClr val="bg1"/>
                </a:solidFill>
                <a:latin typeface="Verdana"/>
                <a:cs typeface="Verdana"/>
              </a:rPr>
              <a:t>KALECİK </a:t>
            </a:r>
            <a:r>
              <a:rPr sz="1600" spc="-190" dirty="0">
                <a:solidFill>
                  <a:schemeClr val="bg1"/>
                </a:solidFill>
                <a:latin typeface="Verdana"/>
                <a:cs typeface="Verdana"/>
              </a:rPr>
              <a:t>MESLEK</a:t>
            </a:r>
            <a:r>
              <a:rPr sz="1600" spc="-204" dirty="0">
                <a:solidFill>
                  <a:schemeClr val="bg1"/>
                </a:solidFill>
                <a:latin typeface="Verdana"/>
                <a:cs typeface="Verdana"/>
              </a:rPr>
              <a:t> </a:t>
            </a:r>
            <a:r>
              <a:rPr sz="1600" spc="-175" dirty="0">
                <a:solidFill>
                  <a:schemeClr val="bg1"/>
                </a:solidFill>
                <a:latin typeface="Verdana"/>
                <a:cs typeface="Verdana"/>
              </a:rPr>
              <a:t>YÜKSEKOKULU</a:t>
            </a:r>
            <a:endParaRPr sz="1600" dirty="0">
              <a:solidFill>
                <a:schemeClr val="bg1"/>
              </a:solidFill>
              <a:latin typeface="Verdana"/>
              <a:cs typeface="Verdana"/>
            </a:endParaRPr>
          </a:p>
          <a:p>
            <a:pPr algn="ctr">
              <a:lnSpc>
                <a:spcPct val="100000"/>
              </a:lnSpc>
              <a:spcBef>
                <a:spcPts val="765"/>
              </a:spcBef>
            </a:pPr>
            <a:r>
              <a:rPr sz="1600" spc="-114" dirty="0">
                <a:solidFill>
                  <a:schemeClr val="bg1"/>
                </a:solidFill>
                <a:latin typeface="Verdana"/>
                <a:cs typeface="Verdana"/>
              </a:rPr>
              <a:t>E-posta:</a:t>
            </a:r>
            <a:r>
              <a:rPr sz="1600" spc="-175" dirty="0">
                <a:solidFill>
                  <a:schemeClr val="bg1"/>
                </a:solidFill>
                <a:latin typeface="Verdana"/>
                <a:cs typeface="Verdana"/>
              </a:rPr>
              <a:t> </a:t>
            </a:r>
            <a:r>
              <a:rPr lang="tr-TR" sz="1600" cap="none" spc="-35" dirty="0">
                <a:solidFill>
                  <a:schemeClr val="bg1"/>
                </a:solidFill>
                <a:latin typeface="Verdana"/>
                <a:cs typeface="Verdana"/>
                <a:hlinkClick r:id="rId2"/>
              </a:rPr>
              <a:t>nbtecer@ankara.edu.tr</a:t>
            </a:r>
            <a:endParaRPr lang="tr-TR" sz="1600" cap="none" dirty="0">
              <a:solidFill>
                <a:schemeClr val="bg1"/>
              </a:solidFill>
              <a:latin typeface="Verdana"/>
              <a:cs typeface="Verdana"/>
            </a:endParaRPr>
          </a:p>
        </p:txBody>
      </p:sp>
    </p:spTree>
    <p:extLst>
      <p:ext uri="{BB962C8B-B14F-4D97-AF65-F5344CB8AC3E}">
        <p14:creationId xmlns:p14="http://schemas.microsoft.com/office/powerpoint/2010/main" val="22906944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5 Metin kutusu"/>
          <p:cNvSpPr txBox="1">
            <a:spLocks noChangeArrowheads="1"/>
          </p:cNvSpPr>
          <p:nvPr/>
        </p:nvSpPr>
        <p:spPr bwMode="auto">
          <a:xfrm>
            <a:off x="1988743" y="2443341"/>
            <a:ext cx="7786688" cy="11430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fontAlgn="base" hangingPunct="1">
              <a:lnSpc>
                <a:spcPct val="150000"/>
              </a:lnSpc>
              <a:spcBef>
                <a:spcPct val="0"/>
              </a:spcBef>
              <a:spcAft>
                <a:spcPct val="0"/>
              </a:spcAft>
              <a:buFont typeface="Wingdings" panose="05000000000000000000" pitchFamily="2" charset="2"/>
              <a:buChar char="Ø"/>
            </a:pPr>
            <a:r>
              <a:rPr lang="tr-TR" altLang="tr-TR" sz="2400" dirty="0">
                <a:solidFill>
                  <a:prstClr val="black"/>
                </a:solidFill>
                <a:latin typeface="Constantia" panose="02030602050306030303" pitchFamily="18" charset="0"/>
              </a:rPr>
              <a:t> Değirmencilikte şekle göre ayırma; aynı prensiple çalışan iki farklı makine ile yapılabilmektedir. Bunlar, </a:t>
            </a:r>
          </a:p>
        </p:txBody>
      </p:sp>
      <p:sp>
        <p:nvSpPr>
          <p:cNvPr id="26630" name="10 Metin kutusu"/>
          <p:cNvSpPr txBox="1">
            <a:spLocks noChangeArrowheads="1"/>
          </p:cNvSpPr>
          <p:nvPr/>
        </p:nvSpPr>
        <p:spPr bwMode="auto">
          <a:xfrm>
            <a:off x="1996764" y="4061797"/>
            <a:ext cx="7429500" cy="16970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fontAlgn="base" hangingPunct="1">
              <a:lnSpc>
                <a:spcPct val="150000"/>
              </a:lnSpc>
              <a:spcBef>
                <a:spcPct val="0"/>
              </a:spcBef>
              <a:spcAft>
                <a:spcPct val="0"/>
              </a:spcAft>
              <a:buFont typeface="Wingdings" panose="05000000000000000000" pitchFamily="2" charset="2"/>
              <a:buChar char="v"/>
            </a:pPr>
            <a:r>
              <a:rPr lang="tr-TR" altLang="tr-TR" sz="2400" dirty="0">
                <a:solidFill>
                  <a:prstClr val="black"/>
                </a:solidFill>
                <a:latin typeface="Constantia" panose="02030602050306030303" pitchFamily="18" charset="0"/>
              </a:rPr>
              <a:t> Disk </a:t>
            </a:r>
            <a:r>
              <a:rPr lang="tr-TR" altLang="tr-TR" sz="2400" dirty="0" err="1">
                <a:solidFill>
                  <a:prstClr val="black"/>
                </a:solidFill>
                <a:latin typeface="Constantia" panose="02030602050306030303" pitchFamily="18" charset="0"/>
              </a:rPr>
              <a:t>Seperatörler</a:t>
            </a:r>
            <a:r>
              <a:rPr lang="tr-TR" altLang="tr-TR" sz="2400" dirty="0">
                <a:solidFill>
                  <a:prstClr val="black"/>
                </a:solidFill>
                <a:latin typeface="Constantia" panose="02030602050306030303" pitchFamily="18" charset="0"/>
              </a:rPr>
              <a:t>,</a:t>
            </a:r>
          </a:p>
          <a:p>
            <a:pPr algn="just" eaLnBrk="1" fontAlgn="base" hangingPunct="1">
              <a:lnSpc>
                <a:spcPct val="150000"/>
              </a:lnSpc>
              <a:spcBef>
                <a:spcPct val="0"/>
              </a:spcBef>
              <a:spcAft>
                <a:spcPct val="0"/>
              </a:spcAft>
            </a:pPr>
            <a:endParaRPr lang="tr-TR" altLang="tr-TR" sz="2400" dirty="0">
              <a:solidFill>
                <a:prstClr val="black"/>
              </a:solidFill>
              <a:latin typeface="Constantia" panose="02030602050306030303" pitchFamily="18" charset="0"/>
            </a:endParaRPr>
          </a:p>
          <a:p>
            <a:pPr algn="just" eaLnBrk="1" fontAlgn="base" hangingPunct="1">
              <a:lnSpc>
                <a:spcPct val="150000"/>
              </a:lnSpc>
              <a:spcBef>
                <a:spcPct val="0"/>
              </a:spcBef>
              <a:spcAft>
                <a:spcPct val="0"/>
              </a:spcAft>
              <a:buFont typeface="Wingdings" panose="05000000000000000000" pitchFamily="2" charset="2"/>
              <a:buChar char="v"/>
            </a:pPr>
            <a:r>
              <a:rPr lang="tr-TR" altLang="tr-TR" sz="2400" dirty="0">
                <a:solidFill>
                  <a:prstClr val="black"/>
                </a:solidFill>
                <a:latin typeface="Constantia" panose="02030602050306030303" pitchFamily="18" charset="0"/>
              </a:rPr>
              <a:t> </a:t>
            </a:r>
            <a:r>
              <a:rPr lang="tr-TR" altLang="tr-TR" sz="2400" dirty="0" err="1">
                <a:solidFill>
                  <a:prstClr val="black"/>
                </a:solidFill>
                <a:latin typeface="Constantia" panose="02030602050306030303" pitchFamily="18" charset="0"/>
              </a:rPr>
              <a:t>Triyörler</a:t>
            </a:r>
            <a:r>
              <a:rPr lang="tr-TR" altLang="tr-TR" sz="2400" dirty="0">
                <a:solidFill>
                  <a:prstClr val="black"/>
                </a:solidFill>
                <a:latin typeface="Constantia" panose="02030602050306030303" pitchFamily="18" charset="0"/>
              </a:rPr>
              <a:t>.</a:t>
            </a:r>
          </a:p>
        </p:txBody>
      </p:sp>
      <p:sp>
        <p:nvSpPr>
          <p:cNvPr id="6" name="12 Metin kutusu">
            <a:extLst>
              <a:ext uri="{FF2B5EF4-FFF2-40B4-BE49-F238E27FC236}">
                <a16:creationId xmlns:a16="http://schemas.microsoft.com/office/drawing/2014/main" id="{089CCDDC-5BF5-4940-A7F1-C82955C72231}"/>
              </a:ext>
            </a:extLst>
          </p:cNvPr>
          <p:cNvSpPr txBox="1">
            <a:spLocks noChangeArrowheads="1"/>
          </p:cNvSpPr>
          <p:nvPr/>
        </p:nvSpPr>
        <p:spPr bwMode="auto">
          <a:xfrm>
            <a:off x="2560220" y="473090"/>
            <a:ext cx="6643734"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fontAlgn="base" hangingPunct="1">
              <a:spcBef>
                <a:spcPct val="0"/>
              </a:spcBef>
              <a:spcAft>
                <a:spcPct val="0"/>
              </a:spcAft>
            </a:pPr>
            <a:r>
              <a:rPr lang="tr-TR" altLang="tr-TR" sz="3600" b="1" dirty="0">
                <a:solidFill>
                  <a:prstClr val="black"/>
                </a:solidFill>
                <a:latin typeface="Constantia" panose="02030602050306030303" pitchFamily="18" charset="0"/>
              </a:rPr>
              <a:t> Buğdayların Temizlenmesi</a:t>
            </a:r>
          </a:p>
        </p:txBody>
      </p:sp>
      <p:sp>
        <p:nvSpPr>
          <p:cNvPr id="7" name="5 Metin kutusu">
            <a:extLst>
              <a:ext uri="{FF2B5EF4-FFF2-40B4-BE49-F238E27FC236}">
                <a16:creationId xmlns:a16="http://schemas.microsoft.com/office/drawing/2014/main" id="{97EB469D-D997-B14E-84EE-BEB3A35FE120}"/>
              </a:ext>
            </a:extLst>
          </p:cNvPr>
          <p:cNvSpPr txBox="1">
            <a:spLocks noChangeArrowheads="1"/>
          </p:cNvSpPr>
          <p:nvPr/>
        </p:nvSpPr>
        <p:spPr bwMode="auto">
          <a:xfrm>
            <a:off x="4229100" y="1001215"/>
            <a:ext cx="4876800" cy="671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fontAlgn="base" hangingPunct="1">
              <a:lnSpc>
                <a:spcPct val="150000"/>
              </a:lnSpc>
              <a:spcBef>
                <a:spcPct val="0"/>
              </a:spcBef>
              <a:spcAft>
                <a:spcPct val="0"/>
              </a:spcAft>
            </a:pPr>
            <a:r>
              <a:rPr lang="tr-TR" altLang="tr-TR" sz="2800" b="1" dirty="0">
                <a:solidFill>
                  <a:prstClr val="black"/>
                </a:solidFill>
                <a:latin typeface="Constantia" panose="02030602050306030303" pitchFamily="18" charset="0"/>
              </a:rPr>
              <a:t>Şekle Göre Ayırma</a:t>
            </a:r>
            <a:r>
              <a:rPr lang="tr-TR" altLang="tr-TR" sz="2800" dirty="0">
                <a:solidFill>
                  <a:prstClr val="black"/>
                </a:solidFill>
                <a:latin typeface="Constantia" panose="02030602050306030303" pitchFamily="18" charset="0"/>
              </a:rPr>
              <a:t> </a:t>
            </a:r>
          </a:p>
        </p:txBody>
      </p:sp>
    </p:spTree>
    <p:extLst>
      <p:ext uri="{BB962C8B-B14F-4D97-AF65-F5344CB8AC3E}">
        <p14:creationId xmlns:p14="http://schemas.microsoft.com/office/powerpoint/2010/main" val="4193315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7" name="10 Metin kutusu"/>
          <p:cNvSpPr txBox="1">
            <a:spLocks noChangeArrowheads="1"/>
          </p:cNvSpPr>
          <p:nvPr/>
        </p:nvSpPr>
        <p:spPr bwMode="auto">
          <a:xfrm>
            <a:off x="762000" y="2075433"/>
            <a:ext cx="10771094" cy="2805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fontAlgn="base" hangingPunct="1">
              <a:lnSpc>
                <a:spcPct val="150000"/>
              </a:lnSpc>
              <a:spcBef>
                <a:spcPct val="0"/>
              </a:spcBef>
              <a:spcAft>
                <a:spcPct val="0"/>
              </a:spcAft>
              <a:buFont typeface="Wingdings" panose="05000000000000000000" pitchFamily="2" charset="2"/>
              <a:buChar char="Ø"/>
            </a:pPr>
            <a:r>
              <a:rPr lang="tr-TR" altLang="tr-TR" sz="2400" dirty="0">
                <a:solidFill>
                  <a:prstClr val="black"/>
                </a:solidFill>
                <a:latin typeface="Constantia" panose="02030602050306030303" pitchFamily="18" charset="0"/>
              </a:rPr>
              <a:t> Boyut farkı esasına göre çalışan makinelerde ayrılamayan, buğday tanesiyle aynı büyüklükteki maddeler için yoğunluk farkı ilkesi kullanılır. Bu prensibin uygulandığı makineler; ağır taneler (taş, cam vb.) için kuru taş ayırıcılar ve yıkama makineleri, hafif taneler için ise (içi boş buğday taneleri, diğer proseslerde ayrılamayan kırık buğdaylar, buğday kavuzu vb.) hava kanallarıdır.</a:t>
            </a:r>
          </a:p>
        </p:txBody>
      </p:sp>
      <p:sp>
        <p:nvSpPr>
          <p:cNvPr id="5" name="12 Metin kutusu">
            <a:extLst>
              <a:ext uri="{FF2B5EF4-FFF2-40B4-BE49-F238E27FC236}">
                <a16:creationId xmlns:a16="http://schemas.microsoft.com/office/drawing/2014/main" id="{6288B8D8-941E-3B47-8D91-90A31A1E54F7}"/>
              </a:ext>
            </a:extLst>
          </p:cNvPr>
          <p:cNvSpPr txBox="1">
            <a:spLocks noChangeArrowheads="1"/>
          </p:cNvSpPr>
          <p:nvPr/>
        </p:nvSpPr>
        <p:spPr bwMode="auto">
          <a:xfrm>
            <a:off x="2560220" y="473090"/>
            <a:ext cx="6643734"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fontAlgn="base" hangingPunct="1">
              <a:spcBef>
                <a:spcPct val="0"/>
              </a:spcBef>
              <a:spcAft>
                <a:spcPct val="0"/>
              </a:spcAft>
            </a:pPr>
            <a:r>
              <a:rPr lang="tr-TR" altLang="tr-TR" sz="3600" b="1" dirty="0">
                <a:solidFill>
                  <a:prstClr val="black"/>
                </a:solidFill>
                <a:latin typeface="Constantia" panose="02030602050306030303" pitchFamily="18" charset="0"/>
              </a:rPr>
              <a:t> Buğdayların Temizlenmesi</a:t>
            </a:r>
          </a:p>
        </p:txBody>
      </p:sp>
      <p:sp>
        <p:nvSpPr>
          <p:cNvPr id="6" name="5 Metin kutusu">
            <a:extLst>
              <a:ext uri="{FF2B5EF4-FFF2-40B4-BE49-F238E27FC236}">
                <a16:creationId xmlns:a16="http://schemas.microsoft.com/office/drawing/2014/main" id="{EE867DA4-E5D5-1148-A99C-5998E09FAFDE}"/>
              </a:ext>
            </a:extLst>
          </p:cNvPr>
          <p:cNvSpPr txBox="1">
            <a:spLocks noChangeArrowheads="1"/>
          </p:cNvSpPr>
          <p:nvPr/>
        </p:nvSpPr>
        <p:spPr bwMode="auto">
          <a:xfrm>
            <a:off x="3390900" y="938336"/>
            <a:ext cx="5981700" cy="671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fontAlgn="base" hangingPunct="1">
              <a:lnSpc>
                <a:spcPct val="150000"/>
              </a:lnSpc>
              <a:spcBef>
                <a:spcPct val="0"/>
              </a:spcBef>
              <a:spcAft>
                <a:spcPct val="0"/>
              </a:spcAft>
            </a:pPr>
            <a:r>
              <a:rPr lang="tr-TR" altLang="tr-TR" sz="2800" b="1" dirty="0">
                <a:solidFill>
                  <a:prstClr val="black"/>
                </a:solidFill>
                <a:latin typeface="Constantia" panose="02030602050306030303" pitchFamily="18" charset="0"/>
              </a:rPr>
              <a:t>Yoğunluk Farkına Göre Ayırma</a:t>
            </a:r>
            <a:r>
              <a:rPr lang="tr-TR" altLang="tr-TR" sz="2800" dirty="0">
                <a:solidFill>
                  <a:prstClr val="black"/>
                </a:solidFill>
                <a:latin typeface="Constantia" panose="02030602050306030303" pitchFamily="18" charset="0"/>
              </a:rPr>
              <a:t> </a:t>
            </a:r>
          </a:p>
        </p:txBody>
      </p:sp>
    </p:spTree>
    <p:extLst>
      <p:ext uri="{BB962C8B-B14F-4D97-AF65-F5344CB8AC3E}">
        <p14:creationId xmlns:p14="http://schemas.microsoft.com/office/powerpoint/2010/main" val="31037021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7" name="10 Metin kutusu"/>
          <p:cNvSpPr txBox="1">
            <a:spLocks noChangeArrowheads="1"/>
          </p:cNvSpPr>
          <p:nvPr/>
        </p:nvSpPr>
        <p:spPr bwMode="auto">
          <a:xfrm>
            <a:off x="1375099" y="1947823"/>
            <a:ext cx="9676010" cy="39130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fontAlgn="base" hangingPunct="1">
              <a:lnSpc>
                <a:spcPct val="150000"/>
              </a:lnSpc>
              <a:spcBef>
                <a:spcPct val="0"/>
              </a:spcBef>
              <a:spcAft>
                <a:spcPct val="0"/>
              </a:spcAft>
              <a:buFont typeface="Wingdings" panose="05000000000000000000" pitchFamily="2" charset="2"/>
              <a:buChar char="Ø"/>
            </a:pPr>
            <a:r>
              <a:rPr lang="tr-TR" altLang="tr-TR" sz="2400" dirty="0">
                <a:solidFill>
                  <a:prstClr val="black"/>
                </a:solidFill>
                <a:latin typeface="Constantia" panose="02030602050306030303" pitchFamily="18" charset="0"/>
              </a:rPr>
              <a:t> Diğer tüm yöntemlere göre daha yeni bir ayırma sistemidir. Renk farkına göre ayırım için yüksek teknolojiye sahip cihazlar kullanılır.</a:t>
            </a:r>
          </a:p>
          <a:p>
            <a:pPr algn="just" eaLnBrk="1" fontAlgn="base" hangingPunct="1">
              <a:lnSpc>
                <a:spcPct val="150000"/>
              </a:lnSpc>
              <a:spcBef>
                <a:spcPct val="0"/>
              </a:spcBef>
              <a:spcAft>
                <a:spcPct val="0"/>
              </a:spcAft>
              <a:buFont typeface="Wingdings" panose="05000000000000000000" pitchFamily="2" charset="2"/>
              <a:buChar char="Ø"/>
            </a:pPr>
            <a:r>
              <a:rPr lang="tr-TR" altLang="tr-TR" sz="2400" dirty="0">
                <a:solidFill>
                  <a:prstClr val="black"/>
                </a:solidFill>
                <a:latin typeface="Constantia" panose="02030602050306030303" pitchFamily="18" charset="0"/>
              </a:rPr>
              <a:t> Cihaza, önceden ayırmasını istediği renk aralığı tanıtılır. </a:t>
            </a:r>
          </a:p>
          <a:p>
            <a:pPr algn="just" eaLnBrk="1" fontAlgn="base" hangingPunct="1">
              <a:lnSpc>
                <a:spcPct val="150000"/>
              </a:lnSpc>
              <a:spcBef>
                <a:spcPct val="0"/>
              </a:spcBef>
              <a:spcAft>
                <a:spcPct val="0"/>
              </a:spcAft>
              <a:buFont typeface="Wingdings" panose="05000000000000000000" pitchFamily="2" charset="2"/>
              <a:buChar char="Ø"/>
            </a:pPr>
            <a:r>
              <a:rPr lang="tr-TR" altLang="tr-TR" sz="2400" dirty="0">
                <a:solidFill>
                  <a:prstClr val="black"/>
                </a:solidFill>
                <a:latin typeface="Constantia" panose="02030602050306030303" pitchFamily="18" charset="0"/>
              </a:rPr>
              <a:t> Daha sonra birim zamanda, yerçekimi kuvveti yardımıyla, sadece tek bir buğdayın geçebileceği genişlikte kanallardan buğdayların aşağı akışı sağlanır. Bu kanalların sayısı kapasiteye bağlı olarak kurulum aşamasında belirlenir. </a:t>
            </a:r>
          </a:p>
        </p:txBody>
      </p:sp>
      <p:sp>
        <p:nvSpPr>
          <p:cNvPr id="5" name="12 Metin kutusu">
            <a:extLst>
              <a:ext uri="{FF2B5EF4-FFF2-40B4-BE49-F238E27FC236}">
                <a16:creationId xmlns:a16="http://schemas.microsoft.com/office/drawing/2014/main" id="{959CAB53-1ED1-A94E-975F-66EF1EA4083A}"/>
              </a:ext>
            </a:extLst>
          </p:cNvPr>
          <p:cNvSpPr txBox="1">
            <a:spLocks noChangeArrowheads="1"/>
          </p:cNvSpPr>
          <p:nvPr/>
        </p:nvSpPr>
        <p:spPr bwMode="auto">
          <a:xfrm>
            <a:off x="2560220" y="473090"/>
            <a:ext cx="6643734"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fontAlgn="base" hangingPunct="1">
              <a:spcBef>
                <a:spcPct val="0"/>
              </a:spcBef>
              <a:spcAft>
                <a:spcPct val="0"/>
              </a:spcAft>
            </a:pPr>
            <a:r>
              <a:rPr lang="tr-TR" altLang="tr-TR" sz="3600" b="1" dirty="0">
                <a:solidFill>
                  <a:prstClr val="black"/>
                </a:solidFill>
                <a:latin typeface="Constantia" panose="02030602050306030303" pitchFamily="18" charset="0"/>
              </a:rPr>
              <a:t> Buğdayların Temizlenmesi</a:t>
            </a:r>
          </a:p>
        </p:txBody>
      </p:sp>
      <p:sp>
        <p:nvSpPr>
          <p:cNvPr id="6" name="5 Metin kutusu">
            <a:extLst>
              <a:ext uri="{FF2B5EF4-FFF2-40B4-BE49-F238E27FC236}">
                <a16:creationId xmlns:a16="http://schemas.microsoft.com/office/drawing/2014/main" id="{B8CA0E42-6B06-4544-B520-7AE27EF68593}"/>
              </a:ext>
            </a:extLst>
          </p:cNvPr>
          <p:cNvSpPr txBox="1">
            <a:spLocks noChangeArrowheads="1"/>
          </p:cNvSpPr>
          <p:nvPr/>
        </p:nvSpPr>
        <p:spPr bwMode="auto">
          <a:xfrm>
            <a:off x="3698504" y="990600"/>
            <a:ext cx="5029200" cy="671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fontAlgn="base" hangingPunct="1">
              <a:lnSpc>
                <a:spcPct val="150000"/>
              </a:lnSpc>
              <a:spcBef>
                <a:spcPct val="0"/>
              </a:spcBef>
              <a:spcAft>
                <a:spcPct val="0"/>
              </a:spcAft>
            </a:pPr>
            <a:r>
              <a:rPr lang="tr-TR" altLang="tr-TR" sz="2800" b="1" dirty="0">
                <a:solidFill>
                  <a:prstClr val="black"/>
                </a:solidFill>
                <a:latin typeface="Constantia" panose="02030602050306030303" pitchFamily="18" charset="0"/>
              </a:rPr>
              <a:t>Renk Farkına Göre Ayırma</a:t>
            </a:r>
            <a:r>
              <a:rPr lang="tr-TR" altLang="tr-TR" sz="2800" dirty="0">
                <a:solidFill>
                  <a:prstClr val="black"/>
                </a:solidFill>
                <a:latin typeface="Constantia" panose="02030602050306030303" pitchFamily="18" charset="0"/>
              </a:rPr>
              <a:t> </a:t>
            </a:r>
          </a:p>
        </p:txBody>
      </p:sp>
    </p:spTree>
    <p:extLst>
      <p:ext uri="{BB962C8B-B14F-4D97-AF65-F5344CB8AC3E}">
        <p14:creationId xmlns:p14="http://schemas.microsoft.com/office/powerpoint/2010/main" val="17240042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5" name="10 Metin kutusu"/>
          <p:cNvSpPr txBox="1">
            <a:spLocks noChangeArrowheads="1"/>
          </p:cNvSpPr>
          <p:nvPr/>
        </p:nvSpPr>
        <p:spPr bwMode="auto">
          <a:xfrm>
            <a:off x="914400" y="2191993"/>
            <a:ext cx="10439400" cy="2805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fontAlgn="base" hangingPunct="1">
              <a:lnSpc>
                <a:spcPct val="150000"/>
              </a:lnSpc>
              <a:spcBef>
                <a:spcPct val="0"/>
              </a:spcBef>
              <a:spcAft>
                <a:spcPct val="0"/>
              </a:spcAft>
              <a:buFont typeface="Wingdings" panose="05000000000000000000" pitchFamily="2" charset="2"/>
              <a:buChar char="Ø"/>
            </a:pPr>
            <a:r>
              <a:rPr lang="tr-TR" altLang="tr-TR" sz="2400" dirty="0">
                <a:solidFill>
                  <a:prstClr val="black"/>
                </a:solidFill>
                <a:latin typeface="Constantia" panose="02030602050306030303" pitchFamily="18" charset="0"/>
              </a:rPr>
              <a:t> Bu amaçla kabuk soyucu makineler kullanılır. </a:t>
            </a:r>
          </a:p>
          <a:p>
            <a:pPr algn="just" eaLnBrk="1" fontAlgn="base" hangingPunct="1">
              <a:lnSpc>
                <a:spcPct val="150000"/>
              </a:lnSpc>
              <a:spcBef>
                <a:spcPct val="0"/>
              </a:spcBef>
              <a:spcAft>
                <a:spcPct val="0"/>
              </a:spcAft>
              <a:buFont typeface="Wingdings" panose="05000000000000000000" pitchFamily="2" charset="2"/>
              <a:buChar char="Ø"/>
            </a:pPr>
            <a:r>
              <a:rPr lang="tr-TR" altLang="tr-TR" sz="2400" dirty="0">
                <a:solidFill>
                  <a:prstClr val="black"/>
                </a:solidFill>
              </a:rPr>
              <a:t> </a:t>
            </a:r>
            <a:r>
              <a:rPr lang="tr-TR" altLang="tr-TR" sz="2400" dirty="0">
                <a:solidFill>
                  <a:prstClr val="black"/>
                </a:solidFill>
                <a:latin typeface="Constantia" panose="02030602050306030303" pitchFamily="18" charset="0"/>
              </a:rPr>
              <a:t>Bu makinelerin amacı, buğdayın en dış kısmında bulunan katmanın (</a:t>
            </a:r>
            <a:r>
              <a:rPr lang="tr-TR" altLang="tr-TR" sz="2400" dirty="0" err="1">
                <a:solidFill>
                  <a:prstClr val="black"/>
                </a:solidFill>
                <a:latin typeface="Constantia" panose="02030602050306030303" pitchFamily="18" charset="0"/>
              </a:rPr>
              <a:t>perikarp</a:t>
            </a:r>
            <a:r>
              <a:rPr lang="tr-TR" altLang="tr-TR" sz="2400" dirty="0">
                <a:solidFill>
                  <a:prstClr val="black"/>
                </a:solidFill>
                <a:latin typeface="Constantia" panose="02030602050306030303" pitchFamily="18" charset="0"/>
              </a:rPr>
              <a:t> ve sakal parçaları) uzaklaştırılmasıdır. Bu sayede özellikle dış kısımda yoğun olarak bulunan </a:t>
            </a:r>
            <a:r>
              <a:rPr lang="tr-TR" altLang="tr-TR" sz="2400" dirty="0" err="1">
                <a:solidFill>
                  <a:prstClr val="black"/>
                </a:solidFill>
                <a:latin typeface="Constantia" panose="02030602050306030303" pitchFamily="18" charset="0"/>
              </a:rPr>
              <a:t>mikrobiyel</a:t>
            </a:r>
            <a:r>
              <a:rPr lang="tr-TR" altLang="tr-TR" sz="2400" dirty="0">
                <a:solidFill>
                  <a:prstClr val="black"/>
                </a:solidFill>
                <a:latin typeface="Constantia" panose="02030602050306030303" pitchFamily="18" charset="0"/>
              </a:rPr>
              <a:t> ve kimyasal aktivitenin öğütme işlemi sırasında irmiğe karışması engellenmiş olur. </a:t>
            </a:r>
          </a:p>
        </p:txBody>
      </p:sp>
      <p:sp>
        <p:nvSpPr>
          <p:cNvPr id="7" name="12 Metin kutusu">
            <a:extLst>
              <a:ext uri="{FF2B5EF4-FFF2-40B4-BE49-F238E27FC236}">
                <a16:creationId xmlns:a16="http://schemas.microsoft.com/office/drawing/2014/main" id="{5C54BA81-6886-7D44-A73A-2EC46DA00622}"/>
              </a:ext>
            </a:extLst>
          </p:cNvPr>
          <p:cNvSpPr txBox="1">
            <a:spLocks noChangeArrowheads="1"/>
          </p:cNvSpPr>
          <p:nvPr/>
        </p:nvSpPr>
        <p:spPr bwMode="auto">
          <a:xfrm>
            <a:off x="2560220" y="473090"/>
            <a:ext cx="6643734"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fontAlgn="base" hangingPunct="1">
              <a:spcBef>
                <a:spcPct val="0"/>
              </a:spcBef>
              <a:spcAft>
                <a:spcPct val="0"/>
              </a:spcAft>
            </a:pPr>
            <a:r>
              <a:rPr lang="tr-TR" altLang="tr-TR" sz="3600" b="1" dirty="0">
                <a:solidFill>
                  <a:prstClr val="black"/>
                </a:solidFill>
                <a:latin typeface="Constantia" panose="02030602050306030303" pitchFamily="18" charset="0"/>
              </a:rPr>
              <a:t> Buğdayların Temizlenmesi</a:t>
            </a:r>
          </a:p>
        </p:txBody>
      </p:sp>
      <p:sp>
        <p:nvSpPr>
          <p:cNvPr id="8" name="5 Metin kutusu">
            <a:extLst>
              <a:ext uri="{FF2B5EF4-FFF2-40B4-BE49-F238E27FC236}">
                <a16:creationId xmlns:a16="http://schemas.microsoft.com/office/drawing/2014/main" id="{CA2FDC63-4F19-1947-8BAC-27250A7C4F5F}"/>
              </a:ext>
            </a:extLst>
          </p:cNvPr>
          <p:cNvSpPr txBox="1">
            <a:spLocks noChangeArrowheads="1"/>
          </p:cNvSpPr>
          <p:nvPr/>
        </p:nvSpPr>
        <p:spPr bwMode="auto">
          <a:xfrm>
            <a:off x="3867150" y="990600"/>
            <a:ext cx="5029200" cy="671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fontAlgn="base" hangingPunct="1">
              <a:lnSpc>
                <a:spcPct val="150000"/>
              </a:lnSpc>
              <a:spcBef>
                <a:spcPct val="0"/>
              </a:spcBef>
              <a:spcAft>
                <a:spcPct val="0"/>
              </a:spcAft>
            </a:pPr>
            <a:r>
              <a:rPr lang="tr-TR" altLang="tr-TR" sz="2800" b="1" dirty="0">
                <a:solidFill>
                  <a:prstClr val="black"/>
                </a:solidFill>
                <a:latin typeface="Constantia" panose="02030602050306030303" pitchFamily="18" charset="0"/>
              </a:rPr>
              <a:t>Aşındırarak Temizleme</a:t>
            </a:r>
            <a:endParaRPr lang="tr-TR" altLang="tr-TR" sz="2800" dirty="0">
              <a:solidFill>
                <a:prstClr val="black"/>
              </a:solidFill>
              <a:latin typeface="Constantia" panose="02030602050306030303" pitchFamily="18" charset="0"/>
            </a:endParaRPr>
          </a:p>
        </p:txBody>
      </p:sp>
    </p:spTree>
    <p:extLst>
      <p:ext uri="{BB962C8B-B14F-4D97-AF65-F5344CB8AC3E}">
        <p14:creationId xmlns:p14="http://schemas.microsoft.com/office/powerpoint/2010/main" val="28629545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66800" y="524435"/>
            <a:ext cx="10058400" cy="5876365"/>
          </a:xfrm>
        </p:spPr>
        <p:txBody>
          <a:bodyPr>
            <a:normAutofit fontScale="85000" lnSpcReduction="10000"/>
          </a:bodyPr>
          <a:lstStyle/>
          <a:p>
            <a:pPr marL="0" indent="0" algn="ctr">
              <a:lnSpc>
                <a:spcPct val="150000"/>
              </a:lnSpc>
              <a:buNone/>
            </a:pPr>
            <a:r>
              <a:rPr lang="tr-TR" sz="2800" b="1" dirty="0">
                <a:latin typeface="Times New Roman" panose="02020603050405020304" pitchFamily="18" charset="0"/>
                <a:ea typeface="Times New Roman" panose="02020603050405020304" pitchFamily="18" charset="0"/>
              </a:rPr>
              <a:t>BUĞDAYIN PAÇAL YAPILMASI</a:t>
            </a:r>
            <a:endParaRPr lang="tr-TR" sz="2800" dirty="0">
              <a:latin typeface="Times New Roman" panose="02020603050405020304" pitchFamily="18" charset="0"/>
              <a:ea typeface="Times New Roman" panose="02020603050405020304" pitchFamily="18" charset="0"/>
            </a:endParaRPr>
          </a:p>
          <a:p>
            <a:pPr marL="0" indent="0" algn="just">
              <a:lnSpc>
                <a:spcPct val="150000"/>
              </a:lnSpc>
              <a:buNone/>
            </a:pPr>
            <a:endParaRPr lang="tr-TR" dirty="0">
              <a:latin typeface="Times New Roman" panose="02020603050405020304" pitchFamily="18" charset="0"/>
              <a:ea typeface="Times New Roman" panose="02020603050405020304" pitchFamily="18" charset="0"/>
            </a:endParaRPr>
          </a:p>
          <a:p>
            <a:pPr marL="0" indent="0" algn="just">
              <a:lnSpc>
                <a:spcPct val="150000"/>
              </a:lnSpc>
              <a:buNone/>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Değirmene özellikleri birbirinden farklı buğdaylar gelebilir. Bunların her biri ayrı silolarda depolanabilirse daha sonra birbirleriyle belli oranlarda karıştırılarak istenen özelliklerde buğday karışımları oluşturulabilir. Böylece hem standart bir un elde etme imkanı elde edilmiş olur, hem de kalite güvence altına alınmış olur.</a:t>
            </a:r>
          </a:p>
          <a:p>
            <a:pPr marL="0" indent="0" algn="just">
              <a:lnSpc>
                <a:spcPct val="150000"/>
              </a:lnSpc>
              <a:buNone/>
            </a:pPr>
            <a:r>
              <a:rPr lang="tr-TR" altLang="tr-TR" sz="2400" dirty="0">
                <a:latin typeface="Times New Roman" panose="02020603050405020304" pitchFamily="18" charset="0"/>
                <a:cs typeface="Times New Roman" panose="02020603050405020304" pitchFamily="18" charset="0"/>
              </a:rPr>
              <a:t>Laboratuvar analizleri sonucunda niteliklerine göre farklı silolara alınan buğdaylar, öğütme sonucu elde edilecek unun kullanım amacına göre; </a:t>
            </a:r>
            <a:r>
              <a:rPr lang="tr-TR" altLang="tr-TR" sz="2400" b="1" dirty="0">
                <a:latin typeface="Times New Roman" panose="02020603050405020304" pitchFamily="18" charset="0"/>
                <a:cs typeface="Times New Roman" panose="02020603050405020304" pitchFamily="18" charset="0"/>
              </a:rPr>
              <a:t>protein</a:t>
            </a:r>
            <a:r>
              <a:rPr lang="tr-TR" altLang="tr-TR" sz="2400" dirty="0">
                <a:latin typeface="Times New Roman" panose="02020603050405020304" pitchFamily="18" charset="0"/>
                <a:cs typeface="Times New Roman" panose="02020603050405020304" pitchFamily="18" charset="0"/>
              </a:rPr>
              <a:t>, </a:t>
            </a:r>
            <a:r>
              <a:rPr lang="tr-TR" altLang="tr-TR" sz="2400" b="1" dirty="0" err="1">
                <a:latin typeface="Times New Roman" panose="02020603050405020304" pitchFamily="18" charset="0"/>
                <a:cs typeface="Times New Roman" panose="02020603050405020304" pitchFamily="18" charset="0"/>
              </a:rPr>
              <a:t>gluten</a:t>
            </a:r>
            <a:r>
              <a:rPr lang="tr-TR" altLang="tr-TR" sz="2400" b="1" dirty="0">
                <a:latin typeface="Times New Roman" panose="02020603050405020304" pitchFamily="18" charset="0"/>
                <a:cs typeface="Times New Roman" panose="02020603050405020304" pitchFamily="18" charset="0"/>
              </a:rPr>
              <a:t> kalitesi</a:t>
            </a:r>
            <a:r>
              <a:rPr lang="tr-TR" altLang="tr-TR" sz="2400" dirty="0">
                <a:latin typeface="Times New Roman" panose="02020603050405020304" pitchFamily="18" charset="0"/>
                <a:cs typeface="Times New Roman" panose="02020603050405020304" pitchFamily="18" charset="0"/>
              </a:rPr>
              <a:t>, </a:t>
            </a:r>
            <a:r>
              <a:rPr lang="tr-TR" altLang="tr-TR" sz="2400" b="1" dirty="0">
                <a:latin typeface="Times New Roman" panose="02020603050405020304" pitchFamily="18" charset="0"/>
                <a:cs typeface="Times New Roman" panose="02020603050405020304" pitchFamily="18" charset="0"/>
              </a:rPr>
              <a:t>un verimi</a:t>
            </a:r>
            <a:r>
              <a:rPr lang="tr-TR" altLang="tr-TR" sz="2400" dirty="0">
                <a:latin typeface="Times New Roman" panose="02020603050405020304" pitchFamily="18" charset="0"/>
                <a:cs typeface="Times New Roman" panose="02020603050405020304" pitchFamily="18" charset="0"/>
              </a:rPr>
              <a:t> gibi faktörler dikkate alınarak belirli oranlarda karıştırılır.</a:t>
            </a: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11673010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80881" y="712938"/>
            <a:ext cx="10853451" cy="5234114"/>
          </a:xfrm>
        </p:spPr>
        <p:txBody>
          <a:bodyPr>
            <a:normAutofit/>
          </a:bodyPr>
          <a:lstStyle/>
          <a:p>
            <a:pPr marL="0" indent="0" algn="ctr">
              <a:lnSpc>
                <a:spcPct val="150000"/>
              </a:lnSpc>
              <a:buNone/>
            </a:pPr>
            <a:r>
              <a:rPr lang="tr-TR" b="1" dirty="0">
                <a:latin typeface="Times New Roman" panose="02020603050405020304" pitchFamily="18" charset="0"/>
                <a:ea typeface="Times New Roman" panose="02020603050405020304" pitchFamily="18" charset="0"/>
              </a:rPr>
              <a:t>BUĞDAYIN PAÇAL YAPILMASI</a:t>
            </a:r>
            <a:endParaRPr lang="tr-TR" dirty="0">
              <a:latin typeface="Times New Roman" panose="02020603050405020304" pitchFamily="18" charset="0"/>
              <a:ea typeface="Times New Roman" panose="02020603050405020304" pitchFamily="18" charset="0"/>
            </a:endParaRPr>
          </a:p>
          <a:p>
            <a:pPr marL="0" indent="0" algn="just">
              <a:lnSpc>
                <a:spcPct val="150000"/>
              </a:lnSpc>
              <a:buNone/>
            </a:pPr>
            <a:endParaRPr lang="tr-TR" dirty="0">
              <a:latin typeface="Times New Roman" panose="02020603050405020304" pitchFamily="18" charset="0"/>
              <a:ea typeface="Times New Roman" panose="02020603050405020304" pitchFamily="18" charset="0"/>
            </a:endParaRPr>
          </a:p>
          <a:p>
            <a:pPr marL="0" indent="0" algn="just">
              <a:lnSpc>
                <a:spcPct val="150000"/>
              </a:lnSpc>
              <a:buNone/>
            </a:pPr>
            <a:r>
              <a:rPr lang="tr-TR" dirty="0">
                <a:latin typeface="Times New Roman" panose="02020603050405020304" pitchFamily="18" charset="0"/>
                <a:ea typeface="Times New Roman" panose="02020603050405020304" pitchFamily="18" charset="0"/>
              </a:rPr>
              <a:t>Nitelikleri belirlenen değişik kalitedeki buğday partilerinin, istenen özellikte un elde edilmek üzere belirli oranlar dahilinde birbirleri ile karşılaştırılması işlemine "paçal yapma" denir.</a:t>
            </a:r>
          </a:p>
          <a:p>
            <a:pPr marL="0" indent="0">
              <a:buNone/>
            </a:pPr>
            <a:endParaRPr lang="tr-TR" dirty="0"/>
          </a:p>
        </p:txBody>
      </p:sp>
    </p:spTree>
    <p:extLst>
      <p:ext uri="{BB962C8B-B14F-4D97-AF65-F5344CB8AC3E}">
        <p14:creationId xmlns:p14="http://schemas.microsoft.com/office/powerpoint/2010/main" val="8920670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marL="548640" marR="548640" lvl="0" indent="-182880" algn="ctr">
              <a:lnSpc>
                <a:spcPct val="100000"/>
              </a:lnSpc>
              <a:spcBef>
                <a:spcPts val="1800"/>
              </a:spcBef>
              <a:spcAft>
                <a:spcPts val="1800"/>
              </a:spcAft>
            </a:pPr>
            <a:r>
              <a:rPr lang="tr-TR" sz="4000" i="1" dirty="0">
                <a:solidFill>
                  <a:srgbClr val="FF0000"/>
                </a:solidFill>
                <a:latin typeface="Times New Roman" panose="02020603050405020304" pitchFamily="18" charset="0"/>
                <a:ea typeface="Times New Roman" panose="02020603050405020304" pitchFamily="18" charset="0"/>
              </a:rPr>
              <a:t>G (Y-W) =  </a:t>
            </a:r>
            <a:r>
              <a:rPr lang="tr-TR" sz="4000" i="1" cap="none" dirty="0">
                <a:solidFill>
                  <a:srgbClr val="FF0000"/>
                </a:solidFill>
                <a:latin typeface="Times New Roman" panose="02020603050405020304" pitchFamily="18" charset="0"/>
                <a:ea typeface="Times New Roman" panose="02020603050405020304" pitchFamily="18" charset="0"/>
              </a:rPr>
              <a:t>g</a:t>
            </a:r>
            <a:r>
              <a:rPr lang="tr-TR" sz="4000" i="1" dirty="0">
                <a:solidFill>
                  <a:srgbClr val="FF0000"/>
                </a:solidFill>
                <a:latin typeface="Times New Roman" panose="02020603050405020304" pitchFamily="18" charset="0"/>
                <a:ea typeface="Times New Roman" panose="02020603050405020304" pitchFamily="18" charset="0"/>
              </a:rPr>
              <a:t>(W-</a:t>
            </a:r>
            <a:r>
              <a:rPr lang="tr-TR" sz="4000" i="1" cap="none" dirty="0">
                <a:solidFill>
                  <a:srgbClr val="FF0000"/>
                </a:solidFill>
                <a:latin typeface="Times New Roman" panose="02020603050405020304" pitchFamily="18" charset="0"/>
                <a:ea typeface="Times New Roman" panose="02020603050405020304" pitchFamily="18" charset="0"/>
              </a:rPr>
              <a:t>y</a:t>
            </a:r>
            <a:r>
              <a:rPr lang="tr-TR" sz="4000" i="1" dirty="0">
                <a:solidFill>
                  <a:srgbClr val="FF0000"/>
                </a:solidFill>
                <a:latin typeface="Times New Roman" panose="02020603050405020304" pitchFamily="18" charset="0"/>
                <a:ea typeface="Times New Roman" panose="02020603050405020304" pitchFamily="18" charset="0"/>
              </a:rPr>
              <a:t>) </a:t>
            </a:r>
            <a:br>
              <a:rPr lang="tr-TR" sz="1800" i="1" dirty="0">
                <a:solidFill>
                  <a:srgbClr val="5B9BD5"/>
                </a:solidFill>
                <a:latin typeface="Times New Roman" panose="02020603050405020304" pitchFamily="18" charset="0"/>
                <a:ea typeface="Times New Roman" panose="02020603050405020304" pitchFamily="18" charset="0"/>
              </a:rPr>
            </a:br>
            <a:endParaRPr lang="tr-TR" dirty="0"/>
          </a:p>
        </p:txBody>
      </p:sp>
      <p:sp>
        <p:nvSpPr>
          <p:cNvPr id="3" name="İçerik Yer Tutucusu 2"/>
          <p:cNvSpPr>
            <a:spLocks noGrp="1"/>
          </p:cNvSpPr>
          <p:nvPr>
            <p:ph idx="1"/>
          </p:nvPr>
        </p:nvSpPr>
        <p:spPr/>
        <p:txBody>
          <a:bodyPr/>
          <a:lstStyle/>
          <a:p>
            <a:pPr algn="ctr">
              <a:lnSpc>
                <a:spcPct val="150000"/>
              </a:lnSpc>
            </a:pPr>
            <a:r>
              <a:rPr lang="tr-TR" dirty="0">
                <a:latin typeface="Times New Roman" panose="02020603050405020304" pitchFamily="18" charset="0"/>
                <a:ea typeface="Times New Roman" panose="02020603050405020304" pitchFamily="18" charset="0"/>
              </a:rPr>
              <a:t>G: Rutubeti yüksek olan buğdayın miktarı</a:t>
            </a:r>
          </a:p>
          <a:p>
            <a:pPr algn="ctr">
              <a:lnSpc>
                <a:spcPct val="150000"/>
              </a:lnSpc>
            </a:pPr>
            <a:r>
              <a:rPr lang="tr-TR" dirty="0">
                <a:latin typeface="Times New Roman" panose="02020603050405020304" pitchFamily="18" charset="0"/>
                <a:ea typeface="Times New Roman" panose="02020603050405020304" pitchFamily="18" charset="0"/>
              </a:rPr>
              <a:t>g: Rutubeti düşük olan buğdayın miktarı</a:t>
            </a:r>
          </a:p>
          <a:p>
            <a:pPr algn="ctr">
              <a:lnSpc>
                <a:spcPct val="150000"/>
              </a:lnSpc>
            </a:pPr>
            <a:r>
              <a:rPr lang="tr-TR" dirty="0">
                <a:latin typeface="Times New Roman" panose="02020603050405020304" pitchFamily="18" charset="0"/>
                <a:ea typeface="Times New Roman" panose="02020603050405020304" pitchFamily="18" charset="0"/>
              </a:rPr>
              <a:t>W: Paçalda olması istenen rutubet miktarı</a:t>
            </a:r>
          </a:p>
          <a:p>
            <a:pPr algn="ctr">
              <a:lnSpc>
                <a:spcPct val="150000"/>
              </a:lnSpc>
            </a:pPr>
            <a:r>
              <a:rPr lang="tr-TR" dirty="0">
                <a:latin typeface="Times New Roman" panose="02020603050405020304" pitchFamily="18" charset="0"/>
                <a:ea typeface="Times New Roman" panose="02020603050405020304" pitchFamily="18" charset="0"/>
              </a:rPr>
              <a:t>Y: Rutubeti yüksek olan buğdayın rutubeti</a:t>
            </a:r>
          </a:p>
          <a:p>
            <a:pPr algn="ctr">
              <a:lnSpc>
                <a:spcPct val="150000"/>
              </a:lnSpc>
            </a:pPr>
            <a:r>
              <a:rPr lang="tr-TR" dirty="0">
                <a:latin typeface="Times New Roman" panose="02020603050405020304" pitchFamily="18" charset="0"/>
                <a:ea typeface="Times New Roman" panose="02020603050405020304" pitchFamily="18" charset="0"/>
              </a:rPr>
              <a:t>y: Rutubeti düşük olan buğdayın rutubeti</a:t>
            </a:r>
          </a:p>
          <a:p>
            <a:pPr algn="ctr"/>
            <a:endParaRPr lang="tr-TR" dirty="0"/>
          </a:p>
        </p:txBody>
      </p:sp>
    </p:spTree>
    <p:extLst>
      <p:ext uri="{BB962C8B-B14F-4D97-AF65-F5344CB8AC3E}">
        <p14:creationId xmlns:p14="http://schemas.microsoft.com/office/powerpoint/2010/main" val="22990669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43000" y="457200"/>
            <a:ext cx="10210800" cy="6096000"/>
          </a:xfrm>
        </p:spPr>
        <p:txBody>
          <a:bodyPr>
            <a:normAutofit fontScale="92500"/>
          </a:bodyPr>
          <a:lstStyle/>
          <a:p>
            <a:pPr marL="0" indent="0" algn="ctr">
              <a:lnSpc>
                <a:spcPct val="150000"/>
              </a:lnSpc>
              <a:buNone/>
            </a:pPr>
            <a:r>
              <a:rPr lang="tr-TR" sz="2400" b="1" dirty="0">
                <a:latin typeface="Times New Roman" panose="02020603050405020304" pitchFamily="18" charset="0"/>
                <a:ea typeface="Times New Roman" panose="02020603050405020304" pitchFamily="18" charset="0"/>
              </a:rPr>
              <a:t>BUĞDAYIN TAVLANMASI / KONDİSYONE EDİLMESİ</a:t>
            </a:r>
            <a:endParaRPr lang="tr-TR" dirty="0">
              <a:latin typeface="Times New Roman" panose="02020603050405020304" pitchFamily="18" charset="0"/>
              <a:ea typeface="Times New Roman" panose="02020603050405020304" pitchFamily="18" charset="0"/>
            </a:endParaRPr>
          </a:p>
          <a:p>
            <a:pPr marL="0" indent="0" algn="just">
              <a:buNone/>
            </a:pPr>
            <a:r>
              <a:rPr lang="tr-TR" sz="2400" dirty="0">
                <a:latin typeface="Times New Roman" panose="02020603050405020304" pitchFamily="18" charset="0"/>
                <a:ea typeface="Times New Roman" panose="02020603050405020304" pitchFamily="18" charset="0"/>
              </a:rPr>
              <a:t>Buğdayın </a:t>
            </a:r>
            <a:r>
              <a:rPr lang="tr-TR" sz="2400" b="1" dirty="0">
                <a:latin typeface="Times New Roman" panose="02020603050405020304" pitchFamily="18" charset="0"/>
                <a:ea typeface="Times New Roman" panose="02020603050405020304" pitchFamily="18" charset="0"/>
              </a:rPr>
              <a:t>tavlanması</a:t>
            </a:r>
            <a:r>
              <a:rPr lang="tr-TR" sz="2400" dirty="0">
                <a:latin typeface="Times New Roman" panose="02020603050405020304" pitchFamily="18" charset="0"/>
                <a:ea typeface="Times New Roman" panose="02020603050405020304" pitchFamily="18" charset="0"/>
              </a:rPr>
              <a:t>, öğütülecek buğdayın rutubet oranını belli bir düzeye getirme ve rutubetin tane içerisinde homojen bir şekilde dağılımını sağlama işlemidir. </a:t>
            </a:r>
          </a:p>
          <a:p>
            <a:pPr marL="0" indent="0" algn="just">
              <a:buNone/>
            </a:pPr>
            <a:endParaRPr lang="tr-TR" sz="2400" b="1" dirty="0">
              <a:latin typeface="Times New Roman" panose="02020603050405020304" pitchFamily="18" charset="0"/>
              <a:ea typeface="Times New Roman" panose="02020603050405020304" pitchFamily="18" charset="0"/>
            </a:endParaRPr>
          </a:p>
          <a:p>
            <a:pPr marL="0" indent="0" algn="just">
              <a:buNone/>
            </a:pPr>
            <a:r>
              <a:rPr lang="tr-TR" sz="2400" b="1" dirty="0" err="1">
                <a:latin typeface="Times New Roman" panose="02020603050405020304" pitchFamily="18" charset="0"/>
                <a:ea typeface="Times New Roman" panose="02020603050405020304" pitchFamily="18" charset="0"/>
              </a:rPr>
              <a:t>Kondisyone</a:t>
            </a:r>
            <a:r>
              <a:rPr lang="tr-TR" sz="2400" b="1" dirty="0">
                <a:latin typeface="Times New Roman" panose="02020603050405020304" pitchFamily="18" charset="0"/>
                <a:ea typeface="Times New Roman" panose="02020603050405020304" pitchFamily="18" charset="0"/>
              </a:rPr>
              <a:t> etme </a:t>
            </a:r>
            <a:r>
              <a:rPr lang="tr-TR" sz="2400" dirty="0">
                <a:latin typeface="Times New Roman" panose="02020603050405020304" pitchFamily="18" charset="0"/>
                <a:ea typeface="Times New Roman" panose="02020603050405020304" pitchFamily="18" charset="0"/>
              </a:rPr>
              <a:t>ise, bu işlemlere ilaveten sıcaklık uygulanıp tanenin </a:t>
            </a:r>
            <a:r>
              <a:rPr lang="tr-TR" sz="2400" dirty="0" err="1">
                <a:latin typeface="Times New Roman" panose="02020603050405020304" pitchFamily="18" charset="0"/>
                <a:ea typeface="Times New Roman" panose="02020603050405020304" pitchFamily="18" charset="0"/>
              </a:rPr>
              <a:t>fizikokimyasal</a:t>
            </a:r>
            <a:r>
              <a:rPr lang="tr-TR" sz="2400" dirty="0">
                <a:latin typeface="Times New Roman" panose="02020603050405020304" pitchFamily="18" charset="0"/>
                <a:ea typeface="Times New Roman" panose="02020603050405020304" pitchFamily="18" charset="0"/>
              </a:rPr>
              <a:t> özelliklerini değiştirmektir. </a:t>
            </a:r>
            <a:r>
              <a:rPr lang="tr-TR" sz="2400" dirty="0" err="1">
                <a:latin typeface="Times New Roman" panose="02020603050405020304" pitchFamily="18" charset="0"/>
                <a:ea typeface="Times New Roman" panose="02020603050405020304" pitchFamily="18" charset="0"/>
              </a:rPr>
              <a:t>Kondisyone</a:t>
            </a:r>
            <a:r>
              <a:rPr lang="tr-TR" sz="2400" dirty="0">
                <a:latin typeface="Times New Roman" panose="02020603050405020304" pitchFamily="18" charset="0"/>
                <a:ea typeface="Times New Roman" panose="02020603050405020304" pitchFamily="18" charset="0"/>
              </a:rPr>
              <a:t> etme işleminde, uygulanan sıcaklığın işlevi sadece suyun tane içerisinde difüzyonunu artırmak değildir. Aynı zamanda tanenin </a:t>
            </a:r>
            <a:r>
              <a:rPr lang="tr-TR" sz="2400" dirty="0" err="1">
                <a:latin typeface="Times New Roman" panose="02020603050405020304" pitchFamily="18" charset="0"/>
                <a:ea typeface="Times New Roman" panose="02020603050405020304" pitchFamily="18" charset="0"/>
              </a:rPr>
              <a:t>gluten</a:t>
            </a:r>
            <a:r>
              <a:rPr lang="tr-TR" sz="2400" dirty="0">
                <a:latin typeface="Times New Roman" panose="02020603050405020304" pitchFamily="18" charset="0"/>
                <a:ea typeface="Times New Roman" panose="02020603050405020304" pitchFamily="18" charset="0"/>
              </a:rPr>
              <a:t> ve enzim yapısının değiştirilmesi de amaçlanır. Ayrıca </a:t>
            </a:r>
            <a:r>
              <a:rPr lang="tr-TR" sz="2400" dirty="0" err="1">
                <a:latin typeface="Times New Roman" panose="02020603050405020304" pitchFamily="18" charset="0"/>
                <a:ea typeface="Times New Roman" panose="02020603050405020304" pitchFamily="18" charset="0"/>
              </a:rPr>
              <a:t>kondisyone</a:t>
            </a:r>
            <a:r>
              <a:rPr lang="tr-TR" sz="2400" dirty="0">
                <a:latin typeface="Times New Roman" panose="02020603050405020304" pitchFamily="18" charset="0"/>
                <a:ea typeface="Times New Roman" panose="02020603050405020304" pitchFamily="18" charset="0"/>
              </a:rPr>
              <a:t> etme işlemi, rutubet oranı yüksek olan buğdayların öğütmeye elverişli orana gelinceye kadar kurutulmalarını da kapsar.</a:t>
            </a:r>
            <a:endParaRPr lang="tr-TR" sz="2400" dirty="0"/>
          </a:p>
        </p:txBody>
      </p:sp>
    </p:spTree>
    <p:extLst>
      <p:ext uri="{BB962C8B-B14F-4D97-AF65-F5344CB8AC3E}">
        <p14:creationId xmlns:p14="http://schemas.microsoft.com/office/powerpoint/2010/main" val="6731405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8" name="20 Metin kutusu"/>
          <p:cNvSpPr txBox="1">
            <a:spLocks noChangeArrowheads="1"/>
          </p:cNvSpPr>
          <p:nvPr/>
        </p:nvSpPr>
        <p:spPr bwMode="auto">
          <a:xfrm>
            <a:off x="3124200" y="264173"/>
            <a:ext cx="6643734" cy="584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fontAlgn="base" hangingPunct="1">
              <a:spcBef>
                <a:spcPct val="0"/>
              </a:spcBef>
              <a:spcAft>
                <a:spcPct val="0"/>
              </a:spcAft>
            </a:pPr>
            <a:r>
              <a:rPr lang="tr-TR" altLang="tr-TR" sz="3200" b="1" dirty="0">
                <a:solidFill>
                  <a:prstClr val="black"/>
                </a:solidFill>
                <a:latin typeface="Times New Roman" panose="02020603050405020304" pitchFamily="18" charset="0"/>
                <a:cs typeface="Times New Roman" panose="02020603050405020304" pitchFamily="18" charset="0"/>
              </a:rPr>
              <a:t>Buğdayların Tavlanması</a:t>
            </a:r>
          </a:p>
        </p:txBody>
      </p:sp>
      <p:sp>
        <p:nvSpPr>
          <p:cNvPr id="51204" name="11 Metin kutusu"/>
          <p:cNvSpPr txBox="1">
            <a:spLocks noChangeArrowheads="1"/>
          </p:cNvSpPr>
          <p:nvPr/>
        </p:nvSpPr>
        <p:spPr bwMode="auto">
          <a:xfrm>
            <a:off x="1661509" y="1022985"/>
            <a:ext cx="7643813" cy="6612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fontAlgn="base" hangingPunct="1">
              <a:lnSpc>
                <a:spcPct val="150000"/>
              </a:lnSpc>
              <a:spcBef>
                <a:spcPct val="0"/>
              </a:spcBef>
              <a:spcAft>
                <a:spcPct val="0"/>
              </a:spcAft>
              <a:buFont typeface="Wingdings" panose="05000000000000000000" pitchFamily="2" charset="2"/>
              <a:buChar char="Ø"/>
            </a:pPr>
            <a:r>
              <a:rPr lang="tr-TR" altLang="tr-TR" sz="2800" u="sng" dirty="0">
                <a:solidFill>
                  <a:prstClr val="black"/>
                </a:solidFill>
                <a:latin typeface="Times New Roman" panose="02020603050405020304" pitchFamily="18" charset="0"/>
                <a:cs typeface="Times New Roman" panose="02020603050405020304" pitchFamily="18" charset="0"/>
              </a:rPr>
              <a:t> Tavlama prosesinin dört ana amacı vardır.</a:t>
            </a:r>
          </a:p>
        </p:txBody>
      </p:sp>
      <p:sp>
        <p:nvSpPr>
          <p:cNvPr id="51205" name="7 Metin kutusu"/>
          <p:cNvSpPr txBox="1">
            <a:spLocks noChangeArrowheads="1"/>
          </p:cNvSpPr>
          <p:nvPr/>
        </p:nvSpPr>
        <p:spPr bwMode="auto">
          <a:xfrm>
            <a:off x="1661508" y="2032696"/>
            <a:ext cx="10073291" cy="3539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fontAlgn="base" hangingPunct="1">
              <a:spcBef>
                <a:spcPct val="0"/>
              </a:spcBef>
              <a:spcAft>
                <a:spcPct val="0"/>
              </a:spcAft>
              <a:buFont typeface="Wingdings" panose="05000000000000000000" pitchFamily="2" charset="2"/>
              <a:buChar char="v"/>
            </a:pPr>
            <a:r>
              <a:rPr lang="tr-TR" altLang="tr-TR" sz="2800" dirty="0">
                <a:solidFill>
                  <a:prstClr val="black"/>
                </a:solidFill>
                <a:latin typeface="Times New Roman" panose="02020603050405020304" pitchFamily="18" charset="0"/>
                <a:cs typeface="Times New Roman" panose="02020603050405020304" pitchFamily="18" charset="0"/>
              </a:rPr>
              <a:t> Tanenin kabuk kısmının elastikiyetini arttırmak.</a:t>
            </a:r>
          </a:p>
          <a:p>
            <a:pPr algn="just" eaLnBrk="1" fontAlgn="base" hangingPunct="1">
              <a:spcBef>
                <a:spcPct val="0"/>
              </a:spcBef>
              <a:spcAft>
                <a:spcPct val="0"/>
              </a:spcAft>
            </a:pPr>
            <a:r>
              <a:rPr lang="tr-TR" altLang="tr-TR" sz="2800" dirty="0">
                <a:solidFill>
                  <a:prstClr val="black"/>
                </a:solidFill>
                <a:latin typeface="Times New Roman" panose="02020603050405020304" pitchFamily="18" charset="0"/>
                <a:cs typeface="Times New Roman" panose="02020603050405020304" pitchFamily="18" charset="0"/>
              </a:rPr>
              <a:t> </a:t>
            </a:r>
          </a:p>
          <a:p>
            <a:pPr algn="just" eaLnBrk="1" fontAlgn="base" hangingPunct="1">
              <a:spcBef>
                <a:spcPct val="0"/>
              </a:spcBef>
              <a:spcAft>
                <a:spcPct val="0"/>
              </a:spcAft>
              <a:buFont typeface="Wingdings" panose="05000000000000000000" pitchFamily="2" charset="2"/>
              <a:buChar char="v"/>
            </a:pPr>
            <a:r>
              <a:rPr lang="tr-TR" altLang="tr-TR" sz="2800" dirty="0">
                <a:solidFill>
                  <a:prstClr val="black"/>
                </a:solidFill>
                <a:latin typeface="Times New Roman" panose="02020603050405020304" pitchFamily="18" charset="0"/>
                <a:cs typeface="Times New Roman" panose="02020603050405020304" pitchFamily="18" charset="0"/>
              </a:rPr>
              <a:t> </a:t>
            </a:r>
            <a:r>
              <a:rPr lang="tr-TR" altLang="tr-TR" sz="2800" dirty="0" err="1">
                <a:solidFill>
                  <a:prstClr val="black"/>
                </a:solidFill>
                <a:latin typeface="Times New Roman" panose="02020603050405020304" pitchFamily="18" charset="0"/>
                <a:cs typeface="Times New Roman" panose="02020603050405020304" pitchFamily="18" charset="0"/>
              </a:rPr>
              <a:t>Endospermi</a:t>
            </a:r>
            <a:r>
              <a:rPr lang="tr-TR" altLang="tr-TR" sz="2800" dirty="0">
                <a:solidFill>
                  <a:prstClr val="black"/>
                </a:solidFill>
                <a:latin typeface="Times New Roman" panose="02020603050405020304" pitchFamily="18" charset="0"/>
                <a:cs typeface="Times New Roman" panose="02020603050405020304" pitchFamily="18" charset="0"/>
              </a:rPr>
              <a:t> öğütme için standart yumuşaklığa getirmek.</a:t>
            </a:r>
          </a:p>
          <a:p>
            <a:pPr algn="just" eaLnBrk="1" fontAlgn="base" hangingPunct="1">
              <a:spcBef>
                <a:spcPct val="0"/>
              </a:spcBef>
              <a:spcAft>
                <a:spcPct val="0"/>
              </a:spcAft>
            </a:pPr>
            <a:r>
              <a:rPr lang="tr-TR" altLang="tr-TR" sz="2800" dirty="0">
                <a:solidFill>
                  <a:prstClr val="black"/>
                </a:solidFill>
                <a:latin typeface="Times New Roman" panose="02020603050405020304" pitchFamily="18" charset="0"/>
                <a:cs typeface="Times New Roman" panose="02020603050405020304" pitchFamily="18" charset="0"/>
              </a:rPr>
              <a:t> </a:t>
            </a:r>
          </a:p>
          <a:p>
            <a:pPr algn="just" eaLnBrk="1" fontAlgn="base" hangingPunct="1">
              <a:spcBef>
                <a:spcPct val="0"/>
              </a:spcBef>
              <a:spcAft>
                <a:spcPct val="0"/>
              </a:spcAft>
              <a:buFont typeface="Wingdings" panose="05000000000000000000" pitchFamily="2" charset="2"/>
              <a:buChar char="v"/>
            </a:pPr>
            <a:r>
              <a:rPr lang="tr-TR" altLang="tr-TR" sz="2800" dirty="0">
                <a:solidFill>
                  <a:prstClr val="black"/>
                </a:solidFill>
                <a:latin typeface="Times New Roman" panose="02020603050405020304" pitchFamily="18" charset="0"/>
                <a:cs typeface="Times New Roman" panose="02020603050405020304" pitchFamily="18" charset="0"/>
              </a:rPr>
              <a:t> Son üründe istenilen nem oranını yakalamak.</a:t>
            </a:r>
          </a:p>
          <a:p>
            <a:pPr algn="just" eaLnBrk="1" fontAlgn="base" hangingPunct="1">
              <a:spcBef>
                <a:spcPct val="0"/>
              </a:spcBef>
              <a:spcAft>
                <a:spcPct val="0"/>
              </a:spcAft>
              <a:buFont typeface="Wingdings" panose="05000000000000000000" pitchFamily="2" charset="2"/>
              <a:buChar char="v"/>
            </a:pPr>
            <a:endParaRPr lang="tr-TR" altLang="tr-TR" sz="2800" dirty="0">
              <a:solidFill>
                <a:prstClr val="black"/>
              </a:solidFill>
              <a:latin typeface="Times New Roman" panose="02020603050405020304" pitchFamily="18" charset="0"/>
              <a:cs typeface="Times New Roman" panose="02020603050405020304" pitchFamily="18" charset="0"/>
            </a:endParaRPr>
          </a:p>
          <a:p>
            <a:pPr algn="just" eaLnBrk="1" fontAlgn="base" hangingPunct="1">
              <a:spcBef>
                <a:spcPct val="0"/>
              </a:spcBef>
              <a:spcAft>
                <a:spcPct val="0"/>
              </a:spcAft>
              <a:buFont typeface="Wingdings" panose="05000000000000000000" pitchFamily="2" charset="2"/>
              <a:buChar char="v"/>
            </a:pPr>
            <a:r>
              <a:rPr lang="tr-TR" altLang="tr-TR" sz="2800" dirty="0">
                <a:solidFill>
                  <a:prstClr val="black"/>
                </a:solidFill>
                <a:latin typeface="Times New Roman" panose="02020603050405020304" pitchFamily="18" charset="0"/>
                <a:cs typeface="Times New Roman" panose="02020603050405020304" pitchFamily="18" charset="0"/>
              </a:rPr>
              <a:t> Paçala giren tüm buğdayları belirli rutubete getirerek, standart koşullarda bir proses elde etmek.</a:t>
            </a:r>
          </a:p>
        </p:txBody>
      </p:sp>
    </p:spTree>
    <p:extLst>
      <p:ext uri="{BB962C8B-B14F-4D97-AF65-F5344CB8AC3E}">
        <p14:creationId xmlns:p14="http://schemas.microsoft.com/office/powerpoint/2010/main" val="21714241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çerik Yer Tutucusu 6"/>
          <p:cNvPicPr>
            <a:picLocks noGrp="1" noChangeAspect="1"/>
          </p:cNvPicPr>
          <p:nvPr>
            <p:ph idx="1"/>
          </p:nvPr>
        </p:nvPicPr>
        <p:blipFill>
          <a:blip r:embed="rId2"/>
          <a:stretch>
            <a:fillRect/>
          </a:stretch>
        </p:blipFill>
        <p:spPr>
          <a:xfrm>
            <a:off x="1500900" y="990600"/>
            <a:ext cx="10655005" cy="4816433"/>
          </a:xfrm>
          <a:prstGeom prst="rect">
            <a:avLst/>
          </a:prstGeom>
        </p:spPr>
      </p:pic>
    </p:spTree>
    <p:extLst>
      <p:ext uri="{BB962C8B-B14F-4D97-AF65-F5344CB8AC3E}">
        <p14:creationId xmlns:p14="http://schemas.microsoft.com/office/powerpoint/2010/main" val="10927857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a:extLst>
              <a:ext uri="{FF2B5EF4-FFF2-40B4-BE49-F238E27FC236}">
                <a16:creationId xmlns:a16="http://schemas.microsoft.com/office/drawing/2014/main" id="{3A5932DB-1D08-314A-9CAA-B8B0468E3D88}"/>
              </a:ext>
            </a:extLst>
          </p:cNvPr>
          <p:cNvSpPr/>
          <p:nvPr/>
        </p:nvSpPr>
        <p:spPr>
          <a:xfrm>
            <a:off x="4754542" y="1880852"/>
            <a:ext cx="2896947" cy="2677656"/>
          </a:xfrm>
          <a:prstGeom prst="rect">
            <a:avLst/>
          </a:prstGeom>
          <a:noFill/>
        </p:spPr>
        <p:txBody>
          <a:bodyPr wrap="none" lIns="91440" tIns="45720" rIns="91440" bIns="45720">
            <a:spAutoFit/>
          </a:bodyPr>
          <a:lstStyle/>
          <a:p>
            <a:pPr algn="ctr"/>
            <a:r>
              <a:rPr lang="tr-TR" sz="28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Arial" panose="020B0604020202020204" pitchFamily="34" charset="0"/>
                <a:ea typeface="Times New Roman"/>
                <a:cs typeface="Arial" panose="020B0604020202020204" pitchFamily="34" charset="0"/>
              </a:rPr>
              <a:t>BUĞDAY ALIMI</a:t>
            </a:r>
          </a:p>
          <a:p>
            <a:pPr algn="ctr"/>
            <a:r>
              <a:rPr lang="tr-TR" sz="2800" b="1" dirty="0">
                <a:ln w="9525">
                  <a:solidFill>
                    <a:schemeClr val="bg1"/>
                  </a:solidFill>
                  <a:prstDash val="solid"/>
                </a:ln>
                <a:effectLst>
                  <a:outerShdw blurRad="12700" dist="38100" dir="2700000" algn="tl" rotWithShape="0">
                    <a:schemeClr val="bg1">
                      <a:lumMod val="50000"/>
                    </a:schemeClr>
                  </a:outerShdw>
                </a:effectLst>
                <a:latin typeface="Arial" panose="020B0604020202020204" pitchFamily="34" charset="0"/>
                <a:cs typeface="Arial" panose="020B0604020202020204" pitchFamily="34" charset="0"/>
              </a:rPr>
              <a:t>ÖN TEMİZLEME</a:t>
            </a:r>
          </a:p>
          <a:p>
            <a:pPr algn="ctr"/>
            <a:r>
              <a:rPr lang="tr-TR" sz="28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Arial" panose="020B0604020202020204" pitchFamily="34" charset="0"/>
                <a:cs typeface="Arial" panose="020B0604020202020204" pitchFamily="34" charset="0"/>
              </a:rPr>
              <a:t>DEPOLAMA</a:t>
            </a:r>
          </a:p>
          <a:p>
            <a:pPr algn="ctr"/>
            <a:r>
              <a:rPr lang="tr-TR" sz="2800" b="1" dirty="0">
                <a:ln w="9525">
                  <a:solidFill>
                    <a:schemeClr val="bg1"/>
                  </a:solidFill>
                  <a:prstDash val="solid"/>
                </a:ln>
                <a:effectLst>
                  <a:outerShdw blurRad="12700" dist="38100" dir="2700000" algn="tl" rotWithShape="0">
                    <a:schemeClr val="bg1">
                      <a:lumMod val="50000"/>
                    </a:schemeClr>
                  </a:outerShdw>
                </a:effectLst>
                <a:latin typeface="Arial" panose="020B0604020202020204" pitchFamily="34" charset="0"/>
                <a:cs typeface="Arial" panose="020B0604020202020204" pitchFamily="34" charset="0"/>
              </a:rPr>
              <a:t>TEMİZLEME</a:t>
            </a:r>
          </a:p>
          <a:p>
            <a:pPr algn="ctr"/>
            <a:r>
              <a:rPr lang="tr-TR" sz="2800" b="1" dirty="0">
                <a:ln w="9525">
                  <a:solidFill>
                    <a:schemeClr val="bg1"/>
                  </a:solidFill>
                  <a:prstDash val="solid"/>
                </a:ln>
                <a:effectLst>
                  <a:outerShdw blurRad="12700" dist="38100" dir="2700000" algn="tl" rotWithShape="0">
                    <a:schemeClr val="bg1">
                      <a:lumMod val="50000"/>
                    </a:schemeClr>
                  </a:outerShdw>
                </a:effectLst>
                <a:latin typeface="Arial" panose="020B0604020202020204" pitchFamily="34" charset="0"/>
                <a:cs typeface="Arial" panose="020B0604020202020204" pitchFamily="34" charset="0"/>
              </a:rPr>
              <a:t>PAÇAL YAPMA</a:t>
            </a:r>
          </a:p>
          <a:p>
            <a:pPr algn="ctr"/>
            <a:r>
              <a:rPr lang="tr-TR" sz="28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Arial" panose="020B0604020202020204" pitchFamily="34" charset="0"/>
                <a:cs typeface="Arial" panose="020B0604020202020204" pitchFamily="34" charset="0"/>
              </a:rPr>
              <a:t>TAVLAMA</a:t>
            </a:r>
          </a:p>
        </p:txBody>
      </p:sp>
    </p:spTree>
    <p:extLst>
      <p:ext uri="{BB962C8B-B14F-4D97-AF65-F5344CB8AC3E}">
        <p14:creationId xmlns:p14="http://schemas.microsoft.com/office/powerpoint/2010/main" val="19479416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Metin kutusu 7">
            <a:extLst>
              <a:ext uri="{FF2B5EF4-FFF2-40B4-BE49-F238E27FC236}">
                <a16:creationId xmlns:a16="http://schemas.microsoft.com/office/drawing/2014/main" id="{F6174774-FBD0-8C49-A859-241D82BC9403}"/>
              </a:ext>
            </a:extLst>
          </p:cNvPr>
          <p:cNvSpPr txBox="1"/>
          <p:nvPr/>
        </p:nvSpPr>
        <p:spPr>
          <a:xfrm>
            <a:off x="4397829" y="2830285"/>
            <a:ext cx="3113353" cy="646331"/>
          </a:xfrm>
          <a:prstGeom prst="rect">
            <a:avLst/>
          </a:prstGeom>
          <a:noFill/>
        </p:spPr>
        <p:txBody>
          <a:bodyPr wrap="none" rtlCol="0">
            <a:spAutoFit/>
          </a:bodyPr>
          <a:lstStyle/>
          <a:p>
            <a:r>
              <a:rPr lang="tr-TR" sz="3600" dirty="0"/>
              <a:t>TEŞEKKÜRLER…</a:t>
            </a:r>
          </a:p>
        </p:txBody>
      </p:sp>
    </p:spTree>
    <p:extLst>
      <p:ext uri="{BB962C8B-B14F-4D97-AF65-F5344CB8AC3E}">
        <p14:creationId xmlns:p14="http://schemas.microsoft.com/office/powerpoint/2010/main" val="24594227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80990" y="1188720"/>
            <a:ext cx="10058400" cy="5791200"/>
          </a:xfrm>
          <a:ln>
            <a:noFill/>
          </a:ln>
        </p:spPr>
        <p:txBody>
          <a:bodyPr>
            <a:noAutofit/>
          </a:bodyPr>
          <a:lstStyle/>
          <a:p>
            <a:pPr marL="0" indent="0" algn="just">
              <a:lnSpc>
                <a:spcPct val="150000"/>
              </a:lnSpc>
              <a:buNone/>
            </a:pPr>
            <a:r>
              <a:rPr lang="tr-TR" dirty="0">
                <a:latin typeface="Times New Roman" panose="02020603050405020304" pitchFamily="18" charset="0"/>
                <a:ea typeface="Times New Roman" panose="02020603050405020304" pitchFamily="18" charset="0"/>
              </a:rPr>
              <a:t>Buğday, doğal haliyle tüketilebilen bir ürün değildir. </a:t>
            </a:r>
          </a:p>
          <a:p>
            <a:pPr marL="0" indent="0" algn="just">
              <a:lnSpc>
                <a:spcPct val="150000"/>
              </a:lnSpc>
              <a:buNone/>
            </a:pPr>
            <a:r>
              <a:rPr lang="tr-TR" dirty="0">
                <a:latin typeface="Times New Roman" panose="02020603050405020304" pitchFamily="18" charset="0"/>
                <a:ea typeface="Times New Roman" panose="02020603050405020304" pitchFamily="18" charset="0"/>
              </a:rPr>
              <a:t>Sağlam, sağlıklı ve yabancı madde içermeyen buğdayların üretimde kullanılması gerekmektedir. 	</a:t>
            </a:r>
          </a:p>
          <a:p>
            <a:pPr marL="0" indent="0" algn="ctr">
              <a:lnSpc>
                <a:spcPct val="150000"/>
              </a:lnSpc>
              <a:buNone/>
            </a:pPr>
            <a:r>
              <a:rPr lang="tr-TR" b="1" dirty="0">
                <a:latin typeface="Times New Roman" panose="02020603050405020304" pitchFamily="18" charset="0"/>
                <a:ea typeface="Times New Roman" panose="02020603050405020304" pitchFamily="18" charset="0"/>
              </a:rPr>
              <a:t>Öncelikle yabancı maddeler ayrılmalıdır;</a:t>
            </a:r>
          </a:p>
          <a:p>
            <a:pPr marL="0" indent="0" algn="ctr">
              <a:lnSpc>
                <a:spcPct val="150000"/>
              </a:lnSpc>
              <a:buNone/>
            </a:pPr>
            <a:r>
              <a:rPr lang="tr-TR" dirty="0">
                <a:latin typeface="Times New Roman" panose="02020603050405020304" pitchFamily="18" charset="0"/>
                <a:ea typeface="Times New Roman" panose="02020603050405020304" pitchFamily="18" charset="0"/>
              </a:rPr>
              <a:t>1. Buğday depolanmadan önce </a:t>
            </a:r>
            <a:r>
              <a:rPr lang="tr-TR" u="sng" dirty="0">
                <a:latin typeface="Times New Roman" panose="02020603050405020304" pitchFamily="18" charset="0"/>
                <a:ea typeface="Times New Roman" panose="02020603050405020304" pitchFamily="18" charset="0"/>
              </a:rPr>
              <a:t>ön temizleme </a:t>
            </a:r>
            <a:r>
              <a:rPr lang="tr-TR" dirty="0">
                <a:latin typeface="Times New Roman" panose="02020603050405020304" pitchFamily="18" charset="0"/>
                <a:ea typeface="Times New Roman" panose="02020603050405020304" pitchFamily="18" charset="0"/>
              </a:rPr>
              <a:t>yapılır.</a:t>
            </a:r>
          </a:p>
          <a:p>
            <a:pPr marL="0" indent="0" algn="ctr">
              <a:lnSpc>
                <a:spcPct val="150000"/>
              </a:lnSpc>
              <a:buNone/>
            </a:pPr>
            <a:r>
              <a:rPr lang="tr-TR" dirty="0">
                <a:latin typeface="Times New Roman" panose="02020603050405020304" pitchFamily="18" charset="0"/>
                <a:ea typeface="Times New Roman" panose="02020603050405020304" pitchFamily="18" charset="0"/>
              </a:rPr>
              <a:t>2. Asıl temizleme işlemi ise </a:t>
            </a:r>
            <a:r>
              <a:rPr lang="tr-TR" u="sng" dirty="0">
                <a:latin typeface="Times New Roman" panose="02020603050405020304" pitchFamily="18" charset="0"/>
                <a:ea typeface="Times New Roman" panose="02020603050405020304" pitchFamily="18" charset="0"/>
              </a:rPr>
              <a:t>öğütmeden hemen önce</a:t>
            </a:r>
            <a:r>
              <a:rPr lang="tr-TR" dirty="0">
                <a:latin typeface="Times New Roman" panose="02020603050405020304" pitchFamily="18" charset="0"/>
                <a:ea typeface="Times New Roman" panose="02020603050405020304" pitchFamily="18" charset="0"/>
              </a:rPr>
              <a:t>dir.</a:t>
            </a:r>
          </a:p>
          <a:p>
            <a:endParaRPr lang="tr-TR" dirty="0"/>
          </a:p>
        </p:txBody>
      </p:sp>
      <p:sp>
        <p:nvSpPr>
          <p:cNvPr id="4" name="Unvan 1">
            <a:extLst>
              <a:ext uri="{FF2B5EF4-FFF2-40B4-BE49-F238E27FC236}">
                <a16:creationId xmlns:a16="http://schemas.microsoft.com/office/drawing/2014/main" id="{14A83AE2-E2F8-AC44-8518-3717F7973F58}"/>
              </a:ext>
            </a:extLst>
          </p:cNvPr>
          <p:cNvSpPr>
            <a:spLocks noGrp="1"/>
          </p:cNvSpPr>
          <p:nvPr>
            <p:ph type="title"/>
          </p:nvPr>
        </p:nvSpPr>
        <p:spPr>
          <a:xfrm>
            <a:off x="1133392" y="228374"/>
            <a:ext cx="9905998" cy="1478570"/>
          </a:xfrm>
        </p:spPr>
        <p:txBody>
          <a:bodyPr>
            <a:normAutofit fontScale="90000"/>
          </a:bodyPr>
          <a:lstStyle/>
          <a:p>
            <a:pPr algn="ctr"/>
            <a:r>
              <a:rPr lang="tr-TR" b="1" dirty="0">
                <a:latin typeface="Times New Roman" panose="02020603050405020304" pitchFamily="18" charset="0"/>
                <a:ea typeface="Times New Roman" panose="02020603050405020304" pitchFamily="18" charset="0"/>
              </a:rPr>
              <a:t>BUĞDAYIN TEMİZLENMESİ</a:t>
            </a:r>
            <a:br>
              <a:rPr lang="tr-TR" b="1" dirty="0">
                <a:latin typeface="Times New Roman" panose="02020603050405020304" pitchFamily="18" charset="0"/>
                <a:ea typeface="Times New Roman" panose="02020603050405020304" pitchFamily="18" charset="0"/>
              </a:rPr>
            </a:br>
            <a:br>
              <a:rPr lang="tr-TR" dirty="0">
                <a:latin typeface="Times New Roman" panose="02020603050405020304" pitchFamily="18" charset="0"/>
                <a:ea typeface="Times New Roman" panose="02020603050405020304" pitchFamily="18" charset="0"/>
              </a:rPr>
            </a:br>
            <a:endParaRPr lang="tr-TR" dirty="0"/>
          </a:p>
        </p:txBody>
      </p:sp>
    </p:spTree>
    <p:extLst>
      <p:ext uri="{BB962C8B-B14F-4D97-AF65-F5344CB8AC3E}">
        <p14:creationId xmlns:p14="http://schemas.microsoft.com/office/powerpoint/2010/main" val="21628043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13773" y="350293"/>
            <a:ext cx="10364451" cy="1596177"/>
          </a:xfrm>
        </p:spPr>
        <p:txBody>
          <a:bodyPr>
            <a:normAutofit/>
          </a:bodyPr>
          <a:lstStyle/>
          <a:p>
            <a:r>
              <a:rPr lang="tr-TR" sz="3200" b="1" dirty="0">
                <a:latin typeface="Times New Roman" panose="02020603050405020304" pitchFamily="18" charset="0"/>
                <a:ea typeface="Times New Roman" panose="02020603050405020304" pitchFamily="18" charset="0"/>
              </a:rPr>
              <a:t>YABANCI MADDELERİN AYRILMA NEDENLERİ</a:t>
            </a:r>
            <a:br>
              <a:rPr lang="tr-TR" sz="3200" dirty="0">
                <a:latin typeface="Times New Roman" panose="02020603050405020304" pitchFamily="18" charset="0"/>
                <a:ea typeface="Times New Roman" panose="02020603050405020304" pitchFamily="18" charset="0"/>
              </a:rPr>
            </a:br>
            <a:endParaRPr lang="tr-TR" sz="3200" dirty="0"/>
          </a:p>
        </p:txBody>
      </p:sp>
      <p:sp>
        <p:nvSpPr>
          <p:cNvPr id="3" name="İçerik Yer Tutucusu 2"/>
          <p:cNvSpPr>
            <a:spLocks noGrp="1"/>
          </p:cNvSpPr>
          <p:nvPr>
            <p:ph idx="1"/>
          </p:nvPr>
        </p:nvSpPr>
        <p:spPr>
          <a:xfrm>
            <a:off x="1142998" y="1002077"/>
            <a:ext cx="9905999" cy="5715000"/>
          </a:xfrm>
        </p:spPr>
        <p:txBody>
          <a:bodyPr>
            <a:noAutofit/>
          </a:bodyPr>
          <a:lstStyle/>
          <a:p>
            <a:pPr marL="0" indent="0" algn="just">
              <a:lnSpc>
                <a:spcPct val="150000"/>
              </a:lnSpc>
              <a:buNone/>
            </a:pPr>
            <a:endParaRPr lang="tr-TR" sz="1800" dirty="0">
              <a:latin typeface="Times New Roman" panose="02020603050405020304" pitchFamily="18" charset="0"/>
              <a:ea typeface="Times New Roman" panose="02020603050405020304" pitchFamily="18" charset="0"/>
            </a:endParaRPr>
          </a:p>
          <a:p>
            <a:pPr marL="514350" indent="-514350" algn="just">
              <a:lnSpc>
                <a:spcPct val="150000"/>
              </a:lnSpc>
              <a:buFont typeface="+mj-lt"/>
              <a:buAutoNum type="romanUcPeriod"/>
            </a:pPr>
            <a:r>
              <a:rPr lang="tr-TR" sz="1800" dirty="0">
                <a:latin typeface="Times New Roman" panose="02020603050405020304" pitchFamily="18" charset="0"/>
                <a:ea typeface="Times New Roman" panose="02020603050405020304" pitchFamily="18" charset="0"/>
              </a:rPr>
              <a:t>Bazı ot tohumları ve hastalıklı taneler </a:t>
            </a:r>
            <a:r>
              <a:rPr lang="tr-TR" sz="1800" dirty="0" err="1">
                <a:latin typeface="Times New Roman" panose="02020603050405020304" pitchFamily="18" charset="0"/>
                <a:ea typeface="Times New Roman" panose="02020603050405020304" pitchFamily="18" charset="0"/>
              </a:rPr>
              <a:t>toksik</a:t>
            </a:r>
            <a:r>
              <a:rPr lang="tr-TR" sz="1800" dirty="0">
                <a:latin typeface="Times New Roman" panose="02020603050405020304" pitchFamily="18" charset="0"/>
                <a:ea typeface="Times New Roman" panose="02020603050405020304" pitchFamily="18" charset="0"/>
              </a:rPr>
              <a:t> madde içerir ve insan sağlığına zararlıdır. Örneğin; Yabancı otlar (Karamuk, Delice)</a:t>
            </a:r>
          </a:p>
          <a:p>
            <a:pPr marL="514350" indent="-514350" algn="just">
              <a:lnSpc>
                <a:spcPct val="150000"/>
              </a:lnSpc>
              <a:buFont typeface="+mj-lt"/>
              <a:buAutoNum type="romanUcPeriod"/>
            </a:pPr>
            <a:r>
              <a:rPr lang="tr-TR" sz="1800" dirty="0">
                <a:latin typeface="Times New Roman" panose="02020603050405020304" pitchFamily="18" charset="0"/>
                <a:ea typeface="Times New Roman" panose="02020603050405020304" pitchFamily="18" charset="0"/>
              </a:rPr>
              <a:t>Yabancı maddelerin çoğu unun teknolojik kalitesini olumsuz yönde etkiler. Örneğin; Yabani sarımsak ve kokulu tohumlar, siyah veya koyu renkli ot tohumları ayrılmazsa unda kötü koku ve renk oluşumu söz konusu olur.</a:t>
            </a:r>
          </a:p>
          <a:p>
            <a:pPr marL="514350" indent="-514350" algn="just">
              <a:lnSpc>
                <a:spcPct val="150000"/>
              </a:lnSpc>
              <a:buFont typeface="+mj-lt"/>
              <a:buAutoNum type="romanUcPeriod"/>
            </a:pPr>
            <a:r>
              <a:rPr lang="tr-TR" sz="1800" dirty="0">
                <a:latin typeface="Times New Roman" panose="02020603050405020304" pitchFamily="18" charset="0"/>
                <a:ea typeface="Times New Roman" panose="02020603050405020304" pitchFamily="18" charset="0"/>
              </a:rPr>
              <a:t>Bazı yabancı maddeler, işletmedeki makinelere zarar verirler. Örneğin;  Taş, kum ve metal parçaları gibi sert yabancı maddeler makine aksamına zarar verirler. Ya da kıvılcım oluşturarak patlamalara neden olurlar.</a:t>
            </a:r>
          </a:p>
          <a:p>
            <a:endParaRPr lang="tr-TR" sz="1800" dirty="0"/>
          </a:p>
        </p:txBody>
      </p:sp>
    </p:spTree>
    <p:extLst>
      <p:ext uri="{BB962C8B-B14F-4D97-AF65-F5344CB8AC3E}">
        <p14:creationId xmlns:p14="http://schemas.microsoft.com/office/powerpoint/2010/main" val="5325117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8824" y="585216"/>
            <a:ext cx="10058400" cy="5950210"/>
          </a:xfrm>
        </p:spPr>
        <p:txBody>
          <a:bodyPr>
            <a:noAutofit/>
          </a:bodyPr>
          <a:lstStyle/>
          <a:p>
            <a:pPr marL="0" indent="0" algn="ctr">
              <a:lnSpc>
                <a:spcPct val="150000"/>
              </a:lnSpc>
              <a:buNone/>
            </a:pPr>
            <a:r>
              <a:rPr lang="tr-TR" sz="2800" b="1" dirty="0">
                <a:latin typeface="Times New Roman" panose="02020603050405020304" pitchFamily="18" charset="0"/>
                <a:ea typeface="Times New Roman" panose="02020603050405020304" pitchFamily="18" charset="0"/>
              </a:rPr>
              <a:t>YABANCI MADDELERİN SINIFLANDIRILMASI</a:t>
            </a:r>
            <a:endParaRPr lang="tr-TR" sz="2800" dirty="0">
              <a:latin typeface="Times New Roman" panose="02020603050405020304" pitchFamily="18" charset="0"/>
              <a:ea typeface="Times New Roman" panose="02020603050405020304" pitchFamily="18" charset="0"/>
            </a:endParaRPr>
          </a:p>
          <a:p>
            <a:pPr marL="0" indent="0" algn="just">
              <a:lnSpc>
                <a:spcPct val="150000"/>
              </a:lnSpc>
              <a:buNone/>
            </a:pPr>
            <a:r>
              <a:rPr lang="tr-TR" b="1" dirty="0">
                <a:latin typeface="Times New Roman" panose="02020603050405020304" pitchFamily="18" charset="0"/>
                <a:ea typeface="Times New Roman" panose="02020603050405020304" pitchFamily="18" charset="0"/>
              </a:rPr>
              <a:t> </a:t>
            </a:r>
            <a:endParaRPr lang="tr-TR" dirty="0">
              <a:latin typeface="Times New Roman" panose="02020603050405020304" pitchFamily="18" charset="0"/>
              <a:ea typeface="Times New Roman" panose="02020603050405020304" pitchFamily="18" charset="0"/>
            </a:endParaRPr>
          </a:p>
          <a:p>
            <a:pPr marL="457200" indent="-457200" algn="just">
              <a:lnSpc>
                <a:spcPct val="150000"/>
              </a:lnSpc>
              <a:buFont typeface="+mj-lt"/>
              <a:buAutoNum type="alphaUcPeriod"/>
            </a:pPr>
            <a:r>
              <a:rPr lang="tr-TR" dirty="0">
                <a:latin typeface="Times New Roman" panose="02020603050405020304" pitchFamily="18" charset="0"/>
                <a:ea typeface="Times New Roman" panose="02020603050405020304" pitchFamily="18" charset="0"/>
              </a:rPr>
              <a:t>İnorganik maddeler (taş, kum parçaları)</a:t>
            </a:r>
          </a:p>
          <a:p>
            <a:pPr marL="457200" indent="-457200" algn="just">
              <a:lnSpc>
                <a:spcPct val="150000"/>
              </a:lnSpc>
              <a:buFont typeface="+mj-lt"/>
              <a:buAutoNum type="alphaUcPeriod"/>
            </a:pPr>
            <a:r>
              <a:rPr lang="tr-TR" dirty="0">
                <a:latin typeface="Times New Roman" panose="02020603050405020304" pitchFamily="18" charset="0"/>
                <a:ea typeface="Times New Roman" panose="02020603050405020304" pitchFamily="18" charset="0"/>
              </a:rPr>
              <a:t>Organik atıklar (sap, saman, kavuz parçaları)</a:t>
            </a:r>
          </a:p>
          <a:p>
            <a:pPr marL="457200" indent="-457200" algn="just">
              <a:lnSpc>
                <a:spcPct val="150000"/>
              </a:lnSpc>
              <a:buFont typeface="+mj-lt"/>
              <a:buAutoNum type="alphaUcPeriod"/>
            </a:pPr>
            <a:r>
              <a:rPr lang="tr-TR" dirty="0">
                <a:latin typeface="Times New Roman" panose="02020603050405020304" pitchFamily="18" charset="0"/>
                <a:ea typeface="Times New Roman" panose="02020603050405020304" pitchFamily="18" charset="0"/>
              </a:rPr>
              <a:t>Yabancı ot tohumları (yabani otlar)</a:t>
            </a:r>
          </a:p>
          <a:p>
            <a:pPr marL="457200" indent="-457200" algn="just">
              <a:lnSpc>
                <a:spcPct val="150000"/>
              </a:lnSpc>
              <a:buFont typeface="+mj-lt"/>
              <a:buAutoNum type="alphaUcPeriod"/>
            </a:pPr>
            <a:r>
              <a:rPr lang="tr-TR" dirty="0">
                <a:latin typeface="Times New Roman" panose="02020603050405020304" pitchFamily="18" charset="0"/>
                <a:ea typeface="Times New Roman" panose="02020603050405020304" pitchFamily="18" charset="0"/>
              </a:rPr>
              <a:t>Diğer tahıl taneleri (arpa, çavdar, yulaf)</a:t>
            </a:r>
          </a:p>
          <a:p>
            <a:pPr marL="457200" indent="-457200" algn="just">
              <a:lnSpc>
                <a:spcPct val="150000"/>
              </a:lnSpc>
              <a:buFont typeface="+mj-lt"/>
              <a:buAutoNum type="alphaUcPeriod"/>
            </a:pPr>
            <a:r>
              <a:rPr lang="tr-TR" dirty="0">
                <a:latin typeface="Times New Roman" panose="02020603050405020304" pitchFamily="18" charset="0"/>
                <a:ea typeface="Times New Roman" panose="02020603050405020304" pitchFamily="18" charset="0"/>
              </a:rPr>
              <a:t>İstenmeyen buğday taneleri (kırık vb. taneler)</a:t>
            </a:r>
          </a:p>
        </p:txBody>
      </p:sp>
    </p:spTree>
    <p:extLst>
      <p:ext uri="{BB962C8B-B14F-4D97-AF65-F5344CB8AC3E}">
        <p14:creationId xmlns:p14="http://schemas.microsoft.com/office/powerpoint/2010/main" val="27457418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43712" y="268224"/>
            <a:ext cx="10826496" cy="6466498"/>
          </a:xfrm>
        </p:spPr>
        <p:txBody>
          <a:bodyPr>
            <a:noAutofit/>
          </a:bodyPr>
          <a:lstStyle/>
          <a:p>
            <a:pPr marL="0" indent="0" algn="ctr">
              <a:lnSpc>
                <a:spcPct val="150000"/>
              </a:lnSpc>
              <a:buNone/>
            </a:pPr>
            <a:r>
              <a:rPr lang="tr-TR" b="1" dirty="0">
                <a:latin typeface="Times New Roman" panose="02020603050405020304" pitchFamily="18" charset="0"/>
                <a:ea typeface="Times New Roman" panose="02020603050405020304" pitchFamily="18" charset="0"/>
              </a:rPr>
              <a:t>YABANCI MADDELERİ AYIRMA YÖNTEMLERİ</a:t>
            </a:r>
            <a:endParaRPr lang="tr-TR" dirty="0">
              <a:latin typeface="Times New Roman" panose="02020603050405020304" pitchFamily="18" charset="0"/>
              <a:ea typeface="Times New Roman" panose="02020603050405020304" pitchFamily="18" charset="0"/>
            </a:endParaRPr>
          </a:p>
          <a:p>
            <a:pPr marL="564515" indent="-342900" algn="just">
              <a:lnSpc>
                <a:spcPct val="150000"/>
              </a:lnSpc>
              <a:buFont typeface="Wingdings" pitchFamily="2" charset="2"/>
              <a:buChar char="Ø"/>
            </a:pPr>
            <a:r>
              <a:rPr lang="tr-TR" b="1" dirty="0">
                <a:latin typeface="Times New Roman" panose="02020603050405020304" pitchFamily="18" charset="0"/>
                <a:ea typeface="Times New Roman" panose="02020603050405020304" pitchFamily="18" charset="0"/>
              </a:rPr>
              <a:t>Boyut </a:t>
            </a:r>
            <a:r>
              <a:rPr lang="tr-TR" dirty="0">
                <a:latin typeface="Times New Roman" panose="02020603050405020304" pitchFamily="18" charset="0"/>
                <a:ea typeface="Times New Roman" panose="02020603050405020304" pitchFamily="18" charset="0"/>
              </a:rPr>
              <a:t>(hacim, en, boy farklılığına göre elekler, çöp </a:t>
            </a:r>
            <a:r>
              <a:rPr lang="tr-TR" dirty="0" err="1">
                <a:latin typeface="Times New Roman" panose="02020603050405020304" pitchFamily="18" charset="0"/>
                <a:ea typeface="Times New Roman" panose="02020603050405020304" pitchFamily="18" charset="0"/>
              </a:rPr>
              <a:t>sasörleri</a:t>
            </a:r>
            <a:r>
              <a:rPr lang="tr-TR" dirty="0">
                <a:latin typeface="Times New Roman" panose="02020603050405020304" pitchFamily="18" charset="0"/>
                <a:ea typeface="Times New Roman" panose="02020603050405020304" pitchFamily="18" charset="0"/>
              </a:rPr>
              <a:t>)</a:t>
            </a:r>
          </a:p>
          <a:p>
            <a:pPr marL="564515" indent="-342900" algn="just">
              <a:lnSpc>
                <a:spcPct val="150000"/>
              </a:lnSpc>
              <a:buFont typeface="Wingdings" pitchFamily="2" charset="2"/>
              <a:buChar char="Ø"/>
            </a:pPr>
            <a:r>
              <a:rPr lang="tr-TR" b="1" dirty="0">
                <a:latin typeface="Times New Roman" panose="02020603050405020304" pitchFamily="18" charset="0"/>
                <a:ea typeface="Times New Roman" panose="02020603050405020304" pitchFamily="18" charset="0"/>
              </a:rPr>
              <a:t>Şekil</a:t>
            </a:r>
            <a:r>
              <a:rPr lang="tr-TR" dirty="0">
                <a:latin typeface="Times New Roman" panose="02020603050405020304" pitchFamily="18" charset="0"/>
                <a:ea typeface="Times New Roman" panose="02020603050405020304" pitchFamily="18" charset="0"/>
              </a:rPr>
              <a:t> (uzun, yuvarlak vb. eğik ve oyuk yüzeyli (</a:t>
            </a:r>
            <a:r>
              <a:rPr lang="tr-TR" dirty="0" err="1">
                <a:latin typeface="Times New Roman" panose="02020603050405020304" pitchFamily="18" charset="0"/>
                <a:ea typeface="Times New Roman" panose="02020603050405020304" pitchFamily="18" charset="0"/>
              </a:rPr>
              <a:t>triyör</a:t>
            </a:r>
            <a:r>
              <a:rPr lang="tr-TR" dirty="0">
                <a:latin typeface="Times New Roman" panose="02020603050405020304" pitchFamily="18" charset="0"/>
                <a:ea typeface="Times New Roman" panose="02020603050405020304" pitchFamily="18" charset="0"/>
              </a:rPr>
              <a:t>), spiral </a:t>
            </a:r>
            <a:r>
              <a:rPr lang="tr-TR" dirty="0" err="1">
                <a:latin typeface="Times New Roman" panose="02020603050405020304" pitchFamily="18" charset="0"/>
                <a:ea typeface="Times New Roman" panose="02020603050405020304" pitchFamily="18" charset="0"/>
              </a:rPr>
              <a:t>seperatörler</a:t>
            </a:r>
            <a:r>
              <a:rPr lang="tr-TR" dirty="0">
                <a:latin typeface="Times New Roman" panose="02020603050405020304" pitchFamily="18" charset="0"/>
                <a:ea typeface="Times New Roman" panose="02020603050405020304" pitchFamily="18" charset="0"/>
              </a:rPr>
              <a:t> )</a:t>
            </a:r>
          </a:p>
          <a:p>
            <a:pPr marL="564515" indent="-342900" algn="just">
              <a:lnSpc>
                <a:spcPct val="150000"/>
              </a:lnSpc>
              <a:buFont typeface="Wingdings" pitchFamily="2" charset="2"/>
              <a:buChar char="Ø"/>
            </a:pPr>
            <a:r>
              <a:rPr lang="tr-TR" b="1" dirty="0">
                <a:latin typeface="Times New Roman" panose="02020603050405020304" pitchFamily="18" charset="0"/>
                <a:ea typeface="Times New Roman" panose="02020603050405020304" pitchFamily="18" charset="0"/>
              </a:rPr>
              <a:t>Ağırlık</a:t>
            </a:r>
            <a:r>
              <a:rPr lang="tr-TR" dirty="0">
                <a:latin typeface="Times New Roman" panose="02020603050405020304" pitchFamily="18" charset="0"/>
                <a:ea typeface="Times New Roman" panose="02020603050405020304" pitchFamily="18" charset="0"/>
              </a:rPr>
              <a:t> (Hava akımı ile taşınabilirlik </a:t>
            </a:r>
            <a:r>
              <a:rPr lang="tr-TR" dirty="0" err="1">
                <a:latin typeface="Times New Roman" panose="02020603050405020304" pitchFamily="18" charset="0"/>
                <a:ea typeface="Times New Roman" panose="02020603050405020304" pitchFamily="18" charset="0"/>
              </a:rPr>
              <a:t>vb</a:t>
            </a:r>
            <a:r>
              <a:rPr lang="tr-TR" dirty="0">
                <a:latin typeface="Times New Roman" panose="02020603050405020304" pitchFamily="18" charset="0"/>
                <a:ea typeface="Times New Roman" panose="02020603050405020304" pitchFamily="18" charset="0"/>
              </a:rPr>
              <a:t>; Aspiratör /hava kanalları)</a:t>
            </a:r>
          </a:p>
          <a:p>
            <a:pPr marL="564515" indent="-342900" algn="just">
              <a:lnSpc>
                <a:spcPct val="150000"/>
              </a:lnSpc>
              <a:buFont typeface="Wingdings" pitchFamily="2" charset="2"/>
              <a:buChar char="Ø"/>
            </a:pPr>
            <a:r>
              <a:rPr lang="tr-TR" b="1" dirty="0">
                <a:latin typeface="Times New Roman" panose="02020603050405020304" pitchFamily="18" charset="0"/>
                <a:ea typeface="Times New Roman" panose="02020603050405020304" pitchFamily="18" charset="0"/>
              </a:rPr>
              <a:t>Yüzey yapısı, elastikiyet, </a:t>
            </a:r>
            <a:r>
              <a:rPr lang="tr-TR" b="1" dirty="0" err="1">
                <a:latin typeface="Times New Roman" panose="02020603050405020304" pitchFamily="18" charset="0"/>
                <a:ea typeface="Times New Roman" panose="02020603050405020304" pitchFamily="18" charset="0"/>
              </a:rPr>
              <a:t>tekstür</a:t>
            </a:r>
            <a:r>
              <a:rPr lang="tr-TR" b="1" dirty="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(sarımsak dişli </a:t>
            </a:r>
            <a:r>
              <a:rPr lang="tr-TR" dirty="0" err="1">
                <a:latin typeface="Times New Roman" panose="02020603050405020304" pitchFamily="18" charset="0"/>
                <a:ea typeface="Times New Roman" panose="02020603050405020304" pitchFamily="18" charset="0"/>
              </a:rPr>
              <a:t>seperatörler</a:t>
            </a:r>
            <a:r>
              <a:rPr lang="tr-TR" dirty="0">
                <a:latin typeface="Times New Roman" panose="02020603050405020304" pitchFamily="18" charset="0"/>
                <a:ea typeface="Times New Roman" panose="02020603050405020304" pitchFamily="18" charset="0"/>
              </a:rPr>
              <a:t>)</a:t>
            </a:r>
          </a:p>
          <a:p>
            <a:pPr marL="564515" indent="-342900" algn="just">
              <a:lnSpc>
                <a:spcPct val="150000"/>
              </a:lnSpc>
              <a:buFont typeface="Wingdings" pitchFamily="2" charset="2"/>
              <a:buChar char="Ø"/>
            </a:pPr>
            <a:r>
              <a:rPr lang="tr-TR" b="1" dirty="0">
                <a:latin typeface="Times New Roman" panose="02020603050405020304" pitchFamily="18" charset="0"/>
                <a:ea typeface="Times New Roman" panose="02020603050405020304" pitchFamily="18" charset="0"/>
              </a:rPr>
              <a:t>Manyetik özellik </a:t>
            </a:r>
            <a:r>
              <a:rPr lang="tr-TR" dirty="0">
                <a:latin typeface="Times New Roman" panose="02020603050405020304" pitchFamily="18" charset="0"/>
                <a:ea typeface="Times New Roman" panose="02020603050405020304" pitchFamily="18" charset="0"/>
              </a:rPr>
              <a:t>(manyetik </a:t>
            </a:r>
            <a:r>
              <a:rPr lang="tr-TR" dirty="0" err="1">
                <a:latin typeface="Times New Roman" panose="02020603050405020304" pitchFamily="18" charset="0"/>
                <a:ea typeface="Times New Roman" panose="02020603050405020304" pitchFamily="18" charset="0"/>
              </a:rPr>
              <a:t>seperatör</a:t>
            </a:r>
            <a:r>
              <a:rPr lang="tr-TR" dirty="0">
                <a:latin typeface="Times New Roman" panose="02020603050405020304" pitchFamily="18" charset="0"/>
                <a:ea typeface="Times New Roman" panose="02020603050405020304" pitchFamily="18" charset="0"/>
              </a:rPr>
              <a:t>)</a:t>
            </a:r>
          </a:p>
          <a:p>
            <a:pPr marL="564515" indent="-342900" algn="just">
              <a:lnSpc>
                <a:spcPct val="150000"/>
              </a:lnSpc>
              <a:buFont typeface="Wingdings" pitchFamily="2" charset="2"/>
              <a:buChar char="Ø"/>
            </a:pPr>
            <a:r>
              <a:rPr lang="tr-TR" b="1" dirty="0">
                <a:latin typeface="Times New Roman" panose="02020603050405020304" pitchFamily="18" charset="0"/>
                <a:ea typeface="Times New Roman" panose="02020603050405020304" pitchFamily="18" charset="0"/>
              </a:rPr>
              <a:t>Özgül ağırlık </a:t>
            </a:r>
            <a:r>
              <a:rPr lang="tr-TR" dirty="0">
                <a:latin typeface="Times New Roman" panose="02020603050405020304" pitchFamily="18" charset="0"/>
                <a:ea typeface="Times New Roman" panose="02020603050405020304" pitchFamily="18" charset="0"/>
              </a:rPr>
              <a:t>(yıkama makineleri)</a:t>
            </a:r>
          </a:p>
          <a:p>
            <a:pPr marL="564515" indent="-342900" algn="just">
              <a:lnSpc>
                <a:spcPct val="150000"/>
              </a:lnSpc>
              <a:buFont typeface="Wingdings" pitchFamily="2" charset="2"/>
              <a:buChar char="Ø"/>
            </a:pPr>
            <a:r>
              <a:rPr lang="tr-TR" b="1" dirty="0">
                <a:latin typeface="Times New Roman" panose="02020603050405020304" pitchFamily="18" charset="0"/>
                <a:ea typeface="Times New Roman" panose="02020603050405020304" pitchFamily="18" charset="0"/>
              </a:rPr>
              <a:t>Kırılganlık</a:t>
            </a:r>
            <a:r>
              <a:rPr lang="tr-TR" dirty="0">
                <a:latin typeface="Times New Roman" panose="02020603050405020304" pitchFamily="18" charset="0"/>
                <a:ea typeface="Times New Roman" panose="02020603050405020304" pitchFamily="18" charset="0"/>
              </a:rPr>
              <a:t> (Bir kuvvetin etkisiyle kırılabilme özelliği, </a:t>
            </a:r>
            <a:r>
              <a:rPr lang="tr-TR" dirty="0" err="1">
                <a:latin typeface="Times New Roman" panose="02020603050405020304" pitchFamily="18" charset="0"/>
                <a:ea typeface="Times New Roman" panose="02020603050405020304" pitchFamily="18" charset="0"/>
              </a:rPr>
              <a:t>entoleter</a:t>
            </a:r>
            <a:r>
              <a:rPr lang="tr-TR" dirty="0">
                <a:latin typeface="Times New Roman" panose="02020603050405020304" pitchFamily="18" charset="0"/>
                <a:ea typeface="Times New Roman" panose="02020603050405020304" pitchFamily="18" charset="0"/>
              </a:rPr>
              <a:t>)</a:t>
            </a:r>
          </a:p>
          <a:p>
            <a:pPr marL="564515" indent="-342900" algn="just">
              <a:lnSpc>
                <a:spcPct val="150000"/>
              </a:lnSpc>
              <a:buFont typeface="Wingdings" pitchFamily="2" charset="2"/>
              <a:buChar char="Ø"/>
            </a:pPr>
            <a:r>
              <a:rPr lang="tr-TR" b="1" dirty="0">
                <a:latin typeface="Times New Roman" panose="02020603050405020304" pitchFamily="18" charset="0"/>
                <a:ea typeface="Times New Roman" panose="02020603050405020304" pitchFamily="18" charset="0"/>
              </a:rPr>
              <a:t>Elektrostatik özellik </a:t>
            </a:r>
            <a:r>
              <a:rPr lang="tr-TR" dirty="0">
                <a:latin typeface="Times New Roman" panose="02020603050405020304" pitchFamily="18" charset="0"/>
                <a:ea typeface="Times New Roman" panose="02020603050405020304" pitchFamily="18" charset="0"/>
              </a:rPr>
              <a:t>(elektrik akımı özelliği)</a:t>
            </a:r>
          </a:p>
          <a:p>
            <a:pPr marL="564515" indent="-342900" algn="just">
              <a:lnSpc>
                <a:spcPct val="150000"/>
              </a:lnSpc>
              <a:buFont typeface="Wingdings" pitchFamily="2" charset="2"/>
              <a:buChar char="Ø"/>
            </a:pPr>
            <a:r>
              <a:rPr lang="tr-TR" b="1" dirty="0">
                <a:latin typeface="Times New Roman" panose="02020603050405020304" pitchFamily="18" charset="0"/>
                <a:ea typeface="Times New Roman" panose="02020603050405020304" pitchFamily="18" charset="0"/>
              </a:rPr>
              <a:t>Renk</a:t>
            </a:r>
          </a:p>
          <a:p>
            <a:endParaRPr lang="tr-TR" dirty="0"/>
          </a:p>
        </p:txBody>
      </p:sp>
    </p:spTree>
    <p:extLst>
      <p:ext uri="{BB962C8B-B14F-4D97-AF65-F5344CB8AC3E}">
        <p14:creationId xmlns:p14="http://schemas.microsoft.com/office/powerpoint/2010/main" val="6344239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2752" y="1508760"/>
            <a:ext cx="11010900" cy="5212080"/>
          </a:xfrm>
        </p:spPr>
        <p:txBody>
          <a:bodyPr>
            <a:normAutofit/>
          </a:bodyPr>
          <a:lstStyle/>
          <a:p>
            <a:pPr marL="0" indent="0" algn="ctr">
              <a:lnSpc>
                <a:spcPct val="150000"/>
              </a:lnSpc>
              <a:buNone/>
            </a:pPr>
            <a:r>
              <a:rPr lang="tr-TR" sz="3600" dirty="0">
                <a:latin typeface="Times New Roman" panose="02020603050405020304" pitchFamily="18" charset="0"/>
                <a:ea typeface="Times New Roman" panose="02020603050405020304" pitchFamily="18" charset="0"/>
              </a:rPr>
              <a:t>Kullanılan temizleme işlemleri 2 grup altında toplanabilir;</a:t>
            </a:r>
          </a:p>
          <a:p>
            <a:pPr marL="0" indent="0" algn="ctr">
              <a:lnSpc>
                <a:spcPct val="150000"/>
              </a:lnSpc>
              <a:buNone/>
            </a:pPr>
            <a:r>
              <a:rPr lang="tr-TR" sz="3600" b="1" dirty="0">
                <a:latin typeface="Times New Roman" panose="02020603050405020304" pitchFamily="18" charset="0"/>
                <a:ea typeface="Times New Roman" panose="02020603050405020304" pitchFamily="18" charset="0"/>
              </a:rPr>
              <a:t>1. Kuru temizleme</a:t>
            </a:r>
          </a:p>
          <a:p>
            <a:pPr marL="0" indent="0" algn="ctr">
              <a:lnSpc>
                <a:spcPct val="150000"/>
              </a:lnSpc>
              <a:buNone/>
            </a:pPr>
            <a:r>
              <a:rPr lang="tr-TR" sz="3600" b="1" dirty="0">
                <a:latin typeface="Times New Roman" panose="02020603050405020304" pitchFamily="18" charset="0"/>
                <a:ea typeface="Times New Roman" panose="02020603050405020304" pitchFamily="18" charset="0"/>
              </a:rPr>
              <a:t>2. Yaş temizleme</a:t>
            </a:r>
          </a:p>
          <a:p>
            <a:pPr marL="0" indent="0" algn="just">
              <a:lnSpc>
                <a:spcPct val="150000"/>
              </a:lnSpc>
              <a:buNone/>
            </a:pPr>
            <a:endParaRPr lang="tr-TR"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9713250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5 Metin kutusu"/>
          <p:cNvSpPr txBox="1">
            <a:spLocks noChangeArrowheads="1"/>
          </p:cNvSpPr>
          <p:nvPr/>
        </p:nvSpPr>
        <p:spPr bwMode="auto">
          <a:xfrm>
            <a:off x="3276600" y="1025058"/>
            <a:ext cx="7715250" cy="671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fontAlgn="base" hangingPunct="1">
              <a:lnSpc>
                <a:spcPct val="150000"/>
              </a:lnSpc>
              <a:spcBef>
                <a:spcPct val="0"/>
              </a:spcBef>
              <a:spcAft>
                <a:spcPct val="0"/>
              </a:spcAft>
            </a:pPr>
            <a:r>
              <a:rPr lang="tr-TR" altLang="tr-TR" sz="2800" b="1" dirty="0">
                <a:solidFill>
                  <a:prstClr val="black"/>
                </a:solidFill>
                <a:latin typeface="Constantia" panose="02030602050306030303" pitchFamily="18" charset="0"/>
              </a:rPr>
              <a:t>Manyetik Özelliklere Göre Ayırma</a:t>
            </a:r>
            <a:r>
              <a:rPr lang="tr-TR" altLang="tr-TR" sz="2800" dirty="0">
                <a:solidFill>
                  <a:prstClr val="black"/>
                </a:solidFill>
                <a:latin typeface="Constantia" panose="02030602050306030303" pitchFamily="18" charset="0"/>
              </a:rPr>
              <a:t> </a:t>
            </a:r>
          </a:p>
        </p:txBody>
      </p:sp>
      <p:sp>
        <p:nvSpPr>
          <p:cNvPr id="21515" name="12 Metin kutusu"/>
          <p:cNvSpPr txBox="1">
            <a:spLocks noChangeArrowheads="1"/>
          </p:cNvSpPr>
          <p:nvPr/>
        </p:nvSpPr>
        <p:spPr bwMode="auto">
          <a:xfrm>
            <a:off x="2901320" y="391973"/>
            <a:ext cx="6643734"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fontAlgn="base" hangingPunct="1">
              <a:spcBef>
                <a:spcPct val="0"/>
              </a:spcBef>
              <a:spcAft>
                <a:spcPct val="0"/>
              </a:spcAft>
            </a:pPr>
            <a:r>
              <a:rPr lang="tr-TR" altLang="tr-TR" sz="3600" b="1" dirty="0">
                <a:solidFill>
                  <a:prstClr val="black"/>
                </a:solidFill>
                <a:latin typeface="Constantia" panose="02030602050306030303" pitchFamily="18" charset="0"/>
              </a:rPr>
              <a:t> Buğdayların Temizlenmesi</a:t>
            </a:r>
          </a:p>
        </p:txBody>
      </p:sp>
      <p:sp>
        <p:nvSpPr>
          <p:cNvPr id="21508" name="18 Metin kutusu"/>
          <p:cNvSpPr txBox="1">
            <a:spLocks noChangeArrowheads="1"/>
          </p:cNvSpPr>
          <p:nvPr/>
        </p:nvSpPr>
        <p:spPr bwMode="auto">
          <a:xfrm>
            <a:off x="1008249" y="2182504"/>
            <a:ext cx="52149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fontAlgn="base" hangingPunct="1">
              <a:lnSpc>
                <a:spcPct val="150000"/>
              </a:lnSpc>
              <a:spcBef>
                <a:spcPct val="0"/>
              </a:spcBef>
              <a:spcAft>
                <a:spcPct val="0"/>
              </a:spcAft>
              <a:buFont typeface="Wingdings" panose="05000000000000000000" pitchFamily="2" charset="2"/>
              <a:buChar char="Ø"/>
            </a:pPr>
            <a:r>
              <a:rPr lang="tr-TR" altLang="tr-TR" sz="2000" dirty="0">
                <a:solidFill>
                  <a:prstClr val="black"/>
                </a:solidFill>
                <a:latin typeface="Constantia" panose="02030602050306030303" pitchFamily="18" charset="0"/>
              </a:rPr>
              <a:t> Bu amaçla mıknatıslar kullanılır.</a:t>
            </a:r>
          </a:p>
        </p:txBody>
      </p:sp>
      <p:sp>
        <p:nvSpPr>
          <p:cNvPr id="21510" name="20 Metin kutusu"/>
          <p:cNvSpPr txBox="1">
            <a:spLocks noChangeArrowheads="1"/>
          </p:cNvSpPr>
          <p:nvPr/>
        </p:nvSpPr>
        <p:spPr bwMode="auto">
          <a:xfrm>
            <a:off x="1016270" y="2749006"/>
            <a:ext cx="5643563"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fontAlgn="base" hangingPunct="1">
              <a:lnSpc>
                <a:spcPct val="150000"/>
              </a:lnSpc>
              <a:spcBef>
                <a:spcPct val="0"/>
              </a:spcBef>
              <a:spcAft>
                <a:spcPct val="0"/>
              </a:spcAft>
              <a:buFont typeface="Wingdings" panose="05000000000000000000" pitchFamily="2" charset="2"/>
              <a:buChar char="Ø"/>
            </a:pPr>
            <a:r>
              <a:rPr lang="tr-TR" altLang="tr-TR" sz="2000" dirty="0">
                <a:solidFill>
                  <a:prstClr val="black"/>
                </a:solidFill>
                <a:latin typeface="Constantia" panose="02030602050306030303" pitchFamily="18" charset="0"/>
              </a:rPr>
              <a:t> Metal parçalarının uzaklaştırılması amaçlanır. </a:t>
            </a:r>
          </a:p>
        </p:txBody>
      </p:sp>
      <p:sp>
        <p:nvSpPr>
          <p:cNvPr id="21512" name="24 Metin kutusu"/>
          <p:cNvSpPr txBox="1">
            <a:spLocks noChangeArrowheads="1"/>
          </p:cNvSpPr>
          <p:nvPr/>
        </p:nvSpPr>
        <p:spPr bwMode="auto">
          <a:xfrm>
            <a:off x="1021976" y="3248026"/>
            <a:ext cx="9969874" cy="1891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fontAlgn="base" hangingPunct="1">
              <a:lnSpc>
                <a:spcPct val="150000"/>
              </a:lnSpc>
              <a:spcBef>
                <a:spcPct val="0"/>
              </a:spcBef>
              <a:spcAft>
                <a:spcPct val="0"/>
              </a:spcAft>
              <a:buFont typeface="Wingdings" panose="05000000000000000000" pitchFamily="2" charset="2"/>
              <a:buChar char="Ø"/>
            </a:pPr>
            <a:r>
              <a:rPr lang="tr-TR" altLang="tr-TR" sz="2000" dirty="0">
                <a:solidFill>
                  <a:prstClr val="black"/>
                </a:solidFill>
                <a:latin typeface="Constantia" panose="02030602050306030303" pitchFamily="18" charset="0"/>
              </a:rPr>
              <a:t> Prosesin ilk aşamalarındaki öncelik, makinelerin metal parçalarından zarar görmesinin engellenmesi ve makinelerde (özellikle </a:t>
            </a:r>
            <a:r>
              <a:rPr lang="tr-TR" altLang="tr-TR" sz="2000" dirty="0" err="1">
                <a:solidFill>
                  <a:prstClr val="black"/>
                </a:solidFill>
                <a:latin typeface="Constantia" panose="02030602050306030303" pitchFamily="18" charset="0"/>
              </a:rPr>
              <a:t>valslerde</a:t>
            </a:r>
            <a:r>
              <a:rPr lang="tr-TR" altLang="tr-TR" sz="2000" dirty="0">
                <a:solidFill>
                  <a:prstClr val="black"/>
                </a:solidFill>
                <a:latin typeface="Constantia" panose="02030602050306030303" pitchFamily="18" charset="0"/>
              </a:rPr>
              <a:t>), sürtünme kaynaklı kıvılcımların neden olabileceği toz patlamalarının önlenmesi iken, sona yakın aşamalarda  öncelik, müşteriye </a:t>
            </a:r>
            <a:r>
              <a:rPr lang="tr-TR" altLang="tr-TR" sz="2000" dirty="0" err="1">
                <a:solidFill>
                  <a:prstClr val="black"/>
                </a:solidFill>
                <a:latin typeface="Constantia" panose="02030602050306030303" pitchFamily="18" charset="0"/>
              </a:rPr>
              <a:t>kontamine</a:t>
            </a:r>
            <a:r>
              <a:rPr lang="tr-TR" altLang="tr-TR" sz="2000" dirty="0">
                <a:solidFill>
                  <a:prstClr val="black"/>
                </a:solidFill>
                <a:latin typeface="Constantia" panose="02030602050306030303" pitchFamily="18" charset="0"/>
              </a:rPr>
              <a:t> olmamış un sunulmasıdır. </a:t>
            </a:r>
          </a:p>
        </p:txBody>
      </p:sp>
    </p:spTree>
    <p:extLst>
      <p:ext uri="{BB962C8B-B14F-4D97-AF65-F5344CB8AC3E}">
        <p14:creationId xmlns:p14="http://schemas.microsoft.com/office/powerpoint/2010/main" val="37846288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5 Metin kutusu"/>
          <p:cNvSpPr txBox="1">
            <a:spLocks noChangeArrowheads="1"/>
          </p:cNvSpPr>
          <p:nvPr/>
        </p:nvSpPr>
        <p:spPr bwMode="auto">
          <a:xfrm>
            <a:off x="1172976" y="2286000"/>
            <a:ext cx="10100422" cy="22320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fontAlgn="base" hangingPunct="1">
              <a:lnSpc>
                <a:spcPct val="150000"/>
              </a:lnSpc>
              <a:spcBef>
                <a:spcPct val="0"/>
              </a:spcBef>
              <a:spcAft>
                <a:spcPct val="0"/>
              </a:spcAft>
              <a:buFont typeface="Wingdings" panose="05000000000000000000" pitchFamily="2" charset="2"/>
              <a:buChar char="Ø"/>
            </a:pPr>
            <a:r>
              <a:rPr lang="tr-TR" altLang="tr-TR" sz="3200" dirty="0">
                <a:solidFill>
                  <a:prstClr val="black"/>
                </a:solidFill>
                <a:latin typeface="Constantia" panose="02030602050306030303" pitchFamily="18" charset="0"/>
              </a:rPr>
              <a:t> Değirmenlerde en çok başvurulan ayırma kriteridir.</a:t>
            </a:r>
          </a:p>
          <a:p>
            <a:pPr algn="just" eaLnBrk="1" fontAlgn="base" hangingPunct="1">
              <a:lnSpc>
                <a:spcPct val="150000"/>
              </a:lnSpc>
              <a:spcBef>
                <a:spcPct val="0"/>
              </a:spcBef>
              <a:spcAft>
                <a:spcPct val="0"/>
              </a:spcAft>
            </a:pPr>
            <a:endParaRPr lang="tr-TR" altLang="tr-TR" sz="3200" dirty="0">
              <a:solidFill>
                <a:prstClr val="black"/>
              </a:solidFill>
              <a:latin typeface="Constantia" panose="02030602050306030303" pitchFamily="18" charset="0"/>
            </a:endParaRPr>
          </a:p>
          <a:p>
            <a:pPr algn="just" eaLnBrk="1" fontAlgn="base" hangingPunct="1">
              <a:lnSpc>
                <a:spcPct val="150000"/>
              </a:lnSpc>
              <a:spcBef>
                <a:spcPct val="0"/>
              </a:spcBef>
              <a:spcAft>
                <a:spcPct val="0"/>
              </a:spcAft>
              <a:buFont typeface="Wingdings" panose="05000000000000000000" pitchFamily="2" charset="2"/>
              <a:buChar char="Ø"/>
            </a:pPr>
            <a:r>
              <a:rPr lang="tr-TR" altLang="tr-TR" sz="3200" dirty="0">
                <a:solidFill>
                  <a:prstClr val="black"/>
                </a:solidFill>
                <a:latin typeface="Constantia" panose="02030602050306030303" pitchFamily="18" charset="0"/>
              </a:rPr>
              <a:t> Bu amaç için </a:t>
            </a:r>
            <a:r>
              <a:rPr lang="tr-TR" altLang="tr-TR" sz="3200" dirty="0" err="1">
                <a:solidFill>
                  <a:prstClr val="black"/>
                </a:solidFill>
                <a:latin typeface="Constantia" panose="02030602050306030303" pitchFamily="18" charset="0"/>
              </a:rPr>
              <a:t>seperatörler</a:t>
            </a:r>
            <a:r>
              <a:rPr lang="tr-TR" altLang="tr-TR" sz="3200" dirty="0">
                <a:solidFill>
                  <a:prstClr val="black"/>
                </a:solidFill>
                <a:latin typeface="Constantia" panose="02030602050306030303" pitchFamily="18" charset="0"/>
              </a:rPr>
              <a:t> (çöp </a:t>
            </a:r>
            <a:r>
              <a:rPr lang="tr-TR" altLang="tr-TR" sz="3200" dirty="0" err="1">
                <a:solidFill>
                  <a:prstClr val="black"/>
                </a:solidFill>
                <a:latin typeface="Constantia" panose="02030602050306030303" pitchFamily="18" charset="0"/>
              </a:rPr>
              <a:t>sasörleri</a:t>
            </a:r>
            <a:r>
              <a:rPr lang="tr-TR" altLang="tr-TR" sz="3200" dirty="0">
                <a:solidFill>
                  <a:prstClr val="black"/>
                </a:solidFill>
                <a:latin typeface="Constantia" panose="02030602050306030303" pitchFamily="18" charset="0"/>
              </a:rPr>
              <a:t>) kullanılır.</a:t>
            </a:r>
          </a:p>
        </p:txBody>
      </p:sp>
      <p:sp>
        <p:nvSpPr>
          <p:cNvPr id="6" name="12 Metin kutusu">
            <a:extLst>
              <a:ext uri="{FF2B5EF4-FFF2-40B4-BE49-F238E27FC236}">
                <a16:creationId xmlns:a16="http://schemas.microsoft.com/office/drawing/2014/main" id="{64FB85B6-1814-E640-886E-FD6D781979B3}"/>
              </a:ext>
            </a:extLst>
          </p:cNvPr>
          <p:cNvSpPr txBox="1">
            <a:spLocks noChangeArrowheads="1"/>
          </p:cNvSpPr>
          <p:nvPr/>
        </p:nvSpPr>
        <p:spPr bwMode="auto">
          <a:xfrm>
            <a:off x="2901320" y="391973"/>
            <a:ext cx="6643734"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fontAlgn="base" hangingPunct="1">
              <a:spcBef>
                <a:spcPct val="0"/>
              </a:spcBef>
              <a:spcAft>
                <a:spcPct val="0"/>
              </a:spcAft>
            </a:pPr>
            <a:r>
              <a:rPr lang="tr-TR" altLang="tr-TR" sz="3600" b="1" dirty="0">
                <a:solidFill>
                  <a:prstClr val="black"/>
                </a:solidFill>
                <a:latin typeface="Constantia" panose="02030602050306030303" pitchFamily="18" charset="0"/>
              </a:rPr>
              <a:t> Buğdayların Temizlenmesi</a:t>
            </a:r>
          </a:p>
        </p:txBody>
      </p:sp>
      <p:sp>
        <p:nvSpPr>
          <p:cNvPr id="7" name="5 Metin kutusu">
            <a:extLst>
              <a:ext uri="{FF2B5EF4-FFF2-40B4-BE49-F238E27FC236}">
                <a16:creationId xmlns:a16="http://schemas.microsoft.com/office/drawing/2014/main" id="{0E57CFAE-31E1-B34B-92FC-F60550B88632}"/>
              </a:ext>
            </a:extLst>
          </p:cNvPr>
          <p:cNvSpPr txBox="1">
            <a:spLocks noChangeArrowheads="1"/>
          </p:cNvSpPr>
          <p:nvPr/>
        </p:nvSpPr>
        <p:spPr bwMode="auto">
          <a:xfrm>
            <a:off x="3962400" y="895310"/>
            <a:ext cx="4876800" cy="671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fontAlgn="base" hangingPunct="1">
              <a:lnSpc>
                <a:spcPct val="150000"/>
              </a:lnSpc>
              <a:spcBef>
                <a:spcPct val="0"/>
              </a:spcBef>
              <a:spcAft>
                <a:spcPct val="0"/>
              </a:spcAft>
            </a:pPr>
            <a:r>
              <a:rPr lang="tr-TR" altLang="tr-TR" sz="2800" b="1" dirty="0">
                <a:solidFill>
                  <a:prstClr val="black"/>
                </a:solidFill>
                <a:latin typeface="Constantia" panose="02030602050306030303" pitchFamily="18" charset="0"/>
              </a:rPr>
              <a:t>Boyut Farkına Göre Ayırma</a:t>
            </a:r>
            <a:r>
              <a:rPr lang="tr-TR" altLang="tr-TR" sz="2800" dirty="0">
                <a:solidFill>
                  <a:prstClr val="black"/>
                </a:solidFill>
                <a:latin typeface="Constantia" panose="02030602050306030303" pitchFamily="18" charset="0"/>
              </a:rPr>
              <a:t> </a:t>
            </a:r>
          </a:p>
        </p:txBody>
      </p:sp>
    </p:spTree>
    <p:extLst>
      <p:ext uri="{BB962C8B-B14F-4D97-AF65-F5344CB8AC3E}">
        <p14:creationId xmlns:p14="http://schemas.microsoft.com/office/powerpoint/2010/main" val="3475518631"/>
      </p:ext>
    </p:extLst>
  </p:cSld>
  <p:clrMapOvr>
    <a:masterClrMapping/>
  </p:clrMapOvr>
</p:sld>
</file>

<file path=ppt/theme/theme1.xml><?xml version="1.0" encoding="utf-8"?>
<a:theme xmlns:a="http://schemas.openxmlformats.org/drawingml/2006/main" name="Damla">
  <a:themeElements>
    <a:clrScheme name="Damla">
      <a:dk1>
        <a:sysClr val="windowText" lastClr="000000"/>
      </a:dk1>
      <a:lt1>
        <a:sysClr val="window" lastClr="FFFFFF"/>
      </a:lt1>
      <a:dk2>
        <a:srgbClr val="27537E"/>
      </a:dk2>
      <a:lt2>
        <a:srgbClr val="AABED7"/>
      </a:lt2>
      <a:accent1>
        <a:srgbClr val="E34B7A"/>
      </a:accent1>
      <a:accent2>
        <a:srgbClr val="AC339A"/>
      </a:accent2>
      <a:accent3>
        <a:srgbClr val="6953B7"/>
      </a:accent3>
      <a:accent4>
        <a:srgbClr val="1D7EAB"/>
      </a:accent4>
      <a:accent5>
        <a:srgbClr val="43AFD6"/>
      </a:accent5>
      <a:accent6>
        <a:srgbClr val="DE85E1"/>
      </a:accent6>
      <a:hlink>
        <a:srgbClr val="ED87A6"/>
      </a:hlink>
      <a:folHlink>
        <a:srgbClr val="C99EAC"/>
      </a:folHlink>
    </a:clrScheme>
    <a:fontScheme name="Damla">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la">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78000"/>
                <a:shade val="100000"/>
                <a:hueMod val="136000"/>
                <a:satMod val="160000"/>
                <a:lumMod val="105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C71B277C-C29A-4BA0-A7BA-43502DF21AB3}"/>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1071</TotalTime>
  <Words>1245</Words>
  <Application>Microsoft Macintosh PowerPoint</Application>
  <PresentationFormat>Geniş ekran</PresentationFormat>
  <Paragraphs>135</Paragraphs>
  <Slides>20</Slides>
  <Notes>8</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20</vt:i4>
      </vt:variant>
    </vt:vector>
  </HeadingPairs>
  <TitlesOfParts>
    <vt:vector size="28" baseType="lpstr">
      <vt:lpstr>Arial</vt:lpstr>
      <vt:lpstr>Calibri</vt:lpstr>
      <vt:lpstr>Constantia</vt:lpstr>
      <vt:lpstr>Times New Roman</vt:lpstr>
      <vt:lpstr>Tw Cen MT</vt:lpstr>
      <vt:lpstr>Verdana</vt:lpstr>
      <vt:lpstr>Wingdings</vt:lpstr>
      <vt:lpstr>Damla</vt:lpstr>
      <vt:lpstr>TAHIL TEKNOLOJİSİ</vt:lpstr>
      <vt:lpstr>PowerPoint Sunusu</vt:lpstr>
      <vt:lpstr>BUĞDAYIN TEMİZLENMESİ  </vt:lpstr>
      <vt:lpstr>YABANCI MADDELERİN AYRILMA NEDENLERİ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G (Y-W) =  g(W-y)  </vt:lpstr>
      <vt:lpstr>PowerPoint Sunusu</vt:lpstr>
      <vt:lpstr>PowerPoint Sunusu</vt:lpstr>
      <vt:lpstr>PowerPoint Sunusu</vt:lpstr>
      <vt:lpstr>PowerPoint Sunusu</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FERMENTASYON TEKNOLOJİSİ</dc:title>
  <dc:creator>Windows Kullanıcısı</dc:creator>
  <cp:lastModifiedBy>Özgür Tecer</cp:lastModifiedBy>
  <cp:revision>217</cp:revision>
  <dcterms:created xsi:type="dcterms:W3CDTF">2019-09-25T12:44:30Z</dcterms:created>
  <dcterms:modified xsi:type="dcterms:W3CDTF">2020-01-22T12:21:49Z</dcterms:modified>
</cp:coreProperties>
</file>