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Devir borcu doğuran sözleşmeler</a:t>
            </a:r>
          </a:p>
          <a:p>
            <a:r>
              <a:rPr lang="tr-TR" dirty="0"/>
              <a:t>	</a:t>
            </a:r>
            <a:r>
              <a:rPr lang="tr-TR" dirty="0" smtClean="0"/>
              <a:t>satış sözleşmesi </a:t>
            </a:r>
            <a:r>
              <a:rPr lang="tr-TR" smtClean="0"/>
              <a:t>- </a:t>
            </a:r>
            <a:r>
              <a:rPr lang="tr-TR" smtClean="0"/>
              <a:t>III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3953994"/>
          </a:xfrm>
        </p:spPr>
        <p:txBody>
          <a:bodyPr/>
          <a:lstStyle/>
          <a:p>
            <a:r>
              <a:rPr lang="en-US" dirty="0" err="1"/>
              <a:t>Alıcı</a:t>
            </a:r>
            <a:r>
              <a:rPr lang="en-US" dirty="0"/>
              <a:t> </a:t>
            </a:r>
            <a:r>
              <a:rPr lang="en-US" dirty="0" err="1"/>
              <a:t>lehine</a:t>
            </a:r>
            <a:r>
              <a:rPr lang="en-US" dirty="0"/>
              <a:t>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haklar</a:t>
            </a:r>
            <a:r>
              <a:rPr lang="en-US" dirty="0"/>
              <a:t>: </a:t>
            </a:r>
            <a:r>
              <a:rPr lang="en-US" dirty="0" err="1"/>
              <a:t>Seçimlik</a:t>
            </a:r>
            <a:r>
              <a:rPr lang="en-US" dirty="0"/>
              <a:t> </a:t>
            </a:r>
            <a:r>
              <a:rPr lang="en-US" dirty="0" err="1"/>
              <a:t>haklar</a:t>
            </a:r>
            <a:r>
              <a:rPr lang="tr-TR" dirty="0"/>
              <a:t> (devam)</a:t>
            </a:r>
          </a:p>
          <a:p>
            <a:pPr lvl="1"/>
            <a:r>
              <a:rPr lang="en-US" dirty="0" err="1" smtClean="0"/>
              <a:t>Ayıp</a:t>
            </a:r>
            <a:r>
              <a:rPr lang="en-US" dirty="0" smtClean="0"/>
              <a:t> </a:t>
            </a:r>
            <a:r>
              <a:rPr lang="en-US" dirty="0" err="1"/>
              <a:t>oranında</a:t>
            </a:r>
            <a:r>
              <a:rPr lang="en-US" dirty="0"/>
              <a:t> </a:t>
            </a: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bedelinden</a:t>
            </a:r>
            <a:r>
              <a:rPr lang="en-US" dirty="0"/>
              <a:t> </a:t>
            </a:r>
            <a:r>
              <a:rPr lang="en-US" dirty="0" err="1"/>
              <a:t>indirim</a:t>
            </a:r>
            <a:r>
              <a:rPr lang="en-US" dirty="0"/>
              <a:t> </a:t>
            </a:r>
            <a:r>
              <a:rPr lang="en-US" dirty="0" err="1"/>
              <a:t>isteme</a:t>
            </a:r>
            <a:r>
              <a:rPr lang="en-US" dirty="0"/>
              <a:t> </a:t>
            </a:r>
            <a:r>
              <a:rPr lang="en-US" dirty="0" err="1" smtClean="0"/>
              <a:t>hakkı</a:t>
            </a:r>
            <a:endParaRPr lang="tr-TR" dirty="0"/>
          </a:p>
          <a:p>
            <a:pPr lvl="1"/>
            <a:r>
              <a:rPr lang="en-US" dirty="0" err="1"/>
              <a:t>Satılanın</a:t>
            </a:r>
            <a:r>
              <a:rPr lang="en-US" dirty="0"/>
              <a:t>, </a:t>
            </a:r>
            <a:r>
              <a:rPr lang="en-US" dirty="0" err="1"/>
              <a:t>ayıpsız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benzeri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değiştirilmesini</a:t>
            </a:r>
            <a:r>
              <a:rPr lang="en-US" dirty="0"/>
              <a:t> </a:t>
            </a:r>
            <a:r>
              <a:rPr lang="en-US" dirty="0" err="1"/>
              <a:t>isteme</a:t>
            </a:r>
            <a:r>
              <a:rPr lang="en-US" dirty="0"/>
              <a:t> </a:t>
            </a:r>
            <a:r>
              <a:rPr lang="en-US" dirty="0" err="1" smtClean="0"/>
              <a:t>hakkı</a:t>
            </a:r>
            <a:endParaRPr lang="tr-TR" dirty="0"/>
          </a:p>
          <a:p>
            <a:pPr lvl="1"/>
            <a:r>
              <a:rPr lang="en-US" dirty="0" err="1"/>
              <a:t>Satılanın</a:t>
            </a:r>
            <a:r>
              <a:rPr lang="en-US" dirty="0"/>
              <a:t> </a:t>
            </a:r>
            <a:r>
              <a:rPr lang="en-US" dirty="0" err="1"/>
              <a:t>ücretsiz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onarılmasını</a:t>
            </a:r>
            <a:r>
              <a:rPr lang="en-US" dirty="0"/>
              <a:t> </a:t>
            </a:r>
            <a:r>
              <a:rPr lang="en-US" dirty="0" err="1"/>
              <a:t>isteme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r>
              <a:rPr lang="en-US" dirty="0"/>
              <a:t> </a:t>
            </a:r>
            <a:r>
              <a:rPr lang="en-US" dirty="0" err="1"/>
              <a:t>kısıtlayan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kaldıran</a:t>
            </a:r>
            <a:r>
              <a:rPr lang="en-US" dirty="0"/>
              <a:t> </a:t>
            </a:r>
            <a:r>
              <a:rPr lang="en-US" dirty="0" err="1" smtClean="0"/>
              <a:t>anlaşmalar</a:t>
            </a:r>
            <a:endParaRPr lang="tr-TR" dirty="0"/>
          </a:p>
          <a:p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taleplerle</a:t>
            </a:r>
            <a:r>
              <a:rPr lang="en-US" dirty="0"/>
              <a:t> </a:t>
            </a:r>
            <a:r>
              <a:rPr lang="en-US" dirty="0" err="1" smtClean="0"/>
              <a:t>ilişkisi</a:t>
            </a:r>
            <a:endParaRPr lang="tr-TR" dirty="0"/>
          </a:p>
          <a:p>
            <a:pPr lvl="1"/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sorumluluğun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hükümlere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tazminata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hükümler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 smtClean="0"/>
              <a:t>ilişkisi</a:t>
            </a:r>
            <a:endParaRPr lang="tr-TR" dirty="0"/>
          </a:p>
          <a:p>
            <a:pPr lvl="1"/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yanılması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aldatma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 smtClean="0"/>
              <a:t>ilişkisi</a:t>
            </a:r>
            <a:endParaRPr lang="tr-TR" dirty="0"/>
          </a:p>
          <a:p>
            <a:pPr lvl="1"/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sorumluluğun</a:t>
            </a:r>
            <a:r>
              <a:rPr lang="en-US" dirty="0"/>
              <a:t>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fiil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 smtClean="0"/>
              <a:t>ilişkisi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79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Satıcının borçları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 smtClean="0"/>
              <a:t>sorumluluğu</a:t>
            </a:r>
            <a:endParaRPr lang="tr-TR" dirty="0"/>
          </a:p>
          <a:p>
            <a:pPr lvl="1"/>
            <a:r>
              <a:rPr lang="tr-TR" dirty="0" smtClean="0"/>
              <a:t>TBK m. 219: «Satıcı</a:t>
            </a:r>
            <a:r>
              <a:rPr lang="tr-TR" dirty="0"/>
              <a:t>, alıcıya karşı herhangi bir surette bildirdiği niteliklerin satılanda bulunmaması </a:t>
            </a:r>
            <a:r>
              <a:rPr lang="tr-TR" dirty="0" smtClean="0"/>
              <a:t>sebebiyle sorumlu </a:t>
            </a:r>
            <a:r>
              <a:rPr lang="tr-TR" dirty="0"/>
              <a:t>olduğu gibi, nitelik veya niteliği etkileyen niceliğine aykırı olan, kullanım amacı bakımından değerini ve </a:t>
            </a:r>
            <a:r>
              <a:rPr lang="tr-TR" dirty="0" smtClean="0"/>
              <a:t>alıcının ondan </a:t>
            </a:r>
            <a:r>
              <a:rPr lang="tr-TR" dirty="0"/>
              <a:t>beklediği faydaları ortadan kaldıran veya önemli ölçüde azaltan maddi, hukuki ya da ekonomik </a:t>
            </a:r>
            <a:r>
              <a:rPr lang="tr-TR" dirty="0" smtClean="0"/>
              <a:t>ayıpların bulunmasından </a:t>
            </a:r>
            <a:r>
              <a:rPr lang="tr-TR" dirty="0"/>
              <a:t>da sorumlu </a:t>
            </a:r>
            <a:r>
              <a:rPr lang="tr-TR" dirty="0" smtClean="0"/>
              <a:t>olur.</a:t>
            </a:r>
            <a:br>
              <a:rPr lang="tr-TR" dirty="0" smtClean="0"/>
            </a:br>
            <a:r>
              <a:rPr lang="tr-TR" dirty="0" smtClean="0"/>
              <a:t>Satıcı</a:t>
            </a:r>
            <a:r>
              <a:rPr lang="tr-TR" dirty="0"/>
              <a:t>, bu ayıpların varlığını bilmese bile onlardan sorumludur</a:t>
            </a:r>
            <a:r>
              <a:rPr lang="tr-TR" dirty="0" smtClean="0"/>
              <a:t>.»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466FE0-3649-514B-A96E-916D1185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AA03F5-B1F4-2A4F-BCDB-2AC5BA9FF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353102"/>
          </a:xfrm>
        </p:spPr>
        <p:txBody>
          <a:bodyPr/>
          <a:lstStyle/>
          <a:p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sorumluluğun</a:t>
            </a:r>
            <a:r>
              <a:rPr lang="en-US" dirty="0"/>
              <a:t> </a:t>
            </a:r>
            <a:r>
              <a:rPr lang="en-US" dirty="0" err="1" smtClean="0"/>
              <a:t>şartları</a:t>
            </a:r>
            <a:endParaRPr lang="tr-TR" dirty="0"/>
          </a:p>
          <a:p>
            <a:pPr lvl="1"/>
            <a:r>
              <a:rPr lang="en-US" dirty="0" err="1"/>
              <a:t>Maddî</a:t>
            </a:r>
            <a:r>
              <a:rPr lang="en-US" dirty="0"/>
              <a:t> </a:t>
            </a:r>
            <a:r>
              <a:rPr lang="en-US" dirty="0" err="1" smtClean="0"/>
              <a:t>şartlar</a:t>
            </a:r>
            <a:endParaRPr lang="tr-TR" dirty="0"/>
          </a:p>
          <a:p>
            <a:pPr lvl="2"/>
            <a:r>
              <a:rPr lang="en-US" dirty="0" err="1"/>
              <a:t>Satılan</a:t>
            </a:r>
            <a:r>
              <a:rPr lang="en-US" dirty="0"/>
              <a:t> </a:t>
            </a:r>
            <a:r>
              <a:rPr lang="en-US" dirty="0" err="1"/>
              <a:t>şey</a:t>
            </a:r>
            <a:r>
              <a:rPr lang="en-US" dirty="0"/>
              <a:t> </a:t>
            </a:r>
            <a:r>
              <a:rPr lang="en-US" dirty="0" err="1"/>
              <a:t>ayıplı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3"/>
            <a:r>
              <a:rPr lang="tr-TR" dirty="0"/>
              <a:t>Satılan şeyde satıcının bildirdiği bir niteliğin veya dürüst-lük kuralına göre satılanda bulunması gereken bir niteliğin mevcut olmamasına, “ayıp” denir</a:t>
            </a:r>
            <a:r>
              <a:rPr lang="tr-TR" dirty="0" smtClean="0"/>
              <a:t>.</a:t>
            </a:r>
          </a:p>
          <a:p>
            <a:pPr lvl="3"/>
            <a:r>
              <a:rPr lang="tr-TR" dirty="0" smtClean="0"/>
              <a:t>Ayıp türleri</a:t>
            </a:r>
          </a:p>
          <a:p>
            <a:pPr lvl="4"/>
            <a:r>
              <a:rPr lang="tr-TR" dirty="0" smtClean="0"/>
              <a:t>Maddi ayıp</a:t>
            </a:r>
          </a:p>
          <a:p>
            <a:pPr lvl="4"/>
            <a:r>
              <a:rPr lang="tr-TR" dirty="0" smtClean="0"/>
              <a:t>Ekonomik ayıp</a:t>
            </a:r>
          </a:p>
          <a:p>
            <a:pPr lvl="4"/>
            <a:r>
              <a:rPr lang="tr-TR" dirty="0" smtClean="0"/>
              <a:t>Hukuki ayıp</a:t>
            </a:r>
          </a:p>
          <a:p>
            <a:pPr lvl="4"/>
            <a:r>
              <a:rPr lang="tr-TR" dirty="0" smtClean="0"/>
              <a:t>Bildirilen niteliklerdeki </a:t>
            </a:r>
            <a:r>
              <a:rPr lang="tr-TR" dirty="0"/>
              <a:t>ayıp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894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DADC04-3746-B240-863C-D8BB84790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5BC67-F519-104E-BD93-E64B9FE72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06245"/>
          </a:xfrm>
        </p:spPr>
        <p:txBody>
          <a:bodyPr/>
          <a:lstStyle/>
          <a:p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sorumluluğun</a:t>
            </a:r>
            <a:r>
              <a:rPr lang="en-US" dirty="0"/>
              <a:t> </a:t>
            </a:r>
            <a:r>
              <a:rPr lang="en-US" dirty="0" err="1" smtClean="0"/>
              <a:t>şartları</a:t>
            </a:r>
            <a:r>
              <a:rPr lang="tr-TR" dirty="0" smtClean="0"/>
              <a:t> (devam)</a:t>
            </a:r>
            <a:endParaRPr lang="tr-TR" dirty="0"/>
          </a:p>
          <a:p>
            <a:pPr lvl="1"/>
            <a:r>
              <a:rPr lang="en-US" dirty="0" err="1"/>
              <a:t>Maddî</a:t>
            </a:r>
            <a:r>
              <a:rPr lang="en-US" dirty="0"/>
              <a:t> </a:t>
            </a:r>
            <a:r>
              <a:rPr lang="en-US" dirty="0" err="1" smtClean="0"/>
              <a:t>şartlar</a:t>
            </a:r>
            <a:r>
              <a:rPr lang="tr-TR" dirty="0" smtClean="0"/>
              <a:t> (devam)</a:t>
            </a:r>
            <a:endParaRPr lang="tr-TR" dirty="0"/>
          </a:p>
          <a:p>
            <a:pPr lvl="2"/>
            <a:r>
              <a:rPr lang="en-US" dirty="0" err="1"/>
              <a:t>Satılan</a:t>
            </a:r>
            <a:r>
              <a:rPr lang="en-US" dirty="0"/>
              <a:t> </a:t>
            </a:r>
            <a:r>
              <a:rPr lang="en-US" dirty="0" err="1"/>
              <a:t>şey</a:t>
            </a:r>
            <a:r>
              <a:rPr lang="en-US" dirty="0"/>
              <a:t> </a:t>
            </a:r>
            <a:r>
              <a:rPr lang="en-US" dirty="0" err="1"/>
              <a:t>ayıplı</a:t>
            </a:r>
            <a:r>
              <a:rPr lang="en-US" dirty="0"/>
              <a:t> </a:t>
            </a:r>
            <a:r>
              <a:rPr lang="en-US" dirty="0" err="1"/>
              <a:t>olmalıdır</a:t>
            </a:r>
            <a:r>
              <a:rPr lang="tr-TR" dirty="0" smtClean="0"/>
              <a:t>. (devam)</a:t>
            </a:r>
          </a:p>
          <a:p>
            <a:pPr lvl="3"/>
            <a:r>
              <a:rPr lang="tr-TR" dirty="0"/>
              <a:t>Ayıp </a:t>
            </a:r>
            <a:r>
              <a:rPr lang="tr-TR" dirty="0" smtClean="0"/>
              <a:t>türleri (devam)</a:t>
            </a:r>
            <a:endParaRPr lang="tr-TR" dirty="0"/>
          </a:p>
          <a:p>
            <a:pPr lvl="4"/>
            <a:r>
              <a:rPr lang="en-US" dirty="0" err="1"/>
              <a:t>Bulunması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niteliklerdeki</a:t>
            </a:r>
            <a:r>
              <a:rPr lang="en-US" dirty="0"/>
              <a:t> </a:t>
            </a:r>
            <a:r>
              <a:rPr lang="en-US" dirty="0" err="1"/>
              <a:t>ayıp</a:t>
            </a:r>
            <a:r>
              <a:rPr lang="en-US" dirty="0"/>
              <a:t> </a:t>
            </a:r>
            <a:endParaRPr lang="tr-TR" dirty="0" smtClean="0"/>
          </a:p>
          <a:p>
            <a:pPr lvl="4"/>
            <a:r>
              <a:rPr lang="en-US" dirty="0" err="1"/>
              <a:t>Açık</a:t>
            </a:r>
            <a:r>
              <a:rPr lang="en-US" dirty="0"/>
              <a:t> (</a:t>
            </a:r>
            <a:r>
              <a:rPr lang="en-US" dirty="0" err="1"/>
              <a:t>görünürdeki</a:t>
            </a:r>
            <a:r>
              <a:rPr lang="en-US" dirty="0"/>
              <a:t>) </a:t>
            </a:r>
            <a:r>
              <a:rPr lang="en-US" dirty="0" err="1"/>
              <a:t>ayıp</a:t>
            </a:r>
            <a:r>
              <a:rPr lang="en-US" dirty="0"/>
              <a:t> </a:t>
            </a:r>
            <a:endParaRPr lang="tr-TR" dirty="0" smtClean="0"/>
          </a:p>
          <a:p>
            <a:pPr lvl="4"/>
            <a:r>
              <a:rPr lang="en-US" dirty="0" err="1"/>
              <a:t>Gizli</a:t>
            </a:r>
            <a:r>
              <a:rPr lang="en-US" dirty="0"/>
              <a:t> </a:t>
            </a:r>
            <a:r>
              <a:rPr lang="en-US" dirty="0" err="1"/>
              <a:t>ayıp</a:t>
            </a:r>
            <a:r>
              <a:rPr lang="en-US" dirty="0"/>
              <a:t> </a:t>
            </a:r>
            <a:endParaRPr lang="tr-TR" dirty="0" smtClean="0"/>
          </a:p>
          <a:p>
            <a:pPr lvl="4"/>
            <a:r>
              <a:rPr lang="en-US" dirty="0" err="1"/>
              <a:t>Gizlenmiş</a:t>
            </a:r>
            <a:r>
              <a:rPr lang="en-US" dirty="0"/>
              <a:t> </a:t>
            </a:r>
            <a:r>
              <a:rPr lang="en-US" dirty="0" err="1"/>
              <a:t>ayıp</a:t>
            </a:r>
            <a:r>
              <a:rPr lang="en-US" dirty="0"/>
              <a:t> </a:t>
            </a:r>
            <a:endParaRPr lang="tr-TR" dirty="0" smtClean="0"/>
          </a:p>
          <a:p>
            <a:pPr lvl="2"/>
            <a:r>
              <a:rPr lang="en-US" dirty="0" err="1"/>
              <a:t>Alıcı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ayıbı</a:t>
            </a:r>
            <a:r>
              <a:rPr lang="en-US" dirty="0"/>
              <a:t> </a:t>
            </a:r>
            <a:r>
              <a:rPr lang="en-US" dirty="0" err="1" smtClean="0"/>
              <a:t>bilmemelidir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/>
              <a:t>Alıcı</a:t>
            </a:r>
            <a:r>
              <a:rPr lang="en-US" dirty="0"/>
              <a:t> </a:t>
            </a:r>
            <a:r>
              <a:rPr lang="en-US" dirty="0" err="1"/>
              <a:t>ayıplı</a:t>
            </a:r>
            <a:r>
              <a:rPr lang="en-US" dirty="0"/>
              <a:t> </a:t>
            </a:r>
            <a:r>
              <a:rPr lang="en-US" dirty="0" err="1"/>
              <a:t>malı</a:t>
            </a:r>
            <a:r>
              <a:rPr lang="en-US" dirty="0"/>
              <a:t> kabul </a:t>
            </a:r>
            <a:r>
              <a:rPr lang="en-US" dirty="0" err="1"/>
              <a:t>etmemiş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/>
              <a:t>Ayıp</a:t>
            </a:r>
            <a:r>
              <a:rPr lang="en-US" dirty="0"/>
              <a:t>, </a:t>
            </a:r>
            <a:r>
              <a:rPr lang="en-US" dirty="0" err="1"/>
              <a:t>hasarın</a:t>
            </a:r>
            <a:r>
              <a:rPr lang="en-US" dirty="0"/>
              <a:t> </a:t>
            </a:r>
            <a:r>
              <a:rPr lang="en-US" dirty="0" err="1"/>
              <a:t>alıcıya</a:t>
            </a:r>
            <a:r>
              <a:rPr lang="en-US" dirty="0"/>
              <a:t> </a:t>
            </a:r>
            <a:r>
              <a:rPr lang="en-US" dirty="0" err="1"/>
              <a:t>geçmesinden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mevcut</a:t>
            </a:r>
            <a:r>
              <a:rPr lang="en-US" dirty="0"/>
              <a:t> </a:t>
            </a:r>
            <a:r>
              <a:rPr lang="en-US" dirty="0" err="1"/>
              <a:t>olmalıdır</a:t>
            </a:r>
            <a:r>
              <a:rPr lang="en-US" dirty="0"/>
              <a:t> </a:t>
            </a:r>
            <a:endParaRPr lang="tr-TR" dirty="0" smtClean="0"/>
          </a:p>
          <a:p>
            <a:pPr lvl="3"/>
            <a:endParaRPr lang="tr-TR" dirty="0"/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2479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90A15C-E967-D246-A1F0-348C3DB7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334B4D-DB80-7143-8033-E678C433F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sorumluluğun</a:t>
            </a:r>
            <a:r>
              <a:rPr lang="en-US" dirty="0"/>
              <a:t> </a:t>
            </a:r>
            <a:r>
              <a:rPr lang="en-US" dirty="0" err="1"/>
              <a:t>şartları</a:t>
            </a:r>
            <a:r>
              <a:rPr lang="tr-TR" dirty="0"/>
              <a:t> (devam)</a:t>
            </a:r>
          </a:p>
          <a:p>
            <a:pPr lvl="1"/>
            <a:r>
              <a:rPr lang="tr-TR" dirty="0" smtClean="0"/>
              <a:t>Şeklî Şartlar</a:t>
            </a:r>
          </a:p>
          <a:p>
            <a:pPr lvl="2"/>
            <a:r>
              <a:rPr lang="en-US" dirty="0" err="1"/>
              <a:t>Satılanı</a:t>
            </a:r>
            <a:r>
              <a:rPr lang="en-US" dirty="0"/>
              <a:t> </a:t>
            </a:r>
            <a:r>
              <a:rPr lang="en-US" dirty="0" err="1"/>
              <a:t>gözden</a:t>
            </a:r>
            <a:r>
              <a:rPr lang="en-US" dirty="0"/>
              <a:t> </a:t>
            </a:r>
            <a:r>
              <a:rPr lang="en-US" dirty="0" err="1" smtClean="0"/>
              <a:t>geçirme</a:t>
            </a:r>
            <a:endParaRPr lang="tr-TR" dirty="0"/>
          </a:p>
          <a:p>
            <a:pPr lvl="3"/>
            <a:r>
              <a:rPr lang="en-US" dirty="0" err="1"/>
              <a:t>Gözden</a:t>
            </a:r>
            <a:r>
              <a:rPr lang="en-US" dirty="0"/>
              <a:t> </a:t>
            </a:r>
            <a:r>
              <a:rPr lang="en-US" dirty="0" err="1"/>
              <a:t>geçirmenin</a:t>
            </a:r>
            <a:r>
              <a:rPr lang="en-US" dirty="0"/>
              <a:t> </a:t>
            </a:r>
            <a:r>
              <a:rPr lang="en-US" dirty="0" err="1"/>
              <a:t>içeriği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biçimi</a:t>
            </a:r>
            <a:r>
              <a:rPr lang="en-US" dirty="0"/>
              <a:t> </a:t>
            </a:r>
            <a:endParaRPr lang="tr-TR" dirty="0" smtClean="0"/>
          </a:p>
          <a:p>
            <a:pPr lvl="3"/>
            <a:r>
              <a:rPr lang="en-US" dirty="0" err="1"/>
              <a:t>Gözden</a:t>
            </a:r>
            <a:r>
              <a:rPr lang="en-US" dirty="0"/>
              <a:t> </a:t>
            </a:r>
            <a:r>
              <a:rPr lang="en-US" dirty="0" err="1"/>
              <a:t>geçirme</a:t>
            </a:r>
            <a:r>
              <a:rPr lang="en-US" dirty="0"/>
              <a:t> </a:t>
            </a:r>
            <a:r>
              <a:rPr lang="en-US" dirty="0" err="1" smtClean="0"/>
              <a:t>süresi</a:t>
            </a:r>
            <a:endParaRPr lang="tr-TR" dirty="0" smtClean="0"/>
          </a:p>
          <a:p>
            <a:pPr lvl="3"/>
            <a:r>
              <a:rPr lang="en-US" dirty="0" err="1"/>
              <a:t>Gözden</a:t>
            </a:r>
            <a:r>
              <a:rPr lang="en-US" dirty="0"/>
              <a:t> </a:t>
            </a:r>
            <a:r>
              <a:rPr lang="en-US" dirty="0" err="1"/>
              <a:t>geçirme</a:t>
            </a:r>
            <a:r>
              <a:rPr lang="en-US" dirty="0"/>
              <a:t> </a:t>
            </a:r>
            <a:r>
              <a:rPr lang="en-US" dirty="0" err="1" smtClean="0"/>
              <a:t>yeri</a:t>
            </a:r>
            <a:endParaRPr lang="tr-TR" dirty="0" smtClean="0"/>
          </a:p>
          <a:p>
            <a:pPr lvl="3"/>
            <a:r>
              <a:rPr lang="en-US" dirty="0" err="1"/>
              <a:t>Gözden</a:t>
            </a:r>
            <a:r>
              <a:rPr lang="en-US" dirty="0"/>
              <a:t> </a:t>
            </a:r>
            <a:r>
              <a:rPr lang="en-US" dirty="0" err="1"/>
              <a:t>geçirme</a:t>
            </a:r>
            <a:r>
              <a:rPr lang="en-US" dirty="0"/>
              <a:t> </a:t>
            </a:r>
            <a:r>
              <a:rPr lang="en-US" dirty="0" err="1"/>
              <a:t>giderleri</a:t>
            </a:r>
            <a:r>
              <a:rPr lang="en-US" dirty="0"/>
              <a:t>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1112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ABFF69-FE40-3D47-BF45-AA06D17B2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B31409-3516-9F4E-9B87-B1DC51E7E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sorumluluğun</a:t>
            </a:r>
            <a:r>
              <a:rPr lang="en-US" dirty="0"/>
              <a:t> </a:t>
            </a:r>
            <a:r>
              <a:rPr lang="en-US" dirty="0" err="1"/>
              <a:t>şartları</a:t>
            </a:r>
            <a:r>
              <a:rPr lang="tr-TR" dirty="0"/>
              <a:t> (devam)</a:t>
            </a:r>
          </a:p>
          <a:p>
            <a:pPr lvl="1"/>
            <a:r>
              <a:rPr lang="tr-TR" dirty="0"/>
              <a:t>Şeklî </a:t>
            </a:r>
            <a:r>
              <a:rPr lang="tr-TR" dirty="0" smtClean="0"/>
              <a:t>Şartlar (devam)</a:t>
            </a:r>
            <a:endParaRPr lang="tr-TR" dirty="0"/>
          </a:p>
          <a:p>
            <a:pPr lvl="2"/>
            <a:r>
              <a:rPr lang="en-US" dirty="0" err="1"/>
              <a:t>Ayıbı</a:t>
            </a:r>
            <a:r>
              <a:rPr lang="en-US" dirty="0"/>
              <a:t> </a:t>
            </a:r>
            <a:r>
              <a:rPr lang="en-US" dirty="0" err="1" smtClean="0"/>
              <a:t>bildirme</a:t>
            </a:r>
            <a:endParaRPr lang="tr-TR" dirty="0"/>
          </a:p>
          <a:p>
            <a:pPr lvl="3"/>
            <a:r>
              <a:rPr lang="en-US" dirty="0" err="1"/>
              <a:t>Ayıp</a:t>
            </a:r>
            <a:r>
              <a:rPr lang="en-US" dirty="0"/>
              <a:t> </a:t>
            </a:r>
            <a:r>
              <a:rPr lang="en-US" dirty="0" err="1"/>
              <a:t>bildiriminin</a:t>
            </a:r>
            <a:r>
              <a:rPr lang="en-US" dirty="0"/>
              <a:t> </a:t>
            </a:r>
            <a:r>
              <a:rPr lang="en-US" dirty="0" err="1"/>
              <a:t>hukukî</a:t>
            </a:r>
            <a:r>
              <a:rPr lang="en-US" dirty="0"/>
              <a:t> </a:t>
            </a:r>
            <a:r>
              <a:rPr lang="en-US" dirty="0" err="1" smtClean="0"/>
              <a:t>niteliği</a:t>
            </a:r>
            <a:endParaRPr lang="tr-TR" dirty="0"/>
          </a:p>
          <a:p>
            <a:pPr lvl="3"/>
            <a:r>
              <a:rPr lang="en-US" dirty="0" err="1"/>
              <a:t>Ayıp</a:t>
            </a:r>
            <a:r>
              <a:rPr lang="en-US" dirty="0"/>
              <a:t> </a:t>
            </a:r>
            <a:r>
              <a:rPr lang="en-US" dirty="0" err="1"/>
              <a:t>bildiriminin</a:t>
            </a:r>
            <a:r>
              <a:rPr lang="en-US" dirty="0"/>
              <a:t> </a:t>
            </a:r>
            <a:r>
              <a:rPr lang="en-US" dirty="0" err="1"/>
              <a:t>içeriği</a:t>
            </a:r>
            <a:r>
              <a:rPr lang="en-US" dirty="0"/>
              <a:t> </a:t>
            </a:r>
            <a:endParaRPr lang="tr-TR" dirty="0" smtClean="0"/>
          </a:p>
          <a:p>
            <a:pPr lvl="3"/>
            <a:r>
              <a:rPr lang="en-US" dirty="0" err="1"/>
              <a:t>Ayıp</a:t>
            </a:r>
            <a:r>
              <a:rPr lang="en-US" dirty="0"/>
              <a:t> </a:t>
            </a:r>
            <a:r>
              <a:rPr lang="en-US" dirty="0" err="1"/>
              <a:t>bildiriminin</a:t>
            </a:r>
            <a:r>
              <a:rPr lang="en-US" dirty="0"/>
              <a:t> </a:t>
            </a:r>
            <a:r>
              <a:rPr lang="en-US" dirty="0" err="1"/>
              <a:t>tâbi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şekil</a:t>
            </a:r>
            <a:r>
              <a:rPr lang="en-US" dirty="0"/>
              <a:t> </a:t>
            </a:r>
            <a:endParaRPr lang="tr-TR" dirty="0" smtClean="0"/>
          </a:p>
          <a:p>
            <a:pPr lvl="3"/>
            <a:r>
              <a:rPr lang="en-US" dirty="0" err="1"/>
              <a:t>Ayıp</a:t>
            </a:r>
            <a:r>
              <a:rPr lang="en-US" dirty="0"/>
              <a:t> </a:t>
            </a:r>
            <a:r>
              <a:rPr lang="en-US" dirty="0" err="1"/>
              <a:t>bildiriminin</a:t>
            </a:r>
            <a:r>
              <a:rPr lang="en-US" dirty="0"/>
              <a:t> </a:t>
            </a:r>
            <a:r>
              <a:rPr lang="en-US" dirty="0" err="1" smtClean="0"/>
              <a:t>süresi</a:t>
            </a:r>
            <a:endParaRPr lang="tr-TR" dirty="0"/>
          </a:p>
          <a:p>
            <a:pPr lvl="3"/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yerden</a:t>
            </a:r>
            <a:r>
              <a:rPr lang="en-US" dirty="0"/>
              <a:t> </a:t>
            </a:r>
            <a:r>
              <a:rPr lang="en-US" dirty="0" err="1"/>
              <a:t>gönderilen</a:t>
            </a:r>
            <a:r>
              <a:rPr lang="en-US" dirty="0"/>
              <a:t> (</a:t>
            </a:r>
            <a:r>
              <a:rPr lang="en-US" dirty="0" err="1"/>
              <a:t>mesafeli</a:t>
            </a:r>
            <a:r>
              <a:rPr lang="en-US" dirty="0"/>
              <a:t>) </a:t>
            </a:r>
            <a:r>
              <a:rPr lang="en-US" dirty="0" err="1"/>
              <a:t>satışlarda</a:t>
            </a:r>
            <a:r>
              <a:rPr lang="en-US" dirty="0"/>
              <a:t> </a:t>
            </a:r>
            <a:r>
              <a:rPr lang="en-US" dirty="0" err="1"/>
              <a:t>satılanı</a:t>
            </a:r>
            <a:r>
              <a:rPr lang="en-US" dirty="0"/>
              <a:t> </a:t>
            </a:r>
            <a:r>
              <a:rPr lang="en-US" dirty="0" err="1"/>
              <a:t>koruma</a:t>
            </a:r>
            <a:r>
              <a:rPr lang="en-US" dirty="0"/>
              <a:t> </a:t>
            </a:r>
            <a:r>
              <a:rPr lang="en-US" dirty="0" err="1" smtClean="0"/>
              <a:t>yükü</a:t>
            </a:r>
            <a:endParaRPr lang="tr-TR" dirty="0"/>
          </a:p>
          <a:p>
            <a:pPr lvl="2"/>
            <a:r>
              <a:rPr lang="en-US" dirty="0" err="1"/>
              <a:t>Zamanaşımı</a:t>
            </a:r>
            <a:r>
              <a:rPr lang="en-US" dirty="0"/>
              <a:t> </a:t>
            </a:r>
            <a:r>
              <a:rPr lang="en-US" dirty="0" err="1"/>
              <a:t>süresine</a:t>
            </a:r>
            <a:r>
              <a:rPr lang="en-US" dirty="0"/>
              <a:t> </a:t>
            </a:r>
            <a:r>
              <a:rPr lang="en-US" dirty="0" err="1"/>
              <a:t>uyma</a:t>
            </a:r>
            <a:r>
              <a:rPr lang="en-US" dirty="0"/>
              <a:t> </a:t>
            </a:r>
            <a:r>
              <a:rPr lang="en-US" dirty="0" err="1" smtClean="0"/>
              <a:t>yükü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7161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697DC-39D4-AE4A-8ABE-13D897AB1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9E5434-5348-1C4B-9722-2903A11ED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Alıcı</a:t>
            </a:r>
            <a:r>
              <a:rPr lang="en-US" dirty="0"/>
              <a:t> </a:t>
            </a:r>
            <a:r>
              <a:rPr lang="en-US" dirty="0" err="1"/>
              <a:t>lehine</a:t>
            </a:r>
            <a:r>
              <a:rPr lang="en-US" dirty="0"/>
              <a:t>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haklar</a:t>
            </a:r>
            <a:r>
              <a:rPr lang="en-US" dirty="0"/>
              <a:t>: </a:t>
            </a:r>
            <a:r>
              <a:rPr lang="en-US" dirty="0" err="1"/>
              <a:t>Seçimlik</a:t>
            </a:r>
            <a:r>
              <a:rPr lang="en-US" dirty="0"/>
              <a:t> </a:t>
            </a:r>
            <a:r>
              <a:rPr lang="en-US" dirty="0" err="1" smtClean="0"/>
              <a:t>haklar</a:t>
            </a:r>
            <a:endParaRPr lang="tr-TR" dirty="0"/>
          </a:p>
          <a:p>
            <a:pPr lvl="1"/>
            <a:r>
              <a:rPr lang="en-US" dirty="0" err="1"/>
              <a:t>Seçimlik</a:t>
            </a:r>
            <a:r>
              <a:rPr lang="en-US" dirty="0"/>
              <a:t> </a:t>
            </a:r>
            <a:r>
              <a:rPr lang="en-US" dirty="0" err="1"/>
              <a:t>hakkın</a:t>
            </a:r>
            <a:r>
              <a:rPr lang="en-US" dirty="0"/>
              <a:t> </a:t>
            </a:r>
            <a:r>
              <a:rPr lang="en-US" dirty="0" err="1"/>
              <a:t>hukukî</a:t>
            </a:r>
            <a:r>
              <a:rPr lang="en-US" dirty="0"/>
              <a:t> </a:t>
            </a:r>
            <a:r>
              <a:rPr lang="en-US" dirty="0" err="1" smtClean="0"/>
              <a:t>niteliği</a:t>
            </a:r>
            <a:endParaRPr lang="tr-TR" dirty="0"/>
          </a:p>
          <a:p>
            <a:pPr lvl="2"/>
            <a:r>
              <a:rPr lang="en-US" dirty="0" err="1"/>
              <a:t>Seçimlik</a:t>
            </a:r>
            <a:r>
              <a:rPr lang="en-US" dirty="0"/>
              <a:t> </a:t>
            </a:r>
            <a:r>
              <a:rPr lang="en-US" dirty="0" err="1"/>
              <a:t>hakların</a:t>
            </a:r>
            <a:r>
              <a:rPr lang="en-US" dirty="0"/>
              <a:t> </a:t>
            </a:r>
            <a:r>
              <a:rPr lang="en-US" dirty="0" err="1"/>
              <a:t>kullanılmasının</a:t>
            </a:r>
            <a:r>
              <a:rPr lang="en-US" dirty="0"/>
              <a:t> </a:t>
            </a:r>
            <a:r>
              <a:rPr lang="en-US" dirty="0" err="1" smtClean="0"/>
              <a:t>sınırlandırılması</a:t>
            </a:r>
            <a:endParaRPr lang="tr-TR" dirty="0"/>
          </a:p>
          <a:p>
            <a:pPr lvl="3"/>
            <a:r>
              <a:rPr lang="en-US" dirty="0" smtClean="0"/>
              <a:t>TBK</a:t>
            </a:r>
            <a:r>
              <a:rPr lang="en-US" dirty="0"/>
              <a:t>. m. 227/</a:t>
            </a:r>
            <a:r>
              <a:rPr lang="en-US" dirty="0" err="1"/>
              <a:t>III’e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satıcı</a:t>
            </a:r>
            <a:r>
              <a:rPr lang="en-US" dirty="0"/>
              <a:t>, </a:t>
            </a:r>
            <a:r>
              <a:rPr lang="en-US" dirty="0" err="1"/>
              <a:t>alıcıya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malın</a:t>
            </a:r>
            <a:r>
              <a:rPr lang="en-US" dirty="0"/>
              <a:t> </a:t>
            </a:r>
            <a:r>
              <a:rPr lang="en-US" dirty="0" err="1"/>
              <a:t>ayıpsız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benzerini</a:t>
            </a:r>
            <a:r>
              <a:rPr lang="en-US" dirty="0"/>
              <a:t> </a:t>
            </a:r>
            <a:r>
              <a:rPr lang="en-US" dirty="0" err="1"/>
              <a:t>hemen</a:t>
            </a:r>
            <a:r>
              <a:rPr lang="en-US" dirty="0"/>
              <a:t> </a:t>
            </a:r>
            <a:r>
              <a:rPr lang="en-US" dirty="0" err="1"/>
              <a:t>vererek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uğradığı</a:t>
            </a:r>
            <a:r>
              <a:rPr lang="en-US" dirty="0"/>
              <a:t> </a:t>
            </a:r>
            <a:r>
              <a:rPr lang="en-US" dirty="0" err="1"/>
              <a:t>zararın</a:t>
            </a:r>
            <a:r>
              <a:rPr lang="en-US" dirty="0"/>
              <a:t> </a:t>
            </a:r>
            <a:r>
              <a:rPr lang="en-US" dirty="0" err="1"/>
              <a:t>tamamını</a:t>
            </a:r>
            <a:r>
              <a:rPr lang="en-US" dirty="0"/>
              <a:t> </a:t>
            </a:r>
            <a:r>
              <a:rPr lang="en-US" dirty="0" err="1"/>
              <a:t>gidererek</a:t>
            </a:r>
            <a:r>
              <a:rPr lang="en-US" dirty="0"/>
              <a:t> </a:t>
            </a:r>
            <a:r>
              <a:rPr lang="en-US" dirty="0" err="1"/>
              <a:t>seçimlik</a:t>
            </a:r>
            <a:r>
              <a:rPr lang="en-US" dirty="0"/>
              <a:t> </a:t>
            </a:r>
            <a:r>
              <a:rPr lang="en-US" dirty="0" err="1"/>
              <a:t>hakları</a:t>
            </a:r>
            <a:r>
              <a:rPr lang="en-US" dirty="0"/>
              <a:t> </a:t>
            </a:r>
            <a:r>
              <a:rPr lang="en-US" dirty="0" err="1"/>
              <a:t>kullanmasını</a:t>
            </a:r>
            <a:r>
              <a:rPr lang="en-US" dirty="0"/>
              <a:t> </a:t>
            </a:r>
            <a:r>
              <a:rPr lang="en-US" dirty="0" err="1" smtClean="0"/>
              <a:t>önleyebilir</a:t>
            </a:r>
            <a:r>
              <a:rPr lang="tr-TR" dirty="0" smtClean="0"/>
              <a:t>.</a:t>
            </a:r>
          </a:p>
          <a:p>
            <a:pPr lvl="3"/>
            <a:r>
              <a:rPr lang="tr-TR" dirty="0" smtClean="0"/>
              <a:t>D</a:t>
            </a:r>
            <a:r>
              <a:rPr lang="en-US" dirty="0" err="1" smtClean="0"/>
              <a:t>urum</a:t>
            </a:r>
            <a:r>
              <a:rPr lang="en-US" dirty="0" smtClean="0"/>
              <a:t> </a:t>
            </a:r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dönme</a:t>
            </a:r>
            <a:r>
              <a:rPr lang="en-US" dirty="0"/>
              <a:t> </a:t>
            </a:r>
            <a:r>
              <a:rPr lang="en-US" dirty="0" err="1"/>
              <a:t>hakkını</a:t>
            </a:r>
            <a:r>
              <a:rPr lang="en-US" dirty="0"/>
              <a:t> </a:t>
            </a:r>
            <a:r>
              <a:rPr lang="en-US" dirty="0" err="1"/>
              <a:t>kullanmasını</a:t>
            </a:r>
            <a:r>
              <a:rPr lang="en-US" dirty="0"/>
              <a:t> </a:t>
            </a:r>
            <a:r>
              <a:rPr lang="en-US" dirty="0" err="1"/>
              <a:t>haklı</a:t>
            </a:r>
            <a:r>
              <a:rPr lang="en-US" dirty="0"/>
              <a:t> </a:t>
            </a:r>
            <a:r>
              <a:rPr lang="en-US" dirty="0" err="1"/>
              <a:t>göstermiyorsa</a:t>
            </a:r>
            <a:r>
              <a:rPr lang="en-US" dirty="0"/>
              <a:t>, </a:t>
            </a:r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talebi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hâkim</a:t>
            </a:r>
            <a:r>
              <a:rPr lang="en-US" dirty="0"/>
              <a:t>, </a:t>
            </a:r>
            <a:r>
              <a:rPr lang="en-US" dirty="0" err="1"/>
              <a:t>satılanın</a:t>
            </a:r>
            <a:r>
              <a:rPr lang="en-US" dirty="0"/>
              <a:t> </a:t>
            </a:r>
            <a:r>
              <a:rPr lang="en-US" dirty="0" err="1"/>
              <a:t>onarılmasına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bedelinin</a:t>
            </a:r>
            <a:r>
              <a:rPr lang="en-US" dirty="0"/>
              <a:t> </a:t>
            </a:r>
            <a:r>
              <a:rPr lang="en-US" dirty="0" err="1"/>
              <a:t>indirilmesine</a:t>
            </a:r>
            <a:r>
              <a:rPr lang="en-US" dirty="0"/>
              <a:t>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 smtClean="0"/>
              <a:t>verebilir</a:t>
            </a:r>
            <a:r>
              <a:rPr lang="tr-TR" dirty="0" smtClean="0"/>
              <a:t>.</a:t>
            </a:r>
          </a:p>
          <a:p>
            <a:pPr lvl="3"/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, TBK. m. 228/</a:t>
            </a:r>
            <a:r>
              <a:rPr lang="en-US" dirty="0" err="1"/>
              <a:t>II’ye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satılan</a:t>
            </a:r>
            <a:r>
              <a:rPr lang="en-US" dirty="0"/>
              <a:t>, </a:t>
            </a:r>
            <a:r>
              <a:rPr lang="en-US" dirty="0" err="1"/>
              <a:t>alıcıya</a:t>
            </a:r>
            <a:r>
              <a:rPr lang="en-US" dirty="0"/>
              <a:t> </a:t>
            </a:r>
            <a:r>
              <a:rPr lang="en-US" dirty="0" err="1"/>
              <a:t>yükletilebilen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sebep</a:t>
            </a:r>
            <a:r>
              <a:rPr lang="en-US" dirty="0"/>
              <a:t> </a:t>
            </a:r>
            <a:r>
              <a:rPr lang="en-US" dirty="0" err="1"/>
              <a:t>yüzünden</a:t>
            </a:r>
            <a:r>
              <a:rPr lang="en-US" dirty="0"/>
              <a:t> yok </a:t>
            </a:r>
            <a:r>
              <a:rPr lang="en-US" dirty="0" err="1"/>
              <a:t>olmuş</a:t>
            </a:r>
            <a:r>
              <a:rPr lang="en-US" dirty="0"/>
              <a:t>, </a:t>
            </a:r>
            <a:r>
              <a:rPr lang="en-US" dirty="0" err="1"/>
              <a:t>başkasına</a:t>
            </a:r>
            <a:r>
              <a:rPr lang="en-US" dirty="0"/>
              <a:t> </a:t>
            </a:r>
            <a:r>
              <a:rPr lang="en-US" dirty="0" err="1"/>
              <a:t>devredilmiş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şekli</a:t>
            </a:r>
            <a:r>
              <a:rPr lang="en-US" dirty="0"/>
              <a:t> </a:t>
            </a:r>
            <a:r>
              <a:rPr lang="en-US" dirty="0" err="1"/>
              <a:t>değiştirilmiş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, </a:t>
            </a:r>
            <a:r>
              <a:rPr lang="en-US" dirty="0" err="1"/>
              <a:t>dönme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 </a:t>
            </a:r>
            <a:r>
              <a:rPr lang="en-US" dirty="0" err="1" smtClean="0"/>
              <a:t>kullanılamaz</a:t>
            </a:r>
            <a:r>
              <a:rPr lang="tr-TR" dirty="0" smtClean="0"/>
              <a:t>.</a:t>
            </a:r>
          </a:p>
          <a:p>
            <a:pPr lvl="3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1671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A0CB61-A5AF-4346-BC52-57262F7FF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5768B7-1625-C24A-B53C-CB4B7085C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2371"/>
          </a:xfrm>
        </p:spPr>
        <p:txBody>
          <a:bodyPr/>
          <a:lstStyle/>
          <a:p>
            <a:r>
              <a:rPr lang="en-US" dirty="0" err="1"/>
              <a:t>Alıcı</a:t>
            </a:r>
            <a:r>
              <a:rPr lang="en-US" dirty="0"/>
              <a:t> </a:t>
            </a:r>
            <a:r>
              <a:rPr lang="en-US" dirty="0" err="1"/>
              <a:t>lehine</a:t>
            </a:r>
            <a:r>
              <a:rPr lang="en-US" dirty="0"/>
              <a:t>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haklar</a:t>
            </a:r>
            <a:r>
              <a:rPr lang="en-US" dirty="0"/>
              <a:t>: </a:t>
            </a:r>
            <a:r>
              <a:rPr lang="en-US" dirty="0" err="1"/>
              <a:t>Seçimlik</a:t>
            </a:r>
            <a:r>
              <a:rPr lang="en-US" dirty="0"/>
              <a:t> </a:t>
            </a:r>
            <a:r>
              <a:rPr lang="en-US" dirty="0" err="1" smtClean="0"/>
              <a:t>haklar</a:t>
            </a:r>
            <a:r>
              <a:rPr lang="tr-TR" dirty="0" smtClean="0"/>
              <a:t> (devam)</a:t>
            </a:r>
            <a:endParaRPr lang="tr-TR" dirty="0"/>
          </a:p>
          <a:p>
            <a:pPr lvl="1"/>
            <a:r>
              <a:rPr lang="en-US" dirty="0" err="1"/>
              <a:t>Seçimlik</a:t>
            </a:r>
            <a:r>
              <a:rPr lang="en-US" dirty="0"/>
              <a:t> </a:t>
            </a:r>
            <a:r>
              <a:rPr lang="en-US" dirty="0" err="1"/>
              <a:t>hakkın</a:t>
            </a:r>
            <a:r>
              <a:rPr lang="en-US" dirty="0"/>
              <a:t> </a:t>
            </a:r>
            <a:r>
              <a:rPr lang="en-US" dirty="0" err="1"/>
              <a:t>hukukî</a:t>
            </a:r>
            <a:r>
              <a:rPr lang="en-US" dirty="0"/>
              <a:t> </a:t>
            </a:r>
            <a:r>
              <a:rPr lang="en-US" dirty="0" err="1" smtClean="0"/>
              <a:t>niteliği</a:t>
            </a:r>
            <a:r>
              <a:rPr lang="tr-TR" dirty="0" smtClean="0"/>
              <a:t> </a:t>
            </a:r>
            <a:r>
              <a:rPr lang="tr-TR" dirty="0"/>
              <a:t>(devam)</a:t>
            </a:r>
          </a:p>
          <a:p>
            <a:pPr lvl="2"/>
            <a:r>
              <a:rPr lang="en-US" dirty="0" err="1"/>
              <a:t>Seçimlik</a:t>
            </a:r>
            <a:r>
              <a:rPr lang="en-US" dirty="0"/>
              <a:t> </a:t>
            </a:r>
            <a:r>
              <a:rPr lang="en-US" dirty="0" err="1"/>
              <a:t>hakların</a:t>
            </a:r>
            <a:r>
              <a:rPr lang="en-US" dirty="0"/>
              <a:t> </a:t>
            </a:r>
            <a:r>
              <a:rPr lang="en-US" dirty="0" err="1"/>
              <a:t>kullanılmasının</a:t>
            </a:r>
            <a:r>
              <a:rPr lang="en-US" dirty="0"/>
              <a:t> </a:t>
            </a:r>
            <a:r>
              <a:rPr lang="en-US" dirty="0" err="1" smtClean="0"/>
              <a:t>sınırlandırılması</a:t>
            </a:r>
            <a:r>
              <a:rPr lang="tr-TR" dirty="0" smtClean="0"/>
              <a:t> </a:t>
            </a:r>
            <a:r>
              <a:rPr lang="tr-TR" dirty="0"/>
              <a:t>(devam</a:t>
            </a:r>
            <a:r>
              <a:rPr lang="tr-TR" dirty="0" smtClean="0"/>
              <a:t>)</a:t>
            </a:r>
          </a:p>
          <a:p>
            <a:pPr lvl="3"/>
            <a:r>
              <a:rPr lang="en-US" dirty="0" err="1"/>
              <a:t>Alıcı</a:t>
            </a:r>
            <a:r>
              <a:rPr lang="en-US" dirty="0"/>
              <a:t>, </a:t>
            </a:r>
            <a:r>
              <a:rPr lang="en-US" dirty="0" err="1"/>
              <a:t>ayıplı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bilerek</a:t>
            </a:r>
            <a:r>
              <a:rPr lang="en-US" dirty="0"/>
              <a:t> </a:t>
            </a:r>
            <a:r>
              <a:rPr lang="en-US" dirty="0" err="1"/>
              <a:t>malı</a:t>
            </a:r>
            <a:r>
              <a:rPr lang="en-US" dirty="0"/>
              <a:t> </a:t>
            </a:r>
            <a:r>
              <a:rPr lang="en-US" dirty="0" err="1"/>
              <a:t>kullanmış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tüketmiş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,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feragat</a:t>
            </a:r>
            <a:r>
              <a:rPr lang="en-US" dirty="0"/>
              <a:t> </a:t>
            </a:r>
            <a:r>
              <a:rPr lang="en-US" dirty="0" err="1"/>
              <a:t>etmiş</a:t>
            </a:r>
            <a:r>
              <a:rPr lang="en-US" dirty="0"/>
              <a:t> </a:t>
            </a:r>
            <a:r>
              <a:rPr lang="en-US" dirty="0" err="1"/>
              <a:t>sayılacağından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hâlde</a:t>
            </a:r>
            <a:r>
              <a:rPr lang="en-US" dirty="0"/>
              <a:t> de </a:t>
            </a:r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 smtClean="0"/>
              <a:t>dönemez</a:t>
            </a:r>
            <a:r>
              <a:rPr lang="tr-TR" dirty="0" smtClean="0"/>
              <a:t>.</a:t>
            </a:r>
          </a:p>
          <a:p>
            <a:pPr lvl="3"/>
            <a:r>
              <a:rPr lang="tr-TR" dirty="0" smtClean="0"/>
              <a:t>Birden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/>
              <a:t>maldan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parçadan</a:t>
            </a:r>
            <a:r>
              <a:rPr lang="en-US" dirty="0"/>
              <a:t> </a:t>
            </a:r>
            <a:r>
              <a:rPr lang="en-US" dirty="0" err="1"/>
              <a:t>oluşan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mal,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satılmış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da </a:t>
            </a:r>
            <a:r>
              <a:rPr lang="en-US" dirty="0" err="1"/>
              <a:t>bunlardan</a:t>
            </a:r>
            <a:r>
              <a:rPr lang="en-US" dirty="0"/>
              <a:t> </a:t>
            </a:r>
            <a:r>
              <a:rPr lang="en-US" dirty="0" err="1"/>
              <a:t>bazılarının</a:t>
            </a:r>
            <a:r>
              <a:rPr lang="en-US" dirty="0"/>
              <a:t> </a:t>
            </a:r>
            <a:r>
              <a:rPr lang="en-US" dirty="0" err="1"/>
              <a:t>ayıplı</a:t>
            </a:r>
            <a:r>
              <a:rPr lang="en-US" dirty="0"/>
              <a:t> </a:t>
            </a:r>
            <a:r>
              <a:rPr lang="en-US" dirty="0" err="1"/>
              <a:t>çıkması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dönme</a:t>
            </a:r>
            <a:r>
              <a:rPr lang="en-US" dirty="0"/>
              <a:t>,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tümü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, </a:t>
            </a:r>
            <a:r>
              <a:rPr lang="tr-TR" dirty="0" smtClean="0"/>
              <a:t>kural</a:t>
            </a:r>
            <a:r>
              <a:rPr lang="en-US" dirty="0" smtClean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yalnız</a:t>
            </a:r>
            <a:r>
              <a:rPr lang="en-US" dirty="0"/>
              <a:t> </a:t>
            </a:r>
            <a:r>
              <a:rPr lang="en-US" dirty="0" err="1"/>
              <a:t>ayıplı</a:t>
            </a:r>
            <a:r>
              <a:rPr lang="en-US" dirty="0"/>
              <a:t> mal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parçalar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 smtClean="0"/>
              <a:t>olur</a:t>
            </a:r>
            <a:r>
              <a:rPr lang="tr-TR" dirty="0" smtClean="0"/>
              <a:t>.</a:t>
            </a:r>
          </a:p>
          <a:p>
            <a:pPr lvl="3"/>
            <a:r>
              <a:rPr lang="en-US" dirty="0" err="1"/>
              <a:t>Satılanın</a:t>
            </a:r>
            <a:r>
              <a:rPr lang="en-US" dirty="0"/>
              <a:t> </a:t>
            </a:r>
            <a:r>
              <a:rPr lang="en-US" dirty="0" err="1"/>
              <a:t>değerindeki</a:t>
            </a:r>
            <a:r>
              <a:rPr lang="en-US" dirty="0"/>
              <a:t> </a:t>
            </a:r>
            <a:r>
              <a:rPr lang="en-US" dirty="0" err="1"/>
              <a:t>eksiklik</a:t>
            </a:r>
            <a:r>
              <a:rPr lang="en-US" dirty="0"/>
              <a:t> </a:t>
            </a: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bedeline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yakınsa</a:t>
            </a:r>
            <a:r>
              <a:rPr lang="en-US" dirty="0"/>
              <a:t>, </a:t>
            </a:r>
            <a:r>
              <a:rPr lang="en-US" dirty="0" err="1"/>
              <a:t>alıcı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döner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ayıpsız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benzeriyle</a:t>
            </a:r>
            <a:r>
              <a:rPr lang="en-US" dirty="0"/>
              <a:t> </a:t>
            </a:r>
            <a:r>
              <a:rPr lang="en-US" dirty="0" err="1"/>
              <a:t>değiştirilmesini</a:t>
            </a:r>
            <a:r>
              <a:rPr lang="en-US" dirty="0"/>
              <a:t> </a:t>
            </a:r>
            <a:r>
              <a:rPr lang="en-US" dirty="0" err="1" smtClean="0"/>
              <a:t>ister</a:t>
            </a:r>
            <a:r>
              <a:rPr lang="tr-TR" dirty="0"/>
              <a:t>.</a:t>
            </a:r>
            <a:endParaRPr lang="tr-TR" dirty="0" smtClean="0"/>
          </a:p>
          <a:p>
            <a:pPr lvl="3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684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93182"/>
          </a:xfrm>
        </p:spPr>
        <p:txBody>
          <a:bodyPr/>
          <a:lstStyle/>
          <a:p>
            <a:r>
              <a:rPr lang="en-US" dirty="0" err="1"/>
              <a:t>Alıcı</a:t>
            </a:r>
            <a:r>
              <a:rPr lang="en-US" dirty="0"/>
              <a:t> </a:t>
            </a:r>
            <a:r>
              <a:rPr lang="en-US" dirty="0" err="1"/>
              <a:t>lehine</a:t>
            </a:r>
            <a:r>
              <a:rPr lang="en-US" dirty="0"/>
              <a:t>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haklar</a:t>
            </a:r>
            <a:r>
              <a:rPr lang="en-US" dirty="0"/>
              <a:t>: </a:t>
            </a:r>
            <a:r>
              <a:rPr lang="en-US" dirty="0" err="1"/>
              <a:t>Seçimlik</a:t>
            </a:r>
            <a:r>
              <a:rPr lang="en-US" dirty="0"/>
              <a:t> </a:t>
            </a:r>
            <a:r>
              <a:rPr lang="en-US" dirty="0" err="1"/>
              <a:t>haklar</a:t>
            </a:r>
            <a:r>
              <a:rPr lang="tr-TR" dirty="0"/>
              <a:t> (devam)</a:t>
            </a:r>
          </a:p>
          <a:p>
            <a:pPr lvl="1"/>
            <a:r>
              <a:rPr lang="en-US" dirty="0" err="1" smtClean="0"/>
              <a:t>Seçimlik</a:t>
            </a:r>
            <a:r>
              <a:rPr lang="en-US" dirty="0" smtClean="0"/>
              <a:t> </a:t>
            </a:r>
            <a:r>
              <a:rPr lang="en-US" dirty="0" err="1"/>
              <a:t>hakkın</a:t>
            </a:r>
            <a:r>
              <a:rPr lang="en-US" dirty="0"/>
              <a:t> </a:t>
            </a:r>
            <a:r>
              <a:rPr lang="en-US" dirty="0" err="1" smtClean="0"/>
              <a:t>çeşitleri</a:t>
            </a:r>
            <a:endParaRPr lang="tr-TR" dirty="0"/>
          </a:p>
          <a:p>
            <a:pPr lvl="2"/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dönme</a:t>
            </a:r>
            <a:r>
              <a:rPr lang="en-US" dirty="0"/>
              <a:t> </a:t>
            </a:r>
            <a:r>
              <a:rPr lang="en-US" dirty="0" err="1" smtClean="0"/>
              <a:t>hakk</a:t>
            </a:r>
            <a:r>
              <a:rPr lang="tr-TR" dirty="0" smtClean="0"/>
              <a:t>ı</a:t>
            </a:r>
          </a:p>
          <a:p>
            <a:pPr lvl="2"/>
            <a:r>
              <a:rPr lang="en-US" dirty="0" err="1"/>
              <a:t>Dönmenin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sonuçları</a:t>
            </a:r>
            <a:endParaRPr lang="tr-TR" dirty="0"/>
          </a:p>
          <a:p>
            <a:pPr lvl="3"/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borçları</a:t>
            </a:r>
            <a:r>
              <a:rPr lang="en-US" dirty="0"/>
              <a:t> </a:t>
            </a:r>
            <a:endParaRPr lang="tr-TR" dirty="0" smtClean="0"/>
          </a:p>
          <a:p>
            <a:pPr lvl="4"/>
            <a:r>
              <a:rPr lang="en-US" dirty="0" err="1" smtClean="0"/>
              <a:t>Alıcının</a:t>
            </a:r>
            <a:r>
              <a:rPr lang="en-US" dirty="0" smtClean="0"/>
              <a:t> </a:t>
            </a:r>
            <a:r>
              <a:rPr lang="en-US" dirty="0" err="1"/>
              <a:t>satılanı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/>
              <a:t>borcu</a:t>
            </a:r>
            <a:r>
              <a:rPr lang="en-US" dirty="0"/>
              <a:t> </a:t>
            </a:r>
            <a:endParaRPr lang="tr-TR" dirty="0" smtClean="0"/>
          </a:p>
          <a:p>
            <a:pPr lvl="4"/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ettiği</a:t>
            </a:r>
            <a:r>
              <a:rPr lang="en-US" dirty="0"/>
              <a:t> </a:t>
            </a:r>
            <a:r>
              <a:rPr lang="en-US" dirty="0" err="1"/>
              <a:t>yararları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3"/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 smtClean="0"/>
              <a:t>borçları</a:t>
            </a:r>
            <a:endParaRPr lang="tr-TR" dirty="0"/>
          </a:p>
          <a:p>
            <a:pPr lvl="4"/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bedelini</a:t>
            </a:r>
            <a:r>
              <a:rPr lang="en-US" dirty="0"/>
              <a:t> </a:t>
            </a:r>
            <a:r>
              <a:rPr lang="en-US" dirty="0" err="1"/>
              <a:t>faizi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, </a:t>
            </a:r>
            <a:r>
              <a:rPr lang="en-US" dirty="0" err="1"/>
              <a:t>yargılama</a:t>
            </a:r>
            <a:r>
              <a:rPr lang="en-US" dirty="0"/>
              <a:t> </a:t>
            </a:r>
            <a:r>
              <a:rPr lang="en-US" dirty="0" err="1"/>
              <a:t>giderlerini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zararları</a:t>
            </a:r>
            <a:r>
              <a:rPr lang="en-US" dirty="0"/>
              <a:t> </a:t>
            </a:r>
            <a:r>
              <a:rPr lang="en-US" dirty="0" err="1"/>
              <a:t>giderme</a:t>
            </a:r>
            <a:r>
              <a:rPr lang="en-US" dirty="0"/>
              <a:t> </a:t>
            </a:r>
            <a:r>
              <a:rPr lang="en-US" dirty="0" err="1"/>
              <a:t>borcu</a:t>
            </a:r>
            <a:r>
              <a:rPr lang="en-US" dirty="0"/>
              <a:t> </a:t>
            </a:r>
            <a:endParaRPr lang="tr-TR" dirty="0" smtClean="0"/>
          </a:p>
          <a:p>
            <a:pPr lvl="4"/>
            <a:r>
              <a:rPr lang="en-US" dirty="0" err="1"/>
              <a:t>Satılanı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bedelini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/>
              <a:t>borçlarının</a:t>
            </a:r>
            <a:r>
              <a:rPr lang="en-US" dirty="0"/>
              <a:t> zaman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sırası</a:t>
            </a:r>
            <a:r>
              <a:rPr lang="en-US" dirty="0"/>
              <a:t> </a:t>
            </a:r>
            <a:endParaRPr lang="tr-TR" dirty="0" smtClean="0"/>
          </a:p>
          <a:p>
            <a:pPr lvl="4"/>
            <a:r>
              <a:rPr lang="en-US" dirty="0" err="1"/>
              <a:t>Zararın</a:t>
            </a:r>
            <a:r>
              <a:rPr lang="en-US" dirty="0"/>
              <a:t> </a:t>
            </a:r>
            <a:r>
              <a:rPr lang="en-US" dirty="0" err="1"/>
              <a:t>tazmini</a:t>
            </a:r>
            <a:r>
              <a:rPr lang="en-US" dirty="0"/>
              <a:t> </a:t>
            </a:r>
            <a:r>
              <a:rPr lang="tr-TR" dirty="0" smtClean="0"/>
              <a:t>(doğrudan ve dolaylı zararın giderilmesi)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11624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1437</TotalTime>
  <Words>606</Words>
  <Application>Microsoft Office PowerPoint</Application>
  <PresentationFormat>Geniş ekran</PresentationFormat>
  <Paragraphs>82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Galeri</vt:lpstr>
      <vt:lpstr>BORÇLAR HUKUKU ÖZEL HÜKÜMLER</vt:lpstr>
      <vt:lpstr>Satıcının borçları</vt:lpstr>
      <vt:lpstr>Satıcının ayıptan sorumluluğu </vt:lpstr>
      <vt:lpstr>Satıcının ayıptan sorumluluğu </vt:lpstr>
      <vt:lpstr>Satıcının ayıptan sorumluluğu </vt:lpstr>
      <vt:lpstr>Satıcının ayıptan sorumluluğu </vt:lpstr>
      <vt:lpstr>Satıcının ayıptan sorumluluğu </vt:lpstr>
      <vt:lpstr>Satıcının ayıptan sorumluluğu </vt:lpstr>
      <vt:lpstr>Satıcının ayıptan sorumluluğu </vt:lpstr>
      <vt:lpstr>Satıcının ayıptan sorumluluğu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26</cp:revision>
  <dcterms:created xsi:type="dcterms:W3CDTF">2020-07-01T13:53:34Z</dcterms:created>
  <dcterms:modified xsi:type="dcterms:W3CDTF">2021-03-19T19:06:33Z</dcterms:modified>
</cp:coreProperties>
</file>