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0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41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50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97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66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98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58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64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91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92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F12A2-67D7-41B8-844D-C9A773BF5C92}" type="datetimeFigureOut">
              <a:rPr lang="en-GB" smtClean="0"/>
              <a:t>03/05/2020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ED866-953C-4BAC-B321-97BA30344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3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305800" cy="5516562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/>
            <a:r>
              <a:rPr lang="tr-TR" altLang="tr-TR" sz="4000" b="1" dirty="0" smtClean="0">
                <a:solidFill>
                  <a:srgbClr val="FF0000"/>
                </a:solidFill>
              </a:rPr>
              <a:t>4. HAFTA</a:t>
            </a:r>
            <a:br>
              <a:rPr lang="tr-TR" altLang="tr-TR" sz="4000" b="1" dirty="0" smtClean="0">
                <a:solidFill>
                  <a:srgbClr val="FF0000"/>
                </a:solidFill>
              </a:rPr>
            </a:br>
            <a:r>
              <a:rPr lang="tr-TR" altLang="tr-TR" sz="4000" b="1" dirty="0" smtClean="0">
                <a:solidFill>
                  <a:srgbClr val="FF0000"/>
                </a:solidFill>
              </a:rPr>
              <a:t>SATRANÇ </a:t>
            </a:r>
            <a:r>
              <a:rPr lang="tr-TR" altLang="tr-TR" sz="4000" b="1" dirty="0">
                <a:solidFill>
                  <a:srgbClr val="FF0000"/>
                </a:solidFill>
              </a:rPr>
              <a:t>TAŞLARININ HAREKETLERİNİ </a:t>
            </a:r>
            <a:r>
              <a:rPr lang="tr-TR" altLang="tr-TR" sz="4000" b="1" dirty="0" smtClean="0">
                <a:solidFill>
                  <a:srgbClr val="FF0000"/>
                </a:solidFill>
              </a:rPr>
              <a:t>TANIYALIM DEVAMI</a:t>
            </a:r>
            <a:br>
              <a:rPr lang="tr-TR" altLang="tr-TR" sz="4000" b="1" dirty="0" smtClean="0">
                <a:solidFill>
                  <a:srgbClr val="FF0000"/>
                </a:solidFill>
              </a:rPr>
            </a:br>
            <a:r>
              <a:rPr lang="tr-TR" altLang="tr-TR" sz="4000" b="1" dirty="0">
                <a:solidFill>
                  <a:srgbClr val="FF0000"/>
                </a:solidFill>
              </a:rPr>
              <a:t/>
            </a:r>
            <a:br>
              <a:rPr lang="tr-TR" altLang="tr-TR" sz="4000" b="1" dirty="0">
                <a:solidFill>
                  <a:srgbClr val="FF0000"/>
                </a:solidFill>
              </a:rPr>
            </a:br>
            <a:r>
              <a:rPr lang="tr-TR" altLang="tr-TR" sz="3200" b="1" dirty="0" smtClean="0">
                <a:solidFill>
                  <a:srgbClr val="FF0000"/>
                </a:solidFill>
              </a:rPr>
              <a:t>PİYON HAREKETLERİ</a:t>
            </a:r>
            <a:r>
              <a:rPr lang="tr-TR" altLang="tr-TR" sz="4000" b="1" dirty="0" smtClean="0">
                <a:solidFill>
                  <a:srgbClr val="FF0000"/>
                </a:solidFill>
              </a:rPr>
              <a:t/>
            </a:r>
            <a:br>
              <a:rPr lang="tr-TR" altLang="tr-TR" sz="4000" b="1" dirty="0" smtClean="0">
                <a:solidFill>
                  <a:srgbClr val="FF0000"/>
                </a:solidFill>
              </a:rPr>
            </a:br>
            <a:r>
              <a:rPr lang="tr-TR" altLang="tr-TR" sz="4000" b="1" dirty="0">
                <a:solidFill>
                  <a:srgbClr val="FF0000"/>
                </a:solidFill>
              </a:rPr>
              <a:t/>
            </a:r>
            <a:br>
              <a:rPr lang="tr-TR" altLang="tr-TR" sz="4000" b="1" dirty="0">
                <a:solidFill>
                  <a:srgbClr val="FF0000"/>
                </a:solidFill>
              </a:rPr>
            </a:br>
            <a:endParaRPr lang="tr-TR" alt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376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959600" y="260350"/>
            <a:ext cx="3708400" cy="6369050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altLang="tr-TR" sz="2400"/>
              <a:t>Bu ders Piyon hareketlerini öğretecektir.</a:t>
            </a:r>
            <a:br>
              <a:rPr lang="tr-TR" altLang="tr-TR" sz="2400"/>
            </a:b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Biraz daha karışıktır o yüzden dikkatli olunuz!</a:t>
            </a:r>
            <a:br>
              <a:rPr lang="tr-TR" altLang="tr-TR" sz="2400"/>
            </a:br>
            <a:r>
              <a:rPr lang="tr-TR" altLang="tr-TR" sz="2400"/>
              <a:t/>
            </a:r>
            <a:br>
              <a:rPr lang="tr-TR" altLang="tr-TR" sz="2400"/>
            </a:br>
            <a:r>
              <a:rPr lang="tr-TR" altLang="tr-TR" sz="2400"/>
              <a:t>İlk karesinde bir Piyon isteğe bağlı olarak, </a:t>
            </a:r>
            <a:r>
              <a:rPr lang="tr-TR" altLang="tr-TR" sz="2400" b="1"/>
              <a:t>İLERİ DOĞRU</a:t>
            </a:r>
            <a:r>
              <a:rPr lang="tr-TR" altLang="tr-TR" sz="2400"/>
              <a:t> ya </a:t>
            </a:r>
            <a:r>
              <a:rPr lang="tr-TR" altLang="tr-TR" sz="2400" b="1"/>
              <a:t>BİR KARE</a:t>
            </a:r>
            <a:r>
              <a:rPr lang="tr-TR" altLang="tr-TR" sz="2400"/>
              <a:t> ya da </a:t>
            </a:r>
            <a:r>
              <a:rPr lang="tr-TR" altLang="tr-TR" sz="2400" b="1"/>
              <a:t>İKİ KARE</a:t>
            </a:r>
            <a:r>
              <a:rPr lang="tr-TR" altLang="tr-TR" sz="2400"/>
              <a:t> gidebilir. </a:t>
            </a:r>
          </a:p>
        </p:txBody>
      </p:sp>
      <p:pic>
        <p:nvPicPr>
          <p:cNvPr id="37891" name="Picture 5" descr="pawn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052514"/>
            <a:ext cx="5113337" cy="5500687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2" name="WordArt 6"/>
          <p:cNvSpPr>
            <a:spLocks noChangeArrowheads="1" noChangeShapeType="1" noTextEdit="1"/>
          </p:cNvSpPr>
          <p:nvPr/>
        </p:nvSpPr>
        <p:spPr bwMode="auto">
          <a:xfrm>
            <a:off x="1774826" y="115888"/>
            <a:ext cx="47529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4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 panose="020B0A04020102020204" pitchFamily="34" charset="0"/>
              </a:rPr>
              <a:t>PİYON HAREKETLERİ</a:t>
            </a:r>
          </a:p>
        </p:txBody>
      </p:sp>
    </p:spTree>
    <p:extLst>
      <p:ext uri="{BB962C8B-B14F-4D97-AF65-F5344CB8AC3E}">
        <p14:creationId xmlns:p14="http://schemas.microsoft.com/office/powerpoint/2010/main" val="2351989042"/>
      </p:ext>
    </p:extLst>
  </p:cSld>
  <p:clrMapOvr>
    <a:masterClrMapping/>
  </p:clrMapOvr>
  <p:transition spd="slow">
    <p:fade/>
    <p:sndAc>
      <p:stSnd>
        <p:snd r:embed="rId2" name="chimes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6" y="188914"/>
            <a:ext cx="3641725" cy="6440487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eaLnBrk="1" hangingPunct="1">
              <a:lnSpc>
                <a:spcPct val="190000"/>
              </a:lnSpc>
            </a:pPr>
            <a:r>
              <a:rPr lang="tr-TR" altLang="tr-TR" sz="3200"/>
              <a:t>İlk hareketinden sonra Piyon </a:t>
            </a:r>
            <a:r>
              <a:rPr lang="tr-TR" altLang="tr-TR" sz="3200" b="1"/>
              <a:t>BİR KERESİNDE, SADECE BİR KARE GİDEBİLİR</a:t>
            </a:r>
            <a:r>
              <a:rPr lang="tr-TR" altLang="tr-TR" sz="3200"/>
              <a:t> </a:t>
            </a:r>
          </a:p>
        </p:txBody>
      </p:sp>
      <p:pic>
        <p:nvPicPr>
          <p:cNvPr id="38915" name="Picture 5" descr="pawn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651" y="188914"/>
            <a:ext cx="5305425" cy="5761037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698589"/>
      </p:ext>
    </p:extLst>
  </p:cSld>
  <p:clrMapOvr>
    <a:masterClrMapping/>
  </p:clrMapOvr>
  <p:transition spd="slow">
    <p:fade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43800" y="115889"/>
            <a:ext cx="3124200" cy="5761037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eaLnBrk="1" hangingPunct="1">
              <a:lnSpc>
                <a:spcPct val="170000"/>
              </a:lnSpc>
            </a:pPr>
            <a:r>
              <a:rPr lang="tr-TR" altLang="tr-TR" sz="3200" dirty="0"/>
              <a:t>Bu durumda Piyonlar sıkışmışlardır.</a:t>
            </a:r>
            <a:br>
              <a:rPr lang="tr-TR" altLang="tr-TR" sz="3200" dirty="0"/>
            </a:br>
            <a:r>
              <a:rPr lang="tr-TR" altLang="tr-TR" sz="3200" dirty="0"/>
              <a:t/>
            </a:r>
            <a:br>
              <a:rPr lang="tr-TR" altLang="tr-TR" sz="3200" dirty="0"/>
            </a:br>
            <a:r>
              <a:rPr lang="tr-TR" altLang="tr-TR" sz="3200" dirty="0"/>
              <a:t>Hiçbiri ilerleyemez. </a:t>
            </a:r>
          </a:p>
        </p:txBody>
      </p:sp>
      <p:pic>
        <p:nvPicPr>
          <p:cNvPr id="39939" name="Picture 5" descr="paw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15889"/>
            <a:ext cx="5832475" cy="58324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586335"/>
      </p:ext>
    </p:extLst>
  </p:cSld>
  <p:clrMapOvr>
    <a:masterClrMapping/>
  </p:clrMapOvr>
  <p:transition spd="slow">
    <p:fade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115888"/>
            <a:ext cx="3021012" cy="6742112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tr-TR" altLang="tr-TR" sz="1800" b="1"/>
              <a:t>Diğer taşlardan farklı olarak Piyonlar HAREKET ETTİKLERİ GİBİ TAŞ ALMAZLAR İLERİ DOĞRU ÇAPRAZ olarak taş alırlar.</a:t>
            </a:r>
            <a:br>
              <a:rPr lang="tr-TR" altLang="tr-TR" sz="1800" b="1"/>
            </a:br>
            <a:r>
              <a:rPr lang="tr-TR" altLang="tr-TR" sz="1800" b="1"/>
              <a:t/>
            </a:r>
            <a:br>
              <a:rPr lang="tr-TR" altLang="tr-TR" sz="1800" b="1"/>
            </a:br>
            <a:r>
              <a:rPr lang="tr-TR" altLang="tr-TR" sz="1800" b="1"/>
              <a:t>Bu durumda Beyaz Piyonun 3 olası hamlesi vardır.</a:t>
            </a:r>
            <a:br>
              <a:rPr lang="tr-TR" altLang="tr-TR" sz="1800" b="1"/>
            </a:br>
            <a:r>
              <a:rPr lang="tr-TR" altLang="tr-TR" sz="1800" b="1"/>
              <a:t/>
            </a:r>
            <a:br>
              <a:rPr lang="tr-TR" altLang="tr-TR" sz="1800" b="1"/>
            </a:br>
            <a:r>
              <a:rPr lang="tr-TR" altLang="tr-TR" sz="1800" b="1"/>
              <a:t>İleri doğru bir hamle gidebilir veya iki Siyah Piyondan birini alabilir. </a:t>
            </a:r>
          </a:p>
        </p:txBody>
      </p:sp>
      <p:pic>
        <p:nvPicPr>
          <p:cNvPr id="40963" name="Picture 5" descr="pawn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9" y="115888"/>
            <a:ext cx="5761037" cy="604996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88944"/>
      </p:ext>
    </p:extLst>
  </p:cSld>
  <p:clrMapOvr>
    <a:masterClrMapping/>
  </p:clrMapOvr>
  <p:transition spd="slow">
    <p:fade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464425" y="115889"/>
            <a:ext cx="3168650" cy="5976937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altLang="tr-TR" sz="2000" dirty="0"/>
              <a:t>Piyonun çok işe yaramadığını düşünebilirsiniz. </a:t>
            </a:r>
            <a:br>
              <a:rPr lang="tr-TR" altLang="tr-TR" sz="2000" dirty="0"/>
            </a:br>
            <a:r>
              <a:rPr lang="tr-TR" altLang="tr-TR" sz="2000" dirty="0"/>
              <a:t/>
            </a:r>
            <a:br>
              <a:rPr lang="tr-TR" altLang="tr-TR" sz="2000" dirty="0"/>
            </a:br>
            <a:r>
              <a:rPr lang="tr-TR" altLang="tr-TR" sz="2000" dirty="0"/>
              <a:t>Fakat Piyonun </a:t>
            </a:r>
            <a:r>
              <a:rPr lang="tr-TR" altLang="tr-TR" sz="2000" b="1" dirty="0">
                <a:solidFill>
                  <a:srgbClr val="FF0000"/>
                </a:solidFill>
              </a:rPr>
              <a:t>ÇOK ÖZEL</a:t>
            </a:r>
            <a:r>
              <a:rPr lang="tr-TR" altLang="tr-TR" sz="2000" dirty="0"/>
              <a:t> bir hareketi vardır. Eğer Piyonu tahtanın en dibine götürürseniz, o­nun yerine başka bir taş koymak zorundasınızdır: </a:t>
            </a:r>
            <a:br>
              <a:rPr lang="tr-TR" altLang="tr-TR" sz="2000" dirty="0"/>
            </a:br>
            <a:r>
              <a:rPr lang="tr-TR" altLang="tr-TR" sz="2000" dirty="0"/>
              <a:t/>
            </a:r>
            <a:br>
              <a:rPr lang="tr-TR" altLang="tr-TR" sz="2000" dirty="0"/>
            </a:br>
            <a:r>
              <a:rPr lang="tr-TR" altLang="tr-TR" sz="2400" b="1" dirty="0">
                <a:solidFill>
                  <a:srgbClr val="FF0000"/>
                </a:solidFill>
              </a:rPr>
              <a:t>Vezir, Kale, Fil veya At</a:t>
            </a:r>
            <a:r>
              <a:rPr lang="tr-TR" altLang="tr-TR" sz="2400" dirty="0">
                <a:solidFill>
                  <a:srgbClr val="FF0000"/>
                </a:solidFill>
              </a:rPr>
              <a:t/>
            </a:r>
            <a:br>
              <a:rPr lang="tr-TR" altLang="tr-TR" sz="2400" dirty="0">
                <a:solidFill>
                  <a:srgbClr val="FF0000"/>
                </a:solidFill>
              </a:rPr>
            </a:br>
            <a:r>
              <a:rPr lang="tr-TR" altLang="tr-TR" sz="2000" dirty="0"/>
              <a:t/>
            </a:r>
            <a:br>
              <a:rPr lang="tr-TR" altLang="tr-TR" sz="2000" dirty="0"/>
            </a:br>
            <a:r>
              <a:rPr lang="tr-TR" altLang="tr-TR" sz="2000" dirty="0"/>
              <a:t>Bu konu hakkında </a:t>
            </a:r>
            <a:r>
              <a:rPr lang="tr-TR" altLang="tr-TR" sz="2000" dirty="0" err="1"/>
              <a:t>ilerki</a:t>
            </a:r>
            <a:r>
              <a:rPr lang="tr-TR" altLang="tr-TR" sz="2000" dirty="0"/>
              <a:t> derslerde daha çok bilgi verilecektir. </a:t>
            </a:r>
          </a:p>
        </p:txBody>
      </p:sp>
      <p:pic>
        <p:nvPicPr>
          <p:cNvPr id="41987" name="Picture 5" descr="pawn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363" y="115889"/>
            <a:ext cx="5689600" cy="5976937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727733"/>
      </p:ext>
    </p:extLst>
  </p:cSld>
  <p:clrMapOvr>
    <a:masterClrMapping/>
  </p:clrMapOvr>
  <p:transition spd="slow">
    <p:fade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3384550" cy="6400800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eaLnBrk="1" hangingPunct="1">
              <a:lnSpc>
                <a:spcPct val="110000"/>
              </a:lnSpc>
            </a:pPr>
            <a:r>
              <a:rPr lang="tr-TR" altLang="tr-TR" sz="2000" dirty="0"/>
              <a:t>Anlaşılması diğer zor bir Piyon hareketi </a:t>
            </a:r>
            <a:r>
              <a:rPr lang="tr-TR" altLang="tr-TR" sz="2000" b="1" dirty="0">
                <a:solidFill>
                  <a:srgbClr val="FF0000"/>
                </a:solidFill>
              </a:rPr>
              <a:t>GEÇERKEN ALMADIR</a:t>
            </a:r>
            <a:r>
              <a:rPr lang="tr-TR" altLang="tr-TR" sz="2000" b="1" dirty="0"/>
              <a:t>.</a:t>
            </a:r>
            <a:r>
              <a:rPr lang="tr-TR" altLang="tr-TR" sz="2000" dirty="0"/>
              <a:t/>
            </a:r>
            <a:br>
              <a:rPr lang="tr-TR" altLang="tr-TR" sz="2000" dirty="0"/>
            </a:br>
            <a:r>
              <a:rPr lang="tr-TR" altLang="tr-TR" sz="2000" dirty="0"/>
              <a:t/>
            </a:r>
            <a:br>
              <a:rPr lang="tr-TR" altLang="tr-TR" sz="2000" dirty="0"/>
            </a:br>
            <a:r>
              <a:rPr lang="tr-TR" altLang="tr-TR" sz="2000" dirty="0"/>
              <a:t>Eğer yandaki gibi </a:t>
            </a:r>
            <a:r>
              <a:rPr lang="tr-TR" altLang="tr-TR" sz="2000" b="1" dirty="0"/>
              <a:t>BEŞİNCİ YATAYDA</a:t>
            </a:r>
            <a:r>
              <a:rPr lang="tr-TR" altLang="tr-TR" sz="2000" dirty="0"/>
              <a:t> bir Piyonunuz varsa ve rakibiniz o­nun yanına </a:t>
            </a:r>
            <a:r>
              <a:rPr lang="tr-TR" altLang="tr-TR" sz="2000" b="1" dirty="0"/>
              <a:t>İKİ KARE İLERLETEREK</a:t>
            </a:r>
            <a:r>
              <a:rPr lang="tr-TR" altLang="tr-TR" sz="2000" dirty="0"/>
              <a:t> bir piyon sürerse, o Piyonu sanki </a:t>
            </a:r>
            <a:r>
              <a:rPr lang="tr-TR" altLang="tr-TR" sz="2000" b="1" dirty="0"/>
              <a:t>BİR KARE İLERLETMİŞ GİBİ ALABİLİRSİNİZ.</a:t>
            </a:r>
            <a:r>
              <a:rPr lang="tr-TR" altLang="tr-TR" sz="2000" dirty="0"/>
              <a:t/>
            </a:r>
            <a:br>
              <a:rPr lang="tr-TR" altLang="tr-TR" sz="2000" dirty="0"/>
            </a:br>
            <a:r>
              <a:rPr lang="tr-TR" altLang="tr-TR" sz="2000" dirty="0"/>
              <a:t/>
            </a:r>
            <a:br>
              <a:rPr lang="tr-TR" altLang="tr-TR" sz="2000" dirty="0"/>
            </a:br>
            <a:r>
              <a:rPr lang="tr-TR" altLang="tr-TR" sz="2000" dirty="0"/>
              <a:t>Bu hakkınızı ilk fırsatta kullanmazsanız daha sonra kullanamazsınız. </a:t>
            </a:r>
          </a:p>
        </p:txBody>
      </p:sp>
      <p:pic>
        <p:nvPicPr>
          <p:cNvPr id="43011" name="Picture 5" descr="pawn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115888"/>
            <a:ext cx="5256212" cy="604996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684611"/>
      </p:ext>
    </p:extLst>
  </p:cSld>
  <p:clrMapOvr>
    <a:masterClrMapping/>
  </p:clrMapOvr>
  <p:transition spd="slow">
    <p:fade/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35864" y="260351"/>
            <a:ext cx="3024187" cy="5832475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eaLnBrk="1" hangingPunct="1">
              <a:lnSpc>
                <a:spcPct val="260000"/>
              </a:lnSpc>
            </a:pPr>
            <a:r>
              <a:rPr lang="tr-TR" altLang="tr-TR" sz="2400" b="1"/>
              <a:t>Yandaki GEÇERKEN ALMAYI gösteren BÖLMÜ İNCELEYİNİZ.</a:t>
            </a:r>
          </a:p>
        </p:txBody>
      </p:sp>
      <p:pic>
        <p:nvPicPr>
          <p:cNvPr id="44035" name="Picture 5" descr="ep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188913"/>
            <a:ext cx="5688012" cy="590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8170249"/>
      </p:ext>
    </p:extLst>
  </p:cSld>
  <p:clrMapOvr>
    <a:masterClrMapping/>
  </p:clrMapOvr>
  <p:transition spd="slow">
    <p:fade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Özel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4. HAFTA SATRANÇ TAŞLARININ HAREKETLERİNİ TANIYALIM DEVAMI  PİYON HAREKETLERİ  </vt:lpstr>
      <vt:lpstr>Bu ders Piyon hareketlerini öğretecektir.  Biraz daha karışıktır o yüzden dikkatli olunuz!  İlk karesinde bir Piyon isteğe bağlı olarak, İLERİ DOĞRU ya BİR KARE ya da İKİ KARE gidebilir. </vt:lpstr>
      <vt:lpstr>İlk hareketinden sonra Piyon BİR KERESİNDE, SADECE BİR KARE GİDEBİLİR </vt:lpstr>
      <vt:lpstr>Bu durumda Piyonlar sıkışmışlardır.  Hiçbiri ilerleyemez. </vt:lpstr>
      <vt:lpstr>Diğer taşlardan farklı olarak Piyonlar HAREKET ETTİKLERİ GİBİ TAŞ ALMAZLAR İLERİ DOĞRU ÇAPRAZ olarak taş alırlar.  Bu durumda Beyaz Piyonun 3 olası hamlesi vardır.  İleri doğru bir hamle gidebilir veya iki Siyah Piyondan birini alabilir. </vt:lpstr>
      <vt:lpstr>Piyonun çok işe yaramadığını düşünebilirsiniz.   Fakat Piyonun ÇOK ÖZEL bir hareketi vardır. Eğer Piyonu tahtanın en dibine götürürseniz, o­nun yerine başka bir taş koymak zorundasınızdır:   Vezir, Kale, Fil veya At  Bu konu hakkında ilerki derslerde daha çok bilgi verilecektir. </vt:lpstr>
      <vt:lpstr>Anlaşılması diğer zor bir Piyon hareketi GEÇERKEN ALMADIR.  Eğer yandaki gibi BEŞİNCİ YATAYDA bir Piyonunuz varsa ve rakibiniz o­nun yanına İKİ KARE İLERLETEREK bir piyon sürerse, o Piyonu sanki BİR KARE İLERLETMİŞ GİBİ ALABİLİRSİNİZ.  Bu hakkınızı ilk fırsatta kullanmazsanız daha sonra kullanamazsınız. </vt:lpstr>
      <vt:lpstr>Yandaki GEÇERKEN ALMAYI gösteren BÖLMÜ İNCELEYİNİZ.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SATRANÇ TAŞLARININ HAREKETLERİNİ TANIYALIM DEVAMI  PİYON HAREKETLERİ  </dc:title>
  <dc:creator>user</dc:creator>
  <cp:lastModifiedBy>user</cp:lastModifiedBy>
  <cp:revision>3</cp:revision>
  <dcterms:created xsi:type="dcterms:W3CDTF">2020-04-27T08:16:44Z</dcterms:created>
  <dcterms:modified xsi:type="dcterms:W3CDTF">2020-05-03T12:34:54Z</dcterms:modified>
</cp:coreProperties>
</file>