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65" r:id="rId6"/>
    <p:sldId id="267" r:id="rId7"/>
    <p:sldId id="268" r:id="rId8"/>
    <p:sldId id="266" r:id="rId9"/>
    <p:sldId id="259" r:id="rId10"/>
    <p:sldId id="26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7" d="100"/>
          <a:sy n="117" d="100"/>
        </p:scale>
        <p:origin x="4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Veri Yer Tutucusu 3"/>
          <p:cNvSpPr>
            <a:spLocks noGrp="1"/>
          </p:cNvSpPr>
          <p:nvPr>
            <p:ph type="dt" sz="half" idx="10"/>
          </p:nvPr>
        </p:nvSpPr>
        <p:spPr/>
        <p:txBody>
          <a:bodyPr/>
          <a:lstStyle/>
          <a:p>
            <a:fld id="{9C608161-A70C-4C8E-8CCE-B1B6C0C00ABD}" type="datetimeFigureOut">
              <a:rPr lang="en-US" smtClean="0"/>
              <a:t>6/24/20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AB88579-7C30-4BF9-A1E6-117AF5558B85}" type="slidenum">
              <a:rPr lang="en-US" smtClean="0"/>
              <a:t>‹#›</a:t>
            </a:fld>
            <a:endParaRPr lang="en-US"/>
          </a:p>
        </p:txBody>
      </p:sp>
    </p:spTree>
    <p:extLst>
      <p:ext uri="{BB962C8B-B14F-4D97-AF65-F5344CB8AC3E}">
        <p14:creationId xmlns:p14="http://schemas.microsoft.com/office/powerpoint/2010/main" val="174044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9C608161-A70C-4C8E-8CCE-B1B6C0C00ABD}" type="datetimeFigureOut">
              <a:rPr lang="en-US" smtClean="0"/>
              <a:t>6/24/20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AB88579-7C30-4BF9-A1E6-117AF5558B85}" type="slidenum">
              <a:rPr lang="en-US" smtClean="0"/>
              <a:t>‹#›</a:t>
            </a:fld>
            <a:endParaRPr lang="en-US"/>
          </a:p>
        </p:txBody>
      </p:sp>
    </p:spTree>
    <p:extLst>
      <p:ext uri="{BB962C8B-B14F-4D97-AF65-F5344CB8AC3E}">
        <p14:creationId xmlns:p14="http://schemas.microsoft.com/office/powerpoint/2010/main" val="3190862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9C608161-A70C-4C8E-8CCE-B1B6C0C00ABD}" type="datetimeFigureOut">
              <a:rPr lang="en-US" smtClean="0"/>
              <a:t>6/24/20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AB88579-7C30-4BF9-A1E6-117AF5558B85}" type="slidenum">
              <a:rPr lang="en-US" smtClean="0"/>
              <a:t>‹#›</a:t>
            </a:fld>
            <a:endParaRPr lang="en-US"/>
          </a:p>
        </p:txBody>
      </p:sp>
    </p:spTree>
    <p:extLst>
      <p:ext uri="{BB962C8B-B14F-4D97-AF65-F5344CB8AC3E}">
        <p14:creationId xmlns:p14="http://schemas.microsoft.com/office/powerpoint/2010/main" val="1105655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9C608161-A70C-4C8E-8CCE-B1B6C0C00ABD}" type="datetimeFigureOut">
              <a:rPr lang="en-US" smtClean="0"/>
              <a:t>6/24/20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AB88579-7C30-4BF9-A1E6-117AF5558B85}" type="slidenum">
              <a:rPr lang="en-US" smtClean="0"/>
              <a:t>‹#›</a:t>
            </a:fld>
            <a:endParaRPr lang="en-US"/>
          </a:p>
        </p:txBody>
      </p:sp>
    </p:spTree>
    <p:extLst>
      <p:ext uri="{BB962C8B-B14F-4D97-AF65-F5344CB8AC3E}">
        <p14:creationId xmlns:p14="http://schemas.microsoft.com/office/powerpoint/2010/main" val="202391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9C608161-A70C-4C8E-8CCE-B1B6C0C00ABD}" type="datetimeFigureOut">
              <a:rPr lang="en-US" smtClean="0"/>
              <a:t>6/24/20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AB88579-7C30-4BF9-A1E6-117AF5558B85}" type="slidenum">
              <a:rPr lang="en-US" smtClean="0"/>
              <a:t>‹#›</a:t>
            </a:fld>
            <a:endParaRPr lang="en-US"/>
          </a:p>
        </p:txBody>
      </p:sp>
    </p:spTree>
    <p:extLst>
      <p:ext uri="{BB962C8B-B14F-4D97-AF65-F5344CB8AC3E}">
        <p14:creationId xmlns:p14="http://schemas.microsoft.com/office/powerpoint/2010/main" val="967978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p:cNvSpPr>
            <a:spLocks noGrp="1"/>
          </p:cNvSpPr>
          <p:nvPr>
            <p:ph type="dt" sz="half" idx="10"/>
          </p:nvPr>
        </p:nvSpPr>
        <p:spPr/>
        <p:txBody>
          <a:bodyPr/>
          <a:lstStyle/>
          <a:p>
            <a:fld id="{9C608161-A70C-4C8E-8CCE-B1B6C0C00ABD}" type="datetimeFigureOut">
              <a:rPr lang="en-US" smtClean="0"/>
              <a:t>6/24/20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AB88579-7C30-4BF9-A1E6-117AF5558B85}" type="slidenum">
              <a:rPr lang="en-US" smtClean="0"/>
              <a:t>‹#›</a:t>
            </a:fld>
            <a:endParaRPr lang="en-US"/>
          </a:p>
        </p:txBody>
      </p:sp>
    </p:spTree>
    <p:extLst>
      <p:ext uri="{BB962C8B-B14F-4D97-AF65-F5344CB8AC3E}">
        <p14:creationId xmlns:p14="http://schemas.microsoft.com/office/powerpoint/2010/main" val="2303357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p:cNvSpPr>
            <a:spLocks noGrp="1"/>
          </p:cNvSpPr>
          <p:nvPr>
            <p:ph type="dt" sz="half" idx="10"/>
          </p:nvPr>
        </p:nvSpPr>
        <p:spPr/>
        <p:txBody>
          <a:bodyPr/>
          <a:lstStyle/>
          <a:p>
            <a:fld id="{9C608161-A70C-4C8E-8CCE-B1B6C0C00ABD}" type="datetimeFigureOut">
              <a:rPr lang="en-US" smtClean="0"/>
              <a:t>6/24/20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CAB88579-7C30-4BF9-A1E6-117AF5558B85}" type="slidenum">
              <a:rPr lang="en-US" smtClean="0"/>
              <a:t>‹#›</a:t>
            </a:fld>
            <a:endParaRPr lang="en-US"/>
          </a:p>
        </p:txBody>
      </p:sp>
    </p:spTree>
    <p:extLst>
      <p:ext uri="{BB962C8B-B14F-4D97-AF65-F5344CB8AC3E}">
        <p14:creationId xmlns:p14="http://schemas.microsoft.com/office/powerpoint/2010/main" val="3609486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Veri Yer Tutucusu 2"/>
          <p:cNvSpPr>
            <a:spLocks noGrp="1"/>
          </p:cNvSpPr>
          <p:nvPr>
            <p:ph type="dt" sz="half" idx="10"/>
          </p:nvPr>
        </p:nvSpPr>
        <p:spPr/>
        <p:txBody>
          <a:bodyPr/>
          <a:lstStyle/>
          <a:p>
            <a:fld id="{9C608161-A70C-4C8E-8CCE-B1B6C0C00ABD}" type="datetimeFigureOut">
              <a:rPr lang="en-US" smtClean="0"/>
              <a:t>6/24/20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CAB88579-7C30-4BF9-A1E6-117AF5558B85}" type="slidenum">
              <a:rPr lang="en-US" smtClean="0"/>
              <a:t>‹#›</a:t>
            </a:fld>
            <a:endParaRPr lang="en-US"/>
          </a:p>
        </p:txBody>
      </p:sp>
    </p:spTree>
    <p:extLst>
      <p:ext uri="{BB962C8B-B14F-4D97-AF65-F5344CB8AC3E}">
        <p14:creationId xmlns:p14="http://schemas.microsoft.com/office/powerpoint/2010/main" val="259051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C608161-A70C-4C8E-8CCE-B1B6C0C00ABD}" type="datetimeFigureOut">
              <a:rPr lang="en-US" smtClean="0"/>
              <a:t>6/24/20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CAB88579-7C30-4BF9-A1E6-117AF5558B85}" type="slidenum">
              <a:rPr lang="en-US" smtClean="0"/>
              <a:t>‹#›</a:t>
            </a:fld>
            <a:endParaRPr lang="en-US"/>
          </a:p>
        </p:txBody>
      </p:sp>
    </p:spTree>
    <p:extLst>
      <p:ext uri="{BB962C8B-B14F-4D97-AF65-F5344CB8AC3E}">
        <p14:creationId xmlns:p14="http://schemas.microsoft.com/office/powerpoint/2010/main" val="944036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9C608161-A70C-4C8E-8CCE-B1B6C0C00ABD}" type="datetimeFigureOut">
              <a:rPr lang="en-US" smtClean="0"/>
              <a:t>6/24/20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AB88579-7C30-4BF9-A1E6-117AF5558B85}" type="slidenum">
              <a:rPr lang="en-US" smtClean="0"/>
              <a:t>‹#›</a:t>
            </a:fld>
            <a:endParaRPr lang="en-US"/>
          </a:p>
        </p:txBody>
      </p:sp>
    </p:spTree>
    <p:extLst>
      <p:ext uri="{BB962C8B-B14F-4D97-AF65-F5344CB8AC3E}">
        <p14:creationId xmlns:p14="http://schemas.microsoft.com/office/powerpoint/2010/main" val="253668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9C608161-A70C-4C8E-8CCE-B1B6C0C00ABD}" type="datetimeFigureOut">
              <a:rPr lang="en-US" smtClean="0"/>
              <a:t>6/24/20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AB88579-7C30-4BF9-A1E6-117AF5558B85}" type="slidenum">
              <a:rPr lang="en-US" smtClean="0"/>
              <a:t>‹#›</a:t>
            </a:fld>
            <a:endParaRPr lang="en-US"/>
          </a:p>
        </p:txBody>
      </p:sp>
    </p:spTree>
    <p:extLst>
      <p:ext uri="{BB962C8B-B14F-4D97-AF65-F5344CB8AC3E}">
        <p14:creationId xmlns:p14="http://schemas.microsoft.com/office/powerpoint/2010/main" val="3523192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608161-A70C-4C8E-8CCE-B1B6C0C00ABD}" type="datetimeFigureOut">
              <a:rPr lang="en-US" smtClean="0"/>
              <a:t>6/24/20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B88579-7C30-4BF9-A1E6-117AF5558B85}" type="slidenum">
              <a:rPr lang="en-US" smtClean="0"/>
              <a:t>‹#›</a:t>
            </a:fld>
            <a:endParaRPr lang="en-US"/>
          </a:p>
        </p:txBody>
      </p:sp>
    </p:spTree>
    <p:extLst>
      <p:ext uri="{BB962C8B-B14F-4D97-AF65-F5344CB8AC3E}">
        <p14:creationId xmlns:p14="http://schemas.microsoft.com/office/powerpoint/2010/main" val="4250191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US" dirty="0"/>
              <a:t>1980 </a:t>
            </a:r>
            <a:r>
              <a:rPr lang="en-US" dirty="0" err="1"/>
              <a:t>darbesi</a:t>
            </a:r>
            <a:r>
              <a:rPr lang="en-US" dirty="0"/>
              <a:t> </a:t>
            </a:r>
            <a:r>
              <a:rPr lang="en-US" dirty="0" err="1"/>
              <a:t>ve</a:t>
            </a:r>
            <a:r>
              <a:rPr lang="en-US" dirty="0"/>
              <a:t> </a:t>
            </a:r>
            <a:r>
              <a:rPr lang="en-US" dirty="0" err="1"/>
              <a:t>yeni</a:t>
            </a:r>
            <a:r>
              <a:rPr lang="en-US" dirty="0"/>
              <a:t> </a:t>
            </a:r>
            <a:r>
              <a:rPr lang="en-US" dirty="0" err="1"/>
              <a:t>dünya</a:t>
            </a:r>
            <a:r>
              <a:rPr lang="en-US" dirty="0"/>
              <a:t> </a:t>
            </a:r>
            <a:r>
              <a:rPr lang="en-US" dirty="0" err="1"/>
              <a:t>düzeninde</a:t>
            </a:r>
            <a:r>
              <a:rPr lang="en-US" dirty="0"/>
              <a:t> basın</a:t>
            </a:r>
          </a:p>
        </p:txBody>
      </p:sp>
      <p:sp>
        <p:nvSpPr>
          <p:cNvPr id="3" name="Alt Başlık 2"/>
          <p:cNvSpPr>
            <a:spLocks noGrp="1"/>
          </p:cNvSpPr>
          <p:nvPr>
            <p:ph type="subTitle" idx="1"/>
          </p:nvPr>
        </p:nvSpPr>
        <p:spPr/>
        <p:txBody>
          <a:bodyPr/>
          <a:lstStyle/>
          <a:p>
            <a:r>
              <a:rPr lang="tr-TR"/>
              <a:t>11. </a:t>
            </a:r>
            <a:r>
              <a:rPr lang="tr-TR" dirty="0"/>
              <a:t>Hafta</a:t>
            </a:r>
          </a:p>
          <a:p>
            <a:r>
              <a:rPr lang="tr-TR" dirty="0"/>
              <a:t>Dr. </a:t>
            </a:r>
            <a:r>
              <a:rPr lang="tr-TR" dirty="0" err="1"/>
              <a:t>Öğr</a:t>
            </a:r>
            <a:r>
              <a:rPr lang="tr-TR" dirty="0"/>
              <a:t>. Üyesi Gül Karagöz Kızılca</a:t>
            </a:r>
            <a:endParaRPr lang="en-US" dirty="0"/>
          </a:p>
          <a:p>
            <a:endParaRPr lang="en-US" dirty="0"/>
          </a:p>
        </p:txBody>
      </p:sp>
    </p:spTree>
    <p:extLst>
      <p:ext uri="{BB962C8B-B14F-4D97-AF65-F5344CB8AC3E}">
        <p14:creationId xmlns:p14="http://schemas.microsoft.com/office/powerpoint/2010/main" val="774730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algn="just"/>
            <a:r>
              <a:rPr lang="tr-TR" dirty="0"/>
              <a:t>Gazeteciler Cemiyeti, </a:t>
            </a:r>
            <a:r>
              <a:rPr lang="tr-TR" i="1" dirty="0"/>
              <a:t>Sabah</a:t>
            </a:r>
            <a:r>
              <a:rPr lang="tr-TR" dirty="0"/>
              <a:t>’a karşı Türkiye Gazete Sahipleri Sendikası’nı da yanına alarak harekete geçti. Dokuz gazete sahibi de bu konuda bir protokol imzalamış ve Sabah’ın haksız rekabetine karşı çıktıklarını belirten bir bildiri yayınlamışlardır. Dönemin basından sorumlu devlet bakanı Gökberk Ergenekon, yasayı bilmediğini ancak okuduğu gazetenin bayramlarda yayınlanmamasından üzüntü duyduğunu açıklayarak, bir gazete patronu tarafından hukukun çiğnenmesinin kendisi için önemli olmadığını açıklamıştır. </a:t>
            </a:r>
            <a:endParaRPr lang="en-US" dirty="0"/>
          </a:p>
        </p:txBody>
      </p:sp>
    </p:spTree>
    <p:extLst>
      <p:ext uri="{BB962C8B-B14F-4D97-AF65-F5344CB8AC3E}">
        <p14:creationId xmlns:p14="http://schemas.microsoft.com/office/powerpoint/2010/main" val="2077273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1980 Darbesinin Basına Getirdikleri</a:t>
            </a:r>
            <a:endParaRPr lang="en-US" dirty="0"/>
          </a:p>
        </p:txBody>
      </p:sp>
      <p:sp>
        <p:nvSpPr>
          <p:cNvPr id="3" name="İçerik Yer Tutucusu 2"/>
          <p:cNvSpPr>
            <a:spLocks noGrp="1"/>
          </p:cNvSpPr>
          <p:nvPr>
            <p:ph idx="1"/>
          </p:nvPr>
        </p:nvSpPr>
        <p:spPr/>
        <p:txBody>
          <a:bodyPr/>
          <a:lstStyle/>
          <a:p>
            <a:r>
              <a:rPr lang="tr-TR" dirty="0"/>
              <a:t>Gazeteciler hakkında davalar ve tutuklamalar</a:t>
            </a:r>
          </a:p>
          <a:p>
            <a:endParaRPr lang="tr-TR" dirty="0"/>
          </a:p>
          <a:p>
            <a:r>
              <a:rPr lang="tr-TR" dirty="0"/>
              <a:t>Gazetelerin kapatılması</a:t>
            </a:r>
          </a:p>
          <a:p>
            <a:endParaRPr lang="tr-TR" dirty="0"/>
          </a:p>
          <a:p>
            <a:r>
              <a:rPr lang="tr-TR" dirty="0"/>
              <a:t>Basına ilişkin yasal mevzuatta değişiklik</a:t>
            </a:r>
          </a:p>
          <a:p>
            <a:endParaRPr lang="tr-TR" dirty="0"/>
          </a:p>
          <a:p>
            <a:r>
              <a:rPr lang="tr-TR" dirty="0"/>
              <a:t>Basını etkileyen yasal düzenlemeler: Anayasa değişikliği, Sıkıyönetim Kanunu değişiklikleri, Olağanüstü Hal Kanunu</a:t>
            </a:r>
            <a:endParaRPr lang="en-US" dirty="0"/>
          </a:p>
        </p:txBody>
      </p:sp>
    </p:spTree>
    <p:extLst>
      <p:ext uri="{BB962C8B-B14F-4D97-AF65-F5344CB8AC3E}">
        <p14:creationId xmlns:p14="http://schemas.microsoft.com/office/powerpoint/2010/main" val="4005568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Darbe ve Basına İlişkin Hukuki Düzenlemeler</a:t>
            </a:r>
            <a:endParaRPr lang="en-US" dirty="0"/>
          </a:p>
        </p:txBody>
      </p:sp>
      <p:sp>
        <p:nvSpPr>
          <p:cNvPr id="3" name="İçerik Yer Tutucusu 2"/>
          <p:cNvSpPr>
            <a:spLocks noGrp="1"/>
          </p:cNvSpPr>
          <p:nvPr>
            <p:ph idx="1"/>
          </p:nvPr>
        </p:nvSpPr>
        <p:spPr/>
        <p:txBody>
          <a:bodyPr/>
          <a:lstStyle/>
          <a:p>
            <a:pPr algn="just"/>
            <a:r>
              <a:rPr lang="tr-TR" dirty="0"/>
              <a:t>Basın Kanunu değişikliği: Para cezalarının artması, basın yoluyla işlenmiş suçlardan dolayı dava açma süresinin arttırılması, Bakanlar kurulu sansürünün eklenmesi</a:t>
            </a:r>
          </a:p>
          <a:p>
            <a:pPr algn="just"/>
            <a:endParaRPr lang="tr-TR" dirty="0"/>
          </a:p>
          <a:p>
            <a:pPr algn="just"/>
            <a:r>
              <a:rPr lang="tr-TR" dirty="0"/>
              <a:t>Olağanüstü Hal Kanunu’nun getirdiği yasaklar: Bölge Valiliği’ne iletişim alanında kısıtlayıcı yetkilerin verilmesi</a:t>
            </a:r>
          </a:p>
          <a:p>
            <a:pPr algn="just"/>
            <a:endParaRPr lang="tr-TR" dirty="0"/>
          </a:p>
          <a:p>
            <a:pPr algn="just"/>
            <a:r>
              <a:rPr lang="tr-TR" dirty="0"/>
              <a:t>Sıkıyönetim Kanunu değişiklikleri: Sıkıyönetim Komutanlığı’na haberleşmeye sansür koyma yetkisi verildi.</a:t>
            </a:r>
            <a:endParaRPr lang="en-US" dirty="0"/>
          </a:p>
        </p:txBody>
      </p:sp>
    </p:spTree>
    <p:extLst>
      <p:ext uri="{BB962C8B-B14F-4D97-AF65-F5344CB8AC3E}">
        <p14:creationId xmlns:p14="http://schemas.microsoft.com/office/powerpoint/2010/main" val="425292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Turgut Özal Dönemi Basını (Aralık 1983-Nisan 1993)</a:t>
            </a:r>
            <a:endParaRPr lang="en-US" dirty="0"/>
          </a:p>
        </p:txBody>
      </p:sp>
      <p:sp>
        <p:nvSpPr>
          <p:cNvPr id="3" name="İçerik Yer Tutucusu 2"/>
          <p:cNvSpPr>
            <a:spLocks noGrp="1"/>
          </p:cNvSpPr>
          <p:nvPr>
            <p:ph idx="1"/>
          </p:nvPr>
        </p:nvSpPr>
        <p:spPr/>
        <p:txBody>
          <a:bodyPr/>
          <a:lstStyle/>
          <a:p>
            <a:r>
              <a:rPr lang="tr-TR" dirty="0"/>
              <a:t>Parlamenter rejime dönüş ve basın</a:t>
            </a:r>
          </a:p>
          <a:p>
            <a:pPr marL="0" indent="0" algn="just">
              <a:buNone/>
            </a:pPr>
            <a:r>
              <a:rPr lang="tr-TR" dirty="0"/>
              <a:t>Başbakan ve gazeteciler ile ilişkiler: Telefonla görüşülen, konuta çağırılan gazeteciler</a:t>
            </a:r>
          </a:p>
          <a:p>
            <a:r>
              <a:rPr lang="tr-TR" dirty="0"/>
              <a:t>Gazetecilere yönelik suikastler</a:t>
            </a:r>
          </a:p>
          <a:p>
            <a:pPr algn="just"/>
            <a:r>
              <a:rPr lang="tr-TR" dirty="0"/>
              <a:t>Gazetelere ve gazetecilere açılan davalar: 1980-1990 arasında 2000 üzerinde dava açılmıştır. 3000 gazeteci, yazar ve yayıncı sanık olarak yargılanmıştır.</a:t>
            </a:r>
          </a:p>
          <a:p>
            <a:pPr algn="just"/>
            <a:r>
              <a:rPr lang="tr-TR" dirty="0"/>
              <a:t>Yayın yasakları: 1980-1989 arası 850 yayın yasağı konulmuştur.</a:t>
            </a:r>
          </a:p>
          <a:p>
            <a:endParaRPr lang="en-US" dirty="0"/>
          </a:p>
        </p:txBody>
      </p:sp>
    </p:spTree>
    <p:extLst>
      <p:ext uri="{BB962C8B-B14F-4D97-AF65-F5344CB8AC3E}">
        <p14:creationId xmlns:p14="http://schemas.microsoft.com/office/powerpoint/2010/main" val="3979721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Babıâli’den </a:t>
            </a:r>
            <a:r>
              <a:rPr lang="en-US" dirty="0" err="1"/>
              <a:t>İkitelli’ye</a:t>
            </a:r>
            <a:r>
              <a:rPr lang="en-US" dirty="0"/>
              <a:t>: </a:t>
            </a:r>
            <a:r>
              <a:rPr lang="en-US" dirty="0" err="1"/>
              <a:t>Medya</a:t>
            </a:r>
            <a:r>
              <a:rPr lang="en-US" dirty="0"/>
              <a:t> </a:t>
            </a:r>
            <a:r>
              <a:rPr lang="tr-TR" dirty="0" err="1"/>
              <a:t>T</a:t>
            </a:r>
            <a:r>
              <a:rPr lang="en-US" dirty="0" err="1"/>
              <a:t>ekellerinin</a:t>
            </a:r>
            <a:r>
              <a:rPr lang="en-US" dirty="0"/>
              <a:t> </a:t>
            </a:r>
            <a:r>
              <a:rPr lang="en-US" dirty="0" err="1"/>
              <a:t>Doğuşu</a:t>
            </a:r>
            <a:endParaRPr lang="en-US" dirty="0"/>
          </a:p>
        </p:txBody>
      </p:sp>
      <p:sp>
        <p:nvSpPr>
          <p:cNvPr id="3" name="İçerik Yer Tutucusu 2"/>
          <p:cNvSpPr>
            <a:spLocks noGrp="1"/>
          </p:cNvSpPr>
          <p:nvPr>
            <p:ph idx="1"/>
          </p:nvPr>
        </p:nvSpPr>
        <p:spPr/>
        <p:txBody>
          <a:bodyPr>
            <a:normAutofit fontScale="85000" lnSpcReduction="20000"/>
          </a:bodyPr>
          <a:lstStyle/>
          <a:p>
            <a:r>
              <a:rPr lang="tr-TR" dirty="0"/>
              <a:t>Kavramlar</a:t>
            </a:r>
          </a:p>
          <a:p>
            <a:endParaRPr lang="tr-TR" dirty="0"/>
          </a:p>
          <a:p>
            <a:pPr marL="0" indent="0">
              <a:buNone/>
            </a:pPr>
            <a:r>
              <a:rPr lang="tr-TR" dirty="0"/>
              <a:t>*</a:t>
            </a:r>
            <a:r>
              <a:rPr lang="tr-TR" dirty="0" err="1"/>
              <a:t>Neoliberal</a:t>
            </a:r>
            <a:r>
              <a:rPr lang="tr-TR" dirty="0"/>
              <a:t> sermaye birikim modeli </a:t>
            </a:r>
          </a:p>
          <a:p>
            <a:pPr marL="0" indent="0">
              <a:buNone/>
            </a:pPr>
            <a:endParaRPr lang="tr-TR" dirty="0"/>
          </a:p>
          <a:p>
            <a:pPr marL="0" indent="0">
              <a:buNone/>
            </a:pPr>
            <a:r>
              <a:rPr lang="tr-TR" dirty="0"/>
              <a:t>*Küreselleşme</a:t>
            </a:r>
          </a:p>
          <a:p>
            <a:pPr marL="0" indent="0">
              <a:buNone/>
            </a:pPr>
            <a:endParaRPr lang="tr-TR" dirty="0"/>
          </a:p>
          <a:p>
            <a:pPr marL="0" indent="0">
              <a:buNone/>
            </a:pPr>
            <a:r>
              <a:rPr lang="tr-TR" dirty="0"/>
              <a:t>*Tekelleşme</a:t>
            </a:r>
          </a:p>
          <a:p>
            <a:pPr marL="0" indent="0">
              <a:buNone/>
            </a:pPr>
            <a:endParaRPr lang="tr-TR" dirty="0"/>
          </a:p>
          <a:p>
            <a:pPr marL="0" indent="0">
              <a:buNone/>
            </a:pPr>
            <a:r>
              <a:rPr lang="tr-TR" dirty="0"/>
              <a:t>*Özelleştirmeler</a:t>
            </a:r>
          </a:p>
          <a:p>
            <a:pPr marL="0" indent="0">
              <a:buNone/>
            </a:pPr>
            <a:endParaRPr lang="tr-TR" dirty="0"/>
          </a:p>
          <a:p>
            <a:pPr marL="0" indent="0">
              <a:buNone/>
            </a:pPr>
            <a:r>
              <a:rPr lang="tr-TR" dirty="0"/>
              <a:t>*Kamusal çıkarın yeniden tanımlanışı</a:t>
            </a:r>
            <a:endParaRPr lang="en-US" dirty="0"/>
          </a:p>
        </p:txBody>
      </p:sp>
    </p:spTree>
    <p:extLst>
      <p:ext uri="{BB962C8B-B14F-4D97-AF65-F5344CB8AC3E}">
        <p14:creationId xmlns:p14="http://schemas.microsoft.com/office/powerpoint/2010/main" val="2812357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Babıâli’den </a:t>
            </a:r>
            <a:r>
              <a:rPr lang="en-US" dirty="0" err="1"/>
              <a:t>İkitelli’ye</a:t>
            </a:r>
            <a:r>
              <a:rPr lang="en-US" dirty="0"/>
              <a:t>: </a:t>
            </a:r>
            <a:r>
              <a:rPr lang="en-US" dirty="0" err="1"/>
              <a:t>Medya</a:t>
            </a:r>
            <a:r>
              <a:rPr lang="en-US" dirty="0"/>
              <a:t> </a:t>
            </a:r>
            <a:r>
              <a:rPr lang="tr-TR" dirty="0"/>
              <a:t>T</a:t>
            </a:r>
            <a:r>
              <a:rPr lang="en-US" dirty="0" err="1"/>
              <a:t>ekellerinin</a:t>
            </a:r>
            <a:r>
              <a:rPr lang="en-US" dirty="0"/>
              <a:t> </a:t>
            </a:r>
            <a:r>
              <a:rPr lang="en-US" dirty="0" err="1"/>
              <a:t>Doğuşu</a:t>
            </a:r>
            <a:endParaRPr lang="en-US" dirty="0"/>
          </a:p>
        </p:txBody>
      </p:sp>
      <p:sp>
        <p:nvSpPr>
          <p:cNvPr id="3" name="İçerik Yer Tutucusu 2"/>
          <p:cNvSpPr>
            <a:spLocks noGrp="1"/>
          </p:cNvSpPr>
          <p:nvPr>
            <p:ph idx="1"/>
          </p:nvPr>
        </p:nvSpPr>
        <p:spPr>
          <a:xfrm>
            <a:off x="541986" y="1864262"/>
            <a:ext cx="10515600" cy="4351338"/>
          </a:xfrm>
        </p:spPr>
        <p:txBody>
          <a:bodyPr/>
          <a:lstStyle/>
          <a:p>
            <a:r>
              <a:rPr lang="tr-TR" dirty="0"/>
              <a:t>Medya dışı sermayenin sektöre girişi: </a:t>
            </a:r>
            <a:r>
              <a:rPr lang="tr-TR" i="1" dirty="0"/>
              <a:t>Güneş</a:t>
            </a:r>
            <a:r>
              <a:rPr lang="tr-TR" dirty="0"/>
              <a:t> gazetesi örneği</a:t>
            </a:r>
          </a:p>
          <a:p>
            <a:endParaRPr lang="tr-TR" dirty="0"/>
          </a:p>
          <a:p>
            <a:r>
              <a:rPr lang="tr-TR" dirty="0"/>
              <a:t>Yeni üretim teknolojisi için artan harcamalar ve tekelleşme</a:t>
            </a:r>
          </a:p>
          <a:p>
            <a:endParaRPr lang="tr-TR" dirty="0"/>
          </a:p>
          <a:p>
            <a:r>
              <a:rPr lang="tr-TR" dirty="0"/>
              <a:t>Kağıt fiyatlarında artış ve tekelleşme</a:t>
            </a:r>
          </a:p>
          <a:p>
            <a:endParaRPr lang="tr-TR" dirty="0"/>
          </a:p>
          <a:p>
            <a:r>
              <a:rPr lang="tr-TR" dirty="0"/>
              <a:t>Promosyon ve tekelleşme</a:t>
            </a:r>
          </a:p>
          <a:p>
            <a:endParaRPr lang="en-US" dirty="0"/>
          </a:p>
        </p:txBody>
      </p:sp>
    </p:spTree>
    <p:extLst>
      <p:ext uri="{BB962C8B-B14F-4D97-AF65-F5344CB8AC3E}">
        <p14:creationId xmlns:p14="http://schemas.microsoft.com/office/powerpoint/2010/main" val="2815748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Babıâli’den </a:t>
            </a:r>
            <a:r>
              <a:rPr lang="en-US" dirty="0" err="1"/>
              <a:t>İkitelli’ye</a:t>
            </a:r>
            <a:r>
              <a:rPr lang="en-US" dirty="0"/>
              <a:t>: </a:t>
            </a:r>
            <a:r>
              <a:rPr lang="en-US" dirty="0" err="1"/>
              <a:t>Medya</a:t>
            </a:r>
            <a:r>
              <a:rPr lang="en-US" dirty="0"/>
              <a:t> </a:t>
            </a:r>
            <a:r>
              <a:rPr lang="tr-TR" dirty="0"/>
              <a:t>T</a:t>
            </a:r>
            <a:r>
              <a:rPr lang="en-US" dirty="0" err="1"/>
              <a:t>ekellerinin</a:t>
            </a:r>
            <a:r>
              <a:rPr lang="en-US" dirty="0"/>
              <a:t> </a:t>
            </a:r>
            <a:r>
              <a:rPr lang="en-US" dirty="0" err="1"/>
              <a:t>Doğuşu</a:t>
            </a:r>
            <a:endParaRPr lang="en-US" dirty="0"/>
          </a:p>
        </p:txBody>
      </p:sp>
      <p:sp>
        <p:nvSpPr>
          <p:cNvPr id="3" name="İçerik Yer Tutucusu 2"/>
          <p:cNvSpPr>
            <a:spLocks noGrp="1"/>
          </p:cNvSpPr>
          <p:nvPr>
            <p:ph idx="1"/>
          </p:nvPr>
        </p:nvSpPr>
        <p:spPr/>
        <p:txBody>
          <a:bodyPr/>
          <a:lstStyle/>
          <a:p>
            <a:r>
              <a:rPr lang="tr-TR" dirty="0"/>
              <a:t>Reklam ve ilan gelirleri ve tekelleşme</a:t>
            </a:r>
          </a:p>
          <a:p>
            <a:endParaRPr lang="tr-TR" dirty="0"/>
          </a:p>
          <a:p>
            <a:r>
              <a:rPr lang="tr-TR" dirty="0"/>
              <a:t>Dağıtım ve tekelleşme</a:t>
            </a:r>
          </a:p>
          <a:p>
            <a:endParaRPr lang="tr-TR" dirty="0"/>
          </a:p>
          <a:p>
            <a:r>
              <a:rPr lang="tr-TR" dirty="0"/>
              <a:t>Teşvikler</a:t>
            </a:r>
            <a:endParaRPr lang="en-US" dirty="0"/>
          </a:p>
        </p:txBody>
      </p:sp>
    </p:spTree>
    <p:extLst>
      <p:ext uri="{BB962C8B-B14F-4D97-AF65-F5344CB8AC3E}">
        <p14:creationId xmlns:p14="http://schemas.microsoft.com/office/powerpoint/2010/main" val="1546456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Basından Medya Dönemine</a:t>
            </a:r>
            <a:endParaRPr lang="en-US" dirty="0"/>
          </a:p>
        </p:txBody>
      </p:sp>
      <p:sp>
        <p:nvSpPr>
          <p:cNvPr id="3" name="İçerik Yer Tutucusu 2"/>
          <p:cNvSpPr>
            <a:spLocks noGrp="1"/>
          </p:cNvSpPr>
          <p:nvPr>
            <p:ph idx="1"/>
          </p:nvPr>
        </p:nvSpPr>
        <p:spPr/>
        <p:txBody>
          <a:bodyPr/>
          <a:lstStyle/>
          <a:p>
            <a:pPr marL="0" indent="0">
              <a:buNone/>
            </a:pPr>
            <a:r>
              <a:rPr lang="tr-TR" dirty="0"/>
              <a:t>*Yeni dönemde gazeteciliğin siyasal iktidar ve sermaye karşısındaki konumu</a:t>
            </a:r>
          </a:p>
          <a:p>
            <a:pPr marL="0" indent="0" algn="just">
              <a:buNone/>
            </a:pPr>
            <a:r>
              <a:rPr lang="tr-TR" dirty="0"/>
              <a:t>-Gazeteler başlıca uğraşı gazetecilik olmayanlar tarafından yönetilmektedir: </a:t>
            </a:r>
            <a:r>
              <a:rPr lang="tr-TR" i="1" dirty="0"/>
              <a:t>Hürriyet</a:t>
            </a:r>
            <a:r>
              <a:rPr lang="tr-TR" dirty="0"/>
              <a:t> ve Ertuğrul Özkök örneği</a:t>
            </a:r>
          </a:p>
          <a:p>
            <a:pPr marL="0" indent="0" algn="just">
              <a:buNone/>
            </a:pPr>
            <a:r>
              <a:rPr lang="tr-TR" dirty="0"/>
              <a:t>-Gazetecilik kimliğinde yaşanan dönüşüm: Gazetecilik nasıl bir uğraştır?</a:t>
            </a:r>
          </a:p>
          <a:p>
            <a:pPr marL="0" indent="0" algn="just">
              <a:buNone/>
            </a:pPr>
            <a:r>
              <a:rPr lang="tr-TR" dirty="0"/>
              <a:t>*Star gazeteciler</a:t>
            </a:r>
          </a:p>
          <a:p>
            <a:pPr marL="0" indent="0" algn="just">
              <a:buNone/>
            </a:pPr>
            <a:r>
              <a:rPr lang="tr-TR" dirty="0"/>
              <a:t>*Basın emekçileri</a:t>
            </a:r>
          </a:p>
          <a:p>
            <a:pPr marL="0" indent="0" algn="just">
              <a:buNone/>
            </a:pPr>
            <a:r>
              <a:rPr lang="tr-TR" dirty="0"/>
              <a:t>-Gazeteciler ve mesleki örgütlenme</a:t>
            </a:r>
          </a:p>
          <a:p>
            <a:pPr marL="0" indent="0" algn="just">
              <a:buNone/>
            </a:pPr>
            <a:r>
              <a:rPr lang="tr-TR" dirty="0"/>
              <a:t>-Gazeteciler ve sendikal örgütlenme</a:t>
            </a:r>
            <a:endParaRPr lang="en-US" dirty="0"/>
          </a:p>
        </p:txBody>
      </p:sp>
    </p:spTree>
    <p:extLst>
      <p:ext uri="{BB962C8B-B14F-4D97-AF65-F5344CB8AC3E}">
        <p14:creationId xmlns:p14="http://schemas.microsoft.com/office/powerpoint/2010/main" val="3841512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Medya tekelleri, hükümet ve </a:t>
            </a:r>
            <a:r>
              <a:rPr lang="tr-TR" i="1" dirty="0"/>
              <a:t>Bayram</a:t>
            </a:r>
            <a:r>
              <a:rPr lang="tr-TR" dirty="0"/>
              <a:t> gazetesinin sonu</a:t>
            </a:r>
            <a:endParaRPr lang="en-US" dirty="0"/>
          </a:p>
        </p:txBody>
      </p:sp>
      <p:sp>
        <p:nvSpPr>
          <p:cNvPr id="3" name="İçerik Yer Tutucusu 2"/>
          <p:cNvSpPr>
            <a:spLocks noGrp="1"/>
          </p:cNvSpPr>
          <p:nvPr>
            <p:ph idx="1"/>
          </p:nvPr>
        </p:nvSpPr>
        <p:spPr/>
        <p:txBody>
          <a:bodyPr>
            <a:normAutofit lnSpcReduction="10000"/>
          </a:bodyPr>
          <a:lstStyle/>
          <a:p>
            <a:pPr algn="just"/>
            <a:r>
              <a:rPr lang="tr-TR" dirty="0"/>
              <a:t>Turgut Özal döneminin önemli olaylarından biri Gazeteciler Cemiyeti tarafından yayınlanan </a:t>
            </a:r>
            <a:r>
              <a:rPr lang="tr-TR" i="1" dirty="0"/>
              <a:t>Bayram</a:t>
            </a:r>
            <a:r>
              <a:rPr lang="tr-TR" dirty="0"/>
              <a:t> gazetesinin 1952 yılında kabul edilen yasal düzenlemeyi çiğneyerek, bir geleneğin ama daha da önemlisi gazeteciler açısından bir hakkın yok edilmesidir.</a:t>
            </a:r>
          </a:p>
          <a:p>
            <a:pPr algn="just"/>
            <a:r>
              <a:rPr lang="tr-TR" dirty="0"/>
              <a:t>Yasanın amacı gazetecilerin bayramda dinlenmesi sağlamak ve bununla birlikte Gazeteciler Cemiyeti üyelerine sosyal yardımlar yapılması için gelir sağlamaktı. Buna dayanarak Cemiyet, bayramlarda işsiz gazetecilerin Bayram gazetesinde yazı yazmasına olanak sağlıyor; elde edilen reklam gelirleriyle de gazetecilerin sosyal gereksinimlerini karşılıyordu. Ancak 11 Haziran 1992’de Sabah’ın patronu yasayı hiçe sayarak gazete çıkardı.</a:t>
            </a:r>
            <a:endParaRPr lang="en-US" dirty="0"/>
          </a:p>
        </p:txBody>
      </p:sp>
    </p:spTree>
    <p:extLst>
      <p:ext uri="{BB962C8B-B14F-4D97-AF65-F5344CB8AC3E}">
        <p14:creationId xmlns:p14="http://schemas.microsoft.com/office/powerpoint/2010/main" val="9789705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453</Words>
  <Application>Microsoft Macintosh PowerPoint</Application>
  <PresentationFormat>Widescreen</PresentationFormat>
  <Paragraphs>61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Teması</vt:lpstr>
      <vt:lpstr>1980 darbesi ve yeni dünya düzeninde basın</vt:lpstr>
      <vt:lpstr>1980 Darbesinin Basına Getirdikleri</vt:lpstr>
      <vt:lpstr>Darbe ve Basına İlişkin Hukuki Düzenlemeler</vt:lpstr>
      <vt:lpstr>Turgut Özal Dönemi Basını (Aralık 1983-Nisan 1993)</vt:lpstr>
      <vt:lpstr>Babıâli’den İkitelli’ye: Medya Tekellerinin Doğuşu</vt:lpstr>
      <vt:lpstr>Babıâli’den İkitelli’ye: Medya Tekellerinin Doğuşu</vt:lpstr>
      <vt:lpstr>Babıâli’den İkitelli’ye: Medya Tekellerinin Doğuşu</vt:lpstr>
      <vt:lpstr>Basından Medya Dönemine</vt:lpstr>
      <vt:lpstr>Medya tekelleri, hükümet ve Bayram gazetesinin sonu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1980 darbesi ve yeni dünya düzeninde basın</dc:title>
  <dc:creator>Gul</dc:creator>
  <cp:lastModifiedBy>Microsoft Office User</cp:lastModifiedBy>
  <cp:revision>10</cp:revision>
  <dcterms:created xsi:type="dcterms:W3CDTF">2018-08-11T15:01:42Z</dcterms:created>
  <dcterms:modified xsi:type="dcterms:W3CDTF">2020-06-24T18:37:40Z</dcterms:modified>
</cp:coreProperties>
</file>