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7" r:id="rId2"/>
    <p:sldId id="288" r:id="rId3"/>
    <p:sldId id="289" r:id="rId4"/>
    <p:sldId id="290" r:id="rId5"/>
    <p:sldId id="291" r:id="rId6"/>
    <p:sldId id="293" r:id="rId7"/>
    <p:sldId id="294" r:id="rId8"/>
    <p:sldId id="295" r:id="rId9"/>
    <p:sldId id="296" r:id="rId10"/>
    <p:sldId id="297" r:id="rId11"/>
    <p:sldId id="29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ce Mercanoglu Taban" userId="25c1212fd68bd1f9" providerId="LiveId" clId="{AF643E4E-447D-469F-9348-1A23B6D6C435}"/>
    <pc:docChg chg="custSel modSld">
      <pc:chgData name="Birce Mercanoglu Taban" userId="25c1212fd68bd1f9" providerId="LiveId" clId="{AF643E4E-447D-469F-9348-1A23B6D6C435}" dt="2021-11-28T11:58:08.920" v="0" actId="21"/>
      <pc:docMkLst>
        <pc:docMk/>
      </pc:docMkLst>
      <pc:sldChg chg="delSp mod">
        <pc:chgData name="Birce Mercanoglu Taban" userId="25c1212fd68bd1f9" providerId="LiveId" clId="{AF643E4E-447D-469F-9348-1A23B6D6C435}" dt="2021-11-28T11:58:08.920" v="0" actId="21"/>
        <pc:sldMkLst>
          <pc:docMk/>
          <pc:sldMk cId="3558929855" sldId="293"/>
        </pc:sldMkLst>
        <pc:picChg chg="del">
          <ac:chgData name="Birce Mercanoglu Taban" userId="25c1212fd68bd1f9" providerId="LiveId" clId="{AF643E4E-447D-469F-9348-1A23B6D6C435}" dt="2021-11-28T11:58:08.920" v="0" actId="21"/>
          <ac:picMkLst>
            <pc:docMk/>
            <pc:sldMk cId="3558929855" sldId="293"/>
            <ac:picMk id="2"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11/28/2021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A16AA21-1863-4931-97CB-99D0A168701B}"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772C379-9A7C-4C87-A116-CBE9F58B04C5}" type="datetimeFigureOut">
              <a:rPr lang="en-US" dirty="0"/>
              <a:t>11/28/2021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11/28/2021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19536" y="1966913"/>
            <a:ext cx="7488832" cy="4538999"/>
          </a:xfrm>
        </p:spPr>
        <p:txBody>
          <a:bodyPr>
            <a:noAutofit/>
          </a:bodyPr>
          <a:lstStyle/>
          <a:p>
            <a:pPr algn="ctr"/>
            <a:r>
              <a:rPr lang="tr-TR" sz="5400" dirty="0"/>
              <a:t>SÜT ENDÜSTRİSİNDE İŞLEM MÜHENDİSLİĞİ</a:t>
            </a:r>
            <a:br>
              <a:rPr lang="tr-TR" sz="5400" dirty="0"/>
            </a:br>
            <a:br>
              <a:rPr lang="tr-TR" sz="5400" dirty="0">
                <a:solidFill>
                  <a:schemeClr val="tx1"/>
                </a:solidFill>
              </a:rPr>
            </a:br>
            <a:r>
              <a:rPr lang="tr-TR" sz="1100" b="1" dirty="0">
                <a:solidFill>
                  <a:schemeClr val="tx1"/>
                </a:solidFill>
                <a:latin typeface="Arial" panose="020B0604020202020204" pitchFamily="34" charset="0"/>
              </a:rPr>
              <a:t>Ders kapsamında sunulan slaytlardaki tüm yazılı ve görsel materyaller; Singh, R.P. Ve </a:t>
            </a:r>
            <a:r>
              <a:rPr lang="tr-TR" sz="1100" b="1" dirty="0" err="1">
                <a:solidFill>
                  <a:schemeClr val="tx1"/>
                </a:solidFill>
                <a:latin typeface="Arial" panose="020B0604020202020204" pitchFamily="34" charset="0"/>
              </a:rPr>
              <a:t>Heldman</a:t>
            </a:r>
            <a:r>
              <a:rPr lang="tr-TR" sz="1100" b="1" dirty="0">
                <a:solidFill>
                  <a:schemeClr val="tx1"/>
                </a:solidFill>
                <a:latin typeface="Arial" panose="020B0604020202020204" pitchFamily="34" charset="0"/>
              </a:rPr>
              <a:t> D.R. 2</a:t>
            </a:r>
            <a:r>
              <a:rPr lang="en-US" sz="1100" b="1" dirty="0">
                <a:solidFill>
                  <a:schemeClr val="tx1"/>
                </a:solidFill>
                <a:latin typeface="Arial" panose="020B0604020202020204" pitchFamily="34" charset="0"/>
              </a:rPr>
              <a:t>0</a:t>
            </a:r>
            <a:r>
              <a:rPr lang="tr-TR" sz="1100" b="1" dirty="0">
                <a:solidFill>
                  <a:schemeClr val="tx1"/>
                </a:solidFill>
                <a:latin typeface="Arial" panose="020B0604020202020204" pitchFamily="34" charset="0"/>
              </a:rPr>
              <a:t>14</a:t>
            </a:r>
            <a:r>
              <a:rPr lang="en-US"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5</a:t>
            </a:r>
            <a:r>
              <a:rPr lang="en-US" sz="1100" b="1" dirty="0" err="1">
                <a:solidFill>
                  <a:schemeClr val="tx1"/>
                </a:solidFill>
                <a:latin typeface="Arial" panose="020B0604020202020204" pitchFamily="34" charset="0"/>
              </a:rPr>
              <a:t>th</a:t>
            </a:r>
            <a:r>
              <a:rPr lang="en-US" sz="1100" b="1" dirty="0">
                <a:solidFill>
                  <a:schemeClr val="tx1"/>
                </a:solidFill>
                <a:latin typeface="Arial" panose="020B0604020202020204" pitchFamily="34" charset="0"/>
              </a:rPr>
              <a:t> Edition,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Elsevier</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Inc</a:t>
            </a:r>
            <a:r>
              <a:rPr lang="tr-TR" sz="1100" b="1" dirty="0">
                <a:solidFill>
                  <a:schemeClr val="tx1"/>
                </a:solidFill>
                <a:latin typeface="Arial" panose="020B0604020202020204" pitchFamily="34" charset="0"/>
              </a:rPr>
              <a:t>.</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Oxford</a:t>
            </a:r>
            <a:r>
              <a:rPr lang="en-US" sz="1100" b="1" dirty="0">
                <a:solidFill>
                  <a:schemeClr val="tx1"/>
                </a:solidFill>
                <a:latin typeface="Arial" panose="020B0604020202020204" pitchFamily="34" charset="0"/>
              </a:rPr>
              <a:t>, the U</a:t>
            </a:r>
            <a:r>
              <a:rPr lang="tr-TR" sz="1100" b="1" dirty="0">
                <a:solidFill>
                  <a:schemeClr val="tx1"/>
                </a:solidFill>
                <a:latin typeface="Arial" panose="020B0604020202020204" pitchFamily="34" charset="0"/>
              </a:rPr>
              <a:t>K</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869</a:t>
            </a:r>
            <a:r>
              <a:rPr lang="en-US" sz="1100" b="1" dirty="0">
                <a:solidFill>
                  <a:schemeClr val="tx1"/>
                </a:solidFill>
                <a:latin typeface="Arial" panose="020B0604020202020204" pitchFamily="34" charset="0"/>
              </a:rPr>
              <a:t> pages. ISBN: 978-</a:t>
            </a:r>
            <a:r>
              <a:rPr lang="tr-TR" sz="1100" b="1" dirty="0">
                <a:solidFill>
                  <a:schemeClr val="tx1"/>
                </a:solidFill>
                <a:latin typeface="Arial" panose="020B0604020202020204" pitchFamily="34" charset="0"/>
              </a:rPr>
              <a:t>0-12-388530-9 ve Baysal, T., </a:t>
            </a:r>
            <a:r>
              <a:rPr lang="tr-TR" sz="1100" b="1" dirty="0" err="1">
                <a:solidFill>
                  <a:schemeClr val="tx1"/>
                </a:solidFill>
                <a:latin typeface="Arial" panose="020B0604020202020204" pitchFamily="34" charset="0"/>
              </a:rPr>
              <a:t>İçier</a:t>
            </a:r>
            <a:r>
              <a:rPr lang="tr-TR" sz="1100" b="1" dirty="0">
                <a:solidFill>
                  <a:schemeClr val="tx1"/>
                </a:solidFill>
                <a:latin typeface="Arial" panose="020B0604020202020204" pitchFamily="34" charset="0"/>
              </a:rPr>
              <a:t>, F. (Çeviri Editörleri). 2020. Gıda Mühendisliğine Giriş (Singh, R.P. ve </a:t>
            </a:r>
            <a:r>
              <a:rPr lang="tr-TR" sz="1100" b="1" dirty="0" err="1">
                <a:solidFill>
                  <a:schemeClr val="tx1"/>
                </a:solidFill>
                <a:latin typeface="Arial" panose="020B0604020202020204" pitchFamily="34" charset="0"/>
              </a:rPr>
              <a:t>Heidman</a:t>
            </a:r>
            <a:r>
              <a:rPr lang="tr-TR" sz="1100" b="1" dirty="0">
                <a:solidFill>
                  <a:schemeClr val="tx1"/>
                </a:solidFill>
                <a:latin typeface="Arial" panose="020B0604020202020204" pitchFamily="34" charset="0"/>
              </a:rPr>
              <a:t>, R.,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tr-TR" sz="1100" b="1" dirty="0">
                <a:solidFill>
                  <a:schemeClr val="tx1"/>
                </a:solidFill>
                <a:latin typeface="Arial" panose="020B0604020202020204" pitchFamily="34" charset="0"/>
              </a:rPr>
              <a:t> 5. Basımından Çeviri), Nobel Akademik Yayıncılık. Türkiye, 864 sayfa. ISBN: </a:t>
            </a:r>
            <a:r>
              <a:rPr lang="tr-TR" sz="1100" b="1" dirty="0">
                <a:solidFill>
                  <a:schemeClr val="bg1"/>
                </a:solidFill>
                <a:latin typeface="Arial" panose="020B0604020202020204" pitchFamily="34" charset="0"/>
              </a:rPr>
              <a:t>978-605-320-151-9.</a:t>
            </a:r>
            <a:br>
              <a:rPr lang="tr-TR" sz="1800" dirty="0">
                <a:latin typeface="Verdana" panose="020B0604030504040204" pitchFamily="34" charset="0"/>
                <a:ea typeface="Times New Roman" panose="02020603050405020304" pitchFamily="18" charset="0"/>
                <a:cs typeface="Times New Roman" panose="02020603050405020304" pitchFamily="18" charset="0"/>
              </a:rPr>
            </a:br>
            <a:r>
              <a:rPr lang="tr-TR" sz="1100" b="1" dirty="0">
                <a:solidFill>
                  <a:schemeClr val="bg1"/>
                </a:solidFill>
                <a:latin typeface="Arial" panose="020B0604020202020204" pitchFamily="34" charset="0"/>
              </a:rPr>
              <a:t>künyeli kitaplardan alınmıştır.</a:t>
            </a:r>
            <a:br>
              <a:rPr lang="ru-RU" sz="5400" b="1" kern="0" dirty="0">
                <a:solidFill>
                  <a:schemeClr val="bg1"/>
                </a:solidFill>
              </a:rPr>
            </a:br>
            <a:r>
              <a:rPr lang="tr-TR" sz="5400" b="1" kern="0" dirty="0">
                <a:solidFill>
                  <a:schemeClr val="bg1"/>
                </a:solidFill>
              </a:rPr>
              <a:t> </a:t>
            </a:r>
            <a:endParaRPr lang="tr-TR" sz="5400" dirty="0">
              <a:solidFill>
                <a:schemeClr val="bg1"/>
              </a:solidFill>
            </a:endParaRPr>
          </a:p>
        </p:txBody>
      </p:sp>
    </p:spTree>
    <p:extLst>
      <p:ext uri="{BB962C8B-B14F-4D97-AF65-F5344CB8AC3E}">
        <p14:creationId xmlns:p14="http://schemas.microsoft.com/office/powerpoint/2010/main" val="18481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660908" y="412278"/>
                <a:ext cx="7816342" cy="6083771"/>
              </a:xfrm>
            </p:spPr>
            <p:txBody>
              <a:bodyPr>
                <a:normAutofit fontScale="85000" lnSpcReduction="20000"/>
              </a:bodyPr>
              <a:lstStyle/>
              <a:p>
                <a:pPr marL="0" indent="0">
                  <a:buNone/>
                </a:pPr>
                <a:r>
                  <a:rPr lang="tr-TR" sz="2800" dirty="0">
                    <a:latin typeface="Arial" pitchFamily="34" charset="0"/>
                    <a:cs typeface="Arial" pitchFamily="34" charset="0"/>
                  </a:rPr>
                  <a:t>Milin Dönmesi Nedeniyle Yapılan İş</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Bir milin dönmesi ile enerji aktarmak, birçok enerji gönderen sistem de yaygındır. Örneğin,  bir elektrik motorunda, döner mil bağlı olduğu ekipmana mekanik enerji kaynağı sağlamaktadır. Benzer şekilde, bir otomobilde, enerji motordan tekerleklere döner bir mil tarafından aktarılmaktadır. Şekilde gösterildiği gibi, bir mile uygulanan </a:t>
                </a:r>
                <a:r>
                  <a:rPr lang="tr-TR" dirty="0" err="1">
                    <a:latin typeface="Arial" pitchFamily="34" charset="0"/>
                    <a:cs typeface="Arial" pitchFamily="34" charset="0"/>
                  </a:rPr>
                  <a:t>tork</a:t>
                </a:r>
                <a:r>
                  <a:rPr lang="tr-TR" dirty="0">
                    <a:latin typeface="Arial" pitchFamily="34" charset="0"/>
                    <a:cs typeface="Arial" pitchFamily="34" charset="0"/>
                  </a:rPr>
                  <a:t> </a:t>
                </a:r>
                <a:r>
                  <a:rPr lang="el-GR" dirty="0">
                    <a:latin typeface="Cambria Math"/>
                    <a:ea typeface="Cambria Math"/>
                    <a:cs typeface="Arial" pitchFamily="34" charset="0"/>
                  </a:rPr>
                  <a:t>Ω</a:t>
                </a:r>
                <a:r>
                  <a:rPr lang="tr-TR" dirty="0">
                    <a:latin typeface="Cambria Math"/>
                    <a:ea typeface="Cambria Math"/>
                    <a:cs typeface="Arial" pitchFamily="34" charset="0"/>
                  </a:rPr>
                  <a:t> </a:t>
                </a:r>
                <a:r>
                  <a:rPr lang="tr-TR" dirty="0">
                    <a:latin typeface="Arial" pitchFamily="34" charset="0"/>
                    <a:cs typeface="Arial" pitchFamily="34" charset="0"/>
                  </a:rPr>
                  <a:t>eğer kuvvet ve yarıçap biliniyorsa tespit edilebilir.</a:t>
                </a:r>
              </a:p>
              <a:p>
                <a:pPr marL="0" indent="0">
                  <a:buNone/>
                </a:pPr>
                <a:r>
                  <a:rPr lang="tr-TR" dirty="0">
                    <a:latin typeface="Arial" pitchFamily="34" charset="0"/>
                    <a:cs typeface="Arial" pitchFamily="34" charset="0"/>
                  </a:rPr>
                  <a:t>Şöyle ki,</a:t>
                </a:r>
              </a:p>
              <a:p>
                <a:pPr marL="0" indent="0">
                  <a:buNone/>
                </a:pPr>
                <a:r>
                  <a:rPr lang="tr-TR" dirty="0">
                    <a:solidFill>
                      <a:schemeClr val="accent5">
                        <a:lumMod val="75000"/>
                      </a:schemeClr>
                    </a:solidFill>
                    <a:latin typeface="Arial" pitchFamily="34" charset="0"/>
                    <a:cs typeface="Arial" pitchFamily="34" charset="0"/>
                  </a:rPr>
                  <a:t> </a:t>
                </a:r>
                <a14:m>
                  <m:oMath xmlns:m="http://schemas.openxmlformats.org/officeDocument/2006/math">
                    <m:r>
                      <a:rPr lang="tr-TR" b="0" i="0" smtClean="0">
                        <a:solidFill>
                          <a:schemeClr val="accent5">
                            <a:lumMod val="75000"/>
                          </a:schemeClr>
                        </a:solidFill>
                        <a:latin typeface="Cambria Math"/>
                        <a:ea typeface="Cambria Math"/>
                      </a:rPr>
                      <m:t>                              </m:t>
                    </m:r>
                    <m:r>
                      <m:rPr>
                        <m:sty m:val="p"/>
                      </m:rPr>
                      <a:rPr lang="el-GR" i="1">
                        <a:solidFill>
                          <a:schemeClr val="accent5">
                            <a:lumMod val="75000"/>
                          </a:schemeClr>
                        </a:solidFill>
                        <a:latin typeface="Cambria Math"/>
                        <a:ea typeface="Cambria Math"/>
                      </a:rPr>
                      <m:t>Ω</m:t>
                    </m:r>
                    <m:r>
                      <a:rPr lang="tr-TR" i="1">
                        <a:solidFill>
                          <a:schemeClr val="accent5">
                            <a:lumMod val="75000"/>
                          </a:schemeClr>
                        </a:solidFill>
                        <a:latin typeface="Cambria Math"/>
                        <a:ea typeface="Cambria Math"/>
                      </a:rPr>
                      <m:t>=</m:t>
                    </m:r>
                    <m:r>
                      <a:rPr lang="tr-TR" i="1">
                        <a:solidFill>
                          <a:schemeClr val="accent5">
                            <a:lumMod val="75000"/>
                          </a:schemeClr>
                        </a:solidFill>
                        <a:latin typeface="Cambria Math"/>
                        <a:ea typeface="Cambria Math"/>
                      </a:rPr>
                      <m:t>𝐹𝑟</m:t>
                    </m:r>
                  </m:oMath>
                </a14:m>
                <a:endParaRPr lang="tr-TR" dirty="0">
                  <a:solidFill>
                    <a:schemeClr val="accent5">
                      <a:lumMod val="75000"/>
                    </a:schemeClr>
                  </a:solidFill>
                  <a:ea typeface="Cambria Math"/>
                </a:endParaRPr>
              </a:p>
              <a:p>
                <a:pPr marL="0" indent="0">
                  <a:buNone/>
                </a:pPr>
                <a:r>
                  <a:rPr lang="tr-TR" dirty="0">
                    <a:latin typeface="Arial" pitchFamily="34" charset="0"/>
                    <a:cs typeface="Arial" pitchFamily="34" charset="0"/>
                  </a:rPr>
                  <a:t>Eğer çevre etrafında hareket edilen mesafe s ve dönme sayısı n ise n adet dönme sırasında çevre etrafında dolaşılan mesafe,</a:t>
                </a:r>
              </a:p>
              <a:p>
                <a:pPr marL="0" indent="0">
                  <a:buNone/>
                </a:pPr>
                <a:r>
                  <a:rPr lang="tr-TR" dirty="0">
                    <a:latin typeface="Arial" pitchFamily="34" charset="0"/>
                    <a:cs typeface="Arial" pitchFamily="34" charset="0"/>
                  </a:rPr>
                  <a:t>                     </a:t>
                </a:r>
              </a:p>
              <a:p>
                <a:pPr marL="0" indent="0">
                  <a:buNone/>
                </a:pPr>
                <a:r>
                  <a:rPr lang="tr-TR" dirty="0">
                    <a:latin typeface="Arial" pitchFamily="34" charset="0"/>
                    <a:cs typeface="Arial" pitchFamily="34" charset="0"/>
                  </a:rPr>
                  <a:t>                      </a:t>
                </a:r>
                <a:r>
                  <a:rPr lang="tr-TR" dirty="0">
                    <a:solidFill>
                      <a:schemeClr val="accent5">
                        <a:lumMod val="75000"/>
                      </a:schemeClr>
                    </a:solidFill>
                  </a:rPr>
                  <a:t>s </a:t>
                </a:r>
                <a14:m>
                  <m:oMath xmlns:m="http://schemas.openxmlformats.org/officeDocument/2006/math">
                    <m:r>
                      <a:rPr lang="tr-TR" i="1">
                        <a:solidFill>
                          <a:schemeClr val="accent5">
                            <a:lumMod val="75000"/>
                          </a:schemeClr>
                        </a:solidFill>
                        <a:latin typeface="Cambria Math"/>
                      </a:rPr>
                      <m:t>=</m:t>
                    </m:r>
                    <m:d>
                      <m:dPr>
                        <m:ctrlPr>
                          <a:rPr lang="tr-TR" i="1">
                            <a:solidFill>
                              <a:schemeClr val="accent5">
                                <a:lumMod val="75000"/>
                              </a:schemeClr>
                            </a:solidFill>
                            <a:latin typeface="Cambria Math" panose="02040503050406030204" pitchFamily="18" charset="0"/>
                          </a:rPr>
                        </m:ctrlPr>
                      </m:dPr>
                      <m:e>
                        <m:r>
                          <a:rPr lang="tr-TR" i="1">
                            <a:solidFill>
                              <a:schemeClr val="accent5">
                                <a:lumMod val="75000"/>
                              </a:schemeClr>
                            </a:solidFill>
                            <a:latin typeface="Cambria Math"/>
                          </a:rPr>
                          <m:t>2 </m:t>
                        </m:r>
                        <m:r>
                          <m:rPr>
                            <m:sty m:val="p"/>
                          </m:rPr>
                          <a:rPr lang="el-GR" i="1">
                            <a:solidFill>
                              <a:schemeClr val="accent5">
                                <a:lumMod val="75000"/>
                              </a:schemeClr>
                            </a:solidFill>
                            <a:latin typeface="Cambria Math"/>
                          </a:rPr>
                          <m:t>π</m:t>
                        </m:r>
                        <m:r>
                          <a:rPr lang="tr-TR" i="1">
                            <a:solidFill>
                              <a:schemeClr val="accent5">
                                <a:lumMod val="75000"/>
                              </a:schemeClr>
                            </a:solidFill>
                            <a:latin typeface="Cambria Math"/>
                          </a:rPr>
                          <m:t>𝑟</m:t>
                        </m:r>
                      </m:e>
                    </m:d>
                    <m:r>
                      <a:rPr lang="tr-TR" i="1">
                        <a:solidFill>
                          <a:schemeClr val="accent5">
                            <a:lumMod val="75000"/>
                          </a:schemeClr>
                        </a:solidFill>
                        <a:latin typeface="Cambria Math"/>
                      </a:rPr>
                      <m:t>𝑛</m:t>
                    </m:r>
                  </m:oMath>
                </a14:m>
                <a:endParaRPr lang="tr-TR" dirty="0">
                  <a:solidFill>
                    <a:schemeClr val="accent5">
                      <a:lumMod val="75000"/>
                    </a:schemeClr>
                  </a:solidFill>
                </a:endParaRP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Kuvvet ve mesafenin çarpımı iş olduğu için, Eşitlik </a:t>
                </a:r>
                <a14:m>
                  <m:oMath xmlns:m="http://schemas.openxmlformats.org/officeDocument/2006/math">
                    <m:r>
                      <m:rPr>
                        <m:sty m:val="p"/>
                      </m:rPr>
                      <a:rPr lang="el-GR" i="1">
                        <a:latin typeface="Cambria Math"/>
                        <a:ea typeface="Cambria Math"/>
                      </a:rPr>
                      <m:t>Ω</m:t>
                    </m:r>
                    <m:r>
                      <a:rPr lang="tr-TR" i="1">
                        <a:latin typeface="Cambria Math"/>
                        <a:ea typeface="Cambria Math"/>
                      </a:rPr>
                      <m:t>=</m:t>
                    </m:r>
                    <m:r>
                      <a:rPr lang="tr-TR" i="1">
                        <a:latin typeface="Cambria Math"/>
                        <a:ea typeface="Cambria Math"/>
                      </a:rPr>
                      <m:t>𝐹𝑟</m:t>
                    </m:r>
                    <m:r>
                      <a:rPr lang="tr-TR" b="0" i="0" smtClean="0">
                        <a:latin typeface="Cambria Math"/>
                        <a:ea typeface="Cambria Math"/>
                      </a:rPr>
                      <m:t> </m:t>
                    </m:r>
                  </m:oMath>
                </a14:m>
                <a:r>
                  <a:rPr lang="tr-TR" dirty="0">
                    <a:latin typeface="Arial" pitchFamily="34" charset="0"/>
                    <a:cs typeface="Arial" pitchFamily="34" charset="0"/>
                  </a:rPr>
                  <a:t>ve </a:t>
                </a:r>
                <a:r>
                  <a:rPr lang="tr-TR" dirty="0"/>
                  <a:t>s </a:t>
                </a:r>
                <a14:m>
                  <m:oMath xmlns:m="http://schemas.openxmlformats.org/officeDocument/2006/math">
                    <m:r>
                      <a:rPr lang="tr-TR" i="1">
                        <a:latin typeface="Cambria Math"/>
                      </a:rPr>
                      <m:t>=</m:t>
                    </m:r>
                    <m:d>
                      <m:dPr>
                        <m:ctrlPr>
                          <a:rPr lang="tr-TR" i="1">
                            <a:latin typeface="Cambria Math" panose="02040503050406030204" pitchFamily="18" charset="0"/>
                          </a:rPr>
                        </m:ctrlPr>
                      </m:dPr>
                      <m:e>
                        <m:r>
                          <a:rPr lang="tr-TR" i="1">
                            <a:latin typeface="Cambria Math"/>
                          </a:rPr>
                          <m:t>2 </m:t>
                        </m:r>
                        <m:r>
                          <m:rPr>
                            <m:sty m:val="p"/>
                          </m:rPr>
                          <a:rPr lang="el-GR" i="1">
                            <a:latin typeface="Cambria Math"/>
                          </a:rPr>
                          <m:t>π</m:t>
                        </m:r>
                        <m:r>
                          <a:rPr lang="tr-TR" i="1">
                            <a:latin typeface="Cambria Math"/>
                          </a:rPr>
                          <m:t>𝑟</m:t>
                        </m:r>
                      </m:e>
                    </m:d>
                    <m:r>
                      <a:rPr lang="tr-TR" i="1">
                        <a:latin typeface="Cambria Math"/>
                      </a:rPr>
                      <m:t>𝑛</m:t>
                    </m:r>
                  </m:oMath>
                </a14:m>
                <a:r>
                  <a:rPr lang="tr-TR" dirty="0">
                    <a:latin typeface="Arial" pitchFamily="34" charset="0"/>
                    <a:cs typeface="Arial" pitchFamily="34" charset="0"/>
                  </a:rPr>
                  <a:t>’den şu şekilde elde ederiz.</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                     </a:t>
                </a:r>
                <a14:m>
                  <m:oMath xmlns:m="http://schemas.openxmlformats.org/officeDocument/2006/math">
                    <m:r>
                      <a:rPr lang="tr-TR" i="1" smtClean="0">
                        <a:solidFill>
                          <a:schemeClr val="accent5">
                            <a:lumMod val="75000"/>
                          </a:schemeClr>
                        </a:solidFill>
                        <a:latin typeface="Cambria Math"/>
                      </a:rPr>
                      <m:t>𝑊</m:t>
                    </m:r>
                    <m:r>
                      <a:rPr lang="tr-TR" i="1" smtClean="0">
                        <a:solidFill>
                          <a:schemeClr val="accent5">
                            <a:lumMod val="75000"/>
                          </a:schemeClr>
                        </a:solidFill>
                        <a:latin typeface="Cambria Math"/>
                      </a:rPr>
                      <m:t>=</m:t>
                    </m:r>
                    <m:f>
                      <m:fPr>
                        <m:ctrlPr>
                          <a:rPr lang="tr-TR" i="1">
                            <a:solidFill>
                              <a:schemeClr val="accent5">
                                <a:lumMod val="75000"/>
                              </a:schemeClr>
                            </a:solidFill>
                            <a:latin typeface="Cambria Math" panose="02040503050406030204" pitchFamily="18" charset="0"/>
                          </a:rPr>
                        </m:ctrlPr>
                      </m:fPr>
                      <m:num>
                        <m:r>
                          <m:rPr>
                            <m:sty m:val="p"/>
                          </m:rPr>
                          <a:rPr lang="el-GR" i="1">
                            <a:solidFill>
                              <a:schemeClr val="accent5">
                                <a:lumMod val="75000"/>
                              </a:schemeClr>
                            </a:solidFill>
                            <a:latin typeface="Cambria Math"/>
                          </a:rPr>
                          <m:t>Ω</m:t>
                        </m:r>
                      </m:num>
                      <m:den>
                        <m:r>
                          <a:rPr lang="tr-TR" b="0" i="1" smtClean="0">
                            <a:solidFill>
                              <a:schemeClr val="accent5">
                                <a:lumMod val="75000"/>
                              </a:schemeClr>
                            </a:solidFill>
                            <a:latin typeface="Cambria Math"/>
                          </a:rPr>
                          <m:t>𝑟</m:t>
                        </m:r>
                      </m:den>
                    </m:f>
                    <m:d>
                      <m:dPr>
                        <m:ctrlPr>
                          <a:rPr lang="tr-TR" i="1">
                            <a:solidFill>
                              <a:schemeClr val="accent5">
                                <a:lumMod val="75000"/>
                              </a:schemeClr>
                            </a:solidFill>
                            <a:latin typeface="Cambria Math" panose="02040503050406030204" pitchFamily="18" charset="0"/>
                          </a:rPr>
                        </m:ctrlPr>
                      </m:dPr>
                      <m:e>
                        <m:r>
                          <a:rPr lang="tr-TR" i="1">
                            <a:solidFill>
                              <a:schemeClr val="accent5">
                                <a:lumMod val="75000"/>
                              </a:schemeClr>
                            </a:solidFill>
                            <a:latin typeface="Cambria Math"/>
                          </a:rPr>
                          <m:t>2</m:t>
                        </m:r>
                        <m:r>
                          <m:rPr>
                            <m:sty m:val="p"/>
                          </m:rPr>
                          <a:rPr lang="el-GR" i="1">
                            <a:solidFill>
                              <a:schemeClr val="accent5">
                                <a:lumMod val="75000"/>
                              </a:schemeClr>
                            </a:solidFill>
                            <a:latin typeface="Cambria Math"/>
                          </a:rPr>
                          <m:t>π</m:t>
                        </m:r>
                        <m:r>
                          <a:rPr lang="tr-TR" i="1">
                            <a:solidFill>
                              <a:schemeClr val="accent5">
                                <a:lumMod val="75000"/>
                              </a:schemeClr>
                            </a:solidFill>
                            <a:latin typeface="Cambria Math"/>
                          </a:rPr>
                          <m:t>𝑟</m:t>
                        </m:r>
                      </m:e>
                    </m:d>
                    <m:r>
                      <a:rPr lang="tr-TR" i="1">
                        <a:solidFill>
                          <a:schemeClr val="accent5">
                            <a:lumMod val="75000"/>
                          </a:schemeClr>
                        </a:solidFill>
                        <a:latin typeface="Cambria Math"/>
                      </a:rPr>
                      <m:t>𝑛</m:t>
                    </m:r>
                  </m:oMath>
                </a14:m>
                <a:endParaRPr lang="tr-TR" dirty="0">
                  <a:solidFill>
                    <a:schemeClr val="accent5">
                      <a:lumMod val="75000"/>
                    </a:schemeClr>
                  </a:solidFill>
                </a:endParaRPr>
              </a:p>
              <a:p>
                <a:pPr marL="0" indent="0">
                  <a:buNone/>
                </a:pPr>
                <a:r>
                  <a:rPr lang="tr-TR" dirty="0">
                    <a:solidFill>
                      <a:schemeClr val="accent5">
                        <a:lumMod val="75000"/>
                      </a:schemeClr>
                    </a:solidFill>
                    <a:latin typeface="Arial" pitchFamily="34" charset="0"/>
                    <a:cs typeface="Arial" pitchFamily="34" charset="0"/>
                  </a:rPr>
                  <a:t>                     </a:t>
                </a:r>
                <a14:m>
                  <m:oMath xmlns:m="http://schemas.openxmlformats.org/officeDocument/2006/math">
                    <m:r>
                      <a:rPr lang="tr-TR" i="1">
                        <a:solidFill>
                          <a:schemeClr val="accent5">
                            <a:lumMod val="75000"/>
                          </a:schemeClr>
                        </a:solidFill>
                        <a:latin typeface="Cambria Math"/>
                      </a:rPr>
                      <m:t>𝑊</m:t>
                    </m:r>
                  </m:oMath>
                </a14:m>
                <a:r>
                  <a:rPr lang="tr-TR" dirty="0">
                    <a:solidFill>
                      <a:schemeClr val="accent5">
                        <a:lumMod val="75000"/>
                      </a:schemeClr>
                    </a:solidFill>
                    <a:latin typeface="Cambria Math" pitchFamily="18" charset="0"/>
                    <a:ea typeface="Cambria Math" pitchFamily="18" charset="0"/>
                  </a:rPr>
                  <a:t>= ( 2</a:t>
                </a:r>
                <a14:m>
                  <m:oMath xmlns:m="http://schemas.openxmlformats.org/officeDocument/2006/math">
                    <m:r>
                      <m:rPr>
                        <m:sty m:val="p"/>
                      </m:rPr>
                      <a:rPr lang="el-GR" i="1">
                        <a:solidFill>
                          <a:schemeClr val="accent5">
                            <a:lumMod val="75000"/>
                          </a:schemeClr>
                        </a:solidFill>
                        <a:latin typeface="Cambria Math"/>
                      </a:rPr>
                      <m:t>π</m:t>
                    </m:r>
                    <m:r>
                      <m:rPr>
                        <m:sty m:val="p"/>
                      </m:rPr>
                      <a:rPr lang="tr-TR" b="0" i="0" smtClean="0">
                        <a:solidFill>
                          <a:schemeClr val="accent5">
                            <a:lumMod val="75000"/>
                          </a:schemeClr>
                        </a:solidFill>
                        <a:latin typeface="Cambria Math"/>
                      </a:rPr>
                      <m:t>n</m:t>
                    </m:r>
                  </m:oMath>
                </a14:m>
                <a:r>
                  <a:rPr lang="tr-TR" dirty="0">
                    <a:solidFill>
                      <a:schemeClr val="accent5">
                        <a:lumMod val="75000"/>
                      </a:schemeClr>
                    </a:solidFill>
                    <a:latin typeface="Cambria Math" pitchFamily="18" charset="0"/>
                    <a:ea typeface="Cambria Math" pitchFamily="18" charset="0"/>
                  </a:rPr>
                  <a:t>)</a:t>
                </a:r>
                <a:r>
                  <a:rPr lang="el-GR" dirty="0">
                    <a:solidFill>
                      <a:schemeClr val="accent5">
                        <a:lumMod val="75000"/>
                      </a:schemeClr>
                    </a:solidFill>
                    <a:ea typeface="Cambria Math"/>
                  </a:rPr>
                  <a:t> </a:t>
                </a:r>
                <a14:m>
                  <m:oMath xmlns:m="http://schemas.openxmlformats.org/officeDocument/2006/math">
                    <m:r>
                      <m:rPr>
                        <m:sty m:val="p"/>
                      </m:rPr>
                      <a:rPr lang="el-GR" i="1">
                        <a:solidFill>
                          <a:schemeClr val="accent5">
                            <a:lumMod val="75000"/>
                          </a:schemeClr>
                        </a:solidFill>
                        <a:latin typeface="Cambria Math"/>
                        <a:ea typeface="Cambria Math"/>
                      </a:rPr>
                      <m:t>Ω</m:t>
                    </m:r>
                  </m:oMath>
                </a14:m>
                <a:endParaRPr lang="tr-TR" dirty="0">
                  <a:solidFill>
                    <a:schemeClr val="accent5">
                      <a:lumMod val="75000"/>
                    </a:schemeClr>
                  </a:solidFill>
                  <a:latin typeface="Cambria Math" pitchFamily="18" charset="0"/>
                  <a:ea typeface="Cambria Math" pitchFamily="18" charset="0"/>
                </a:endParaRPr>
              </a:p>
              <a:p>
                <a:pPr marL="0" indent="0">
                  <a:buNone/>
                </a:pPr>
                <a:endParaRPr lang="tr-TR" dirty="0">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660908" y="412278"/>
                <a:ext cx="7816342" cy="6083771"/>
              </a:xfrm>
              <a:blipFill>
                <a:blip r:embed="rId2"/>
                <a:stretch>
                  <a:fillRect l="-1169" t="-2405"/>
                </a:stretch>
              </a:blipFill>
            </p:spPr>
            <p:txBody>
              <a:bodyPr/>
              <a:lstStyle/>
              <a:p>
                <a:r>
                  <a:rPr lang="tr-TR">
                    <a:noFill/>
                  </a:rPr>
                  <a:t> </a:t>
                </a:r>
              </a:p>
            </p:txBody>
          </p:sp>
        </mc:Fallback>
      </mc:AlternateContent>
      <p:pic>
        <p:nvPicPr>
          <p:cNvPr id="2" name="Resim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0303" y="251021"/>
            <a:ext cx="3141935" cy="2800590"/>
          </a:xfrm>
          <a:prstGeom prst="rect">
            <a:avLst/>
          </a:prstGeom>
        </p:spPr>
      </p:pic>
    </p:spTree>
    <p:extLst>
      <p:ext uri="{BB962C8B-B14F-4D97-AF65-F5344CB8AC3E}">
        <p14:creationId xmlns:p14="http://schemas.microsoft.com/office/powerpoint/2010/main" val="366661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0613" y="1124744"/>
            <a:ext cx="9648825" cy="4824536"/>
          </a:xfrm>
        </p:spPr>
        <p:txBody>
          <a:bodyPr/>
          <a:lstStyle/>
          <a:p>
            <a:pPr marL="0" indent="0">
              <a:buNone/>
            </a:pPr>
            <a:r>
              <a:rPr lang="tr-TR" sz="2800" dirty="0">
                <a:latin typeface="Arial" pitchFamily="34" charset="0"/>
                <a:cs typeface="Arial" pitchFamily="34" charset="0"/>
              </a:rPr>
              <a:t>Sürtünme Kuvvetleri Nedeniyle Yapılan İş</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Eğer sistemde sürtünme varsa, onu telafi etmek için iş yapılmak zorundadır. Sürtünme enerjisini birimi J olan </a:t>
            </a:r>
            <a:r>
              <a:rPr lang="tr-TR" dirty="0" err="1">
                <a:latin typeface="Arial" pitchFamily="34" charset="0"/>
                <a:cs typeface="Arial" pitchFamily="34" charset="0"/>
              </a:rPr>
              <a:t>E</a:t>
            </a:r>
            <a:r>
              <a:rPr lang="tr-TR" baseline="-25000" dirty="0" err="1">
                <a:latin typeface="Arial" pitchFamily="34" charset="0"/>
                <a:cs typeface="Arial" pitchFamily="34" charset="0"/>
              </a:rPr>
              <a:t>f</a:t>
            </a:r>
            <a:r>
              <a:rPr lang="tr-TR" dirty="0">
                <a:latin typeface="Arial" pitchFamily="34" charset="0"/>
                <a:cs typeface="Arial" pitchFamily="34" charset="0"/>
              </a:rPr>
              <a:t> olarak gösterirsek, sürtünme nedeniyle yapılan iş,</a:t>
            </a:r>
          </a:p>
          <a:p>
            <a:pPr marL="0" indent="0">
              <a:buNone/>
            </a:pPr>
            <a:endParaRPr lang="tr-TR" dirty="0">
              <a:latin typeface="Arial" pitchFamily="34" charset="0"/>
              <a:cs typeface="Arial" pitchFamily="34" charset="0"/>
            </a:endParaRPr>
          </a:p>
          <a:p>
            <a:pPr marL="0" indent="0">
              <a:buNone/>
            </a:pPr>
            <a:r>
              <a:rPr lang="tr-TR" dirty="0">
                <a:solidFill>
                  <a:schemeClr val="accent5">
                    <a:lumMod val="75000"/>
                  </a:schemeClr>
                </a:solidFill>
                <a:latin typeface="Arial" pitchFamily="34" charset="0"/>
                <a:cs typeface="Arial" pitchFamily="34" charset="0"/>
              </a:rPr>
              <a:t>                            W = - </a:t>
            </a:r>
            <a:r>
              <a:rPr lang="tr-TR" dirty="0" err="1">
                <a:solidFill>
                  <a:schemeClr val="accent5">
                    <a:lumMod val="75000"/>
                  </a:schemeClr>
                </a:solidFill>
                <a:latin typeface="Arial" pitchFamily="34" charset="0"/>
                <a:cs typeface="Arial" pitchFamily="34" charset="0"/>
              </a:rPr>
              <a:t>E</a:t>
            </a:r>
            <a:r>
              <a:rPr lang="tr-TR" baseline="-25000" dirty="0" err="1">
                <a:solidFill>
                  <a:schemeClr val="accent5">
                    <a:lumMod val="75000"/>
                  </a:schemeClr>
                </a:solidFill>
                <a:latin typeface="Arial" pitchFamily="34" charset="0"/>
                <a:cs typeface="Arial" pitchFamily="34" charset="0"/>
              </a:rPr>
              <a:t>f</a:t>
            </a:r>
            <a:endParaRPr lang="tr-TR" dirty="0">
              <a:solidFill>
                <a:schemeClr val="accent5">
                  <a:lumMod val="75000"/>
                </a:schemeClr>
              </a:solidFill>
              <a:latin typeface="Arial" pitchFamily="34" charset="0"/>
              <a:cs typeface="Arial" pitchFamily="34" charset="0"/>
            </a:endParaRPr>
          </a:p>
          <a:p>
            <a:pPr marL="0" indent="0">
              <a:buNone/>
            </a:pPr>
            <a:r>
              <a:rPr lang="tr-TR" dirty="0">
                <a:solidFill>
                  <a:schemeClr val="accent5">
                    <a:lumMod val="75000"/>
                  </a:schemeClr>
                </a:solidFill>
                <a:latin typeface="Arial" pitchFamily="34" charset="0"/>
                <a:cs typeface="Arial" pitchFamily="34" charset="0"/>
              </a:rPr>
              <a:t> </a:t>
            </a:r>
          </a:p>
          <a:p>
            <a:pPr marL="0" indent="0">
              <a:buNone/>
            </a:pPr>
            <a:endParaRPr lang="tr-TR" baseline="-25000" dirty="0">
              <a:solidFill>
                <a:schemeClr val="accent5">
                  <a:lumMod val="75000"/>
                </a:schemeClr>
              </a:solidFill>
            </a:endParaRPr>
          </a:p>
          <a:p>
            <a:pPr marL="0" indent="0">
              <a:buNone/>
            </a:pPr>
            <a:endParaRPr lang="tr-TR" dirty="0">
              <a:latin typeface="Arial" pitchFamily="34" charset="0"/>
              <a:cs typeface="Arial" pitchFamily="34" charset="0"/>
            </a:endParaRPr>
          </a:p>
        </p:txBody>
      </p:sp>
    </p:spTree>
    <p:extLst>
      <p:ext uri="{BB962C8B-B14F-4D97-AF65-F5344CB8AC3E}">
        <p14:creationId xmlns:p14="http://schemas.microsoft.com/office/powerpoint/2010/main" val="1066012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6250" y="980728"/>
            <a:ext cx="11258550" cy="5112568"/>
          </a:xfrm>
        </p:spPr>
        <p:txBody>
          <a:bodyPr>
            <a:normAutofit/>
          </a:bodyPr>
          <a:lstStyle/>
          <a:p>
            <a:pPr marL="0" indent="0">
              <a:buNone/>
            </a:pPr>
            <a:r>
              <a:rPr lang="tr-TR" sz="2800" dirty="0">
                <a:latin typeface="Arial" pitchFamily="34" charset="0"/>
                <a:cs typeface="Arial" pitchFamily="34" charset="0"/>
              </a:rPr>
              <a:t>Hareket Eden Bir Sınır Nedeniyle Yapılan İş</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Enerji gönderen bir sistem için en yaygın örnek olarak, bir silindir içine hapsedilmiş bir gazın piston ile hareket ettirildiği bir motor verilebilir. Diğer başka bir durum, silindir içinde hapsedilmiş bir gazın sıkıştırılması için hareket ettirilen bir pistonun bulunduğu bir bisiklet pompasındaki gibi gazın sıkıştırılmasıdır. Bu örneklerde, sistem sınırı kuvvetin uygulanması nedeniyle hareket eder ve iş sistem sınırına karşı aktarılır.</a:t>
            </a:r>
          </a:p>
        </p:txBody>
      </p:sp>
    </p:spTree>
    <p:extLst>
      <p:ext uri="{BB962C8B-B14F-4D97-AF65-F5344CB8AC3E}">
        <p14:creationId xmlns:p14="http://schemas.microsoft.com/office/powerpoint/2010/main" val="2192535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5325" y="692696"/>
            <a:ext cx="11149013" cy="5544616"/>
          </a:xfrm>
        </p:spPr>
        <p:txBody>
          <a:bodyPr>
            <a:noAutofit/>
          </a:bodyPr>
          <a:lstStyle/>
          <a:p>
            <a:pPr marL="0" indent="0">
              <a:buNone/>
            </a:pPr>
            <a:endParaRPr lang="tr-TR" dirty="0">
              <a:latin typeface="Arial" pitchFamily="34" charset="0"/>
              <a:cs typeface="Arial" pitchFamily="34" charset="0"/>
            </a:endParaRPr>
          </a:p>
          <a:p>
            <a:pPr marL="0" indent="0">
              <a:buNone/>
            </a:pPr>
            <a:endParaRPr lang="tr-TR" dirty="0">
              <a:latin typeface="Arial" pitchFamily="34" charset="0"/>
              <a:cs typeface="Arial" pitchFamily="34" charset="0"/>
            </a:endParaRPr>
          </a:p>
          <a:p>
            <a:pPr marL="0" indent="0">
              <a:buNone/>
            </a:pPr>
            <a:endParaRPr lang="tr-TR" dirty="0">
              <a:latin typeface="Arial" pitchFamily="34" charset="0"/>
              <a:cs typeface="Arial" pitchFamily="34" charset="0"/>
            </a:endParaRPr>
          </a:p>
          <a:p>
            <a:pPr marL="0" indent="0">
              <a:buNone/>
            </a:pPr>
            <a:endParaRPr lang="tr-TR" dirty="0">
              <a:latin typeface="Arial" pitchFamily="34" charset="0"/>
              <a:cs typeface="Arial" pitchFamily="34" charset="0"/>
            </a:endParaRPr>
          </a:p>
          <a:p>
            <a:pPr marL="0" indent="0">
              <a:buNone/>
            </a:pPr>
            <a:endParaRPr lang="tr-TR" sz="2200" dirty="0">
              <a:latin typeface="Arial" pitchFamily="34" charset="0"/>
              <a:ea typeface="Cambria" pitchFamily="18" charset="0"/>
              <a:cs typeface="Arial" pitchFamily="34" charset="0"/>
            </a:endParaRPr>
          </a:p>
          <a:p>
            <a:pPr marL="0" indent="0">
              <a:buNone/>
            </a:pPr>
            <a:r>
              <a:rPr lang="tr-TR" sz="2200" dirty="0">
                <a:latin typeface="Arial" pitchFamily="34" charset="0"/>
                <a:ea typeface="Cambria" pitchFamily="18" charset="0"/>
                <a:cs typeface="Arial" pitchFamily="34" charset="0"/>
              </a:rPr>
              <a:t>Şekil de gösterildiği gibi bir piston ve bir silindir durumunu inceleyelim; sistem sınırı gazın etrafını saracak şekilde çizilmiştir. Pistonun ve silindirin sistemin bir parçası olmadığına, ancak sistemi çevreleyen ortama bağlı olduklarına dikkat ediniz. Gazın ısındıkça genleşir ve pistonun konum 1'den 2’ ye hareket etmesine neden olur. Sistem sınırı esnek olduğu için piston dışarıya doğru hareket ettikçe genleşir. Bu durumda, iş genleşen gaz tarafından yani sistem tarafından yapılmaktadır.</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63752" y="692696"/>
            <a:ext cx="4232026" cy="2152622"/>
          </a:xfrm>
          <a:prstGeom prst="rect">
            <a:avLst/>
          </a:prstGeom>
        </p:spPr>
      </p:pic>
    </p:spTree>
    <p:extLst>
      <p:ext uri="{BB962C8B-B14F-4D97-AF65-F5344CB8AC3E}">
        <p14:creationId xmlns:p14="http://schemas.microsoft.com/office/powerpoint/2010/main" val="1268764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966787" y="764704"/>
                <a:ext cx="10582275" cy="5328592"/>
              </a:xfrm>
            </p:spPr>
            <p:txBody>
              <a:bodyPr>
                <a:normAutofit/>
              </a:bodyPr>
              <a:lstStyle/>
              <a:p>
                <a:pPr marL="0" indent="0">
                  <a:buNone/>
                </a:pPr>
                <a:r>
                  <a:rPr lang="tr-TR" dirty="0">
                    <a:latin typeface="Arial" pitchFamily="34" charset="0"/>
                    <a:cs typeface="Arial" pitchFamily="34" charset="0"/>
                  </a:rPr>
                  <a:t>Piston kısa bir mesafe, </a:t>
                </a:r>
                <a:r>
                  <a:rPr lang="tr-TR" dirty="0" err="1">
                    <a:latin typeface="Arial" pitchFamily="34" charset="0"/>
                    <a:cs typeface="Arial" pitchFamily="34" charset="0"/>
                  </a:rPr>
                  <a:t>ds</a:t>
                </a:r>
                <a:r>
                  <a:rPr lang="tr-TR" dirty="0">
                    <a:latin typeface="Arial" pitchFamily="34" charset="0"/>
                    <a:cs typeface="Arial" pitchFamily="34" charset="0"/>
                  </a:rPr>
                  <a:t>, hareket ettiğinde, sistem tarafından yapıla diferansiyel iş miktarı kuvvet, F, ile mesafenin, </a:t>
                </a:r>
                <a:r>
                  <a:rPr lang="tr-TR" dirty="0" err="1">
                    <a:latin typeface="Arial" pitchFamily="34" charset="0"/>
                    <a:cs typeface="Arial" pitchFamily="34" charset="0"/>
                  </a:rPr>
                  <a:t>ds</a:t>
                </a:r>
                <a:r>
                  <a:rPr lang="tr-TR" dirty="0">
                    <a:latin typeface="Arial" pitchFamily="34" charset="0"/>
                    <a:cs typeface="Arial" pitchFamily="34" charset="0"/>
                  </a:rPr>
                  <a:t>, çarpımıdır:</a:t>
                </a:r>
              </a:p>
              <a:p>
                <a:pPr marL="0" indent="0">
                  <a:buNone/>
                </a:pPr>
                <a:endParaRPr lang="tr-TR" i="1" dirty="0">
                  <a:latin typeface="Cambria Math"/>
                </a:endParaRPr>
              </a:p>
              <a:p>
                <a:pPr marL="0" indent="0">
                  <a:buNone/>
                </a:pPr>
                <a14:m>
                  <m:oMathPara xmlns:m="http://schemas.openxmlformats.org/officeDocument/2006/math">
                    <m:oMathParaPr>
                      <m:jc m:val="centerGroup"/>
                    </m:oMathParaPr>
                    <m:oMath xmlns:m="http://schemas.openxmlformats.org/officeDocument/2006/math">
                      <m:r>
                        <a:rPr lang="tr-TR" i="1" smtClean="0">
                          <a:solidFill>
                            <a:schemeClr val="accent5">
                              <a:lumMod val="75000"/>
                            </a:schemeClr>
                          </a:solidFill>
                          <a:latin typeface="Cambria Math"/>
                        </a:rPr>
                        <m:t>𝑑𝑊</m:t>
                      </m:r>
                      <m:r>
                        <a:rPr lang="tr-TR" i="1" smtClean="0">
                          <a:solidFill>
                            <a:schemeClr val="accent5">
                              <a:lumMod val="75000"/>
                            </a:schemeClr>
                          </a:solidFill>
                          <a:latin typeface="Cambria Math"/>
                        </a:rPr>
                        <m:t>=</m:t>
                      </m:r>
                      <m:r>
                        <a:rPr lang="tr-TR" i="1" smtClean="0">
                          <a:solidFill>
                            <a:schemeClr val="accent5">
                              <a:lumMod val="75000"/>
                            </a:schemeClr>
                          </a:solidFill>
                          <a:latin typeface="Cambria Math"/>
                        </a:rPr>
                        <m:t>𝐹𝑑𝑠</m:t>
                      </m:r>
                      <m:r>
                        <a:rPr lang="tr-TR" i="1" smtClean="0">
                          <a:solidFill>
                            <a:schemeClr val="accent5">
                              <a:lumMod val="75000"/>
                            </a:schemeClr>
                          </a:solidFill>
                          <a:latin typeface="Cambria Math"/>
                        </a:rPr>
                        <m:t> </m:t>
                      </m:r>
                    </m:oMath>
                  </m:oMathPara>
                </a14:m>
                <a:endParaRPr lang="tr-TR" dirty="0">
                  <a:solidFill>
                    <a:schemeClr val="accent5">
                      <a:lumMod val="75000"/>
                    </a:schemeClr>
                  </a:solidFill>
                </a:endParaRP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Ancak, </a:t>
                </a:r>
                <a14:m>
                  <m:oMath xmlns:m="http://schemas.openxmlformats.org/officeDocument/2006/math">
                    <m:r>
                      <a:rPr lang="tr-TR" b="0" i="1" smtClean="0">
                        <a:solidFill>
                          <a:schemeClr val="tx1"/>
                        </a:solidFill>
                        <a:latin typeface="Cambria Math"/>
                        <a:cs typeface="Arial" pitchFamily="34" charset="0"/>
                      </a:rPr>
                      <m:t>𝑃</m:t>
                    </m:r>
                    <m:r>
                      <a:rPr lang="tr-TR" b="0" i="1" smtClean="0">
                        <a:solidFill>
                          <a:schemeClr val="tx1"/>
                        </a:solidFill>
                        <a:latin typeface="Cambria Math"/>
                        <a:cs typeface="Arial" pitchFamily="34" charset="0"/>
                      </a:rPr>
                      <m:t>=</m:t>
                    </m:r>
                  </m:oMath>
                </a14:m>
                <a:r>
                  <a:rPr lang="tr-TR" dirty="0">
                    <a:solidFill>
                      <a:schemeClr val="tx1"/>
                    </a:solidFill>
                    <a:latin typeface="Arial" pitchFamily="34" charset="0"/>
                    <a:cs typeface="Arial" pitchFamily="34" charset="0"/>
                  </a:rPr>
                  <a:t> </a:t>
                </a:r>
                <a14:m>
                  <m:oMath xmlns:m="http://schemas.openxmlformats.org/officeDocument/2006/math">
                    <m:f>
                      <m:fPr>
                        <m:ctrlPr>
                          <a:rPr lang="tr-TR" b="0" i="1" smtClean="0">
                            <a:solidFill>
                              <a:schemeClr val="tx1"/>
                            </a:solidFill>
                            <a:latin typeface="Cambria Math" panose="02040503050406030204" pitchFamily="18" charset="0"/>
                            <a:cs typeface="Arial" pitchFamily="34" charset="0"/>
                          </a:rPr>
                        </m:ctrlPr>
                      </m:fPr>
                      <m:num>
                        <m:r>
                          <a:rPr lang="tr-TR" b="0" i="1" smtClean="0">
                            <a:solidFill>
                              <a:schemeClr val="tx1"/>
                            </a:solidFill>
                            <a:latin typeface="Cambria Math"/>
                            <a:cs typeface="Arial" pitchFamily="34" charset="0"/>
                          </a:rPr>
                          <m:t>𝑑𝐹</m:t>
                        </m:r>
                      </m:num>
                      <m:den>
                        <m:r>
                          <a:rPr lang="tr-TR" b="0" i="1" smtClean="0">
                            <a:solidFill>
                              <a:schemeClr val="tx1"/>
                            </a:solidFill>
                            <a:latin typeface="Cambria Math"/>
                            <a:cs typeface="Arial" pitchFamily="34" charset="0"/>
                          </a:rPr>
                          <m:t>𝑑𝐴</m:t>
                        </m:r>
                      </m:den>
                    </m:f>
                  </m:oMath>
                </a14:m>
                <a:r>
                  <a:rPr lang="tr-TR" dirty="0">
                    <a:solidFill>
                      <a:schemeClr val="tx1"/>
                    </a:solidFill>
                    <a:latin typeface="Arial" pitchFamily="34" charset="0"/>
                    <a:cs typeface="Arial" pitchFamily="34" charset="0"/>
                  </a:rPr>
                  <a:t> </a:t>
                </a:r>
                <a:r>
                  <a:rPr lang="tr-TR" dirty="0">
                    <a:latin typeface="Arial" pitchFamily="34" charset="0"/>
                    <a:cs typeface="Arial" pitchFamily="34" charset="0"/>
                  </a:rPr>
                  <a:t>eşitliğinden, Kuvvet/Alan=Basınç yazılır. Bu nedenle, eğer pistonun kesit alanı A ise</a:t>
                </a:r>
              </a:p>
              <a:p>
                <a:pPr marL="0" indent="0">
                  <a:buNone/>
                </a:pPr>
                <a:r>
                  <a:rPr lang="tr-TR" dirty="0">
                    <a:latin typeface="Arial" pitchFamily="34" charset="0"/>
                    <a:cs typeface="Arial" pitchFamily="34" charset="0"/>
                  </a:rPr>
                  <a:t>                    </a:t>
                </a:r>
              </a:p>
              <a:p>
                <a:pPr marL="0" indent="0">
                  <a:buNone/>
                </a:pPr>
                <a:r>
                  <a:rPr lang="tr-TR" dirty="0">
                    <a:latin typeface="Arial" pitchFamily="34" charset="0"/>
                    <a:cs typeface="Arial" pitchFamily="34" charset="0"/>
                  </a:rPr>
                  <a:t>                            </a:t>
                </a:r>
                <a14:m>
                  <m:oMath xmlns:m="http://schemas.openxmlformats.org/officeDocument/2006/math">
                    <m:r>
                      <a:rPr lang="tr-TR" i="1" smtClean="0">
                        <a:solidFill>
                          <a:schemeClr val="accent5">
                            <a:lumMod val="75000"/>
                          </a:schemeClr>
                        </a:solidFill>
                        <a:latin typeface="Cambria Math"/>
                      </a:rPr>
                      <m:t>𝑑𝑊</m:t>
                    </m:r>
                    <m:r>
                      <a:rPr lang="tr-TR" i="1" smtClean="0">
                        <a:solidFill>
                          <a:schemeClr val="accent5">
                            <a:lumMod val="75000"/>
                          </a:schemeClr>
                        </a:solidFill>
                        <a:latin typeface="Cambria Math"/>
                      </a:rPr>
                      <m:t>=</m:t>
                    </m:r>
                    <m:r>
                      <a:rPr lang="tr-TR" i="1" smtClean="0">
                        <a:solidFill>
                          <a:schemeClr val="accent5">
                            <a:lumMod val="75000"/>
                          </a:schemeClr>
                        </a:solidFill>
                        <a:latin typeface="Cambria Math"/>
                      </a:rPr>
                      <m:t>𝑃𝐴𝑑𝑠</m:t>
                    </m:r>
                    <m:r>
                      <a:rPr lang="tr-TR" i="1" smtClean="0">
                        <a:solidFill>
                          <a:schemeClr val="accent5">
                            <a:lumMod val="75000"/>
                          </a:schemeClr>
                        </a:solidFill>
                        <a:latin typeface="Cambria Math"/>
                      </a:rPr>
                      <m:t>=</m:t>
                    </m:r>
                    <m:r>
                      <a:rPr lang="tr-TR" i="1" smtClean="0">
                        <a:solidFill>
                          <a:schemeClr val="accent5">
                            <a:lumMod val="75000"/>
                          </a:schemeClr>
                        </a:solidFill>
                        <a:latin typeface="Cambria Math"/>
                      </a:rPr>
                      <m:t>𝑃𝑑𝑉</m:t>
                    </m:r>
                    <m:r>
                      <a:rPr lang="tr-TR" i="1">
                        <a:solidFill>
                          <a:schemeClr val="accent5">
                            <a:lumMod val="75000"/>
                          </a:schemeClr>
                        </a:solidFill>
                        <a:latin typeface="Cambria Math"/>
                      </a:rPr>
                      <m:t> </m:t>
                    </m:r>
                  </m:oMath>
                </a14:m>
                <a:endParaRPr lang="tr-TR" dirty="0">
                  <a:solidFill>
                    <a:schemeClr val="accent5">
                      <a:lumMod val="75000"/>
                    </a:schemeClr>
                  </a:solidFill>
                </a:endParaRP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Eğer piston konum 1'den 2'ye hareket ederse, ardından</a:t>
                </a:r>
              </a:p>
              <a:p>
                <a:pPr marL="0" indent="0">
                  <a:buNone/>
                </a:pPr>
                <a:r>
                  <a:rPr lang="tr-TR" dirty="0"/>
                  <a:t>                                    </a:t>
                </a:r>
                <a:r>
                  <a:rPr lang="tr-TR" dirty="0">
                    <a:solidFill>
                      <a:schemeClr val="accent5">
                        <a:lumMod val="75000"/>
                      </a:schemeClr>
                    </a:solidFill>
                  </a:rPr>
                  <a:t>W</a:t>
                </a:r>
                <a:r>
                  <a:rPr lang="tr-TR" baseline="-25000" dirty="0">
                    <a:solidFill>
                      <a:schemeClr val="accent5">
                        <a:lumMod val="75000"/>
                      </a:schemeClr>
                    </a:solidFill>
                  </a:rPr>
                  <a:t>1-2</a:t>
                </a:r>
                <a:r>
                  <a:rPr lang="tr-TR" dirty="0">
                    <a:solidFill>
                      <a:schemeClr val="accent5">
                        <a:lumMod val="75000"/>
                      </a:schemeClr>
                    </a:solidFill>
                  </a:rPr>
                  <a:t> = </a:t>
                </a:r>
                <a14:m>
                  <m:oMath xmlns:m="http://schemas.openxmlformats.org/officeDocument/2006/math">
                    <m:nary>
                      <m:naryPr>
                        <m:ctrlPr>
                          <a:rPr lang="tr-TR" i="1">
                            <a:solidFill>
                              <a:schemeClr val="accent5">
                                <a:lumMod val="75000"/>
                              </a:schemeClr>
                            </a:solidFill>
                            <a:latin typeface="Cambria Math" panose="02040503050406030204" pitchFamily="18" charset="0"/>
                          </a:rPr>
                        </m:ctrlPr>
                      </m:naryPr>
                      <m:sub>
                        <m:r>
                          <m:rPr>
                            <m:brk m:alnAt="23"/>
                          </m:rPr>
                          <a:rPr lang="tr-TR" i="1">
                            <a:solidFill>
                              <a:schemeClr val="accent5">
                                <a:lumMod val="75000"/>
                              </a:schemeClr>
                            </a:solidFill>
                            <a:latin typeface="Cambria Math"/>
                          </a:rPr>
                          <m:t>1</m:t>
                        </m:r>
                      </m:sub>
                      <m:sup>
                        <m:r>
                          <a:rPr lang="tr-TR" i="1">
                            <a:solidFill>
                              <a:schemeClr val="accent5">
                                <a:lumMod val="75000"/>
                              </a:schemeClr>
                            </a:solidFill>
                            <a:latin typeface="Cambria Math"/>
                          </a:rPr>
                          <m:t>2</m:t>
                        </m:r>
                      </m:sup>
                      <m:e>
                        <m:r>
                          <a:rPr lang="tr-TR" i="1">
                            <a:solidFill>
                              <a:schemeClr val="accent5">
                                <a:lumMod val="75000"/>
                              </a:schemeClr>
                            </a:solidFill>
                            <a:latin typeface="Cambria Math"/>
                          </a:rPr>
                          <m:t>𝑃𝑑𝑉</m:t>
                        </m:r>
                      </m:e>
                    </m:nary>
                  </m:oMath>
                </a14:m>
                <a:endParaRPr lang="tr-TR" dirty="0">
                  <a:solidFill>
                    <a:schemeClr val="accent5">
                      <a:lumMod val="75000"/>
                    </a:schemeClr>
                  </a:solidFill>
                </a:endParaRPr>
              </a:p>
              <a:p>
                <a:pPr marL="0" indent="0">
                  <a:buNone/>
                </a:pPr>
                <a:endParaRPr lang="tr-TR" dirty="0">
                  <a:solidFill>
                    <a:schemeClr val="accent5">
                      <a:lumMod val="75000"/>
                    </a:schemeClr>
                  </a:solidFill>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966787" y="764704"/>
                <a:ext cx="10582275" cy="5328592"/>
              </a:xfrm>
              <a:blipFill>
                <a:blip r:embed="rId2"/>
                <a:stretch>
                  <a:fillRect l="-634" t="-1029" r="-1210"/>
                </a:stretch>
              </a:blipFill>
            </p:spPr>
            <p:txBody>
              <a:bodyPr/>
              <a:lstStyle/>
              <a:p>
                <a:r>
                  <a:rPr lang="tr-TR">
                    <a:noFill/>
                  </a:rPr>
                  <a:t> </a:t>
                </a:r>
              </a:p>
            </p:txBody>
          </p:sp>
        </mc:Fallback>
      </mc:AlternateContent>
    </p:spTree>
    <p:extLst>
      <p:ext uri="{BB962C8B-B14F-4D97-AF65-F5344CB8AC3E}">
        <p14:creationId xmlns:p14="http://schemas.microsoft.com/office/powerpoint/2010/main" val="173859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1987" y="692696"/>
            <a:ext cx="10929937" cy="5328592"/>
          </a:xfrm>
        </p:spPr>
        <p:txBody>
          <a:bodyPr>
            <a:noAutofit/>
          </a:bodyPr>
          <a:lstStyle/>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Gaz yasalarına göre, basınç ile hacim arasındaki ilişki tersinedir; basınç artınca hacim azalır (veya gaz sıkıştırılır), basınç azalınca hacim artar (veya gaz genleşir). Bu nedenle, örneğimizde, basınç sabit tutulunca gaz ısı uygulaması nedeniyle genleşecektir, hacim V</a:t>
            </a:r>
            <a:r>
              <a:rPr lang="tr-TR" baseline="-25000" dirty="0">
                <a:latin typeface="Arial" pitchFamily="34" charset="0"/>
                <a:cs typeface="Arial" pitchFamily="34" charset="0"/>
              </a:rPr>
              <a:t>2</a:t>
            </a:r>
            <a:r>
              <a:rPr lang="tr-TR" dirty="0">
                <a:latin typeface="Arial" pitchFamily="34" charset="0"/>
                <a:cs typeface="Arial" pitchFamily="34" charset="0"/>
              </a:rPr>
              <a:t> V</a:t>
            </a:r>
            <a:r>
              <a:rPr lang="tr-TR" baseline="-25000" dirty="0">
                <a:latin typeface="Arial" pitchFamily="34" charset="0"/>
                <a:cs typeface="Arial" pitchFamily="34" charset="0"/>
              </a:rPr>
              <a:t>1</a:t>
            </a:r>
            <a:r>
              <a:rPr lang="tr-TR" dirty="0">
                <a:latin typeface="Arial" pitchFamily="34" charset="0"/>
                <a:cs typeface="Arial" pitchFamily="34" charset="0"/>
              </a:rPr>
              <a:t> ‘den geniş olacaktır, iş W</a:t>
            </a:r>
            <a:r>
              <a:rPr lang="tr-TR" baseline="-25000" dirty="0">
                <a:latin typeface="Arial" pitchFamily="34" charset="0"/>
                <a:cs typeface="Arial" pitchFamily="34" charset="0"/>
              </a:rPr>
              <a:t>1-2</a:t>
            </a:r>
            <a:r>
              <a:rPr lang="tr-TR" dirty="0">
                <a:latin typeface="Arial" pitchFamily="34" charset="0"/>
                <a:cs typeface="Arial" pitchFamily="34" charset="0"/>
              </a:rPr>
              <a:t>  pozitif olacaktır. Pistonun konum 1'den 2’ye hareket etmesi ve gazın genleşmesi olan işin sistem tarafından yapılması durumu, bizim işaret anlaşması gereği yön gösterimimiz ile uyumludur. Diğer yandan, eğer silindire herhangi bir ısı sağlanmazsa, gaz pistonun aşağıya doğru düşmesi hareketi ile sıkıştırılır, son hacim V</a:t>
            </a:r>
            <a:r>
              <a:rPr lang="tr-TR" baseline="-25000" dirty="0">
                <a:latin typeface="Arial" pitchFamily="34" charset="0"/>
                <a:cs typeface="Arial" pitchFamily="34" charset="0"/>
              </a:rPr>
              <a:t>2</a:t>
            </a:r>
            <a:r>
              <a:rPr lang="tr-TR" dirty="0">
                <a:latin typeface="Arial" pitchFamily="34" charset="0"/>
                <a:cs typeface="Arial" pitchFamily="34" charset="0"/>
              </a:rPr>
              <a:t> başlangıç hacmi V</a:t>
            </a:r>
            <a:r>
              <a:rPr lang="tr-TR" baseline="-25000" dirty="0">
                <a:latin typeface="Arial" pitchFamily="34" charset="0"/>
                <a:cs typeface="Arial" pitchFamily="34" charset="0"/>
              </a:rPr>
              <a:t>1</a:t>
            </a:r>
            <a:r>
              <a:rPr lang="tr-TR" dirty="0">
                <a:latin typeface="Arial" pitchFamily="34" charset="0"/>
                <a:cs typeface="Arial" pitchFamily="34" charset="0"/>
              </a:rPr>
              <a:t>'den küçük olacaktır.</a:t>
            </a:r>
          </a:p>
          <a:p>
            <a:pPr marL="0" indent="0">
              <a:buNone/>
            </a:pPr>
            <a:r>
              <a:rPr lang="tr-TR" dirty="0">
                <a:latin typeface="Arial" pitchFamily="34" charset="0"/>
                <a:cs typeface="Arial" pitchFamily="34" charset="0"/>
              </a:rPr>
              <a:t>İş etkileşimleri ve ısı aktarımının bir sistem sınırına karşı yapılan enerji aktarım mekanizmaları olduğunu anlamak oldukça önemlidir. Özellik değillerdir; bu nedenle işlem sırasında izlenen yola bağlılardır. Hareket eden bir sınır ile ilişkili iş durumunda ise, bu bölümde sunulduğu gibi, basınç hacim yolunu bilmemiz gerekmektedir. </a:t>
            </a:r>
          </a:p>
          <a:p>
            <a:pPr marL="0" indent="0">
              <a:buNone/>
            </a:pPr>
            <a:endParaRPr lang="tr-TR" dirty="0">
              <a:latin typeface="Arial" pitchFamily="34" charset="0"/>
              <a:cs typeface="Arial" pitchFamily="34" charset="0"/>
            </a:endParaRPr>
          </a:p>
        </p:txBody>
      </p:sp>
    </p:spTree>
    <p:extLst>
      <p:ext uri="{BB962C8B-B14F-4D97-AF65-F5344CB8AC3E}">
        <p14:creationId xmlns:p14="http://schemas.microsoft.com/office/powerpoint/2010/main" val="3932707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871538" y="764704"/>
                <a:ext cx="10439400" cy="5400600"/>
              </a:xfrm>
            </p:spPr>
            <p:txBody>
              <a:bodyPr>
                <a:normAutofit/>
              </a:bodyPr>
              <a:lstStyle/>
              <a:p>
                <a:pPr marL="0" indent="0">
                  <a:buNone/>
                </a:pPr>
                <a:r>
                  <a:rPr lang="tr-TR" sz="2800" dirty="0" err="1">
                    <a:latin typeface="Arial" pitchFamily="34" charset="0"/>
                    <a:cs typeface="Arial" pitchFamily="34" charset="0"/>
                  </a:rPr>
                  <a:t>Yerçekim</a:t>
                </a:r>
                <a:r>
                  <a:rPr lang="tr-TR" sz="2800" dirty="0">
                    <a:latin typeface="Arial" pitchFamily="34" charset="0"/>
                    <a:cs typeface="Arial" pitchFamily="34" charset="0"/>
                  </a:rPr>
                  <a:t> Kuvvetleri Nedeniyle Yapılan İş</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Yerçekimi kuvvetine karşı veya tarafından yapılan iş Newton'un hareketin ikinci yasasına göre kuvvet ifadesinin kullanılması ile hesaplanabilir.</a:t>
                </a:r>
              </a:p>
              <a:p>
                <a:pPr marL="0" indent="0">
                  <a:buNone/>
                </a:pPr>
                <a:endParaRPr lang="tr-TR" i="1" dirty="0">
                  <a:solidFill>
                    <a:schemeClr val="accent5">
                      <a:lumMod val="75000"/>
                    </a:schemeClr>
                  </a:solidFill>
                  <a:latin typeface="Cambria Math"/>
                </a:endParaRPr>
              </a:p>
              <a:p>
                <a:pPr marL="0" indent="0">
                  <a:buNone/>
                </a:pPr>
                <a14:m>
                  <m:oMathPara xmlns:m="http://schemas.openxmlformats.org/officeDocument/2006/math">
                    <m:oMathParaPr>
                      <m:jc m:val="centerGroup"/>
                    </m:oMathParaPr>
                    <m:oMath xmlns:m="http://schemas.openxmlformats.org/officeDocument/2006/math">
                      <m:r>
                        <a:rPr lang="tr-TR" i="1">
                          <a:solidFill>
                            <a:schemeClr val="accent5">
                              <a:lumMod val="75000"/>
                            </a:schemeClr>
                          </a:solidFill>
                          <a:latin typeface="Cambria Math"/>
                        </a:rPr>
                        <m:t>𝐹</m:t>
                      </m:r>
                      <m:r>
                        <a:rPr lang="tr-TR" i="1">
                          <a:solidFill>
                            <a:schemeClr val="accent5">
                              <a:lumMod val="75000"/>
                            </a:schemeClr>
                          </a:solidFill>
                          <a:latin typeface="Cambria Math"/>
                        </a:rPr>
                        <m:t>=</m:t>
                      </m:r>
                      <m:r>
                        <a:rPr lang="tr-TR" i="1">
                          <a:solidFill>
                            <a:schemeClr val="accent5">
                              <a:lumMod val="75000"/>
                            </a:schemeClr>
                          </a:solidFill>
                          <a:latin typeface="Cambria Math"/>
                        </a:rPr>
                        <m:t>𝑚𝑔</m:t>
                      </m:r>
                    </m:oMath>
                  </m:oMathPara>
                </a14:m>
                <a:endParaRPr lang="tr-TR" dirty="0">
                  <a:solidFill>
                    <a:schemeClr val="accent5">
                      <a:lumMod val="75000"/>
                    </a:schemeClr>
                  </a:solidFill>
                </a:endParaRPr>
              </a:p>
              <a:p>
                <a:pPr marL="0" indent="0">
                  <a:buNone/>
                </a:pPr>
                <a:endParaRPr lang="tr-TR" dirty="0">
                  <a:latin typeface="Arial" pitchFamily="34" charset="0"/>
                  <a:cs typeface="Arial" pitchFamily="34" charset="0"/>
                </a:endParaRP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Şekilde gösterildiği gibi, eğer bir </a:t>
                </a:r>
              </a:p>
              <a:p>
                <a:pPr marL="0" indent="0">
                  <a:buNone/>
                </a:pPr>
                <a:r>
                  <a:rPr lang="tr-TR" dirty="0">
                    <a:latin typeface="Arial" pitchFamily="34" charset="0"/>
                    <a:cs typeface="Arial" pitchFamily="34" charset="0"/>
                  </a:rPr>
                  <a:t>cismin kütlesi m küçük bir </a:t>
                </a:r>
              </a:p>
              <a:p>
                <a:pPr marL="0" indent="0">
                  <a:buNone/>
                </a:pPr>
                <a:r>
                  <a:rPr lang="tr-TR" dirty="0">
                    <a:latin typeface="Arial" pitchFamily="34" charset="0"/>
                    <a:cs typeface="Arial" pitchFamily="34" charset="0"/>
                  </a:rPr>
                  <a:t>yükseklikte </a:t>
                </a:r>
                <a:r>
                  <a:rPr lang="tr-TR" dirty="0" err="1">
                    <a:latin typeface="Arial" pitchFamily="34" charset="0"/>
                    <a:cs typeface="Arial" pitchFamily="34" charset="0"/>
                  </a:rPr>
                  <a:t>dz</a:t>
                </a:r>
                <a:r>
                  <a:rPr lang="tr-TR" dirty="0">
                    <a:latin typeface="Arial" pitchFamily="34" charset="0"/>
                    <a:cs typeface="Arial" pitchFamily="34" charset="0"/>
                  </a:rPr>
                  <a:t> kaldırılıyorsa, </a:t>
                </a:r>
              </a:p>
              <a:p>
                <a:pPr marL="0" indent="0">
                  <a:buNone/>
                </a:pPr>
                <a:r>
                  <a:rPr lang="tr-TR" dirty="0">
                    <a:latin typeface="Arial" pitchFamily="34" charset="0"/>
                    <a:cs typeface="Arial" pitchFamily="34" charset="0"/>
                  </a:rPr>
                  <a:t>gerekli iş</a:t>
                </a:r>
              </a:p>
              <a:p>
                <a:pPr marL="0" indent="0">
                  <a:buNone/>
                </a:pPr>
                <a:r>
                  <a:rPr lang="tr-TR" dirty="0">
                    <a:latin typeface="Arial" pitchFamily="34" charset="0"/>
                    <a:cs typeface="Arial" pitchFamily="34" charset="0"/>
                  </a:rPr>
                  <a:t>                </a:t>
                </a:r>
                <a14:m>
                  <m:oMath xmlns:m="http://schemas.openxmlformats.org/officeDocument/2006/math">
                    <m:r>
                      <a:rPr lang="tr-TR" i="1">
                        <a:solidFill>
                          <a:schemeClr val="accent5">
                            <a:lumMod val="75000"/>
                          </a:schemeClr>
                        </a:solidFill>
                        <a:latin typeface="Cambria Math"/>
                      </a:rPr>
                      <m:t>𝑑𝑊</m:t>
                    </m:r>
                    <m:r>
                      <a:rPr lang="tr-TR" i="1">
                        <a:solidFill>
                          <a:schemeClr val="accent5">
                            <a:lumMod val="75000"/>
                          </a:schemeClr>
                        </a:solidFill>
                        <a:latin typeface="Cambria Math"/>
                      </a:rPr>
                      <m:t>=</m:t>
                    </m:r>
                    <m:r>
                      <a:rPr lang="tr-TR" i="1">
                        <a:solidFill>
                          <a:schemeClr val="accent5">
                            <a:lumMod val="75000"/>
                          </a:schemeClr>
                        </a:solidFill>
                        <a:latin typeface="Cambria Math"/>
                      </a:rPr>
                      <m:t>𝐹𝑑𝑧</m:t>
                    </m:r>
                    <m:r>
                      <a:rPr lang="tr-TR" i="1">
                        <a:solidFill>
                          <a:schemeClr val="accent5">
                            <a:lumMod val="75000"/>
                          </a:schemeClr>
                        </a:solidFill>
                        <a:latin typeface="Cambria Math"/>
                      </a:rPr>
                      <m:t> </m:t>
                    </m:r>
                  </m:oMath>
                </a14:m>
                <a:r>
                  <a:rPr lang="tr-TR" dirty="0">
                    <a:solidFill>
                      <a:schemeClr val="accent5">
                        <a:lumMod val="75000"/>
                      </a:schemeClr>
                    </a:solidFill>
                  </a:rPr>
                  <a:t>              </a:t>
                </a:r>
              </a:p>
              <a:p>
                <a:pPr marL="0" indent="0">
                  <a:buNone/>
                </a:pPr>
                <a:endParaRPr lang="tr-TR" dirty="0">
                  <a:solidFill>
                    <a:schemeClr val="accent5">
                      <a:lumMod val="75000"/>
                    </a:schemeClr>
                  </a:solidFill>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871538" y="764704"/>
                <a:ext cx="10439400" cy="5400600"/>
              </a:xfrm>
              <a:blipFill>
                <a:blip r:embed="rId2"/>
                <a:stretch>
                  <a:fillRect l="-1227" t="-1919"/>
                </a:stretch>
              </a:blipFill>
            </p:spPr>
            <p:txBody>
              <a:bodyPr/>
              <a:lstStyle/>
              <a:p>
                <a:r>
                  <a:rPr lang="tr-TR">
                    <a:noFill/>
                  </a:rPr>
                  <a:t> </a:t>
                </a:r>
              </a:p>
            </p:txBody>
          </p:sp>
        </mc:Fallback>
      </mc:AlternateContent>
    </p:spTree>
    <p:extLst>
      <p:ext uri="{BB962C8B-B14F-4D97-AF65-F5344CB8AC3E}">
        <p14:creationId xmlns:p14="http://schemas.microsoft.com/office/powerpoint/2010/main" val="3558929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1090613" y="836712"/>
                <a:ext cx="9972675" cy="5400600"/>
              </a:xfrm>
            </p:spPr>
            <p:txBody>
              <a:bodyPr/>
              <a:lstStyle/>
              <a:p>
                <a:pPr marL="0" indent="0">
                  <a:buNone/>
                </a:pPr>
                <a:r>
                  <a:rPr lang="tr-TR" dirty="0">
                    <a:latin typeface="Arial" pitchFamily="34" charset="0"/>
                    <a:cs typeface="Arial" pitchFamily="34" charset="0"/>
                  </a:rPr>
                  <a:t>Eşitlik F= mg ’de yerine koyulursa,</a:t>
                </a:r>
              </a:p>
              <a:p>
                <a:pPr marL="0" indent="0">
                  <a:buNone/>
                </a:pPr>
                <a:r>
                  <a:rPr lang="tr-TR" dirty="0"/>
                  <a:t>                         </a:t>
                </a:r>
                <a14:m>
                  <m:oMath xmlns:m="http://schemas.openxmlformats.org/officeDocument/2006/math">
                    <m:r>
                      <a:rPr lang="tr-TR" i="1" smtClean="0">
                        <a:solidFill>
                          <a:schemeClr val="accent5">
                            <a:lumMod val="75000"/>
                          </a:schemeClr>
                        </a:solidFill>
                        <a:latin typeface="Cambria Math"/>
                      </a:rPr>
                      <m:t>𝑑𝑊</m:t>
                    </m:r>
                    <m:r>
                      <a:rPr lang="tr-TR" i="1" smtClean="0">
                        <a:solidFill>
                          <a:schemeClr val="accent5">
                            <a:lumMod val="75000"/>
                          </a:schemeClr>
                        </a:solidFill>
                        <a:latin typeface="Cambria Math"/>
                      </a:rPr>
                      <m:t>=</m:t>
                    </m:r>
                    <m:r>
                      <a:rPr lang="tr-TR" i="1" smtClean="0">
                        <a:solidFill>
                          <a:schemeClr val="accent5">
                            <a:lumMod val="75000"/>
                          </a:schemeClr>
                        </a:solidFill>
                        <a:latin typeface="Cambria Math"/>
                      </a:rPr>
                      <m:t>𝑚𝑔𝑑𝑧</m:t>
                    </m:r>
                  </m:oMath>
                </a14:m>
                <a:endParaRPr lang="tr-TR" dirty="0">
                  <a:solidFill>
                    <a:schemeClr val="accent5">
                      <a:lumMod val="75000"/>
                    </a:schemeClr>
                  </a:solidFill>
                </a:endParaRPr>
              </a:p>
              <a:p>
                <a:pPr marL="0" indent="0">
                  <a:buNone/>
                </a:pPr>
                <a:endParaRPr lang="tr-TR" dirty="0"/>
              </a:p>
              <a:p>
                <a:pPr marL="0" indent="0">
                  <a:buNone/>
                </a:pPr>
                <a:r>
                  <a:rPr lang="tr-TR" dirty="0">
                    <a:latin typeface="Arial" pitchFamily="34" charset="0"/>
                    <a:cs typeface="Arial" pitchFamily="34" charset="0"/>
                  </a:rPr>
                  <a:t>Cismi konum 1'den konum 2'ye kaldırmak için</a:t>
                </a:r>
              </a:p>
              <a:p>
                <a:pPr marL="0" indent="0">
                  <a:buNone/>
                </a:pPr>
                <a:r>
                  <a:rPr lang="tr-TR" dirty="0">
                    <a:solidFill>
                      <a:schemeClr val="accent5">
                        <a:lumMod val="75000"/>
                      </a:schemeClr>
                    </a:solidFill>
                    <a:latin typeface="Arial" pitchFamily="34" charset="0"/>
                    <a:cs typeface="Arial" pitchFamily="34" charset="0"/>
                  </a:rPr>
                  <a:t>                     </a:t>
                </a:r>
                <a14:m>
                  <m:oMath xmlns:m="http://schemas.openxmlformats.org/officeDocument/2006/math">
                    <m:nary>
                      <m:naryPr>
                        <m:ctrlPr>
                          <a:rPr lang="tr-TR" i="1">
                            <a:solidFill>
                              <a:schemeClr val="accent5">
                                <a:lumMod val="75000"/>
                              </a:schemeClr>
                            </a:solidFill>
                            <a:latin typeface="Cambria Math" panose="02040503050406030204" pitchFamily="18" charset="0"/>
                          </a:rPr>
                        </m:ctrlPr>
                      </m:naryPr>
                      <m:sub>
                        <m:r>
                          <m:rPr>
                            <m:brk m:alnAt="23"/>
                          </m:rPr>
                          <a:rPr lang="tr-TR" i="1">
                            <a:solidFill>
                              <a:schemeClr val="accent5">
                                <a:lumMod val="75000"/>
                              </a:schemeClr>
                            </a:solidFill>
                            <a:latin typeface="Cambria Math"/>
                          </a:rPr>
                          <m:t>1</m:t>
                        </m:r>
                      </m:sub>
                      <m:sup>
                        <m:r>
                          <a:rPr lang="tr-TR" i="1">
                            <a:solidFill>
                              <a:schemeClr val="accent5">
                                <a:lumMod val="75000"/>
                              </a:schemeClr>
                            </a:solidFill>
                            <a:latin typeface="Cambria Math"/>
                          </a:rPr>
                          <m:t>2</m:t>
                        </m:r>
                      </m:sup>
                      <m:e>
                        <m:r>
                          <a:rPr lang="tr-TR" i="1">
                            <a:solidFill>
                              <a:schemeClr val="accent5">
                                <a:lumMod val="75000"/>
                              </a:schemeClr>
                            </a:solidFill>
                            <a:latin typeface="Cambria Math"/>
                          </a:rPr>
                          <m:t>𝑑𝑊</m:t>
                        </m:r>
                        <m:r>
                          <a:rPr lang="tr-TR" i="1">
                            <a:solidFill>
                              <a:schemeClr val="accent5">
                                <a:lumMod val="75000"/>
                              </a:schemeClr>
                            </a:solidFill>
                            <a:latin typeface="Cambria Math"/>
                          </a:rPr>
                          <m:t>= </m:t>
                        </m:r>
                        <m:nary>
                          <m:naryPr>
                            <m:ctrlPr>
                              <a:rPr lang="tr-TR" i="1">
                                <a:solidFill>
                                  <a:schemeClr val="accent5">
                                    <a:lumMod val="75000"/>
                                  </a:schemeClr>
                                </a:solidFill>
                                <a:latin typeface="Cambria Math" panose="02040503050406030204" pitchFamily="18" charset="0"/>
                              </a:rPr>
                            </m:ctrlPr>
                          </m:naryPr>
                          <m:sub>
                            <m:r>
                              <m:rPr>
                                <m:brk m:alnAt="23"/>
                              </m:rPr>
                              <a:rPr lang="tr-TR" i="1">
                                <a:solidFill>
                                  <a:schemeClr val="accent5">
                                    <a:lumMod val="75000"/>
                                  </a:schemeClr>
                                </a:solidFill>
                                <a:latin typeface="Cambria Math"/>
                              </a:rPr>
                              <m:t>1</m:t>
                            </m:r>
                          </m:sub>
                          <m:sup>
                            <m:r>
                              <a:rPr lang="tr-TR" i="1">
                                <a:solidFill>
                                  <a:schemeClr val="accent5">
                                    <a:lumMod val="75000"/>
                                  </a:schemeClr>
                                </a:solidFill>
                                <a:latin typeface="Cambria Math"/>
                              </a:rPr>
                              <m:t>2</m:t>
                            </m:r>
                          </m:sup>
                          <m:e>
                            <m:r>
                              <a:rPr lang="tr-TR" i="1">
                                <a:solidFill>
                                  <a:schemeClr val="accent5">
                                    <a:lumMod val="75000"/>
                                  </a:schemeClr>
                                </a:solidFill>
                                <a:latin typeface="Cambria Math"/>
                              </a:rPr>
                              <m:t>𝑚𝑔𝑑𝑧</m:t>
                            </m:r>
                          </m:e>
                        </m:nary>
                      </m:e>
                    </m:nary>
                  </m:oMath>
                </a14:m>
                <a:endParaRPr lang="tr-TR" dirty="0">
                  <a:solidFill>
                    <a:schemeClr val="accent5">
                      <a:lumMod val="75000"/>
                    </a:schemeClr>
                  </a:solidFill>
                  <a:latin typeface="Arial" pitchFamily="34" charset="0"/>
                  <a:cs typeface="Arial" pitchFamily="34" charset="0"/>
                </a:endParaRPr>
              </a:p>
              <a:p>
                <a:pPr marL="0" indent="0">
                  <a:buNone/>
                </a:pPr>
                <a:r>
                  <a:rPr lang="tr-TR" dirty="0">
                    <a:latin typeface="Arial" pitchFamily="34" charset="0"/>
                    <a:cs typeface="Arial" pitchFamily="34" charset="0"/>
                  </a:rPr>
                  <a:t>veya</a:t>
                </a:r>
              </a:p>
              <a:p>
                <a:pPr marL="0" indent="0">
                  <a:buNone/>
                </a:pPr>
                <a:r>
                  <a:rPr lang="tr-TR" dirty="0">
                    <a:solidFill>
                      <a:schemeClr val="accent5">
                        <a:lumMod val="75000"/>
                      </a:schemeClr>
                    </a:solidFill>
                    <a:latin typeface="Arial" pitchFamily="34" charset="0"/>
                    <a:cs typeface="Arial" pitchFamily="34" charset="0"/>
                  </a:rPr>
                  <a:t> </a:t>
                </a:r>
                <a14:m>
                  <m:oMath xmlns:m="http://schemas.openxmlformats.org/officeDocument/2006/math">
                    <m:r>
                      <a:rPr lang="tr-TR" b="0" i="0" smtClean="0">
                        <a:solidFill>
                          <a:schemeClr val="accent5">
                            <a:lumMod val="75000"/>
                          </a:schemeClr>
                        </a:solidFill>
                        <a:latin typeface="Cambria Math"/>
                      </a:rPr>
                      <m:t>                         </m:t>
                    </m:r>
                    <m:r>
                      <a:rPr lang="tr-TR" i="1">
                        <a:solidFill>
                          <a:schemeClr val="accent5">
                            <a:lumMod val="75000"/>
                          </a:schemeClr>
                        </a:solidFill>
                        <a:latin typeface="Cambria Math"/>
                      </a:rPr>
                      <m:t>𝑊</m:t>
                    </m:r>
                    <m:r>
                      <a:rPr lang="tr-TR" i="1">
                        <a:solidFill>
                          <a:schemeClr val="accent5">
                            <a:lumMod val="75000"/>
                          </a:schemeClr>
                        </a:solidFill>
                        <a:latin typeface="Cambria Math"/>
                      </a:rPr>
                      <m:t>=</m:t>
                    </m:r>
                    <m:r>
                      <a:rPr lang="tr-TR" i="1">
                        <a:solidFill>
                          <a:schemeClr val="accent5">
                            <a:lumMod val="75000"/>
                          </a:schemeClr>
                        </a:solidFill>
                        <a:latin typeface="Cambria Math"/>
                      </a:rPr>
                      <m:t>𝑚𝑔</m:t>
                    </m:r>
                    <m:d>
                      <m:dPr>
                        <m:ctrlPr>
                          <a:rPr lang="tr-TR" i="1">
                            <a:solidFill>
                              <a:schemeClr val="accent5">
                                <a:lumMod val="75000"/>
                              </a:schemeClr>
                            </a:solidFill>
                            <a:latin typeface="Cambria Math" panose="02040503050406030204" pitchFamily="18" charset="0"/>
                          </a:rPr>
                        </m:ctrlPr>
                      </m:dPr>
                      <m:e>
                        <m:r>
                          <a:rPr lang="tr-TR" i="1">
                            <a:solidFill>
                              <a:schemeClr val="accent5">
                                <a:lumMod val="75000"/>
                              </a:schemeClr>
                            </a:solidFill>
                            <a:latin typeface="Cambria Math"/>
                          </a:rPr>
                          <m:t>𝑧</m:t>
                        </m:r>
                        <m:r>
                          <a:rPr lang="tr-TR" i="1" baseline="-25000">
                            <a:solidFill>
                              <a:schemeClr val="accent5">
                                <a:lumMod val="75000"/>
                              </a:schemeClr>
                            </a:solidFill>
                            <a:latin typeface="Cambria Math"/>
                          </a:rPr>
                          <m:t>2</m:t>
                        </m:r>
                        <m:r>
                          <a:rPr lang="tr-TR" i="1">
                            <a:solidFill>
                              <a:schemeClr val="accent5">
                                <a:lumMod val="75000"/>
                              </a:schemeClr>
                            </a:solidFill>
                            <a:latin typeface="Cambria Math"/>
                          </a:rPr>
                          <m:t>−</m:t>
                        </m:r>
                        <m:r>
                          <a:rPr lang="tr-TR" i="1">
                            <a:solidFill>
                              <a:schemeClr val="accent5">
                                <a:lumMod val="75000"/>
                              </a:schemeClr>
                            </a:solidFill>
                            <a:latin typeface="Cambria Math"/>
                          </a:rPr>
                          <m:t>𝑧</m:t>
                        </m:r>
                        <m:r>
                          <a:rPr lang="tr-TR" i="1" baseline="-25000">
                            <a:solidFill>
                              <a:schemeClr val="accent5">
                                <a:lumMod val="75000"/>
                              </a:schemeClr>
                            </a:solidFill>
                            <a:latin typeface="Cambria Math"/>
                          </a:rPr>
                          <m:t>1</m:t>
                        </m:r>
                      </m:e>
                    </m:d>
                  </m:oMath>
                </a14:m>
                <a:endParaRPr lang="tr-TR" dirty="0">
                  <a:solidFill>
                    <a:schemeClr val="accent5">
                      <a:lumMod val="75000"/>
                    </a:schemeClr>
                  </a:solidFill>
                </a:endParaRPr>
              </a:p>
              <a:p>
                <a:pPr marL="0" indent="0">
                  <a:buNone/>
                </a:pPr>
                <a:endParaRPr lang="tr-TR" dirty="0"/>
              </a:p>
              <a:p>
                <a:pPr marL="0" indent="0">
                  <a:buNone/>
                </a:pPr>
                <a:r>
                  <a:rPr lang="tr-TR" dirty="0">
                    <a:latin typeface="Arial" pitchFamily="34" charset="0"/>
                    <a:cs typeface="Arial" pitchFamily="34" charset="0"/>
                  </a:rPr>
                  <a:t>Eşitliğinde yerçekimi kuvveti nedeniyle yapılan işin sistemin potansiyel enerjisindeki değişime eşdeğer olduğunu görebiliriz.</a:t>
                </a: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1090613" y="836712"/>
                <a:ext cx="9972675" cy="5400600"/>
              </a:xfrm>
              <a:blipFill>
                <a:blip r:embed="rId2"/>
                <a:stretch>
                  <a:fillRect l="-672" t="-1016"/>
                </a:stretch>
              </a:blipFill>
            </p:spPr>
            <p:txBody>
              <a:bodyPr/>
              <a:lstStyle/>
              <a:p>
                <a:r>
                  <a:rPr lang="tr-TR">
                    <a:noFill/>
                  </a:rPr>
                  <a:t> </a:t>
                </a:r>
              </a:p>
            </p:txBody>
          </p:sp>
        </mc:Fallback>
      </mc:AlternateContent>
    </p:spTree>
    <p:extLst>
      <p:ext uri="{BB962C8B-B14F-4D97-AF65-F5344CB8AC3E}">
        <p14:creationId xmlns:p14="http://schemas.microsoft.com/office/powerpoint/2010/main" val="3246862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890588" y="764704"/>
                <a:ext cx="10634662" cy="5328592"/>
              </a:xfrm>
            </p:spPr>
            <p:txBody>
              <a:bodyPr>
                <a:normAutofit lnSpcReduction="10000"/>
              </a:bodyPr>
              <a:lstStyle/>
              <a:p>
                <a:pPr marL="0" indent="0">
                  <a:buNone/>
                </a:pPr>
                <a:r>
                  <a:rPr lang="tr-TR" sz="2800" dirty="0">
                    <a:latin typeface="Arial" pitchFamily="34" charset="0"/>
                    <a:cs typeface="Arial" pitchFamily="34" charset="0"/>
                  </a:rPr>
                  <a:t>Hızdaki Değişim Nedeniyle Yapılan İş</a:t>
                </a:r>
              </a:p>
              <a:p>
                <a:pPr marL="0" indent="0">
                  <a:buNone/>
                </a:pPr>
                <a:endParaRPr lang="tr-TR" sz="2800" dirty="0">
                  <a:solidFill>
                    <a:srgbClr val="C00000"/>
                  </a:solidFill>
                  <a:latin typeface="Arial" pitchFamily="34" charset="0"/>
                  <a:cs typeface="Arial" pitchFamily="34" charset="0"/>
                </a:endParaRPr>
              </a:p>
              <a:p>
                <a:pPr marL="0" indent="0">
                  <a:buNone/>
                </a:pPr>
                <a:r>
                  <a:rPr lang="tr-TR" dirty="0">
                    <a:latin typeface="Arial" pitchFamily="34" charset="0"/>
                    <a:cs typeface="Arial" pitchFamily="34" charset="0"/>
                  </a:rPr>
                  <a:t>Eğer bir cisim u</a:t>
                </a:r>
                <a:r>
                  <a:rPr lang="tr-TR" baseline="-25000" dirty="0">
                    <a:latin typeface="Arial" pitchFamily="34" charset="0"/>
                    <a:cs typeface="Arial" pitchFamily="34" charset="0"/>
                  </a:rPr>
                  <a:t>1</a:t>
                </a:r>
                <a:r>
                  <a:rPr lang="tr-TR" dirty="0">
                    <a:latin typeface="Arial" pitchFamily="34" charset="0"/>
                    <a:cs typeface="Arial" pitchFamily="34" charset="0"/>
                  </a:rPr>
                  <a:t> hızında hareket ediyorsa ve hızının u</a:t>
                </a:r>
                <a:r>
                  <a:rPr lang="tr-TR" baseline="-25000" dirty="0">
                    <a:latin typeface="Arial" pitchFamily="34" charset="0"/>
                    <a:cs typeface="Arial" pitchFamily="34" charset="0"/>
                  </a:rPr>
                  <a:t>2</a:t>
                </a:r>
                <a:r>
                  <a:rPr lang="tr-TR" dirty="0">
                    <a:latin typeface="Arial" pitchFamily="34" charset="0"/>
                    <a:cs typeface="Arial" pitchFamily="34" charset="0"/>
                  </a:rPr>
                  <a:t>’ye değişmesi için gerekli işi belirlemek istiyorsak, tekrar Newton'un hareketin ikinci yasasını kullanırız. Buna göre, kuvvet</a:t>
                </a:r>
              </a:p>
              <a:p>
                <a:pPr marL="0" indent="0">
                  <a:buNone/>
                </a:pPr>
                <a:r>
                  <a:rPr lang="tr-TR" dirty="0">
                    <a:latin typeface="Arial" pitchFamily="34" charset="0"/>
                    <a:cs typeface="Arial" pitchFamily="34" charset="0"/>
                  </a:rPr>
                  <a:t>                                </a:t>
                </a:r>
                <a14:m>
                  <m:oMath xmlns:m="http://schemas.openxmlformats.org/officeDocument/2006/math">
                    <m:r>
                      <a:rPr lang="tr-TR" i="1" smtClean="0">
                        <a:solidFill>
                          <a:schemeClr val="accent5">
                            <a:lumMod val="75000"/>
                          </a:schemeClr>
                        </a:solidFill>
                        <a:latin typeface="Cambria Math"/>
                      </a:rPr>
                      <m:t>𝐹</m:t>
                    </m:r>
                    <m:r>
                      <a:rPr lang="tr-TR" i="1" smtClean="0">
                        <a:solidFill>
                          <a:schemeClr val="accent5">
                            <a:lumMod val="75000"/>
                          </a:schemeClr>
                        </a:solidFill>
                        <a:latin typeface="Cambria Math"/>
                      </a:rPr>
                      <m:t>=</m:t>
                    </m:r>
                    <m:r>
                      <a:rPr lang="tr-TR" i="1" smtClean="0">
                        <a:solidFill>
                          <a:schemeClr val="accent5">
                            <a:lumMod val="75000"/>
                          </a:schemeClr>
                        </a:solidFill>
                        <a:latin typeface="Cambria Math"/>
                      </a:rPr>
                      <m:t>𝑚𝑎</m:t>
                    </m:r>
                  </m:oMath>
                </a14:m>
                <a:endParaRPr lang="tr-TR" dirty="0">
                  <a:solidFill>
                    <a:schemeClr val="accent5">
                      <a:lumMod val="75000"/>
                    </a:schemeClr>
                  </a:solidFill>
                </a:endParaRPr>
              </a:p>
              <a:p>
                <a:pPr marL="0" indent="0">
                  <a:buNone/>
                </a:pPr>
                <a:endParaRPr lang="tr-TR" dirty="0">
                  <a:solidFill>
                    <a:schemeClr val="accent5">
                      <a:lumMod val="75000"/>
                    </a:schemeClr>
                  </a:solidFill>
                </a:endParaRPr>
              </a:p>
              <a:p>
                <a:pPr marL="0" indent="0">
                  <a:buNone/>
                </a:pPr>
                <a:r>
                  <a:rPr lang="tr-TR" dirty="0">
                    <a:latin typeface="Arial" pitchFamily="34" charset="0"/>
                    <a:cs typeface="Arial" pitchFamily="34" charset="0"/>
                  </a:rPr>
                  <a:t>ancak ivmelenme şu şekilde yazılabilir.</a:t>
                </a:r>
              </a:p>
              <a:p>
                <a:pPr marL="0" indent="0">
                  <a:buNone/>
                </a:pPr>
                <a:endParaRPr lang="tr-TR" dirty="0">
                  <a:latin typeface="Arial" pitchFamily="34" charset="0"/>
                  <a:cs typeface="Arial" pitchFamily="34" charset="0"/>
                </a:endParaRPr>
              </a:p>
              <a:p>
                <a:pPr marL="0" indent="0">
                  <a:buNone/>
                </a:pPr>
                <a14:m>
                  <m:oMathPara xmlns:m="http://schemas.openxmlformats.org/officeDocument/2006/math">
                    <m:oMathParaPr>
                      <m:jc m:val="left"/>
                    </m:oMathParaPr>
                    <m:oMath xmlns:m="http://schemas.openxmlformats.org/officeDocument/2006/math">
                      <m:r>
                        <a:rPr lang="tr-TR" b="0" i="1" smtClean="0">
                          <a:latin typeface="Cambria Math"/>
                        </a:rPr>
                        <m:t>                                         </m:t>
                      </m:r>
                      <m:r>
                        <a:rPr lang="tr-TR" i="1" smtClean="0">
                          <a:solidFill>
                            <a:schemeClr val="accent5">
                              <a:lumMod val="75000"/>
                            </a:schemeClr>
                          </a:solidFill>
                          <a:latin typeface="Cambria Math"/>
                        </a:rPr>
                        <m:t>𝑎</m:t>
                      </m:r>
                      <m:r>
                        <a:rPr lang="tr-TR" i="1" smtClean="0">
                          <a:solidFill>
                            <a:schemeClr val="accent5">
                              <a:lumMod val="75000"/>
                            </a:schemeClr>
                          </a:solidFill>
                          <a:latin typeface="Cambria Math"/>
                        </a:rPr>
                        <m:t>=</m:t>
                      </m:r>
                      <m:f>
                        <m:fPr>
                          <m:ctrlPr>
                            <a:rPr lang="tr-TR" i="1">
                              <a:solidFill>
                                <a:schemeClr val="accent5">
                                  <a:lumMod val="75000"/>
                                </a:schemeClr>
                              </a:solidFill>
                              <a:latin typeface="Cambria Math" panose="02040503050406030204" pitchFamily="18" charset="0"/>
                            </a:rPr>
                          </m:ctrlPr>
                        </m:fPr>
                        <m:num>
                          <m:r>
                            <a:rPr lang="tr-TR" i="1">
                              <a:solidFill>
                                <a:schemeClr val="accent5">
                                  <a:lumMod val="75000"/>
                                </a:schemeClr>
                              </a:solidFill>
                              <a:latin typeface="Cambria Math"/>
                            </a:rPr>
                            <m:t>𝑑𝑢</m:t>
                          </m:r>
                        </m:num>
                        <m:den>
                          <m:r>
                            <a:rPr lang="tr-TR" i="1">
                              <a:solidFill>
                                <a:schemeClr val="accent5">
                                  <a:lumMod val="75000"/>
                                </a:schemeClr>
                              </a:solidFill>
                              <a:latin typeface="Cambria Math"/>
                            </a:rPr>
                            <m:t>𝑑𝑡</m:t>
                          </m:r>
                        </m:den>
                      </m:f>
                    </m:oMath>
                  </m:oMathPara>
                </a14:m>
                <a:endParaRPr lang="tr-TR" dirty="0"/>
              </a:p>
              <a:p>
                <a:pPr marL="0" indent="0">
                  <a:buNone/>
                </a:pPr>
                <a:r>
                  <a:rPr lang="tr-TR" dirty="0">
                    <a:latin typeface="Arial" pitchFamily="34" charset="0"/>
                    <a:cs typeface="Arial" pitchFamily="34" charset="0"/>
                  </a:rPr>
                  <a:t>Eğer bir cisim bir süre boyunca </a:t>
                </a:r>
                <a:r>
                  <a:rPr lang="tr-TR" dirty="0" err="1">
                    <a:latin typeface="Arial" pitchFamily="34" charset="0"/>
                    <a:cs typeface="Arial" pitchFamily="34" charset="0"/>
                  </a:rPr>
                  <a:t>dt</a:t>
                </a:r>
                <a:r>
                  <a:rPr lang="tr-TR" dirty="0">
                    <a:latin typeface="Arial" pitchFamily="34" charset="0"/>
                    <a:cs typeface="Arial" pitchFamily="34" charset="0"/>
                  </a:rPr>
                  <a:t> küçük bir mesafe </a:t>
                </a:r>
                <a:r>
                  <a:rPr lang="tr-TR" dirty="0" err="1">
                    <a:latin typeface="Arial" pitchFamily="34" charset="0"/>
                    <a:cs typeface="Arial" pitchFamily="34" charset="0"/>
                  </a:rPr>
                  <a:t>ds</a:t>
                </a:r>
                <a:r>
                  <a:rPr lang="tr-TR" dirty="0">
                    <a:latin typeface="Arial" pitchFamily="34" charset="0"/>
                    <a:cs typeface="Arial" pitchFamily="34" charset="0"/>
                  </a:rPr>
                  <a:t> hareket ediyorsa, hız</a:t>
                </a:r>
              </a:p>
              <a:p>
                <a:pPr marL="0" indent="0">
                  <a:buNone/>
                </a:pPr>
                <a:endParaRPr lang="tr-TR" dirty="0">
                  <a:latin typeface="Arial" pitchFamily="34" charset="0"/>
                  <a:cs typeface="Arial" pitchFamily="34" charset="0"/>
                </a:endParaRPr>
              </a:p>
              <a:p>
                <a:pPr marL="0" indent="0">
                  <a:buNone/>
                </a:pPr>
                <a:r>
                  <a:rPr lang="tr-TR" dirty="0">
                    <a:solidFill>
                      <a:schemeClr val="accent5">
                        <a:lumMod val="75000"/>
                      </a:schemeClr>
                    </a:solidFill>
                    <a:latin typeface="Arial" pitchFamily="34" charset="0"/>
                    <a:cs typeface="Arial" pitchFamily="34" charset="0"/>
                  </a:rPr>
                  <a:t> </a:t>
                </a:r>
                <a14:m>
                  <m:oMath xmlns:m="http://schemas.openxmlformats.org/officeDocument/2006/math">
                    <m:r>
                      <a:rPr lang="tr-TR" b="0" i="0" smtClean="0">
                        <a:solidFill>
                          <a:schemeClr val="accent5">
                            <a:lumMod val="75000"/>
                          </a:schemeClr>
                        </a:solidFill>
                        <a:latin typeface="Cambria Math"/>
                      </a:rPr>
                      <m:t>                                        </m:t>
                    </m:r>
                    <m:r>
                      <a:rPr lang="tr-TR" i="1">
                        <a:solidFill>
                          <a:schemeClr val="accent5">
                            <a:lumMod val="75000"/>
                          </a:schemeClr>
                        </a:solidFill>
                        <a:latin typeface="Cambria Math"/>
                      </a:rPr>
                      <m:t>𝑢</m:t>
                    </m:r>
                    <m:r>
                      <a:rPr lang="tr-TR" i="1">
                        <a:solidFill>
                          <a:schemeClr val="accent5">
                            <a:lumMod val="75000"/>
                          </a:schemeClr>
                        </a:solidFill>
                        <a:latin typeface="Cambria Math"/>
                      </a:rPr>
                      <m:t>=</m:t>
                    </m:r>
                    <m:f>
                      <m:fPr>
                        <m:ctrlPr>
                          <a:rPr lang="tr-TR" i="1">
                            <a:solidFill>
                              <a:schemeClr val="accent5">
                                <a:lumMod val="75000"/>
                              </a:schemeClr>
                            </a:solidFill>
                            <a:latin typeface="Cambria Math" panose="02040503050406030204" pitchFamily="18" charset="0"/>
                          </a:rPr>
                        </m:ctrlPr>
                      </m:fPr>
                      <m:num>
                        <m:r>
                          <a:rPr lang="tr-TR" i="1">
                            <a:solidFill>
                              <a:schemeClr val="accent5">
                                <a:lumMod val="75000"/>
                              </a:schemeClr>
                            </a:solidFill>
                            <a:latin typeface="Cambria Math"/>
                          </a:rPr>
                          <m:t>𝑑𝑠</m:t>
                        </m:r>
                      </m:num>
                      <m:den>
                        <m:r>
                          <a:rPr lang="tr-TR" i="1">
                            <a:solidFill>
                              <a:schemeClr val="accent5">
                                <a:lumMod val="75000"/>
                              </a:schemeClr>
                            </a:solidFill>
                            <a:latin typeface="Cambria Math"/>
                          </a:rPr>
                          <m:t>𝑑𝑡</m:t>
                        </m:r>
                      </m:den>
                    </m:f>
                  </m:oMath>
                </a14:m>
                <a:endParaRPr lang="tr-TR" dirty="0"/>
              </a:p>
              <a:p>
                <a:pPr marL="0" indent="0">
                  <a:buNone/>
                </a:pPr>
                <a:endParaRPr lang="tr-TR" dirty="0">
                  <a:latin typeface="Arial" pitchFamily="34" charset="0"/>
                  <a:cs typeface="Arial" pitchFamily="34" charset="0"/>
                </a:endParaRPr>
              </a:p>
              <a:p>
                <a:pPr marL="0" indent="0">
                  <a:buNone/>
                </a:pPr>
                <a:endParaRPr lang="tr-TR" dirty="0">
                  <a:latin typeface="Arial" pitchFamily="34" charset="0"/>
                  <a:cs typeface="Arial" pitchFamily="34"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890588" y="764704"/>
                <a:ext cx="10634662" cy="5328592"/>
              </a:xfrm>
              <a:blipFill>
                <a:blip r:embed="rId2"/>
                <a:stretch>
                  <a:fillRect l="-1146" t="-2743" r="-57"/>
                </a:stretch>
              </a:blipFill>
            </p:spPr>
            <p:txBody>
              <a:bodyPr/>
              <a:lstStyle/>
              <a:p>
                <a:r>
                  <a:rPr lang="tr-TR">
                    <a:noFill/>
                  </a:rPr>
                  <a:t> </a:t>
                </a:r>
              </a:p>
            </p:txBody>
          </p:sp>
        </mc:Fallback>
      </mc:AlternateContent>
    </p:spTree>
    <p:extLst>
      <p:ext uri="{BB962C8B-B14F-4D97-AF65-F5344CB8AC3E}">
        <p14:creationId xmlns:p14="http://schemas.microsoft.com/office/powerpoint/2010/main" val="3273482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842963" y="692696"/>
                <a:ext cx="10615612" cy="5544616"/>
              </a:xfrm>
            </p:spPr>
            <p:txBody>
              <a:bodyPr>
                <a:normAutofit/>
              </a:bodyPr>
              <a:lstStyle/>
              <a:p>
                <a:pPr marL="0" indent="0">
                  <a:buNone/>
                </a:pPr>
                <a:r>
                  <a:rPr lang="tr-TR" dirty="0">
                    <a:latin typeface="Arial" pitchFamily="34" charset="0"/>
                    <a:cs typeface="Arial" pitchFamily="34" charset="0"/>
                  </a:rPr>
                  <a:t>İşin tanımı,</a:t>
                </a:r>
              </a:p>
              <a:p>
                <a:pPr marL="0" indent="0">
                  <a:buNone/>
                </a:pPr>
                <a:r>
                  <a:rPr lang="tr-TR" dirty="0">
                    <a:solidFill>
                      <a:schemeClr val="accent5">
                        <a:lumMod val="75000"/>
                      </a:schemeClr>
                    </a:solidFill>
                    <a:latin typeface="Arial" pitchFamily="34" charset="0"/>
                    <a:cs typeface="Arial" pitchFamily="34" charset="0"/>
                  </a:rPr>
                  <a:t>                           </a:t>
                </a:r>
                <a14:m>
                  <m:oMath xmlns:m="http://schemas.openxmlformats.org/officeDocument/2006/math">
                    <m:r>
                      <a:rPr lang="tr-TR" i="1">
                        <a:solidFill>
                          <a:schemeClr val="accent5">
                            <a:lumMod val="75000"/>
                          </a:schemeClr>
                        </a:solidFill>
                        <a:latin typeface="Cambria Math"/>
                      </a:rPr>
                      <m:t>𝑊</m:t>
                    </m:r>
                    <m:r>
                      <a:rPr lang="tr-TR" i="1">
                        <a:solidFill>
                          <a:schemeClr val="accent5">
                            <a:lumMod val="75000"/>
                          </a:schemeClr>
                        </a:solidFill>
                        <a:latin typeface="Cambria Math"/>
                      </a:rPr>
                      <m:t>=</m:t>
                    </m:r>
                    <m:r>
                      <a:rPr lang="tr-TR" i="1">
                        <a:solidFill>
                          <a:schemeClr val="accent5">
                            <a:lumMod val="75000"/>
                          </a:schemeClr>
                        </a:solidFill>
                        <a:latin typeface="Cambria Math"/>
                      </a:rPr>
                      <m:t>𝐹𝑑𝑠</m:t>
                    </m:r>
                  </m:oMath>
                </a14:m>
                <a:endParaRPr lang="tr-TR" dirty="0">
                  <a:solidFill>
                    <a:schemeClr val="accent5">
                      <a:lumMod val="75000"/>
                    </a:schemeClr>
                  </a:solidFill>
                </a:endParaRPr>
              </a:p>
              <a:p>
                <a:pPr marL="0" indent="0">
                  <a:buNone/>
                </a:pPr>
                <a:r>
                  <a:rPr lang="tr-TR" dirty="0">
                    <a:latin typeface="Arial" pitchFamily="34" charset="0"/>
                    <a:cs typeface="Arial" pitchFamily="34" charset="0"/>
                  </a:rPr>
                  <a:t>Eşitlik </a:t>
                </a:r>
                <a14:m>
                  <m:oMath xmlns:m="http://schemas.openxmlformats.org/officeDocument/2006/math">
                    <m:r>
                      <a:rPr lang="tr-TR" i="1">
                        <a:latin typeface="Cambria Math"/>
                      </a:rPr>
                      <m:t>𝑎</m:t>
                    </m:r>
                    <m:r>
                      <a:rPr lang="tr-TR" i="1">
                        <a:latin typeface="Cambria Math"/>
                      </a:rPr>
                      <m:t>=</m:t>
                    </m:r>
                    <m:f>
                      <m:fPr>
                        <m:ctrlPr>
                          <a:rPr lang="tr-TR" i="1">
                            <a:latin typeface="Cambria Math" panose="02040503050406030204" pitchFamily="18" charset="0"/>
                          </a:rPr>
                        </m:ctrlPr>
                      </m:fPr>
                      <m:num>
                        <m:r>
                          <a:rPr lang="tr-TR" i="1">
                            <a:latin typeface="Cambria Math"/>
                          </a:rPr>
                          <m:t>𝑑𝑢</m:t>
                        </m:r>
                      </m:num>
                      <m:den>
                        <m:r>
                          <a:rPr lang="tr-TR" i="1">
                            <a:latin typeface="Cambria Math"/>
                          </a:rPr>
                          <m:t>𝑑𝑡</m:t>
                        </m:r>
                      </m:den>
                    </m:f>
                    <m:r>
                      <a:rPr lang="tr-TR" b="0" i="0" smtClean="0">
                        <a:latin typeface="Cambria Math"/>
                      </a:rPr>
                      <m:t> </m:t>
                    </m:r>
                  </m:oMath>
                </a14:m>
                <a:r>
                  <a:rPr lang="tr-TR" dirty="0">
                    <a:latin typeface="Arial" pitchFamily="34" charset="0"/>
                    <a:cs typeface="Arial" pitchFamily="34" charset="0"/>
                  </a:rPr>
                  <a:t>ve </a:t>
                </a:r>
                <a14:m>
                  <m:oMath xmlns:m="http://schemas.openxmlformats.org/officeDocument/2006/math">
                    <m:r>
                      <a:rPr lang="tr-TR" i="1">
                        <a:latin typeface="Cambria Math"/>
                      </a:rPr>
                      <m:t>𝑢</m:t>
                    </m:r>
                    <m:r>
                      <a:rPr lang="tr-TR" i="1">
                        <a:latin typeface="Cambria Math"/>
                      </a:rPr>
                      <m:t>=</m:t>
                    </m:r>
                    <m:f>
                      <m:fPr>
                        <m:ctrlPr>
                          <a:rPr lang="tr-TR" i="1">
                            <a:latin typeface="Cambria Math" panose="02040503050406030204" pitchFamily="18" charset="0"/>
                          </a:rPr>
                        </m:ctrlPr>
                      </m:fPr>
                      <m:num>
                        <m:r>
                          <a:rPr lang="tr-TR" i="1">
                            <a:latin typeface="Cambria Math"/>
                          </a:rPr>
                          <m:t>𝑑𝑠</m:t>
                        </m:r>
                      </m:num>
                      <m:den>
                        <m:r>
                          <a:rPr lang="tr-TR" i="1">
                            <a:latin typeface="Cambria Math"/>
                          </a:rPr>
                          <m:t>𝑑𝑡</m:t>
                        </m:r>
                      </m:den>
                    </m:f>
                  </m:oMath>
                </a14:m>
                <a:r>
                  <a:rPr lang="tr-TR" dirty="0">
                    <a:latin typeface="Arial" pitchFamily="34" charset="0"/>
                    <a:cs typeface="Arial" pitchFamily="34" charset="0"/>
                  </a:rPr>
                  <a:t>, Eşitlik </a:t>
                </a:r>
                <a14:m>
                  <m:oMath xmlns:m="http://schemas.openxmlformats.org/officeDocument/2006/math">
                    <m:r>
                      <a:rPr lang="tr-TR" i="1">
                        <a:latin typeface="Cambria Math"/>
                      </a:rPr>
                      <m:t>𝑊</m:t>
                    </m:r>
                    <m:r>
                      <a:rPr lang="tr-TR" i="1">
                        <a:latin typeface="Cambria Math"/>
                      </a:rPr>
                      <m:t>=</m:t>
                    </m:r>
                    <m:r>
                      <a:rPr lang="tr-TR" i="1">
                        <a:latin typeface="Cambria Math"/>
                      </a:rPr>
                      <m:t>𝐹𝑑𝑠</m:t>
                    </m:r>
                  </m:oMath>
                </a14:m>
                <a:r>
                  <a:rPr lang="tr-TR" dirty="0">
                    <a:latin typeface="Arial" pitchFamily="34" charset="0"/>
                    <a:cs typeface="Arial" pitchFamily="34" charset="0"/>
                  </a:rPr>
                  <a:t>’de yerine koyulursa,</a:t>
                </a:r>
              </a:p>
              <a:p>
                <a:pPr marL="0" indent="0">
                  <a:buNone/>
                </a:pPr>
                <a:r>
                  <a:rPr lang="tr-TR" dirty="0">
                    <a:latin typeface="Arial" pitchFamily="34" charset="0"/>
                    <a:cs typeface="Arial" pitchFamily="34" charset="0"/>
                  </a:rPr>
                  <a:t> </a:t>
                </a:r>
                <a14:m>
                  <m:oMath xmlns:m="http://schemas.openxmlformats.org/officeDocument/2006/math">
                    <m:r>
                      <a:rPr lang="tr-TR" b="0" i="0" smtClean="0">
                        <a:latin typeface="Cambria Math"/>
                      </a:rPr>
                      <m:t>                              </m:t>
                    </m:r>
                    <m:r>
                      <a:rPr lang="tr-TR" i="1" smtClean="0">
                        <a:solidFill>
                          <a:schemeClr val="accent5">
                            <a:lumMod val="75000"/>
                          </a:schemeClr>
                        </a:solidFill>
                        <a:latin typeface="Cambria Math"/>
                      </a:rPr>
                      <m:t>𝑊</m:t>
                    </m:r>
                    <m:r>
                      <a:rPr lang="tr-TR" i="1" smtClean="0">
                        <a:solidFill>
                          <a:schemeClr val="accent5">
                            <a:lumMod val="75000"/>
                          </a:schemeClr>
                        </a:solidFill>
                        <a:latin typeface="Cambria Math"/>
                      </a:rPr>
                      <m:t>=</m:t>
                    </m:r>
                    <m:r>
                      <a:rPr lang="tr-TR" i="1" smtClean="0">
                        <a:solidFill>
                          <a:schemeClr val="accent5">
                            <a:lumMod val="75000"/>
                          </a:schemeClr>
                        </a:solidFill>
                        <a:latin typeface="Cambria Math"/>
                      </a:rPr>
                      <m:t>𝑚</m:t>
                    </m:r>
                    <m:f>
                      <m:fPr>
                        <m:ctrlPr>
                          <a:rPr lang="tr-TR" i="1">
                            <a:solidFill>
                              <a:schemeClr val="accent5">
                                <a:lumMod val="75000"/>
                              </a:schemeClr>
                            </a:solidFill>
                            <a:latin typeface="Cambria Math" panose="02040503050406030204" pitchFamily="18" charset="0"/>
                          </a:rPr>
                        </m:ctrlPr>
                      </m:fPr>
                      <m:num>
                        <m:r>
                          <a:rPr lang="tr-TR" i="1">
                            <a:solidFill>
                              <a:schemeClr val="accent5">
                                <a:lumMod val="75000"/>
                              </a:schemeClr>
                            </a:solidFill>
                            <a:latin typeface="Cambria Math"/>
                          </a:rPr>
                          <m:t>𝑑𝑢</m:t>
                        </m:r>
                      </m:num>
                      <m:den>
                        <m:r>
                          <a:rPr lang="tr-TR" i="1">
                            <a:solidFill>
                              <a:schemeClr val="accent5">
                                <a:lumMod val="75000"/>
                              </a:schemeClr>
                            </a:solidFill>
                            <a:latin typeface="Cambria Math"/>
                          </a:rPr>
                          <m:t>𝑑𝑡</m:t>
                        </m:r>
                      </m:den>
                    </m:f>
                    <m:r>
                      <a:rPr lang="tr-TR" i="1">
                        <a:solidFill>
                          <a:schemeClr val="accent5">
                            <a:lumMod val="75000"/>
                          </a:schemeClr>
                        </a:solidFill>
                        <a:latin typeface="Cambria Math"/>
                      </a:rPr>
                      <m:t>𝑢𝑑𝑡</m:t>
                    </m:r>
                  </m:oMath>
                </a14:m>
                <a:endParaRPr lang="tr-TR" dirty="0">
                  <a:solidFill>
                    <a:schemeClr val="accent5">
                      <a:lumMod val="75000"/>
                    </a:schemeClr>
                  </a:solidFill>
                </a:endParaRPr>
              </a:p>
              <a:p>
                <a:pPr marL="0" indent="0">
                  <a:buNone/>
                </a:pPr>
                <a:r>
                  <a:rPr lang="tr-TR" dirty="0">
                    <a:latin typeface="Arial" pitchFamily="34" charset="0"/>
                    <a:cs typeface="Arial" pitchFamily="34" charset="0"/>
                  </a:rPr>
                  <a:t>Basitleştirerek ve integralleri kurarak,</a:t>
                </a:r>
              </a:p>
              <a:p>
                <a:pPr marL="0" indent="0">
                  <a:buNone/>
                </a:pPr>
                <a:r>
                  <a:rPr lang="tr-TR" dirty="0">
                    <a:latin typeface="Arial" pitchFamily="34" charset="0"/>
                    <a:cs typeface="Arial" pitchFamily="34" charset="0"/>
                  </a:rPr>
                  <a:t>                        </a:t>
                </a:r>
                <a14:m>
                  <m:oMath xmlns:m="http://schemas.openxmlformats.org/officeDocument/2006/math">
                    <m:r>
                      <a:rPr lang="tr-TR" i="1" smtClean="0">
                        <a:solidFill>
                          <a:schemeClr val="accent5">
                            <a:lumMod val="75000"/>
                          </a:schemeClr>
                        </a:solidFill>
                        <a:latin typeface="Cambria Math"/>
                      </a:rPr>
                      <m:t>𝑊</m:t>
                    </m:r>
                    <m:r>
                      <a:rPr lang="tr-TR" i="1" smtClean="0">
                        <a:solidFill>
                          <a:schemeClr val="accent5">
                            <a:lumMod val="75000"/>
                          </a:schemeClr>
                        </a:solidFill>
                        <a:latin typeface="Cambria Math"/>
                      </a:rPr>
                      <m:t>=</m:t>
                    </m:r>
                    <m:r>
                      <a:rPr lang="tr-TR" i="1" smtClean="0">
                        <a:solidFill>
                          <a:schemeClr val="accent5">
                            <a:lumMod val="75000"/>
                          </a:schemeClr>
                        </a:solidFill>
                        <a:latin typeface="Cambria Math"/>
                      </a:rPr>
                      <m:t>𝑚</m:t>
                    </m:r>
                    <m:nary>
                      <m:naryPr>
                        <m:ctrlPr>
                          <a:rPr lang="tr-TR" i="1">
                            <a:solidFill>
                              <a:schemeClr val="accent5">
                                <a:lumMod val="75000"/>
                              </a:schemeClr>
                            </a:solidFill>
                            <a:latin typeface="Cambria Math" panose="02040503050406030204" pitchFamily="18" charset="0"/>
                          </a:rPr>
                        </m:ctrlPr>
                      </m:naryPr>
                      <m:sub>
                        <m:r>
                          <m:rPr>
                            <m:brk m:alnAt="23"/>
                          </m:rPr>
                          <a:rPr lang="tr-TR" i="1">
                            <a:solidFill>
                              <a:schemeClr val="accent5">
                                <a:lumMod val="75000"/>
                              </a:schemeClr>
                            </a:solidFill>
                            <a:latin typeface="Cambria Math"/>
                          </a:rPr>
                          <m:t>1</m:t>
                        </m:r>
                      </m:sub>
                      <m:sup>
                        <m:r>
                          <a:rPr lang="tr-TR" i="1">
                            <a:solidFill>
                              <a:schemeClr val="accent5">
                                <a:lumMod val="75000"/>
                              </a:schemeClr>
                            </a:solidFill>
                            <a:latin typeface="Cambria Math"/>
                          </a:rPr>
                          <m:t>2</m:t>
                        </m:r>
                      </m:sup>
                      <m:e>
                        <m:r>
                          <a:rPr lang="tr-TR" i="1">
                            <a:solidFill>
                              <a:schemeClr val="accent5">
                                <a:lumMod val="75000"/>
                              </a:schemeClr>
                            </a:solidFill>
                            <a:latin typeface="Cambria Math"/>
                          </a:rPr>
                          <m:t>𝑢𝑑𝑢</m:t>
                        </m:r>
                      </m:e>
                    </m:nary>
                  </m:oMath>
                </a14:m>
                <a:r>
                  <a:rPr lang="tr-TR" dirty="0"/>
                  <a:t> </a:t>
                </a:r>
              </a:p>
              <a:p>
                <a:pPr marL="0" indent="0">
                  <a:buNone/>
                </a:pPr>
                <a:r>
                  <a:rPr lang="tr-TR" dirty="0">
                    <a:latin typeface="Arial" pitchFamily="34" charset="0"/>
                    <a:cs typeface="Arial" pitchFamily="34" charset="0"/>
                  </a:rPr>
                  <a:t>Şu şekilde elde ederiz</a:t>
                </a:r>
              </a:p>
              <a:p>
                <a:pPr marL="0" indent="0">
                  <a:buNone/>
                </a:pPr>
                <a:r>
                  <a:rPr lang="tr-TR" dirty="0">
                    <a:latin typeface="Arial" pitchFamily="34" charset="0"/>
                    <a:cs typeface="Arial" pitchFamily="34" charset="0"/>
                  </a:rPr>
                  <a:t>                        </a:t>
                </a:r>
                <a14:m>
                  <m:oMath xmlns:m="http://schemas.openxmlformats.org/officeDocument/2006/math">
                    <m:r>
                      <a:rPr lang="tr-TR" i="1" smtClean="0">
                        <a:solidFill>
                          <a:schemeClr val="accent5">
                            <a:lumMod val="75000"/>
                          </a:schemeClr>
                        </a:solidFill>
                        <a:latin typeface="Cambria Math"/>
                      </a:rPr>
                      <m:t>𝑊</m:t>
                    </m:r>
                    <m:r>
                      <a:rPr lang="tr-TR" i="1" smtClean="0">
                        <a:solidFill>
                          <a:schemeClr val="accent5">
                            <a:lumMod val="75000"/>
                          </a:schemeClr>
                        </a:solidFill>
                        <a:latin typeface="Cambria Math"/>
                      </a:rPr>
                      <m:t>=</m:t>
                    </m:r>
                    <m:f>
                      <m:fPr>
                        <m:ctrlPr>
                          <a:rPr lang="tr-TR" i="1">
                            <a:solidFill>
                              <a:schemeClr val="accent5">
                                <a:lumMod val="75000"/>
                              </a:schemeClr>
                            </a:solidFill>
                            <a:latin typeface="Cambria Math" panose="02040503050406030204" pitchFamily="18" charset="0"/>
                          </a:rPr>
                        </m:ctrlPr>
                      </m:fPr>
                      <m:num>
                        <m:r>
                          <a:rPr lang="tr-TR" i="1">
                            <a:solidFill>
                              <a:schemeClr val="accent5">
                                <a:lumMod val="75000"/>
                              </a:schemeClr>
                            </a:solidFill>
                            <a:latin typeface="Cambria Math"/>
                          </a:rPr>
                          <m:t>𝑚</m:t>
                        </m:r>
                      </m:num>
                      <m:den>
                        <m:r>
                          <a:rPr lang="tr-TR" i="1">
                            <a:solidFill>
                              <a:schemeClr val="accent5">
                                <a:lumMod val="75000"/>
                              </a:schemeClr>
                            </a:solidFill>
                            <a:latin typeface="Cambria Math"/>
                          </a:rPr>
                          <m:t>2</m:t>
                        </m:r>
                      </m:den>
                    </m:f>
                    <m:r>
                      <a:rPr lang="tr-TR" i="1">
                        <a:solidFill>
                          <a:schemeClr val="accent5">
                            <a:lumMod val="75000"/>
                          </a:schemeClr>
                        </a:solidFill>
                        <a:latin typeface="Cambria Math"/>
                      </a:rPr>
                      <m:t>(</m:t>
                    </m:r>
                    <m:r>
                      <a:rPr lang="tr-TR" i="1">
                        <a:solidFill>
                          <a:schemeClr val="accent5">
                            <a:lumMod val="75000"/>
                          </a:schemeClr>
                        </a:solidFill>
                        <a:latin typeface="Cambria Math"/>
                      </a:rPr>
                      <m:t>𝑢</m:t>
                    </m:r>
                    <m:r>
                      <a:rPr lang="tr-TR" i="1" baseline="30000">
                        <a:solidFill>
                          <a:schemeClr val="accent5">
                            <a:lumMod val="75000"/>
                          </a:schemeClr>
                        </a:solidFill>
                        <a:latin typeface="Cambria Math"/>
                      </a:rPr>
                      <m:t>2</m:t>
                    </m:r>
                    <m:r>
                      <a:rPr lang="tr-TR" i="1" baseline="-25000">
                        <a:solidFill>
                          <a:schemeClr val="accent5">
                            <a:lumMod val="75000"/>
                          </a:schemeClr>
                        </a:solidFill>
                        <a:latin typeface="Cambria Math"/>
                      </a:rPr>
                      <m:t>2</m:t>
                    </m:r>
                    <m:r>
                      <a:rPr lang="tr-TR" i="1">
                        <a:solidFill>
                          <a:schemeClr val="accent5">
                            <a:lumMod val="75000"/>
                          </a:schemeClr>
                        </a:solidFill>
                        <a:latin typeface="Cambria Math"/>
                      </a:rPr>
                      <m:t>−</m:t>
                    </m:r>
                    <m:r>
                      <a:rPr lang="tr-TR" i="1">
                        <a:solidFill>
                          <a:schemeClr val="accent5">
                            <a:lumMod val="75000"/>
                          </a:schemeClr>
                        </a:solidFill>
                        <a:latin typeface="Cambria Math"/>
                      </a:rPr>
                      <m:t>𝑢</m:t>
                    </m:r>
                    <m:r>
                      <a:rPr lang="tr-TR" i="1" baseline="30000">
                        <a:solidFill>
                          <a:schemeClr val="accent5">
                            <a:lumMod val="75000"/>
                          </a:schemeClr>
                        </a:solidFill>
                        <a:latin typeface="Cambria Math"/>
                      </a:rPr>
                      <m:t>2</m:t>
                    </m:r>
                    <m:r>
                      <a:rPr lang="tr-TR" i="1" baseline="-25000">
                        <a:solidFill>
                          <a:schemeClr val="accent5">
                            <a:lumMod val="75000"/>
                          </a:schemeClr>
                        </a:solidFill>
                        <a:latin typeface="Cambria Math"/>
                      </a:rPr>
                      <m:t>1</m:t>
                    </m:r>
                    <m:r>
                      <a:rPr lang="tr-TR" i="1">
                        <a:solidFill>
                          <a:schemeClr val="accent5">
                            <a:lumMod val="75000"/>
                          </a:schemeClr>
                        </a:solidFill>
                        <a:latin typeface="Cambria Math"/>
                      </a:rPr>
                      <m:t>)</m:t>
                    </m:r>
                  </m:oMath>
                </a14:m>
                <a:endParaRPr lang="tr-TR" dirty="0">
                  <a:solidFill>
                    <a:schemeClr val="accent5">
                      <a:lumMod val="75000"/>
                    </a:schemeClr>
                  </a:solidFill>
                </a:endParaRPr>
              </a:p>
              <a:p>
                <a:pPr marL="0" indent="0">
                  <a:buNone/>
                </a:pPr>
                <a:r>
                  <a:rPr lang="tr-TR" dirty="0">
                    <a:latin typeface="Arial" pitchFamily="34" charset="0"/>
                    <a:cs typeface="Arial" pitchFamily="34" charset="0"/>
                  </a:rPr>
                  <a:t>Dolayısıyla, hızın değişiminde yapılan iş sistemin kinetik enerjisindeki değişime eşittir</a:t>
                </a:r>
                <a:r>
                  <a:rPr lang="tr-TR" dirty="0"/>
                  <a:t>.</a:t>
                </a: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842963" y="692696"/>
                <a:ext cx="10615612" cy="5544616"/>
              </a:xfrm>
              <a:blipFill>
                <a:blip r:embed="rId2"/>
                <a:stretch>
                  <a:fillRect l="-574" t="-1100"/>
                </a:stretch>
              </a:blipFill>
            </p:spPr>
            <p:txBody>
              <a:bodyPr/>
              <a:lstStyle/>
              <a:p>
                <a:r>
                  <a:rPr lang="tr-TR">
                    <a:noFill/>
                  </a:rPr>
                  <a:t> </a:t>
                </a:r>
              </a:p>
            </p:txBody>
          </p:sp>
        </mc:Fallback>
      </mc:AlternateContent>
    </p:spTree>
    <p:extLst>
      <p:ext uri="{BB962C8B-B14F-4D97-AF65-F5344CB8AC3E}">
        <p14:creationId xmlns:p14="http://schemas.microsoft.com/office/powerpoint/2010/main" val="2339192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18</TotalTime>
  <Words>895</Words>
  <Application>Microsoft Office PowerPoint</Application>
  <PresentationFormat>Geniş ekran</PresentationFormat>
  <Paragraphs>83</Paragraphs>
  <Slides>11</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11</vt:i4>
      </vt:variant>
    </vt:vector>
  </HeadingPairs>
  <TitlesOfParts>
    <vt:vector size="19" baseType="lpstr">
      <vt:lpstr>Arial</vt:lpstr>
      <vt:lpstr>Cambria</vt:lpstr>
      <vt:lpstr>Cambria Math</vt:lpstr>
      <vt:lpstr>Rockwell</vt:lpstr>
      <vt:lpstr>Rockwell Condensed</vt:lpstr>
      <vt:lpstr>Verdana</vt:lpstr>
      <vt:lpstr>Wingdings</vt:lpstr>
      <vt:lpstr>Tahta Yazı</vt:lpstr>
      <vt:lpstr>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dc:title>
  <dc:creator>Birce Mercanoglu Taban</dc:creator>
  <cp:lastModifiedBy>Birce Mercanoglu Taban</cp:lastModifiedBy>
  <cp:revision>5</cp:revision>
  <dcterms:created xsi:type="dcterms:W3CDTF">2021-11-28T10:58:00Z</dcterms:created>
  <dcterms:modified xsi:type="dcterms:W3CDTF">2021-11-28T11:58:18Z</dcterms:modified>
</cp:coreProperties>
</file>