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8" r:id="rId3"/>
    <p:sldId id="257" r:id="rId4"/>
    <p:sldId id="275" r:id="rId5"/>
    <p:sldId id="276" r:id="rId6"/>
    <p:sldId id="277" r:id="rId7"/>
    <p:sldId id="278" r:id="rId8"/>
    <p:sldId id="284" r:id="rId9"/>
    <p:sldId id="285" r:id="rId10"/>
    <p:sldId id="279" r:id="rId11"/>
    <p:sldId id="280" r:id="rId12"/>
    <p:sldId id="281" r:id="rId13"/>
    <p:sldId id="282" r:id="rId14"/>
    <p:sldId id="259" r:id="rId15"/>
    <p:sldId id="264" r:id="rId16"/>
    <p:sldId id="267" r:id="rId17"/>
    <p:sldId id="265" r:id="rId18"/>
    <p:sldId id="262" r:id="rId19"/>
    <p:sldId id="263" r:id="rId20"/>
    <p:sldId id="266" r:id="rId21"/>
    <p:sldId id="260" r:id="rId22"/>
    <p:sldId id="269" r:id="rId23"/>
    <p:sldId id="270" r:id="rId24"/>
    <p:sldId id="268" r:id="rId25"/>
    <p:sldId id="301" r:id="rId26"/>
    <p:sldId id="302" r:id="rId27"/>
    <p:sldId id="303" r:id="rId28"/>
    <p:sldId id="271" r:id="rId29"/>
    <p:sldId id="272" r:id="rId30"/>
    <p:sldId id="273" r:id="rId31"/>
    <p:sldId id="274" r:id="rId32"/>
    <p:sldId id="283" r:id="rId33"/>
    <p:sldId id="286" r:id="rId34"/>
    <p:sldId id="287" r:id="rId35"/>
    <p:sldId id="288" r:id="rId36"/>
    <p:sldId id="289" r:id="rId37"/>
    <p:sldId id="290" r:id="rId38"/>
    <p:sldId id="291" r:id="rId39"/>
    <p:sldId id="292" r:id="rId40"/>
    <p:sldId id="293" r:id="rId41"/>
    <p:sldId id="294" r:id="rId42"/>
    <p:sldId id="295" r:id="rId43"/>
    <p:sldId id="304" r:id="rId44"/>
    <p:sldId id="296" r:id="rId45"/>
    <p:sldId id="297" r:id="rId46"/>
    <p:sldId id="298" r:id="rId47"/>
    <p:sldId id="299" r:id="rId48"/>
    <p:sldId id="300" r:id="rId49"/>
    <p:sldId id="305" r:id="rId50"/>
    <p:sldId id="306" r:id="rId5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4660"/>
  </p:normalViewPr>
  <p:slideViewPr>
    <p:cSldViewPr>
      <p:cViewPr>
        <p:scale>
          <a:sx n="66" d="100"/>
          <a:sy n="66" d="100"/>
        </p:scale>
        <p:origin x="2706" y="10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image" Target="../media/image58.emf"/><Relationship Id="rId5" Type="http://schemas.openxmlformats.org/officeDocument/2006/relationships/image" Target="../media/image62.emf"/><Relationship Id="rId4" Type="http://schemas.openxmlformats.org/officeDocument/2006/relationships/image" Target="../media/image6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D0D31F-DFDA-48BE-A4E7-CA09EEEBA78E}" type="datetimeFigureOut">
              <a:rPr lang="tr-TR" smtClean="0"/>
              <a:t>6.12.2017</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28564-1D4D-4120-A1AC-1FE46BAFF8A4}" type="slidenum">
              <a:rPr lang="tr-TR" smtClean="0"/>
              <a:t>‹#›</a:t>
            </a:fld>
            <a:endParaRPr lang="tr-TR"/>
          </a:p>
        </p:txBody>
      </p:sp>
    </p:spTree>
    <p:extLst>
      <p:ext uri="{BB962C8B-B14F-4D97-AF65-F5344CB8AC3E}">
        <p14:creationId xmlns:p14="http://schemas.microsoft.com/office/powerpoint/2010/main" val="30206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DEBD35A1-A0DD-4914-A794-008927DC0139}" type="slidenum">
              <a:rPr lang="en-US" altLang="tr-TR">
                <a:latin typeface="Arial" panose="020B0604020202020204" pitchFamily="34" charset="0"/>
              </a:rPr>
              <a:pPr eaLnBrk="1" hangingPunct="1"/>
              <a:t>44</a:t>
            </a:fld>
            <a:endParaRPr lang="en-US" altLang="tr-TR">
              <a:latin typeface="Arial" panose="020B0604020202020204" pitchFamily="34" charset="0"/>
            </a:endParaRPr>
          </a:p>
        </p:txBody>
      </p:sp>
      <p:sp>
        <p:nvSpPr>
          <p:cNvPr id="30723" name="Rectangle 2"/>
          <p:cNvSpPr>
            <a:spLocks noRot="1" noChangeArrowheads="1" noTextEdit="1"/>
          </p:cNvSpPr>
          <p:nvPr>
            <p:ph type="sldImg"/>
          </p:nvPr>
        </p:nvSpPr>
        <p:spPr>
          <a:xfrm>
            <a:off x="900113" y="741363"/>
            <a:ext cx="4935537" cy="3702050"/>
          </a:xfrm>
          <a:ln/>
        </p:spPr>
      </p:sp>
      <p:sp>
        <p:nvSpPr>
          <p:cNvPr id="30724" name="Rectangle 3"/>
          <p:cNvSpPr>
            <a:spLocks noGrp="1" noChangeArrowheads="1"/>
          </p:cNvSpPr>
          <p:nvPr>
            <p:ph type="body" idx="1"/>
          </p:nvPr>
        </p:nvSpPr>
        <p:spPr>
          <a:xfrm>
            <a:off x="673100" y="4687888"/>
            <a:ext cx="5389563" cy="4440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Arial" panose="020B0604020202020204" pitchFamily="34" charset="0"/>
            </a:endParaRPr>
          </a:p>
        </p:txBody>
      </p:sp>
    </p:spTree>
    <p:extLst>
      <p:ext uri="{BB962C8B-B14F-4D97-AF65-F5344CB8AC3E}">
        <p14:creationId xmlns:p14="http://schemas.microsoft.com/office/powerpoint/2010/main" val="231128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383621A8-2E39-4991-975A-B22E62C48390}" type="slidenum">
              <a:rPr lang="en-US" altLang="tr-TR">
                <a:latin typeface="Arial" panose="020B0604020202020204" pitchFamily="34" charset="0"/>
              </a:rPr>
              <a:pPr eaLnBrk="1" hangingPunct="1"/>
              <a:t>46</a:t>
            </a:fld>
            <a:endParaRPr lang="en-US" altLang="tr-TR">
              <a:latin typeface="Arial" panose="020B0604020202020204" pitchFamily="34" charset="0"/>
            </a:endParaRPr>
          </a:p>
        </p:txBody>
      </p:sp>
      <p:sp>
        <p:nvSpPr>
          <p:cNvPr id="31747" name="Rectangle 2"/>
          <p:cNvSpPr>
            <a:spLocks noRo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Arial" panose="020B0604020202020204" pitchFamily="34" charset="0"/>
            </a:endParaRPr>
          </a:p>
        </p:txBody>
      </p:sp>
    </p:spTree>
    <p:extLst>
      <p:ext uri="{BB962C8B-B14F-4D97-AF65-F5344CB8AC3E}">
        <p14:creationId xmlns:p14="http://schemas.microsoft.com/office/powerpoint/2010/main" val="3965218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F8D19293-406F-46D9-BE48-EE1991755B23}" type="slidenum">
              <a:rPr lang="en-US" altLang="tr-TR">
                <a:latin typeface="Arial" panose="020B0604020202020204" pitchFamily="34" charset="0"/>
              </a:rPr>
              <a:pPr eaLnBrk="1" hangingPunct="1"/>
              <a:t>47</a:t>
            </a:fld>
            <a:endParaRPr lang="en-US" altLang="tr-TR">
              <a:latin typeface="Arial" panose="020B0604020202020204" pitchFamily="34" charset="0"/>
            </a:endParaRPr>
          </a:p>
        </p:txBody>
      </p:sp>
      <p:sp>
        <p:nvSpPr>
          <p:cNvPr id="32771" name="Rectangle 2"/>
          <p:cNvSpPr>
            <a:spLocks noRot="1" noChangeArrowheads="1" noTextEdit="1"/>
          </p:cNvSpPr>
          <p:nvPr>
            <p:ph type="sldImg"/>
          </p:nvPr>
        </p:nvSpPr>
        <p:spPr>
          <a:xfrm>
            <a:off x="900113" y="741363"/>
            <a:ext cx="4935537" cy="3702050"/>
          </a:xfrm>
          <a:ln/>
        </p:spPr>
      </p:sp>
      <p:sp>
        <p:nvSpPr>
          <p:cNvPr id="32772" name="Rectangle 3"/>
          <p:cNvSpPr>
            <a:spLocks noGrp="1" noChangeArrowheads="1"/>
          </p:cNvSpPr>
          <p:nvPr>
            <p:ph type="body" idx="1"/>
          </p:nvPr>
        </p:nvSpPr>
        <p:spPr>
          <a:xfrm>
            <a:off x="673100" y="4687888"/>
            <a:ext cx="5389563" cy="4440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Arial" panose="020B0604020202020204" pitchFamily="34" charset="0"/>
            </a:endParaRPr>
          </a:p>
        </p:txBody>
      </p:sp>
    </p:spTree>
    <p:extLst>
      <p:ext uri="{BB962C8B-B14F-4D97-AF65-F5344CB8AC3E}">
        <p14:creationId xmlns:p14="http://schemas.microsoft.com/office/powerpoint/2010/main" val="4452183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023A9FE8-7A9A-4CFB-AEB0-95A585AF5114}" type="datetimeFigureOut">
              <a:rPr lang="tr-TR" smtClean="0"/>
              <a:pPr/>
              <a:t>6.12.2017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63A10838-0DFC-401A-9693-33C5B719100E}" type="slidenum">
              <a:rPr lang="tr-TR" smtClean="0"/>
              <a:pPr/>
              <a:t>‹#›</a:t>
            </a:fld>
            <a:endParaRPr lang="tr-TR"/>
          </a:p>
        </p:txBody>
      </p:sp>
      <p:pic>
        <p:nvPicPr>
          <p:cNvPr id="7" name="Picture 13" descr="joint"/>
          <p:cNvPicPr>
            <a:picLocks noChangeAspect="1" noChangeArrowheads="1"/>
          </p:cNvPicPr>
          <p:nvPr userDrawn="1"/>
        </p:nvPicPr>
        <p:blipFill>
          <a:blip r:embed="rId2" cstate="print"/>
          <a:srcRect/>
          <a:stretch>
            <a:fillRect/>
          </a:stretch>
        </p:blipFill>
        <p:spPr bwMode="auto">
          <a:xfrm>
            <a:off x="7739063" y="0"/>
            <a:ext cx="1404937" cy="703263"/>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023A9FE8-7A9A-4CFB-AEB0-95A585AF5114}" type="datetimeFigureOut">
              <a:rPr lang="tr-TR" smtClean="0"/>
              <a:pPr/>
              <a:t>6.12.2017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63A10838-0DFC-401A-9693-33C5B719100E}"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023A9FE8-7A9A-4CFB-AEB0-95A585AF5114}" type="datetimeFigureOut">
              <a:rPr lang="tr-TR" smtClean="0"/>
              <a:pPr/>
              <a:t>6.12.2017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63A10838-0DFC-401A-9693-33C5B719100E}"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Özel Düze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BB67AE3F-8E0A-4C07-9DFF-F874873CA7EE}" type="datetimeFigureOut">
              <a:rPr lang="tr-TR" smtClean="0"/>
              <a:pPr/>
              <a:t>6.12.2017</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1C3E6BD6-58C3-4D18-94D1-0B6471D51975}" type="slidenum">
              <a:rPr lang="tr-TR" smtClean="0"/>
              <a:pPr/>
              <a:t>‹#›</a:t>
            </a:fld>
            <a:endParaRPr lang="tr-TR"/>
          </a:p>
        </p:txBody>
      </p:sp>
    </p:spTree>
    <p:extLst>
      <p:ext uri="{BB962C8B-B14F-4D97-AF65-F5344CB8AC3E}">
        <p14:creationId xmlns:p14="http://schemas.microsoft.com/office/powerpoint/2010/main" val="27454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7211144" cy="1143000"/>
          </a:xfrm>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023A9FE8-7A9A-4CFB-AEB0-95A585AF5114}" type="datetimeFigureOut">
              <a:rPr lang="tr-TR" smtClean="0"/>
              <a:pPr/>
              <a:t>6.12.2017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63A10838-0DFC-401A-9693-33C5B719100E}" type="slidenum">
              <a:rPr lang="tr-TR" smtClean="0"/>
              <a:pPr/>
              <a:t>‹#›</a:t>
            </a:fld>
            <a:endParaRPr lang="tr-TR"/>
          </a:p>
        </p:txBody>
      </p:sp>
      <p:pic>
        <p:nvPicPr>
          <p:cNvPr id="7" name="Picture 13" descr="joint"/>
          <p:cNvPicPr>
            <a:picLocks noChangeAspect="1" noChangeArrowheads="1"/>
          </p:cNvPicPr>
          <p:nvPr userDrawn="1"/>
        </p:nvPicPr>
        <p:blipFill>
          <a:blip r:embed="rId2" cstate="print"/>
          <a:srcRect/>
          <a:stretch>
            <a:fillRect/>
          </a:stretch>
        </p:blipFill>
        <p:spPr bwMode="auto">
          <a:xfrm>
            <a:off x="7668344" y="61441"/>
            <a:ext cx="1404937" cy="703263"/>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023A9FE8-7A9A-4CFB-AEB0-95A585AF5114}" type="datetimeFigureOut">
              <a:rPr lang="tr-TR" smtClean="0"/>
              <a:pPr/>
              <a:t>6.12.2017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63A10838-0DFC-401A-9693-33C5B719100E}"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023A9FE8-7A9A-4CFB-AEB0-95A585AF5114}" type="datetimeFigureOut">
              <a:rPr lang="tr-TR" smtClean="0"/>
              <a:pPr/>
              <a:t>6.12.2017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63A10838-0DFC-401A-9693-33C5B719100E}"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023A9FE8-7A9A-4CFB-AEB0-95A585AF5114}" type="datetimeFigureOut">
              <a:rPr lang="tr-TR" smtClean="0"/>
              <a:pPr/>
              <a:t>6.12.2017</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63A10838-0DFC-401A-9693-33C5B719100E}"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7283152" cy="1143000"/>
          </a:xfrm>
        </p:spPr>
        <p:txBody>
          <a:bodyPr/>
          <a:lstStyle/>
          <a:p>
            <a:r>
              <a:rPr lang="tr-TR" dirty="0" smtClean="0"/>
              <a:t>Asıl başlık stili için tıklatın</a:t>
            </a:r>
            <a:endParaRPr lang="tr-TR" dirty="0"/>
          </a:p>
        </p:txBody>
      </p:sp>
      <p:sp>
        <p:nvSpPr>
          <p:cNvPr id="3" name="2 Veri Yer Tutucusu"/>
          <p:cNvSpPr>
            <a:spLocks noGrp="1"/>
          </p:cNvSpPr>
          <p:nvPr>
            <p:ph type="dt" sz="half" idx="10"/>
          </p:nvPr>
        </p:nvSpPr>
        <p:spPr/>
        <p:txBody>
          <a:bodyPr/>
          <a:lstStyle/>
          <a:p>
            <a:fld id="{023A9FE8-7A9A-4CFB-AEB0-95A585AF5114}" type="datetimeFigureOut">
              <a:rPr lang="tr-TR" smtClean="0"/>
              <a:pPr/>
              <a:t>6.12.2017</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63A10838-0DFC-401A-9693-33C5B719100E}" type="slidenum">
              <a:rPr lang="tr-TR" smtClean="0"/>
              <a:pPr/>
              <a:t>‹#›</a:t>
            </a:fld>
            <a:endParaRPr lang="tr-TR"/>
          </a:p>
        </p:txBody>
      </p:sp>
      <p:pic>
        <p:nvPicPr>
          <p:cNvPr id="6" name="Picture 13" descr="joint"/>
          <p:cNvPicPr>
            <a:picLocks noChangeAspect="1" noChangeArrowheads="1"/>
          </p:cNvPicPr>
          <p:nvPr userDrawn="1"/>
        </p:nvPicPr>
        <p:blipFill>
          <a:blip r:embed="rId2" cstate="print"/>
          <a:srcRect/>
          <a:stretch>
            <a:fillRect/>
          </a:stretch>
        </p:blipFill>
        <p:spPr bwMode="auto">
          <a:xfrm>
            <a:off x="7739063" y="0"/>
            <a:ext cx="1404937" cy="703263"/>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023A9FE8-7A9A-4CFB-AEB0-95A585AF5114}" type="datetimeFigureOut">
              <a:rPr lang="tr-TR" smtClean="0"/>
              <a:pPr/>
              <a:t>6.12.2017</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63A10838-0DFC-401A-9693-33C5B719100E}"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023A9FE8-7A9A-4CFB-AEB0-95A585AF5114}" type="datetimeFigureOut">
              <a:rPr lang="tr-TR" smtClean="0"/>
              <a:pPr/>
              <a:t>6.12.2017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63A10838-0DFC-401A-9693-33C5B719100E}"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023A9FE8-7A9A-4CFB-AEB0-95A585AF5114}" type="datetimeFigureOut">
              <a:rPr lang="tr-TR" smtClean="0"/>
              <a:pPr/>
              <a:t>6.12.2017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63A10838-0DFC-401A-9693-33C5B719100E}"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A9FE8-7A9A-4CFB-AEB0-95A585AF5114}" type="datetimeFigureOut">
              <a:rPr lang="tr-TR" smtClean="0"/>
              <a:pPr/>
              <a:t>6.12.2017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10838-0DFC-401A-9693-33C5B719100E}"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geophysical.com/"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image" Target="../media/image53.wmf"/><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hyperlink" Target="http://images.google.com.tr/imgres?imgurl=http://193.140.145.10/english/galeri/data/thumbnails/60/Orjinal_Amblem.jpg&amp;imgrefurl=http://193.140.145.10/english/galeri/categories.php%3Fcat_id%3D60%26sessionid%3D9c55e4afe0d7f42e0582e6cd9ec86677&amp;h=121&amp;w=119&amp;sz=34&amp;hl=tr&amp;start=4&amp;tbnid=nZkvjRhAYznKTM:&amp;tbnh=89&amp;tbnw=88&amp;prev=/images%3Fq%3Dcumhuriyet%2B%25C3%25BCniversitesi%2Bamblem%26gbv%3D2%26svnum%3D10%26hl%3Dtr"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oleObject" Target="../embeddings/oleObject3.bin"/><Relationship Id="rId18" Type="http://schemas.openxmlformats.org/officeDocument/2006/relationships/image" Target="../media/image62.emf"/><Relationship Id="rId3" Type="http://schemas.openxmlformats.org/officeDocument/2006/relationships/notesSlide" Target="../notesSlides/notesSlide2.xml"/><Relationship Id="rId7" Type="http://schemas.openxmlformats.org/officeDocument/2006/relationships/image" Target="../media/image55.jpeg"/><Relationship Id="rId12" Type="http://schemas.openxmlformats.org/officeDocument/2006/relationships/image" Target="../media/image59.emf"/><Relationship Id="rId17" Type="http://schemas.openxmlformats.org/officeDocument/2006/relationships/oleObject" Target="../embeddings/oleObject5.bin"/><Relationship Id="rId2" Type="http://schemas.openxmlformats.org/officeDocument/2006/relationships/slideLayout" Target="../slideLayouts/slideLayout7.xml"/><Relationship Id="rId16" Type="http://schemas.openxmlformats.org/officeDocument/2006/relationships/image" Target="../media/image61.emf"/><Relationship Id="rId1" Type="http://schemas.openxmlformats.org/officeDocument/2006/relationships/vmlDrawing" Target="../drawings/vmlDrawing1.vml"/><Relationship Id="rId6" Type="http://schemas.openxmlformats.org/officeDocument/2006/relationships/hyperlink" Target="http://images.google.com.tr/imgres?imgurl=http://193.140.145.10/english/galeri/data/thumbnails/60/Orjinal_Amblem.jpg&amp;imgrefurl=http://193.140.145.10/english/galeri/categories.php%3Fcat_id%3D60%26sessionid%3D9c55e4afe0d7f42e0582e6cd9ec86677&amp;h=121&amp;w=119&amp;sz=34&amp;hl=tr&amp;start=4&amp;tbnid=nZkvjRhAYznKTM:&amp;tbnh=89&amp;tbnw=88&amp;prev=/images%3Fq%3Dcumhuriyet%2B%25C3%25BCniversitesi%2Bamblem%26gbv%3D2%26svnum%3D10%26hl%3Dtr" TargetMode="External"/><Relationship Id="rId11" Type="http://schemas.openxmlformats.org/officeDocument/2006/relationships/oleObject" Target="../embeddings/oleObject2.bin"/><Relationship Id="rId5" Type="http://schemas.openxmlformats.org/officeDocument/2006/relationships/image" Target="../media/image54.jpeg"/><Relationship Id="rId15" Type="http://schemas.openxmlformats.org/officeDocument/2006/relationships/oleObject" Target="../embeddings/oleObject4.bin"/><Relationship Id="rId10" Type="http://schemas.openxmlformats.org/officeDocument/2006/relationships/image" Target="../media/image58.emf"/><Relationship Id="rId4" Type="http://schemas.openxmlformats.org/officeDocument/2006/relationships/image" Target="../media/image63.jpeg"/><Relationship Id="rId9" Type="http://schemas.openxmlformats.org/officeDocument/2006/relationships/oleObject" Target="../embeddings/oleObject1.bin"/><Relationship Id="rId14" Type="http://schemas.openxmlformats.org/officeDocument/2006/relationships/image" Target="../media/image60.emf"/></Relationships>
</file>

<file path=ppt/slides/_rels/slide4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3.xml"/><Relationship Id="rId7" Type="http://schemas.openxmlformats.org/officeDocument/2006/relationships/hyperlink" Target="http://images.google.com.tr/imgres?imgurl=http://193.140.145.10/english/galeri/data/thumbnails/60/Orjinal_Amblem.jpg&amp;imgrefurl=http://193.140.145.10/english/galeri/categories.php%3Fcat_id%3D60%26sessionid%3D9c55e4afe0d7f42e0582e6cd9ec86677&amp;h=121&amp;w=119&amp;sz=34&amp;hl=tr&amp;start=4&amp;tbnid=nZkvjRhAYznKTM:&amp;tbnh=89&amp;tbnw=88&amp;prev=/images%3Fq%3Dcumhuriyet%2B%25C3%25BCniversitesi%2Bamblem%26gbv%3D2%26svnum%3D10%26hl%3Dtr"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4.jpeg"/><Relationship Id="rId5" Type="http://schemas.openxmlformats.org/officeDocument/2006/relationships/image" Target="../media/image64.wmf"/><Relationship Id="rId4" Type="http://schemas.openxmlformats.org/officeDocument/2006/relationships/oleObject" Target="../embeddings/oleObject6.bin"/><Relationship Id="rId9" Type="http://schemas.openxmlformats.org/officeDocument/2006/relationships/image" Target="../media/image56.jpeg"/></Relationships>
</file>

<file path=ppt/slides/_rels/slide48.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hyperlink" Target="http://images.google.com.tr/imgres?imgurl=http://193.140.145.10/english/galeri/data/thumbnails/60/Orjinal_Amblem.jpg&amp;imgrefurl=http://193.140.145.10/english/galeri/categories.php%3Fcat_id%3D60%26sessionid%3D9c55e4afe0d7f42e0582e6cd9ec86677&amp;h=121&amp;w=119&amp;sz=34&amp;hl=tr&amp;start=4&amp;tbnid=nZkvjRhAYznKTM:&amp;tbnh=89&amp;tbnw=88&amp;prev=/images%3Fq%3Dcumhuriyet%2B%25C3%25BCniversitesi%2Bamblem%26gbv%3D2%26svnum%3D10%26hl%3Dtr" TargetMode="External"/><Relationship Id="rId7" Type="http://schemas.openxmlformats.org/officeDocument/2006/relationships/image" Target="../media/image66.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56.jpeg"/><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www.geophysical.com/"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geophysical.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1268761"/>
            <a:ext cx="7918648" cy="2331690"/>
          </a:xfrm>
        </p:spPr>
        <p:txBody>
          <a:bodyPr>
            <a:normAutofit/>
          </a:bodyPr>
          <a:lstStyle/>
          <a:p>
            <a:r>
              <a:rPr lang="en-US" sz="4000" dirty="0" err="1" smtClean="0"/>
              <a:t>Jeofizik</a:t>
            </a:r>
            <a:r>
              <a:rPr lang="en-US" sz="4000" dirty="0" smtClean="0"/>
              <a:t> </a:t>
            </a:r>
            <a:r>
              <a:rPr lang="en-US" sz="4000" dirty="0" err="1" smtClean="0"/>
              <a:t>Elektromanyetik</a:t>
            </a:r>
            <a:r>
              <a:rPr lang="en-US" sz="4000" dirty="0" smtClean="0"/>
              <a:t> </a:t>
            </a:r>
            <a:r>
              <a:rPr lang="en-US" sz="4000" dirty="0" err="1" smtClean="0"/>
              <a:t>Yöntemler</a:t>
            </a:r>
            <a:r>
              <a:rPr lang="en-US" dirty="0" smtClean="0"/>
              <a:t/>
            </a:r>
            <a:br>
              <a:rPr lang="en-US" dirty="0" smtClean="0"/>
            </a:br>
            <a:r>
              <a:rPr lang="en-US" sz="3600" dirty="0" smtClean="0"/>
              <a:t>(Geophysical </a:t>
            </a:r>
            <a:r>
              <a:rPr lang="en-US" sz="3600" dirty="0" smtClean="0"/>
              <a:t>Electromagnetic </a:t>
            </a:r>
            <a:r>
              <a:rPr lang="en-US" sz="3600" dirty="0" smtClean="0"/>
              <a:t>Methods)</a:t>
            </a:r>
            <a:endParaRPr lang="en-US" sz="3600" dirty="0"/>
          </a:p>
        </p:txBody>
      </p:sp>
      <p:sp>
        <p:nvSpPr>
          <p:cNvPr id="3" name="2 Alt Başlık"/>
          <p:cNvSpPr>
            <a:spLocks noGrp="1"/>
          </p:cNvSpPr>
          <p:nvPr>
            <p:ph type="subTitle" idx="1"/>
          </p:nvPr>
        </p:nvSpPr>
        <p:spPr/>
        <p:txBody>
          <a:bodyPr>
            <a:normAutofit fontScale="92500" lnSpcReduction="10000"/>
          </a:bodyPr>
          <a:lstStyle/>
          <a:p>
            <a:r>
              <a:rPr lang="tr-TR" dirty="0" smtClean="0"/>
              <a:t>M. Emin Candansayar, </a:t>
            </a:r>
            <a:r>
              <a:rPr lang="en-US" sz="2000" dirty="0" smtClean="0"/>
              <a:t> </a:t>
            </a:r>
            <a:r>
              <a:rPr lang="tr-TR" sz="2000" dirty="0" err="1" smtClean="0"/>
              <a:t>Proffessor</a:t>
            </a:r>
            <a:r>
              <a:rPr lang="tr-TR" sz="2000" dirty="0" smtClean="0"/>
              <a:t>  </a:t>
            </a:r>
            <a:endParaRPr lang="tr-TR" sz="2000" dirty="0" smtClean="0"/>
          </a:p>
          <a:p>
            <a:r>
              <a:rPr lang="tr-TR" sz="2000" dirty="0" smtClean="0"/>
              <a:t>Ankara </a:t>
            </a:r>
            <a:r>
              <a:rPr lang="tr-TR" sz="2000" dirty="0" err="1" smtClean="0"/>
              <a:t>University</a:t>
            </a:r>
            <a:r>
              <a:rPr lang="tr-TR" sz="2000" dirty="0" smtClean="0"/>
              <a:t>, </a:t>
            </a:r>
            <a:r>
              <a:rPr lang="tr-TR" sz="2000" dirty="0" err="1" smtClean="0"/>
              <a:t>Faculty</a:t>
            </a:r>
            <a:r>
              <a:rPr lang="tr-TR" sz="2000" dirty="0" smtClean="0"/>
              <a:t> of </a:t>
            </a:r>
            <a:r>
              <a:rPr lang="tr-TR" sz="2000" dirty="0" err="1" smtClean="0"/>
              <a:t>Eng</a:t>
            </a:r>
            <a:r>
              <a:rPr lang="tr-TR" sz="2000" dirty="0" smtClean="0"/>
              <a:t>., </a:t>
            </a:r>
            <a:r>
              <a:rPr lang="tr-TR" sz="2000" dirty="0" err="1" smtClean="0"/>
              <a:t>Deprtment</a:t>
            </a:r>
            <a:r>
              <a:rPr lang="tr-TR" sz="2000" dirty="0" smtClean="0"/>
              <a:t> of </a:t>
            </a:r>
            <a:r>
              <a:rPr lang="tr-TR" sz="2000" dirty="0" err="1" smtClean="0"/>
              <a:t>Geophysical</a:t>
            </a:r>
            <a:r>
              <a:rPr lang="tr-TR" sz="2000" dirty="0" smtClean="0"/>
              <a:t> </a:t>
            </a:r>
            <a:r>
              <a:rPr lang="tr-TR" sz="2000" dirty="0" err="1" smtClean="0"/>
              <a:t>Engineering</a:t>
            </a:r>
            <a:r>
              <a:rPr lang="tr-TR" sz="2000" dirty="0" smtClean="0"/>
              <a:t>, 06100, Ankara, TURKEY</a:t>
            </a:r>
          </a:p>
          <a:p>
            <a:endParaRPr lang="tr-TR" sz="2000" dirty="0"/>
          </a:p>
          <a:p>
            <a:r>
              <a:rPr lang="en-US" sz="2000" dirty="0" smtClean="0"/>
              <a:t> </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sz="3600" b="1" dirty="0" smtClean="0">
                <a:effectLst>
                  <a:outerShdw blurRad="38100" dist="38100" dir="2700000" algn="tl">
                    <a:srgbClr val="000000">
                      <a:alpha val="43137"/>
                    </a:srgbClr>
                  </a:outerShdw>
                </a:effectLst>
              </a:rPr>
              <a:t>Yapı Jeofiziği’ nde Kullanılan Yöntemler:</a:t>
            </a:r>
            <a:br>
              <a:rPr lang="tr-TR" sz="3600" b="1" dirty="0" smtClean="0">
                <a:effectLst>
                  <a:outerShdw blurRad="38100" dist="38100" dir="2700000" algn="tl">
                    <a:srgbClr val="000000">
                      <a:alpha val="43137"/>
                    </a:srgbClr>
                  </a:outerShdw>
                </a:effectLst>
              </a:rPr>
            </a:br>
            <a:r>
              <a:rPr lang="tr-TR" sz="3600" b="1" dirty="0" smtClean="0">
                <a:effectLst>
                  <a:outerShdw blurRad="38100" dist="38100" dir="2700000" algn="tl">
                    <a:srgbClr val="000000">
                      <a:alpha val="43137"/>
                    </a:srgbClr>
                  </a:outerShdw>
                </a:effectLst>
              </a:rPr>
              <a:t> Yer Radarı Yöntemi</a:t>
            </a:r>
            <a:endParaRPr lang="tr-TR"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1"/>
            <a:ext cx="8153400" cy="1219199"/>
          </a:xfrm>
        </p:spPr>
        <p:txBody>
          <a:bodyPr>
            <a:normAutofit fontScale="70000" lnSpcReduction="20000"/>
          </a:bodyPr>
          <a:lstStyle/>
          <a:p>
            <a:r>
              <a:rPr lang="tr-TR" dirty="0" smtClean="0"/>
              <a:t>Betonların araştırılmasında, beton yapıda kesme işlemi veya bir örnek alımı işlemi öncesi, demir örgü yerleri belirlenebilir. Böylece demir örgü kesilmeden bu örnek alma işlemi yapılabilir. </a:t>
            </a:r>
            <a:endParaRPr lang="tr-TR" dirty="0"/>
          </a:p>
        </p:txBody>
      </p:sp>
      <p:pic>
        <p:nvPicPr>
          <p:cNvPr id="5123" name="Picture 3"/>
          <p:cNvPicPr>
            <a:picLocks noChangeAspect="1" noChangeArrowheads="1"/>
          </p:cNvPicPr>
          <p:nvPr/>
        </p:nvPicPr>
        <p:blipFill>
          <a:blip r:embed="rId2" cstate="print"/>
          <a:srcRect/>
          <a:stretch>
            <a:fillRect/>
          </a:stretch>
        </p:blipFill>
        <p:spPr bwMode="auto">
          <a:xfrm>
            <a:off x="381000" y="3276600"/>
            <a:ext cx="3417887" cy="2354263"/>
          </a:xfrm>
          <a:prstGeom prst="rect">
            <a:avLst/>
          </a:prstGeom>
          <a:noFill/>
          <a:ln w="9525">
            <a:noFill/>
            <a:miter lim="800000"/>
            <a:headEnd/>
            <a:tailEnd/>
          </a:ln>
        </p:spPr>
      </p:pic>
      <p:sp>
        <p:nvSpPr>
          <p:cNvPr id="6" name="TextBox 5"/>
          <p:cNvSpPr txBox="1"/>
          <p:nvPr/>
        </p:nvSpPr>
        <p:spPr>
          <a:xfrm>
            <a:off x="304800" y="5638800"/>
            <a:ext cx="3352800" cy="1077218"/>
          </a:xfrm>
          <a:prstGeom prst="rect">
            <a:avLst/>
          </a:prstGeom>
          <a:solidFill>
            <a:schemeClr val="bg1"/>
          </a:solidFill>
        </p:spPr>
        <p:txBody>
          <a:bodyPr wrap="square" rtlCol="0">
            <a:spAutoFit/>
          </a:bodyPr>
          <a:lstStyle/>
          <a:p>
            <a:r>
              <a:rPr lang="tr-TR" sz="1600" dirty="0" smtClean="0"/>
              <a:t>Beton içindeki germe demirlerini gösteren 2B ve 3B  yer-radarı veri görüntüsü Kaynak: </a:t>
            </a:r>
            <a:r>
              <a:rPr lang="tr-TR" sz="1600" dirty="0" smtClean="0">
                <a:hlinkClick r:id="rId3"/>
              </a:rPr>
              <a:t>www.geophysical.com</a:t>
            </a:r>
            <a:r>
              <a:rPr lang="tr-TR" sz="1600" dirty="0" smtClean="0"/>
              <a:t> </a:t>
            </a:r>
            <a:endParaRPr lang="tr-TR" sz="1600" dirty="0"/>
          </a:p>
        </p:txBody>
      </p:sp>
      <p:pic>
        <p:nvPicPr>
          <p:cNvPr id="2050" name="Picture 2" descr="C:\Users\mec16\Desktop\gprdata-rebarinconcrete2D-l.jpg"/>
          <p:cNvPicPr>
            <a:picLocks noChangeAspect="1" noChangeArrowheads="1"/>
          </p:cNvPicPr>
          <p:nvPr/>
        </p:nvPicPr>
        <p:blipFill>
          <a:blip r:embed="rId4" cstate="print"/>
          <a:srcRect/>
          <a:stretch>
            <a:fillRect/>
          </a:stretch>
        </p:blipFill>
        <p:spPr bwMode="auto">
          <a:xfrm>
            <a:off x="3810000" y="3352800"/>
            <a:ext cx="3848100" cy="2693670"/>
          </a:xfrm>
          <a:prstGeom prst="rect">
            <a:avLst/>
          </a:prstGeom>
          <a:noFill/>
        </p:spPr>
      </p:pic>
      <p:sp>
        <p:nvSpPr>
          <p:cNvPr id="7" name="TextBox 6"/>
          <p:cNvSpPr txBox="1"/>
          <p:nvPr/>
        </p:nvSpPr>
        <p:spPr>
          <a:xfrm>
            <a:off x="4572000" y="6096000"/>
            <a:ext cx="4319580" cy="369332"/>
          </a:xfrm>
          <a:prstGeom prst="rect">
            <a:avLst/>
          </a:prstGeom>
          <a:noFill/>
        </p:spPr>
        <p:txBody>
          <a:bodyPr wrap="none" rtlCol="0">
            <a:spAutoFit/>
          </a:bodyPr>
          <a:lstStyle/>
          <a:p>
            <a:r>
              <a:rPr lang="tr-TR" dirty="0" smtClean="0"/>
              <a:t>Demir örgü yerleri ve beton plakanın tabanı.</a:t>
            </a:r>
            <a:endParaRPr lang="tr-TR" dirty="0"/>
          </a:p>
        </p:txBody>
      </p:sp>
      <p:pic>
        <p:nvPicPr>
          <p:cNvPr id="2051" name="Picture 3"/>
          <p:cNvPicPr>
            <a:picLocks noChangeAspect="1" noChangeArrowheads="1"/>
          </p:cNvPicPr>
          <p:nvPr/>
        </p:nvPicPr>
        <p:blipFill>
          <a:blip r:embed="rId5" cstate="print"/>
          <a:srcRect/>
          <a:stretch>
            <a:fillRect/>
          </a:stretch>
        </p:blipFill>
        <p:spPr bwMode="auto">
          <a:xfrm>
            <a:off x="6286500" y="2514600"/>
            <a:ext cx="2857500" cy="2095500"/>
          </a:xfrm>
          <a:prstGeom prst="rect">
            <a:avLst/>
          </a:prstGeom>
          <a:noFill/>
          <a:ln w="9525">
            <a:noFill/>
            <a:miter lim="800000"/>
            <a:headEnd/>
            <a:tailEnd/>
          </a:ln>
        </p:spPr>
      </p:pic>
    </p:spTree>
    <p:extLst>
      <p:ext uri="{BB962C8B-B14F-4D97-AF65-F5344CB8AC3E}">
        <p14:creationId xmlns:p14="http://schemas.microsoft.com/office/powerpoint/2010/main" val="3475790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Metal ve Plastik Kablo borularının yerlerinin tespiti</a:t>
            </a:r>
            <a:endParaRPr lang="tr-TR" dirty="0"/>
          </a:p>
        </p:txBody>
      </p:sp>
      <p:pic>
        <p:nvPicPr>
          <p:cNvPr id="3074" name="Picture 2"/>
          <p:cNvPicPr>
            <a:picLocks noChangeAspect="1" noChangeArrowheads="1"/>
          </p:cNvPicPr>
          <p:nvPr/>
        </p:nvPicPr>
        <p:blipFill>
          <a:blip r:embed="rId2" cstate="print"/>
          <a:srcRect/>
          <a:stretch>
            <a:fillRect/>
          </a:stretch>
        </p:blipFill>
        <p:spPr bwMode="auto">
          <a:xfrm>
            <a:off x="304800" y="1676400"/>
            <a:ext cx="4762500" cy="333375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5115791" y="1676400"/>
            <a:ext cx="3532909" cy="2590800"/>
          </a:xfrm>
          <a:prstGeom prst="rect">
            <a:avLst/>
          </a:prstGeom>
          <a:noFill/>
          <a:ln w="9525">
            <a:noFill/>
            <a:miter lim="800000"/>
            <a:headEnd/>
            <a:tailEnd/>
          </a:ln>
        </p:spPr>
      </p:pic>
      <p:sp>
        <p:nvSpPr>
          <p:cNvPr id="6" name="TextBox 5"/>
          <p:cNvSpPr txBox="1"/>
          <p:nvPr/>
        </p:nvSpPr>
        <p:spPr>
          <a:xfrm>
            <a:off x="685800" y="5029200"/>
            <a:ext cx="5257800" cy="1015663"/>
          </a:xfrm>
          <a:prstGeom prst="rect">
            <a:avLst/>
          </a:prstGeom>
          <a:noFill/>
        </p:spPr>
        <p:txBody>
          <a:bodyPr wrap="square" rtlCol="0">
            <a:spAutoFit/>
          </a:bodyPr>
          <a:lstStyle/>
          <a:p>
            <a:r>
              <a:rPr lang="tr-TR" sz="2000" dirty="0" smtClean="0"/>
              <a:t>Metal kablo borusu ve demir örgü (kırmızı)</a:t>
            </a:r>
          </a:p>
          <a:p>
            <a:r>
              <a:rPr lang="tr-TR" sz="2000" dirty="0" smtClean="0"/>
              <a:t>Plastik kablo borusu (turkuaz)</a:t>
            </a:r>
          </a:p>
          <a:p>
            <a:r>
              <a:rPr lang="tr-TR" sz="2000" dirty="0" smtClean="0"/>
              <a:t>Beton bloğun alt sınırı (yeşil)</a:t>
            </a:r>
            <a:endParaRPr lang="tr-TR" sz="2000" dirty="0"/>
          </a:p>
        </p:txBody>
      </p:sp>
    </p:spTree>
    <p:extLst>
      <p:ext uri="{BB962C8B-B14F-4D97-AF65-F5344CB8AC3E}">
        <p14:creationId xmlns:p14="http://schemas.microsoft.com/office/powerpoint/2010/main" val="1581171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Beton alt derinliği belirleme</a:t>
            </a:r>
            <a:endParaRPr lang="tr-TR" dirty="0"/>
          </a:p>
        </p:txBody>
      </p:sp>
      <p:pic>
        <p:nvPicPr>
          <p:cNvPr id="5122" name="Picture 2"/>
          <p:cNvPicPr>
            <a:picLocks noChangeAspect="1" noChangeArrowheads="1"/>
          </p:cNvPicPr>
          <p:nvPr/>
        </p:nvPicPr>
        <p:blipFill>
          <a:blip r:embed="rId2" cstate="print"/>
          <a:srcRect/>
          <a:stretch>
            <a:fillRect/>
          </a:stretch>
        </p:blipFill>
        <p:spPr bwMode="auto">
          <a:xfrm>
            <a:off x="609600" y="1752600"/>
            <a:ext cx="4762500" cy="333375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5943600" y="2209800"/>
            <a:ext cx="2857500" cy="2095500"/>
          </a:xfrm>
          <a:prstGeom prst="rect">
            <a:avLst/>
          </a:prstGeom>
          <a:noFill/>
          <a:ln w="9525">
            <a:noFill/>
            <a:miter lim="800000"/>
            <a:headEnd/>
            <a:tailEnd/>
          </a:ln>
        </p:spPr>
      </p:pic>
    </p:spTree>
    <p:extLst>
      <p:ext uri="{BB962C8B-B14F-4D97-AF65-F5344CB8AC3E}">
        <p14:creationId xmlns:p14="http://schemas.microsoft.com/office/powerpoint/2010/main" val="112156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Betondaki boşlukları arama</a:t>
            </a:r>
            <a:endParaRPr lang="tr-TR" dirty="0"/>
          </a:p>
        </p:txBody>
      </p:sp>
      <p:pic>
        <p:nvPicPr>
          <p:cNvPr id="6146" name="Picture 2"/>
          <p:cNvPicPr>
            <a:picLocks noChangeAspect="1" noChangeArrowheads="1"/>
          </p:cNvPicPr>
          <p:nvPr/>
        </p:nvPicPr>
        <p:blipFill>
          <a:blip r:embed="rId2" cstate="print"/>
          <a:srcRect/>
          <a:stretch>
            <a:fillRect/>
          </a:stretch>
        </p:blipFill>
        <p:spPr bwMode="auto">
          <a:xfrm>
            <a:off x="533400" y="1752600"/>
            <a:ext cx="4762500" cy="333375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5791200" y="2514600"/>
            <a:ext cx="3048000" cy="2238375"/>
          </a:xfrm>
          <a:prstGeom prst="rect">
            <a:avLst/>
          </a:prstGeom>
          <a:noFill/>
          <a:ln w="9525">
            <a:noFill/>
            <a:miter lim="800000"/>
            <a:headEnd/>
            <a:tailEnd/>
          </a:ln>
        </p:spPr>
      </p:pic>
    </p:spTree>
    <p:extLst>
      <p:ext uri="{BB962C8B-B14F-4D97-AF65-F5344CB8AC3E}">
        <p14:creationId xmlns:p14="http://schemas.microsoft.com/office/powerpoint/2010/main" val="1211943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en-US" dirty="0" smtClean="0"/>
              <a:t>Basic Principle of </a:t>
            </a:r>
            <a:r>
              <a:rPr lang="tr-TR" dirty="0" smtClean="0"/>
              <a:t>HLEM </a:t>
            </a:r>
            <a:r>
              <a:rPr lang="en-US" dirty="0" smtClean="0"/>
              <a:t>Method</a:t>
            </a:r>
            <a:endParaRPr lang="tr-TR" dirty="0"/>
          </a:p>
        </p:txBody>
      </p:sp>
      <p:sp>
        <p:nvSpPr>
          <p:cNvPr id="3" name="2 İçerik Yer Tutucusu"/>
          <p:cNvSpPr>
            <a:spLocks noGrp="1"/>
          </p:cNvSpPr>
          <p:nvPr>
            <p:ph idx="1"/>
          </p:nvPr>
        </p:nvSpPr>
        <p:spPr>
          <a:xfrm>
            <a:off x="457200" y="1600201"/>
            <a:ext cx="8229600" cy="1900807"/>
          </a:xfrm>
        </p:spPr>
        <p:txBody>
          <a:bodyPr>
            <a:normAutofit fontScale="92500"/>
          </a:bodyPr>
          <a:lstStyle/>
          <a:p>
            <a:r>
              <a:rPr lang="tr-TR" sz="2200" dirty="0" smtClean="0"/>
              <a:t>HLEM </a:t>
            </a:r>
            <a:r>
              <a:rPr lang="tr-TR" sz="2200" dirty="0" err="1" smtClean="0"/>
              <a:t>also</a:t>
            </a:r>
            <a:r>
              <a:rPr lang="tr-TR" sz="2200" dirty="0" smtClean="0"/>
              <a:t> </a:t>
            </a:r>
            <a:r>
              <a:rPr lang="tr-TR" sz="2200" dirty="0" err="1" smtClean="0"/>
              <a:t>known</a:t>
            </a:r>
            <a:r>
              <a:rPr lang="tr-TR" sz="2200" dirty="0" smtClean="0"/>
              <a:t> as </a:t>
            </a:r>
            <a:r>
              <a:rPr lang="tr-TR" sz="2200" dirty="0" err="1" smtClean="0"/>
              <a:t>Slingram</a:t>
            </a:r>
            <a:r>
              <a:rPr lang="tr-TR" sz="2200" dirty="0" smtClean="0"/>
              <a:t> </a:t>
            </a:r>
            <a:r>
              <a:rPr lang="tr-TR" sz="2200" dirty="0" err="1" smtClean="0"/>
              <a:t>Method</a:t>
            </a:r>
            <a:r>
              <a:rPr lang="tr-TR" sz="2200" dirty="0" smtClean="0"/>
              <a:t> is a </a:t>
            </a:r>
            <a:r>
              <a:rPr lang="tr-TR" sz="2200" dirty="0" err="1" smtClean="0"/>
              <a:t>frequency</a:t>
            </a:r>
            <a:r>
              <a:rPr lang="tr-TR" sz="2200" dirty="0" smtClean="0"/>
              <a:t> domain EM </a:t>
            </a:r>
            <a:r>
              <a:rPr lang="tr-TR" sz="2200" dirty="0" err="1" smtClean="0"/>
              <a:t>method</a:t>
            </a:r>
            <a:r>
              <a:rPr lang="tr-TR" sz="2200" dirty="0" smtClean="0"/>
              <a:t>.</a:t>
            </a:r>
          </a:p>
          <a:p>
            <a:endParaRPr lang="tr-TR" sz="2200" dirty="0" smtClean="0"/>
          </a:p>
          <a:p>
            <a:r>
              <a:rPr lang="tr-TR" sz="2200" dirty="0" err="1" smtClean="0"/>
              <a:t>By</a:t>
            </a:r>
            <a:r>
              <a:rPr lang="tr-TR" sz="2200" dirty="0" smtClean="0"/>
              <a:t> </a:t>
            </a:r>
            <a:r>
              <a:rPr lang="tr-TR" sz="2200" dirty="0" err="1" smtClean="0"/>
              <a:t>using</a:t>
            </a:r>
            <a:r>
              <a:rPr lang="tr-TR" sz="2200" dirty="0" smtClean="0"/>
              <a:t> </a:t>
            </a:r>
            <a:r>
              <a:rPr lang="tr-TR" sz="2200" dirty="0" err="1" smtClean="0"/>
              <a:t>sinusoidal</a:t>
            </a:r>
            <a:r>
              <a:rPr lang="tr-TR" sz="2200" dirty="0" smtClean="0"/>
              <a:t> </a:t>
            </a:r>
            <a:r>
              <a:rPr lang="tr-TR" sz="2200" dirty="0" err="1" smtClean="0"/>
              <a:t>alterntive</a:t>
            </a:r>
            <a:r>
              <a:rPr lang="tr-TR" sz="2200" dirty="0" smtClean="0"/>
              <a:t> </a:t>
            </a:r>
            <a:r>
              <a:rPr lang="tr-TR" sz="2200" dirty="0" err="1" smtClean="0"/>
              <a:t>current</a:t>
            </a:r>
            <a:r>
              <a:rPr lang="tr-TR" sz="2200" dirty="0" smtClean="0"/>
              <a:t>, </a:t>
            </a:r>
            <a:r>
              <a:rPr lang="en-US" sz="2200" dirty="0" smtClean="0"/>
              <a:t>transmitter</a:t>
            </a:r>
            <a:r>
              <a:rPr lang="tr-TR" sz="2200" dirty="0" smtClean="0"/>
              <a:t> </a:t>
            </a:r>
            <a:r>
              <a:rPr lang="en-US" sz="2200" dirty="0" smtClean="0"/>
              <a:t> creates a time varying primary magnetic </a:t>
            </a:r>
            <a:r>
              <a:rPr lang="en-US" sz="2200" dirty="0" err="1" smtClean="0"/>
              <a:t>ﬁeld</a:t>
            </a:r>
            <a:r>
              <a:rPr lang="en-US" sz="2200" dirty="0" smtClean="0"/>
              <a:t> (H p ) which induces currents in the subsurface.</a:t>
            </a:r>
            <a:r>
              <a:rPr lang="tr-TR" sz="2200" dirty="0" smtClean="0"/>
              <a:t> </a:t>
            </a:r>
            <a:r>
              <a:rPr lang="en-US" sz="2200" dirty="0" smtClean="0"/>
              <a:t>These in turn create a secondary magnetic </a:t>
            </a:r>
            <a:r>
              <a:rPr lang="en-US" sz="2200" dirty="0" err="1" smtClean="0"/>
              <a:t>ﬁeld</a:t>
            </a:r>
            <a:r>
              <a:rPr lang="en-US" sz="2200" dirty="0" smtClean="0"/>
              <a:t> (Hs )</a:t>
            </a:r>
            <a:r>
              <a:rPr lang="tr-TR" sz="2200" dirty="0" smtClean="0"/>
              <a:t> (</a:t>
            </a:r>
            <a:r>
              <a:rPr lang="tr-TR" sz="2200" dirty="0" err="1" smtClean="0"/>
              <a:t>McNeill</a:t>
            </a:r>
            <a:r>
              <a:rPr lang="tr-TR" sz="2200" dirty="0" smtClean="0"/>
              <a:t> 1980).</a:t>
            </a:r>
          </a:p>
          <a:p>
            <a:endParaRPr lang="tr-TR" dirty="0" smtClean="0"/>
          </a:p>
          <a:p>
            <a:endParaRPr lang="en-US" dirty="0"/>
          </a:p>
        </p:txBody>
      </p:sp>
      <p:sp>
        <p:nvSpPr>
          <p:cNvPr id="7" name="6 Metin kutusu"/>
          <p:cNvSpPr txBox="1"/>
          <p:nvPr/>
        </p:nvSpPr>
        <p:spPr>
          <a:xfrm>
            <a:off x="5796136" y="6237312"/>
            <a:ext cx="2864374" cy="369332"/>
          </a:xfrm>
          <a:prstGeom prst="rect">
            <a:avLst/>
          </a:prstGeom>
          <a:noFill/>
        </p:spPr>
        <p:txBody>
          <a:bodyPr wrap="none" rtlCol="0">
            <a:spAutoFit/>
          </a:bodyPr>
          <a:lstStyle/>
          <a:p>
            <a:r>
              <a:rPr lang="en-US" dirty="0" smtClean="0"/>
              <a:t>(From Klein and </a:t>
            </a:r>
            <a:r>
              <a:rPr lang="en-US" dirty="0" err="1" smtClean="0"/>
              <a:t>Lajoie</a:t>
            </a:r>
            <a:r>
              <a:rPr lang="en-US" dirty="0" smtClean="0"/>
              <a:t> 1980)</a:t>
            </a:r>
            <a:endParaRPr lang="tr-TR" dirty="0"/>
          </a:p>
        </p:txBody>
      </p:sp>
      <p:pic>
        <p:nvPicPr>
          <p:cNvPr id="3075" name="Picture 3"/>
          <p:cNvPicPr>
            <a:picLocks noChangeAspect="1" noChangeArrowheads="1"/>
          </p:cNvPicPr>
          <p:nvPr/>
        </p:nvPicPr>
        <p:blipFill>
          <a:blip r:embed="rId2" cstate="print"/>
          <a:srcRect/>
          <a:stretch>
            <a:fillRect/>
          </a:stretch>
        </p:blipFill>
        <p:spPr bwMode="auto">
          <a:xfrm>
            <a:off x="539552" y="3717032"/>
            <a:ext cx="4367213" cy="906463"/>
          </a:xfrm>
          <a:prstGeom prst="rect">
            <a:avLst/>
          </a:prstGeom>
          <a:noFill/>
          <a:ln w="9525">
            <a:noFill/>
            <a:miter lim="800000"/>
            <a:headEnd/>
            <a:tailEnd/>
          </a:ln>
        </p:spPr>
      </p:pic>
      <p:sp>
        <p:nvSpPr>
          <p:cNvPr id="9" name="8 Metin kutusu"/>
          <p:cNvSpPr txBox="1"/>
          <p:nvPr/>
        </p:nvSpPr>
        <p:spPr>
          <a:xfrm>
            <a:off x="323528" y="4653136"/>
            <a:ext cx="4528227" cy="369332"/>
          </a:xfrm>
          <a:prstGeom prst="rect">
            <a:avLst/>
          </a:prstGeom>
          <a:noFill/>
        </p:spPr>
        <p:txBody>
          <a:bodyPr wrap="none" rtlCol="0">
            <a:spAutoFit/>
          </a:bodyPr>
          <a:lstStyle/>
          <a:p>
            <a:r>
              <a:rPr lang="tr-TR" dirty="0" err="1" smtClean="0"/>
              <a:t>Transmitter</a:t>
            </a:r>
            <a:r>
              <a:rPr lang="tr-TR" dirty="0" smtClean="0"/>
              <a:t> </a:t>
            </a:r>
            <a:r>
              <a:rPr lang="tr-TR" dirty="0" err="1" smtClean="0"/>
              <a:t>and</a:t>
            </a:r>
            <a:r>
              <a:rPr lang="tr-TR" dirty="0" smtClean="0"/>
              <a:t> </a:t>
            </a:r>
            <a:r>
              <a:rPr lang="tr-TR" dirty="0" err="1" smtClean="0"/>
              <a:t>receiver</a:t>
            </a:r>
            <a:r>
              <a:rPr lang="tr-TR" dirty="0" smtClean="0"/>
              <a:t> (</a:t>
            </a:r>
            <a:r>
              <a:rPr lang="tr-TR" dirty="0" err="1" smtClean="0"/>
              <a:t>from</a:t>
            </a:r>
            <a:r>
              <a:rPr lang="tr-TR" dirty="0" smtClean="0"/>
              <a:t> </a:t>
            </a:r>
            <a:r>
              <a:rPr lang="tr-TR" dirty="0" err="1" smtClean="0"/>
              <a:t>Unsward</a:t>
            </a:r>
            <a:r>
              <a:rPr lang="tr-TR" dirty="0" smtClean="0"/>
              <a:t> 2006)</a:t>
            </a:r>
            <a:endParaRPr lang="tr-TR" dirty="0"/>
          </a:p>
        </p:txBody>
      </p:sp>
      <p:pic>
        <p:nvPicPr>
          <p:cNvPr id="1026" name="Picture 2" descr="C:\Users\genesis.IMS\Desktop\fig288.jpg"/>
          <p:cNvPicPr>
            <a:picLocks noChangeAspect="1" noChangeArrowheads="1"/>
          </p:cNvPicPr>
          <p:nvPr/>
        </p:nvPicPr>
        <p:blipFill>
          <a:blip r:embed="rId3" cstate="print"/>
          <a:srcRect/>
          <a:stretch>
            <a:fillRect/>
          </a:stretch>
        </p:blipFill>
        <p:spPr bwMode="auto">
          <a:xfrm>
            <a:off x="5868144" y="3501008"/>
            <a:ext cx="2664296" cy="258381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en-US" dirty="0" smtClean="0"/>
              <a:t>Basic Principle of </a:t>
            </a:r>
            <a:r>
              <a:rPr lang="tr-TR" dirty="0" smtClean="0"/>
              <a:t>HLEM </a:t>
            </a:r>
            <a:r>
              <a:rPr lang="en-US" dirty="0" smtClean="0"/>
              <a:t>Method</a:t>
            </a:r>
            <a:endParaRPr lang="tr-TR" dirty="0"/>
          </a:p>
        </p:txBody>
      </p:sp>
      <p:sp>
        <p:nvSpPr>
          <p:cNvPr id="3" name="2 İçerik Yer Tutucusu"/>
          <p:cNvSpPr>
            <a:spLocks noGrp="1"/>
          </p:cNvSpPr>
          <p:nvPr>
            <p:ph idx="1"/>
          </p:nvPr>
        </p:nvSpPr>
        <p:spPr/>
        <p:txBody>
          <a:bodyPr>
            <a:normAutofit/>
          </a:bodyPr>
          <a:lstStyle/>
          <a:p>
            <a:r>
              <a:rPr lang="tr-TR" b="1" u="sng" dirty="0" err="1" smtClean="0"/>
              <a:t>What</a:t>
            </a:r>
            <a:r>
              <a:rPr lang="tr-TR" b="1" u="sng" dirty="0" smtClean="0"/>
              <a:t> is </a:t>
            </a:r>
            <a:r>
              <a:rPr lang="tr-TR" b="1" u="sng" dirty="0" err="1" smtClean="0"/>
              <a:t>measured</a:t>
            </a:r>
            <a:r>
              <a:rPr lang="tr-TR" b="1" u="sng" dirty="0"/>
              <a:t> </a:t>
            </a:r>
            <a:r>
              <a:rPr lang="tr-TR" b="1" u="sng" dirty="0" err="1" smtClean="0"/>
              <a:t>identity</a:t>
            </a:r>
            <a:r>
              <a:rPr lang="tr-TR" b="1" u="sng" dirty="0" smtClean="0"/>
              <a:t>?</a:t>
            </a:r>
          </a:p>
          <a:p>
            <a:pPr lvl="1"/>
            <a:r>
              <a:rPr lang="en-US" dirty="0" smtClean="0"/>
              <a:t>The receiver measure  ratio of the secondary to primary magnetic field (Hs/Hp) as complex value.</a:t>
            </a:r>
          </a:p>
          <a:p>
            <a:pPr lvl="1"/>
            <a:r>
              <a:rPr lang="en-US" dirty="0" smtClean="0"/>
              <a:t>Real part of this value is called “in-phase” component and Imaginary part is called “out-of-phase (</a:t>
            </a:r>
            <a:r>
              <a:rPr lang="en-US" dirty="0" err="1" smtClean="0"/>
              <a:t>quadrture</a:t>
            </a:r>
            <a:r>
              <a:rPr lang="en-US" dirty="0" smtClean="0"/>
              <a:t>)” component</a:t>
            </a:r>
          </a:p>
          <a:p>
            <a:r>
              <a:rPr lang="tr-TR" b="1" u="sng" dirty="0" err="1" smtClean="0"/>
              <a:t>What</a:t>
            </a:r>
            <a:r>
              <a:rPr lang="tr-TR" b="1" u="sng" dirty="0" smtClean="0"/>
              <a:t> is </a:t>
            </a:r>
            <a:r>
              <a:rPr lang="tr-TR" b="1" u="sng" dirty="0" err="1" smtClean="0"/>
              <a:t>used</a:t>
            </a:r>
            <a:r>
              <a:rPr lang="tr-TR" b="1" u="sng" dirty="0" smtClean="0"/>
              <a:t> </a:t>
            </a:r>
            <a:r>
              <a:rPr lang="tr-TR" b="1" u="sng" dirty="0" err="1" smtClean="0"/>
              <a:t>frequency</a:t>
            </a:r>
            <a:r>
              <a:rPr lang="tr-TR" b="1" u="sng" dirty="0" smtClean="0"/>
              <a:t> </a:t>
            </a:r>
            <a:r>
              <a:rPr lang="tr-TR" b="1" u="sng" dirty="0" err="1" smtClean="0"/>
              <a:t>range</a:t>
            </a:r>
            <a:r>
              <a:rPr lang="tr-TR" b="1" u="sng" dirty="0" smtClean="0"/>
              <a:t>?</a:t>
            </a:r>
          </a:p>
          <a:p>
            <a:pPr lvl="1"/>
            <a:r>
              <a:rPr lang="tr-TR" dirty="0" smtClean="0"/>
              <a:t>100 Hz </a:t>
            </a:r>
            <a:r>
              <a:rPr lang="tr-TR" dirty="0" err="1" smtClean="0"/>
              <a:t>to</a:t>
            </a:r>
            <a:r>
              <a:rPr lang="tr-TR" dirty="0" smtClean="0"/>
              <a:t> 60.000 Hz (60 </a:t>
            </a:r>
            <a:r>
              <a:rPr lang="tr-TR" dirty="0" err="1" smtClean="0"/>
              <a:t>kHz</a:t>
            </a:r>
            <a:r>
              <a:rPr lang="tr-TR" dirty="0" smtClean="0"/>
              <a:t>)</a:t>
            </a:r>
            <a:endParaRPr lang="tr-T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en-US" dirty="0" smtClean="0"/>
              <a:t>Basic Principle of </a:t>
            </a:r>
            <a:r>
              <a:rPr lang="tr-TR" dirty="0" smtClean="0"/>
              <a:t>HLEM </a:t>
            </a:r>
            <a:r>
              <a:rPr lang="en-US" dirty="0" smtClean="0"/>
              <a:t>Method</a:t>
            </a:r>
            <a:endParaRPr lang="tr-TR" dirty="0"/>
          </a:p>
        </p:txBody>
      </p:sp>
      <p:pic>
        <p:nvPicPr>
          <p:cNvPr id="5122" name="Picture 2"/>
          <p:cNvPicPr>
            <a:picLocks noChangeAspect="1" noChangeArrowheads="1"/>
          </p:cNvPicPr>
          <p:nvPr/>
        </p:nvPicPr>
        <p:blipFill>
          <a:blip r:embed="rId2" cstate="print"/>
          <a:srcRect/>
          <a:stretch>
            <a:fillRect/>
          </a:stretch>
        </p:blipFill>
        <p:spPr bwMode="auto">
          <a:xfrm>
            <a:off x="1907704" y="2492896"/>
            <a:ext cx="5235575" cy="3414713"/>
          </a:xfrm>
          <a:prstGeom prst="rect">
            <a:avLst/>
          </a:prstGeom>
          <a:noFill/>
          <a:ln w="9525">
            <a:noFill/>
            <a:miter lim="800000"/>
            <a:headEnd/>
            <a:tailEnd/>
          </a:ln>
        </p:spPr>
      </p:pic>
      <p:sp>
        <p:nvSpPr>
          <p:cNvPr id="5" name="4 Metin kutusu"/>
          <p:cNvSpPr txBox="1"/>
          <p:nvPr/>
        </p:nvSpPr>
        <p:spPr>
          <a:xfrm>
            <a:off x="2483768" y="5157192"/>
            <a:ext cx="1361655" cy="369332"/>
          </a:xfrm>
          <a:prstGeom prst="rect">
            <a:avLst/>
          </a:prstGeom>
          <a:solidFill>
            <a:schemeClr val="bg1">
              <a:lumMod val="95000"/>
            </a:schemeClr>
          </a:solidFill>
        </p:spPr>
        <p:txBody>
          <a:bodyPr wrap="none" rtlCol="0">
            <a:spAutoFit/>
          </a:bodyPr>
          <a:lstStyle/>
          <a:p>
            <a:r>
              <a:rPr lang="tr-TR" dirty="0" err="1" smtClean="0"/>
              <a:t>Current</a:t>
            </a:r>
            <a:r>
              <a:rPr lang="tr-TR" dirty="0" smtClean="0"/>
              <a:t> </a:t>
            </a:r>
            <a:r>
              <a:rPr lang="tr-TR" dirty="0" err="1" smtClean="0"/>
              <a:t>flow</a:t>
            </a:r>
            <a:endParaRPr lang="tr-TR" dirty="0"/>
          </a:p>
        </p:txBody>
      </p:sp>
      <p:sp>
        <p:nvSpPr>
          <p:cNvPr id="6" name="5 Metin kutusu"/>
          <p:cNvSpPr txBox="1"/>
          <p:nvPr/>
        </p:nvSpPr>
        <p:spPr>
          <a:xfrm>
            <a:off x="4860032" y="5013176"/>
            <a:ext cx="1831527" cy="369332"/>
          </a:xfrm>
          <a:prstGeom prst="rect">
            <a:avLst/>
          </a:prstGeom>
          <a:solidFill>
            <a:schemeClr val="bg1">
              <a:lumMod val="95000"/>
            </a:schemeClr>
          </a:solidFill>
        </p:spPr>
        <p:txBody>
          <a:bodyPr wrap="none" rtlCol="0">
            <a:spAutoFit/>
          </a:bodyPr>
          <a:lstStyle/>
          <a:p>
            <a:r>
              <a:rPr lang="tr-TR" dirty="0" err="1" smtClean="0"/>
              <a:t>Fault</a:t>
            </a:r>
            <a:r>
              <a:rPr lang="tr-TR" dirty="0" smtClean="0"/>
              <a:t> </a:t>
            </a:r>
            <a:r>
              <a:rPr lang="tr-TR" dirty="0" err="1" smtClean="0"/>
              <a:t>zone</a:t>
            </a:r>
            <a:r>
              <a:rPr lang="tr-TR" dirty="0" smtClean="0"/>
              <a:t> </a:t>
            </a:r>
            <a:r>
              <a:rPr lang="tr-TR" dirty="0" err="1" smtClean="0"/>
              <a:t>or</a:t>
            </a:r>
            <a:r>
              <a:rPr lang="tr-TR" dirty="0" smtClean="0"/>
              <a:t> </a:t>
            </a:r>
            <a:r>
              <a:rPr lang="tr-TR" dirty="0" err="1" smtClean="0"/>
              <a:t>wall</a:t>
            </a:r>
            <a:endParaRPr lang="tr-TR" dirty="0"/>
          </a:p>
        </p:txBody>
      </p:sp>
      <p:sp>
        <p:nvSpPr>
          <p:cNvPr id="7" name="6 Metin kutusu"/>
          <p:cNvSpPr txBox="1"/>
          <p:nvPr/>
        </p:nvSpPr>
        <p:spPr>
          <a:xfrm>
            <a:off x="5364088" y="5949280"/>
            <a:ext cx="3630481" cy="369332"/>
          </a:xfrm>
          <a:prstGeom prst="rect">
            <a:avLst/>
          </a:prstGeom>
          <a:noFill/>
        </p:spPr>
        <p:txBody>
          <a:bodyPr wrap="none" rtlCol="0">
            <a:spAutoFit/>
          </a:bodyPr>
          <a:lstStyle/>
          <a:p>
            <a:r>
              <a:rPr lang="tr-TR" dirty="0" smtClean="0"/>
              <a:t>(</a:t>
            </a:r>
            <a:r>
              <a:rPr lang="tr-TR" dirty="0" err="1" smtClean="0"/>
              <a:t>from</a:t>
            </a:r>
            <a:r>
              <a:rPr lang="tr-TR" dirty="0" smtClean="0"/>
              <a:t> </a:t>
            </a:r>
            <a:r>
              <a:rPr lang="tr-TR" dirty="0" err="1" smtClean="0"/>
              <a:t>Ulugergerli</a:t>
            </a:r>
            <a:r>
              <a:rPr lang="tr-TR" dirty="0" smtClean="0"/>
              <a:t> </a:t>
            </a:r>
            <a:r>
              <a:rPr lang="tr-TR" dirty="0" err="1" smtClean="0"/>
              <a:t>and</a:t>
            </a:r>
            <a:r>
              <a:rPr lang="tr-TR" dirty="0" smtClean="0"/>
              <a:t> </a:t>
            </a:r>
            <a:r>
              <a:rPr lang="tr-TR" dirty="0" err="1" smtClean="0"/>
              <a:t>Özürlan</a:t>
            </a:r>
            <a:r>
              <a:rPr lang="tr-TR" dirty="0" smtClean="0"/>
              <a:t>, 2005)</a:t>
            </a:r>
            <a:endParaRPr lang="tr-TR" dirty="0"/>
          </a:p>
        </p:txBody>
      </p:sp>
      <p:sp>
        <p:nvSpPr>
          <p:cNvPr id="8" name="TextBox 7"/>
          <p:cNvSpPr txBox="1"/>
          <p:nvPr/>
        </p:nvSpPr>
        <p:spPr>
          <a:xfrm>
            <a:off x="1331640" y="1988840"/>
            <a:ext cx="7288727" cy="369332"/>
          </a:xfrm>
          <a:prstGeom prst="rect">
            <a:avLst/>
          </a:prstGeom>
          <a:noFill/>
        </p:spPr>
        <p:txBody>
          <a:bodyPr wrap="none" rtlCol="0">
            <a:spAutoFit/>
          </a:bodyPr>
          <a:lstStyle/>
          <a:p>
            <a:r>
              <a:rPr lang="en-US" dirty="0" smtClean="0"/>
              <a:t>Data presented as profiling curve for in-phase and out-of-phase component</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en-US" dirty="0" smtClean="0"/>
              <a:t>Basic Principle of </a:t>
            </a:r>
            <a:r>
              <a:rPr lang="tr-TR" dirty="0" smtClean="0"/>
              <a:t>HLEM </a:t>
            </a:r>
            <a:r>
              <a:rPr lang="en-US" dirty="0" smtClean="0"/>
              <a:t>Method</a:t>
            </a:r>
            <a:endParaRPr lang="tr-TR" dirty="0"/>
          </a:p>
        </p:txBody>
      </p:sp>
      <p:sp>
        <p:nvSpPr>
          <p:cNvPr id="3" name="2 İçerik Yer Tutucusu"/>
          <p:cNvSpPr>
            <a:spLocks noGrp="1"/>
          </p:cNvSpPr>
          <p:nvPr>
            <p:ph idx="1"/>
          </p:nvPr>
        </p:nvSpPr>
        <p:spPr>
          <a:xfrm>
            <a:off x="457200" y="1600201"/>
            <a:ext cx="8147248" cy="2404863"/>
          </a:xfrm>
        </p:spPr>
        <p:txBody>
          <a:bodyPr>
            <a:normAutofit fontScale="85000" lnSpcReduction="20000"/>
          </a:bodyPr>
          <a:lstStyle/>
          <a:p>
            <a:r>
              <a:rPr lang="en-US" dirty="0" smtClean="0"/>
              <a:t>What is calculated data?</a:t>
            </a:r>
          </a:p>
          <a:p>
            <a:pPr lvl="1"/>
            <a:r>
              <a:rPr lang="en-US" dirty="0" smtClean="0"/>
              <a:t> For low induction numbers the ratio of the secondary  to the primary magnetic </a:t>
            </a:r>
            <a:r>
              <a:rPr lang="en-US" dirty="0" err="1" smtClean="0"/>
              <a:t>ﬁeld</a:t>
            </a:r>
            <a:r>
              <a:rPr lang="en-US" dirty="0" smtClean="0"/>
              <a:t> is </a:t>
            </a:r>
            <a:r>
              <a:rPr lang="en-US" dirty="0" err="1" smtClean="0"/>
              <a:t>drectly</a:t>
            </a:r>
            <a:r>
              <a:rPr lang="en-US" dirty="0" smtClean="0"/>
              <a:t> proportional  to terrain conductivity (McNeill, 1980).</a:t>
            </a:r>
          </a:p>
          <a:p>
            <a:pPr lvl="1"/>
            <a:r>
              <a:rPr lang="en-US" dirty="0" smtClean="0"/>
              <a:t> By measuring the </a:t>
            </a:r>
            <a:r>
              <a:rPr lang="en-US" dirty="0" err="1" smtClean="0"/>
              <a:t>quadrature</a:t>
            </a:r>
            <a:r>
              <a:rPr lang="en-US" dirty="0" smtClean="0"/>
              <a:t> component of Hs /Hp (in phase is assumed as negligibly small), </a:t>
            </a:r>
            <a:r>
              <a:rPr lang="en-US" b="1" u="sng" dirty="0" smtClean="0"/>
              <a:t>the apparent conductivity</a:t>
            </a:r>
            <a:r>
              <a:rPr lang="en-US" dirty="0" smtClean="0"/>
              <a:t> can be calculated as following:</a:t>
            </a:r>
            <a:endParaRPr lang="en-US" dirty="0"/>
          </a:p>
        </p:txBody>
      </p:sp>
      <p:pic>
        <p:nvPicPr>
          <p:cNvPr id="4099" name="Picture 3"/>
          <p:cNvPicPr>
            <a:picLocks noChangeAspect="1" noChangeArrowheads="1"/>
          </p:cNvPicPr>
          <p:nvPr/>
        </p:nvPicPr>
        <p:blipFill>
          <a:blip r:embed="rId2" cstate="print"/>
          <a:srcRect/>
          <a:stretch>
            <a:fillRect/>
          </a:stretch>
        </p:blipFill>
        <p:spPr bwMode="auto">
          <a:xfrm>
            <a:off x="899592" y="5301208"/>
            <a:ext cx="2904909" cy="864096"/>
          </a:xfrm>
          <a:prstGeom prst="rect">
            <a:avLst/>
          </a:prstGeom>
          <a:noFill/>
          <a:ln w="9525">
            <a:noFill/>
            <a:miter lim="800000"/>
            <a:headEnd/>
            <a:tailEnd/>
          </a:ln>
        </p:spPr>
      </p:pic>
      <p:sp>
        <p:nvSpPr>
          <p:cNvPr id="5" name="Rectangle 4"/>
          <p:cNvSpPr/>
          <p:nvPr/>
        </p:nvSpPr>
        <p:spPr>
          <a:xfrm>
            <a:off x="4355976" y="4005064"/>
            <a:ext cx="4572000" cy="1754326"/>
          </a:xfrm>
          <a:prstGeom prst="rect">
            <a:avLst/>
          </a:prstGeom>
        </p:spPr>
        <p:txBody>
          <a:bodyPr>
            <a:spAutoFit/>
          </a:bodyPr>
          <a:lstStyle/>
          <a:p>
            <a:r>
              <a:rPr lang="en-US" i="1" dirty="0" smtClean="0"/>
              <a:t>H</a:t>
            </a:r>
            <a:r>
              <a:rPr lang="en-US" i="1" baseline="-25000" dirty="0" smtClean="0"/>
              <a:t>S </a:t>
            </a:r>
            <a:r>
              <a:rPr lang="en-US" dirty="0" smtClean="0"/>
              <a:t>= secondary magnetic field  </a:t>
            </a:r>
          </a:p>
          <a:p>
            <a:r>
              <a:rPr lang="en-US" i="1" dirty="0" smtClean="0"/>
              <a:t>H</a:t>
            </a:r>
            <a:r>
              <a:rPr lang="en-US" i="1" baseline="-25000" dirty="0" smtClean="0"/>
              <a:t>P </a:t>
            </a:r>
            <a:r>
              <a:rPr lang="en-US" dirty="0" smtClean="0"/>
              <a:t>= primary magnetic field  </a:t>
            </a:r>
          </a:p>
          <a:p>
            <a:r>
              <a:rPr lang="en-US" dirty="0" smtClean="0"/>
              <a:t>w = 2πf and </a:t>
            </a:r>
            <a:r>
              <a:rPr lang="en-US" i="1" dirty="0" smtClean="0"/>
              <a:t>f </a:t>
            </a:r>
            <a:r>
              <a:rPr lang="en-US" dirty="0" smtClean="0"/>
              <a:t>= frequency in Hz</a:t>
            </a:r>
          </a:p>
          <a:p>
            <a:r>
              <a:rPr lang="en-US" i="1" dirty="0" smtClean="0"/>
              <a:t>μ</a:t>
            </a:r>
            <a:r>
              <a:rPr lang="en-US" i="1" baseline="-25000" dirty="0" smtClean="0"/>
              <a:t>0 </a:t>
            </a:r>
            <a:r>
              <a:rPr lang="en-US" dirty="0" smtClean="0"/>
              <a:t>= permeability of free space</a:t>
            </a:r>
          </a:p>
          <a:p>
            <a:r>
              <a:rPr lang="en-US" dirty="0" smtClean="0"/>
              <a:t>σ = ground conductivity in S/m (mho/m) </a:t>
            </a:r>
          </a:p>
          <a:p>
            <a:r>
              <a:rPr lang="en-US" i="1" dirty="0" smtClean="0"/>
              <a:t>s </a:t>
            </a:r>
            <a:r>
              <a:rPr lang="en-US" dirty="0" smtClean="0"/>
              <a:t>= </a:t>
            </a:r>
            <a:r>
              <a:rPr lang="en-US" dirty="0" err="1" smtClean="0"/>
              <a:t>intercoil</a:t>
            </a:r>
            <a:r>
              <a:rPr lang="en-US" dirty="0" smtClean="0"/>
              <a:t> spacing in m</a:t>
            </a:r>
            <a:endParaRPr lang="en-US" dirty="0"/>
          </a:p>
        </p:txBody>
      </p:sp>
      <p:pic>
        <p:nvPicPr>
          <p:cNvPr id="7170" name="Picture 2" descr="Equation 1"/>
          <p:cNvPicPr>
            <a:picLocks noChangeAspect="1" noChangeArrowheads="1"/>
          </p:cNvPicPr>
          <p:nvPr/>
        </p:nvPicPr>
        <p:blipFill>
          <a:blip r:embed="rId3" cstate="print"/>
          <a:srcRect/>
          <a:stretch>
            <a:fillRect/>
          </a:stretch>
        </p:blipFill>
        <p:spPr bwMode="auto">
          <a:xfrm>
            <a:off x="1259632" y="4221088"/>
            <a:ext cx="2057400" cy="8001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8098" name="Rectangle 2"/>
          <p:cNvSpPr>
            <a:spLocks noChangeArrowheads="1"/>
          </p:cNvSpPr>
          <p:nvPr/>
        </p:nvSpPr>
        <p:spPr bwMode="auto">
          <a:xfrm>
            <a:off x="381000" y="2514600"/>
            <a:ext cx="8382000" cy="3962400"/>
          </a:xfrm>
          <a:prstGeom prst="rect">
            <a:avLst/>
          </a:prstGeom>
          <a:solidFill>
            <a:schemeClr val="accent2"/>
          </a:solidFill>
          <a:ln w="9525">
            <a:noFill/>
            <a:miter lim="800000"/>
            <a:headEnd/>
            <a:tailEnd/>
          </a:ln>
          <a:effectLst/>
        </p:spPr>
        <p:txBody>
          <a:bodyPr wrap="none" anchor="ctr"/>
          <a:lstStyle/>
          <a:p>
            <a:endParaRPr lang="tr-TR"/>
          </a:p>
        </p:txBody>
      </p:sp>
      <p:sp>
        <p:nvSpPr>
          <p:cNvPr id="388102" name="Rectangle 6" descr="Large confetti"/>
          <p:cNvSpPr>
            <a:spLocks noChangeArrowheads="1"/>
          </p:cNvSpPr>
          <p:nvPr/>
        </p:nvSpPr>
        <p:spPr bwMode="auto">
          <a:xfrm>
            <a:off x="0" y="5410200"/>
            <a:ext cx="8763000" cy="933450"/>
          </a:xfrm>
          <a:prstGeom prst="rect">
            <a:avLst/>
          </a:prstGeom>
          <a:pattFill prst="lgConfetti">
            <a:fgClr>
              <a:schemeClr val="accent1"/>
            </a:fgClr>
            <a:bgClr>
              <a:srgbClr val="FFFFFF"/>
            </a:bgClr>
          </a:pattFill>
          <a:ln w="9525">
            <a:noFill/>
            <a:miter lim="800000"/>
            <a:headEnd/>
            <a:tailEnd/>
          </a:ln>
          <a:effectLst/>
        </p:spPr>
        <p:txBody>
          <a:bodyPr wrap="none" anchor="ctr"/>
          <a:lstStyle/>
          <a:p>
            <a:endParaRPr lang="tr-TR"/>
          </a:p>
        </p:txBody>
      </p:sp>
      <p:sp>
        <p:nvSpPr>
          <p:cNvPr id="388103" name="Rectangle 7" descr="Horizontal brick"/>
          <p:cNvSpPr>
            <a:spLocks noChangeArrowheads="1"/>
          </p:cNvSpPr>
          <p:nvPr/>
        </p:nvSpPr>
        <p:spPr bwMode="auto">
          <a:xfrm>
            <a:off x="4800600" y="5562600"/>
            <a:ext cx="381000" cy="538163"/>
          </a:xfrm>
          <a:prstGeom prst="rect">
            <a:avLst/>
          </a:prstGeom>
          <a:pattFill prst="horzBrick">
            <a:fgClr>
              <a:srgbClr val="000000"/>
            </a:fgClr>
            <a:bgClr>
              <a:srgbClr val="FFFFFF"/>
            </a:bgClr>
          </a:pattFill>
          <a:ln w="9525">
            <a:solidFill>
              <a:schemeClr val="tx1"/>
            </a:solidFill>
            <a:miter lim="800000"/>
            <a:headEnd/>
            <a:tailEnd/>
          </a:ln>
          <a:effectLst/>
        </p:spPr>
        <p:txBody>
          <a:bodyPr wrap="none" anchor="ctr"/>
          <a:lstStyle/>
          <a:p>
            <a:endParaRPr lang="tr-TR"/>
          </a:p>
        </p:txBody>
      </p:sp>
      <p:sp>
        <p:nvSpPr>
          <p:cNvPr id="388104" name="Freeform 8"/>
          <p:cNvSpPr>
            <a:spLocks/>
          </p:cNvSpPr>
          <p:nvPr/>
        </p:nvSpPr>
        <p:spPr bwMode="auto">
          <a:xfrm>
            <a:off x="4191000" y="5403850"/>
            <a:ext cx="1600200" cy="211138"/>
          </a:xfrm>
          <a:custGeom>
            <a:avLst/>
            <a:gdLst/>
            <a:ahLst/>
            <a:cxnLst>
              <a:cxn ang="0">
                <a:pos x="0" y="0"/>
              </a:cxn>
              <a:cxn ang="0">
                <a:pos x="161" y="384"/>
              </a:cxn>
              <a:cxn ang="0">
                <a:pos x="388" y="614"/>
              </a:cxn>
              <a:cxn ang="0">
                <a:pos x="645" y="658"/>
              </a:cxn>
              <a:cxn ang="0">
                <a:pos x="857" y="614"/>
              </a:cxn>
              <a:cxn ang="0">
                <a:pos x="1088" y="392"/>
              </a:cxn>
              <a:cxn ang="0">
                <a:pos x="1248" y="0"/>
              </a:cxn>
            </a:cxnLst>
            <a:rect l="0" t="0" r="r" b="b"/>
            <a:pathLst>
              <a:path w="1248" h="660">
                <a:moveTo>
                  <a:pt x="0" y="0"/>
                </a:moveTo>
                <a:cubicBezTo>
                  <a:pt x="44" y="140"/>
                  <a:pt x="96" y="282"/>
                  <a:pt x="161" y="384"/>
                </a:cubicBezTo>
                <a:cubicBezTo>
                  <a:pt x="226" y="486"/>
                  <a:pt x="307" y="568"/>
                  <a:pt x="388" y="614"/>
                </a:cubicBezTo>
                <a:cubicBezTo>
                  <a:pt x="469" y="660"/>
                  <a:pt x="567" y="658"/>
                  <a:pt x="645" y="658"/>
                </a:cubicBezTo>
                <a:cubicBezTo>
                  <a:pt x="723" y="658"/>
                  <a:pt x="783" y="658"/>
                  <a:pt x="857" y="614"/>
                </a:cubicBezTo>
                <a:cubicBezTo>
                  <a:pt x="931" y="570"/>
                  <a:pt x="1023" y="494"/>
                  <a:pt x="1088" y="392"/>
                </a:cubicBezTo>
                <a:cubicBezTo>
                  <a:pt x="1153" y="290"/>
                  <a:pt x="1215" y="82"/>
                  <a:pt x="1248" y="0"/>
                </a:cubicBezTo>
              </a:path>
            </a:pathLst>
          </a:custGeom>
          <a:noFill/>
          <a:ln w="22225" cap="flat" cmpd="sng">
            <a:solidFill>
              <a:srgbClr val="000000"/>
            </a:solidFill>
            <a:prstDash val="dash"/>
            <a:miter lim="800000"/>
            <a:headEnd/>
            <a:tailEnd/>
          </a:ln>
          <a:effectLst/>
        </p:spPr>
        <p:txBody>
          <a:bodyPr/>
          <a:lstStyle/>
          <a:p>
            <a:endParaRPr lang="tr-TR"/>
          </a:p>
        </p:txBody>
      </p:sp>
      <p:sp>
        <p:nvSpPr>
          <p:cNvPr id="388105" name="Freeform 9"/>
          <p:cNvSpPr>
            <a:spLocks/>
          </p:cNvSpPr>
          <p:nvPr/>
        </p:nvSpPr>
        <p:spPr bwMode="auto">
          <a:xfrm>
            <a:off x="4191000" y="5408613"/>
            <a:ext cx="1600200" cy="554037"/>
          </a:xfrm>
          <a:custGeom>
            <a:avLst/>
            <a:gdLst/>
            <a:ahLst/>
            <a:cxnLst>
              <a:cxn ang="0">
                <a:pos x="0" y="0"/>
              </a:cxn>
              <a:cxn ang="0">
                <a:pos x="161" y="384"/>
              </a:cxn>
              <a:cxn ang="0">
                <a:pos x="388" y="614"/>
              </a:cxn>
              <a:cxn ang="0">
                <a:pos x="645" y="658"/>
              </a:cxn>
              <a:cxn ang="0">
                <a:pos x="857" y="614"/>
              </a:cxn>
              <a:cxn ang="0">
                <a:pos x="1088" y="392"/>
              </a:cxn>
              <a:cxn ang="0">
                <a:pos x="1248" y="0"/>
              </a:cxn>
            </a:cxnLst>
            <a:rect l="0" t="0" r="r" b="b"/>
            <a:pathLst>
              <a:path w="1248" h="660">
                <a:moveTo>
                  <a:pt x="0" y="0"/>
                </a:moveTo>
                <a:cubicBezTo>
                  <a:pt x="44" y="140"/>
                  <a:pt x="96" y="282"/>
                  <a:pt x="161" y="384"/>
                </a:cubicBezTo>
                <a:cubicBezTo>
                  <a:pt x="226" y="486"/>
                  <a:pt x="307" y="568"/>
                  <a:pt x="388" y="614"/>
                </a:cubicBezTo>
                <a:cubicBezTo>
                  <a:pt x="469" y="660"/>
                  <a:pt x="567" y="658"/>
                  <a:pt x="645" y="658"/>
                </a:cubicBezTo>
                <a:cubicBezTo>
                  <a:pt x="723" y="658"/>
                  <a:pt x="783" y="658"/>
                  <a:pt x="857" y="614"/>
                </a:cubicBezTo>
                <a:cubicBezTo>
                  <a:pt x="931" y="570"/>
                  <a:pt x="1023" y="494"/>
                  <a:pt x="1088" y="392"/>
                </a:cubicBezTo>
                <a:cubicBezTo>
                  <a:pt x="1153" y="290"/>
                  <a:pt x="1215" y="82"/>
                  <a:pt x="1248" y="0"/>
                </a:cubicBezTo>
              </a:path>
            </a:pathLst>
          </a:custGeom>
          <a:noFill/>
          <a:ln w="22225" cap="flat" cmpd="sng">
            <a:solidFill>
              <a:srgbClr val="000000"/>
            </a:solidFill>
            <a:prstDash val="dash"/>
            <a:miter lim="800000"/>
            <a:headEnd/>
            <a:tailEnd/>
          </a:ln>
          <a:effectLst/>
        </p:spPr>
        <p:txBody>
          <a:bodyPr/>
          <a:lstStyle/>
          <a:p>
            <a:endParaRPr lang="tr-TR"/>
          </a:p>
        </p:txBody>
      </p:sp>
      <p:sp>
        <p:nvSpPr>
          <p:cNvPr id="388106" name="Freeform 10"/>
          <p:cNvSpPr>
            <a:spLocks/>
          </p:cNvSpPr>
          <p:nvPr/>
        </p:nvSpPr>
        <p:spPr bwMode="auto">
          <a:xfrm>
            <a:off x="4191000" y="5414963"/>
            <a:ext cx="1600200" cy="369887"/>
          </a:xfrm>
          <a:custGeom>
            <a:avLst/>
            <a:gdLst/>
            <a:ahLst/>
            <a:cxnLst>
              <a:cxn ang="0">
                <a:pos x="0" y="0"/>
              </a:cxn>
              <a:cxn ang="0">
                <a:pos x="161" y="384"/>
              </a:cxn>
              <a:cxn ang="0">
                <a:pos x="388" y="614"/>
              </a:cxn>
              <a:cxn ang="0">
                <a:pos x="645" y="658"/>
              </a:cxn>
              <a:cxn ang="0">
                <a:pos x="857" y="614"/>
              </a:cxn>
              <a:cxn ang="0">
                <a:pos x="1088" y="392"/>
              </a:cxn>
              <a:cxn ang="0">
                <a:pos x="1248" y="0"/>
              </a:cxn>
            </a:cxnLst>
            <a:rect l="0" t="0" r="r" b="b"/>
            <a:pathLst>
              <a:path w="1248" h="660">
                <a:moveTo>
                  <a:pt x="0" y="0"/>
                </a:moveTo>
                <a:cubicBezTo>
                  <a:pt x="44" y="140"/>
                  <a:pt x="96" y="282"/>
                  <a:pt x="161" y="384"/>
                </a:cubicBezTo>
                <a:cubicBezTo>
                  <a:pt x="226" y="486"/>
                  <a:pt x="307" y="568"/>
                  <a:pt x="388" y="614"/>
                </a:cubicBezTo>
                <a:cubicBezTo>
                  <a:pt x="469" y="660"/>
                  <a:pt x="567" y="658"/>
                  <a:pt x="645" y="658"/>
                </a:cubicBezTo>
                <a:cubicBezTo>
                  <a:pt x="723" y="658"/>
                  <a:pt x="783" y="658"/>
                  <a:pt x="857" y="614"/>
                </a:cubicBezTo>
                <a:cubicBezTo>
                  <a:pt x="931" y="570"/>
                  <a:pt x="1023" y="494"/>
                  <a:pt x="1088" y="392"/>
                </a:cubicBezTo>
                <a:cubicBezTo>
                  <a:pt x="1153" y="290"/>
                  <a:pt x="1215" y="82"/>
                  <a:pt x="1248" y="0"/>
                </a:cubicBezTo>
              </a:path>
            </a:pathLst>
          </a:custGeom>
          <a:noFill/>
          <a:ln w="22225" cap="flat" cmpd="sng">
            <a:solidFill>
              <a:srgbClr val="000000"/>
            </a:solidFill>
            <a:prstDash val="dash"/>
            <a:miter lim="800000"/>
            <a:headEnd/>
            <a:tailEnd/>
          </a:ln>
          <a:effectLst/>
        </p:spPr>
        <p:txBody>
          <a:bodyPr/>
          <a:lstStyle/>
          <a:p>
            <a:endParaRPr lang="tr-TR"/>
          </a:p>
        </p:txBody>
      </p:sp>
      <p:sp>
        <p:nvSpPr>
          <p:cNvPr id="388107" name="Freeform 11"/>
          <p:cNvSpPr>
            <a:spLocks/>
          </p:cNvSpPr>
          <p:nvPr/>
        </p:nvSpPr>
        <p:spPr bwMode="auto">
          <a:xfrm>
            <a:off x="4191000" y="5514975"/>
            <a:ext cx="1600200" cy="676275"/>
          </a:xfrm>
          <a:custGeom>
            <a:avLst/>
            <a:gdLst/>
            <a:ahLst/>
            <a:cxnLst>
              <a:cxn ang="0">
                <a:pos x="0" y="0"/>
              </a:cxn>
              <a:cxn ang="0">
                <a:pos x="161" y="384"/>
              </a:cxn>
              <a:cxn ang="0">
                <a:pos x="388" y="614"/>
              </a:cxn>
              <a:cxn ang="0">
                <a:pos x="645" y="658"/>
              </a:cxn>
              <a:cxn ang="0">
                <a:pos x="857" y="614"/>
              </a:cxn>
              <a:cxn ang="0">
                <a:pos x="1088" y="392"/>
              </a:cxn>
              <a:cxn ang="0">
                <a:pos x="1248" y="0"/>
              </a:cxn>
            </a:cxnLst>
            <a:rect l="0" t="0" r="r" b="b"/>
            <a:pathLst>
              <a:path w="1248" h="660">
                <a:moveTo>
                  <a:pt x="0" y="0"/>
                </a:moveTo>
                <a:cubicBezTo>
                  <a:pt x="44" y="140"/>
                  <a:pt x="96" y="282"/>
                  <a:pt x="161" y="384"/>
                </a:cubicBezTo>
                <a:cubicBezTo>
                  <a:pt x="226" y="486"/>
                  <a:pt x="307" y="568"/>
                  <a:pt x="388" y="614"/>
                </a:cubicBezTo>
                <a:cubicBezTo>
                  <a:pt x="469" y="660"/>
                  <a:pt x="567" y="658"/>
                  <a:pt x="645" y="658"/>
                </a:cubicBezTo>
                <a:cubicBezTo>
                  <a:pt x="723" y="658"/>
                  <a:pt x="783" y="658"/>
                  <a:pt x="857" y="614"/>
                </a:cubicBezTo>
                <a:cubicBezTo>
                  <a:pt x="931" y="570"/>
                  <a:pt x="1023" y="494"/>
                  <a:pt x="1088" y="392"/>
                </a:cubicBezTo>
                <a:cubicBezTo>
                  <a:pt x="1153" y="290"/>
                  <a:pt x="1215" y="82"/>
                  <a:pt x="1248" y="0"/>
                </a:cubicBezTo>
              </a:path>
            </a:pathLst>
          </a:custGeom>
          <a:noFill/>
          <a:ln w="22225" cap="flat" cmpd="sng">
            <a:solidFill>
              <a:srgbClr val="000000"/>
            </a:solidFill>
            <a:prstDash val="dash"/>
            <a:miter lim="800000"/>
            <a:headEnd/>
            <a:tailEnd/>
          </a:ln>
          <a:effectLst/>
        </p:spPr>
        <p:txBody>
          <a:bodyPr/>
          <a:lstStyle/>
          <a:p>
            <a:endParaRPr lang="tr-TR"/>
          </a:p>
        </p:txBody>
      </p:sp>
      <p:sp>
        <p:nvSpPr>
          <p:cNvPr id="388140" name="Freeform 44"/>
          <p:cNvSpPr>
            <a:spLocks/>
          </p:cNvSpPr>
          <p:nvPr/>
        </p:nvSpPr>
        <p:spPr bwMode="auto">
          <a:xfrm>
            <a:off x="1143000" y="5414963"/>
            <a:ext cx="1600200" cy="211137"/>
          </a:xfrm>
          <a:custGeom>
            <a:avLst/>
            <a:gdLst/>
            <a:ahLst/>
            <a:cxnLst>
              <a:cxn ang="0">
                <a:pos x="0" y="0"/>
              </a:cxn>
              <a:cxn ang="0">
                <a:pos x="161" y="384"/>
              </a:cxn>
              <a:cxn ang="0">
                <a:pos x="388" y="614"/>
              </a:cxn>
              <a:cxn ang="0">
                <a:pos x="645" y="658"/>
              </a:cxn>
              <a:cxn ang="0">
                <a:pos x="857" y="614"/>
              </a:cxn>
              <a:cxn ang="0">
                <a:pos x="1088" y="392"/>
              </a:cxn>
              <a:cxn ang="0">
                <a:pos x="1248" y="0"/>
              </a:cxn>
            </a:cxnLst>
            <a:rect l="0" t="0" r="r" b="b"/>
            <a:pathLst>
              <a:path w="1248" h="660">
                <a:moveTo>
                  <a:pt x="0" y="0"/>
                </a:moveTo>
                <a:cubicBezTo>
                  <a:pt x="44" y="140"/>
                  <a:pt x="96" y="282"/>
                  <a:pt x="161" y="384"/>
                </a:cubicBezTo>
                <a:cubicBezTo>
                  <a:pt x="226" y="486"/>
                  <a:pt x="307" y="568"/>
                  <a:pt x="388" y="614"/>
                </a:cubicBezTo>
                <a:cubicBezTo>
                  <a:pt x="469" y="660"/>
                  <a:pt x="567" y="658"/>
                  <a:pt x="645" y="658"/>
                </a:cubicBezTo>
                <a:cubicBezTo>
                  <a:pt x="723" y="658"/>
                  <a:pt x="783" y="658"/>
                  <a:pt x="857" y="614"/>
                </a:cubicBezTo>
                <a:cubicBezTo>
                  <a:pt x="931" y="570"/>
                  <a:pt x="1023" y="494"/>
                  <a:pt x="1088" y="392"/>
                </a:cubicBezTo>
                <a:cubicBezTo>
                  <a:pt x="1153" y="290"/>
                  <a:pt x="1215" y="82"/>
                  <a:pt x="1248" y="0"/>
                </a:cubicBezTo>
              </a:path>
            </a:pathLst>
          </a:custGeom>
          <a:noFill/>
          <a:ln w="22225" cap="flat" cmpd="sng">
            <a:solidFill>
              <a:srgbClr val="000000"/>
            </a:solidFill>
            <a:prstDash val="dash"/>
            <a:miter lim="800000"/>
            <a:headEnd/>
            <a:tailEnd/>
          </a:ln>
          <a:effectLst/>
        </p:spPr>
        <p:txBody>
          <a:bodyPr/>
          <a:lstStyle/>
          <a:p>
            <a:endParaRPr lang="tr-TR"/>
          </a:p>
        </p:txBody>
      </p:sp>
      <p:sp>
        <p:nvSpPr>
          <p:cNvPr id="388141" name="Freeform 45"/>
          <p:cNvSpPr>
            <a:spLocks/>
          </p:cNvSpPr>
          <p:nvPr/>
        </p:nvSpPr>
        <p:spPr bwMode="auto">
          <a:xfrm>
            <a:off x="1143000" y="5419725"/>
            <a:ext cx="1600200" cy="554038"/>
          </a:xfrm>
          <a:custGeom>
            <a:avLst/>
            <a:gdLst/>
            <a:ahLst/>
            <a:cxnLst>
              <a:cxn ang="0">
                <a:pos x="0" y="0"/>
              </a:cxn>
              <a:cxn ang="0">
                <a:pos x="161" y="384"/>
              </a:cxn>
              <a:cxn ang="0">
                <a:pos x="388" y="614"/>
              </a:cxn>
              <a:cxn ang="0">
                <a:pos x="645" y="658"/>
              </a:cxn>
              <a:cxn ang="0">
                <a:pos x="857" y="614"/>
              </a:cxn>
              <a:cxn ang="0">
                <a:pos x="1088" y="392"/>
              </a:cxn>
              <a:cxn ang="0">
                <a:pos x="1248" y="0"/>
              </a:cxn>
            </a:cxnLst>
            <a:rect l="0" t="0" r="r" b="b"/>
            <a:pathLst>
              <a:path w="1248" h="660">
                <a:moveTo>
                  <a:pt x="0" y="0"/>
                </a:moveTo>
                <a:cubicBezTo>
                  <a:pt x="44" y="140"/>
                  <a:pt x="96" y="282"/>
                  <a:pt x="161" y="384"/>
                </a:cubicBezTo>
                <a:cubicBezTo>
                  <a:pt x="226" y="486"/>
                  <a:pt x="307" y="568"/>
                  <a:pt x="388" y="614"/>
                </a:cubicBezTo>
                <a:cubicBezTo>
                  <a:pt x="469" y="660"/>
                  <a:pt x="567" y="658"/>
                  <a:pt x="645" y="658"/>
                </a:cubicBezTo>
                <a:cubicBezTo>
                  <a:pt x="723" y="658"/>
                  <a:pt x="783" y="658"/>
                  <a:pt x="857" y="614"/>
                </a:cubicBezTo>
                <a:cubicBezTo>
                  <a:pt x="931" y="570"/>
                  <a:pt x="1023" y="494"/>
                  <a:pt x="1088" y="392"/>
                </a:cubicBezTo>
                <a:cubicBezTo>
                  <a:pt x="1153" y="290"/>
                  <a:pt x="1215" y="82"/>
                  <a:pt x="1248" y="0"/>
                </a:cubicBezTo>
              </a:path>
            </a:pathLst>
          </a:custGeom>
          <a:noFill/>
          <a:ln w="22225" cap="flat" cmpd="sng">
            <a:solidFill>
              <a:srgbClr val="000000"/>
            </a:solidFill>
            <a:prstDash val="dash"/>
            <a:miter lim="800000"/>
            <a:headEnd/>
            <a:tailEnd/>
          </a:ln>
          <a:effectLst/>
        </p:spPr>
        <p:txBody>
          <a:bodyPr/>
          <a:lstStyle/>
          <a:p>
            <a:endParaRPr lang="tr-TR"/>
          </a:p>
        </p:txBody>
      </p:sp>
      <p:sp>
        <p:nvSpPr>
          <p:cNvPr id="388142" name="Freeform 46"/>
          <p:cNvSpPr>
            <a:spLocks/>
          </p:cNvSpPr>
          <p:nvPr/>
        </p:nvSpPr>
        <p:spPr bwMode="auto">
          <a:xfrm>
            <a:off x="1143000" y="5426075"/>
            <a:ext cx="1600200" cy="369888"/>
          </a:xfrm>
          <a:custGeom>
            <a:avLst/>
            <a:gdLst/>
            <a:ahLst/>
            <a:cxnLst>
              <a:cxn ang="0">
                <a:pos x="0" y="0"/>
              </a:cxn>
              <a:cxn ang="0">
                <a:pos x="161" y="384"/>
              </a:cxn>
              <a:cxn ang="0">
                <a:pos x="388" y="614"/>
              </a:cxn>
              <a:cxn ang="0">
                <a:pos x="645" y="658"/>
              </a:cxn>
              <a:cxn ang="0">
                <a:pos x="857" y="614"/>
              </a:cxn>
              <a:cxn ang="0">
                <a:pos x="1088" y="392"/>
              </a:cxn>
              <a:cxn ang="0">
                <a:pos x="1248" y="0"/>
              </a:cxn>
            </a:cxnLst>
            <a:rect l="0" t="0" r="r" b="b"/>
            <a:pathLst>
              <a:path w="1248" h="660">
                <a:moveTo>
                  <a:pt x="0" y="0"/>
                </a:moveTo>
                <a:cubicBezTo>
                  <a:pt x="44" y="140"/>
                  <a:pt x="96" y="282"/>
                  <a:pt x="161" y="384"/>
                </a:cubicBezTo>
                <a:cubicBezTo>
                  <a:pt x="226" y="486"/>
                  <a:pt x="307" y="568"/>
                  <a:pt x="388" y="614"/>
                </a:cubicBezTo>
                <a:cubicBezTo>
                  <a:pt x="469" y="660"/>
                  <a:pt x="567" y="658"/>
                  <a:pt x="645" y="658"/>
                </a:cubicBezTo>
                <a:cubicBezTo>
                  <a:pt x="723" y="658"/>
                  <a:pt x="783" y="658"/>
                  <a:pt x="857" y="614"/>
                </a:cubicBezTo>
                <a:cubicBezTo>
                  <a:pt x="931" y="570"/>
                  <a:pt x="1023" y="494"/>
                  <a:pt x="1088" y="392"/>
                </a:cubicBezTo>
                <a:cubicBezTo>
                  <a:pt x="1153" y="290"/>
                  <a:pt x="1215" y="82"/>
                  <a:pt x="1248" y="0"/>
                </a:cubicBezTo>
              </a:path>
            </a:pathLst>
          </a:custGeom>
          <a:noFill/>
          <a:ln w="22225" cap="flat" cmpd="sng">
            <a:solidFill>
              <a:srgbClr val="000000"/>
            </a:solidFill>
            <a:prstDash val="dash"/>
            <a:miter lim="800000"/>
            <a:headEnd/>
            <a:tailEnd/>
          </a:ln>
          <a:effectLst/>
        </p:spPr>
        <p:txBody>
          <a:bodyPr/>
          <a:lstStyle/>
          <a:p>
            <a:endParaRPr lang="tr-TR"/>
          </a:p>
        </p:txBody>
      </p:sp>
      <p:sp>
        <p:nvSpPr>
          <p:cNvPr id="388143" name="Freeform 47"/>
          <p:cNvSpPr>
            <a:spLocks/>
          </p:cNvSpPr>
          <p:nvPr/>
        </p:nvSpPr>
        <p:spPr bwMode="auto">
          <a:xfrm>
            <a:off x="1143000" y="5526088"/>
            <a:ext cx="1600200" cy="676275"/>
          </a:xfrm>
          <a:custGeom>
            <a:avLst/>
            <a:gdLst/>
            <a:ahLst/>
            <a:cxnLst>
              <a:cxn ang="0">
                <a:pos x="0" y="0"/>
              </a:cxn>
              <a:cxn ang="0">
                <a:pos x="161" y="384"/>
              </a:cxn>
              <a:cxn ang="0">
                <a:pos x="388" y="614"/>
              </a:cxn>
              <a:cxn ang="0">
                <a:pos x="645" y="658"/>
              </a:cxn>
              <a:cxn ang="0">
                <a:pos x="857" y="614"/>
              </a:cxn>
              <a:cxn ang="0">
                <a:pos x="1088" y="392"/>
              </a:cxn>
              <a:cxn ang="0">
                <a:pos x="1248" y="0"/>
              </a:cxn>
            </a:cxnLst>
            <a:rect l="0" t="0" r="r" b="b"/>
            <a:pathLst>
              <a:path w="1248" h="660">
                <a:moveTo>
                  <a:pt x="0" y="0"/>
                </a:moveTo>
                <a:cubicBezTo>
                  <a:pt x="44" y="140"/>
                  <a:pt x="96" y="282"/>
                  <a:pt x="161" y="384"/>
                </a:cubicBezTo>
                <a:cubicBezTo>
                  <a:pt x="226" y="486"/>
                  <a:pt x="307" y="568"/>
                  <a:pt x="388" y="614"/>
                </a:cubicBezTo>
                <a:cubicBezTo>
                  <a:pt x="469" y="660"/>
                  <a:pt x="567" y="658"/>
                  <a:pt x="645" y="658"/>
                </a:cubicBezTo>
                <a:cubicBezTo>
                  <a:pt x="723" y="658"/>
                  <a:pt x="783" y="658"/>
                  <a:pt x="857" y="614"/>
                </a:cubicBezTo>
                <a:cubicBezTo>
                  <a:pt x="931" y="570"/>
                  <a:pt x="1023" y="494"/>
                  <a:pt x="1088" y="392"/>
                </a:cubicBezTo>
                <a:cubicBezTo>
                  <a:pt x="1153" y="290"/>
                  <a:pt x="1215" y="82"/>
                  <a:pt x="1248" y="0"/>
                </a:cubicBezTo>
              </a:path>
            </a:pathLst>
          </a:custGeom>
          <a:noFill/>
          <a:ln w="22225" cap="flat" cmpd="sng">
            <a:solidFill>
              <a:srgbClr val="000000"/>
            </a:solidFill>
            <a:prstDash val="dash"/>
            <a:miter lim="800000"/>
            <a:headEnd/>
            <a:tailEnd/>
          </a:ln>
          <a:effectLst/>
        </p:spPr>
        <p:txBody>
          <a:bodyPr/>
          <a:lstStyle/>
          <a:p>
            <a:endParaRPr lang="tr-TR"/>
          </a:p>
        </p:txBody>
      </p:sp>
      <p:sp>
        <p:nvSpPr>
          <p:cNvPr id="388160" name="Freeform 64"/>
          <p:cNvSpPr>
            <a:spLocks/>
          </p:cNvSpPr>
          <p:nvPr/>
        </p:nvSpPr>
        <p:spPr bwMode="auto">
          <a:xfrm>
            <a:off x="7086600" y="5414963"/>
            <a:ext cx="1600200" cy="211137"/>
          </a:xfrm>
          <a:custGeom>
            <a:avLst/>
            <a:gdLst/>
            <a:ahLst/>
            <a:cxnLst>
              <a:cxn ang="0">
                <a:pos x="0" y="0"/>
              </a:cxn>
              <a:cxn ang="0">
                <a:pos x="161" y="384"/>
              </a:cxn>
              <a:cxn ang="0">
                <a:pos x="388" y="614"/>
              </a:cxn>
              <a:cxn ang="0">
                <a:pos x="645" y="658"/>
              </a:cxn>
              <a:cxn ang="0">
                <a:pos x="857" y="614"/>
              </a:cxn>
              <a:cxn ang="0">
                <a:pos x="1088" y="392"/>
              </a:cxn>
              <a:cxn ang="0">
                <a:pos x="1248" y="0"/>
              </a:cxn>
            </a:cxnLst>
            <a:rect l="0" t="0" r="r" b="b"/>
            <a:pathLst>
              <a:path w="1248" h="660">
                <a:moveTo>
                  <a:pt x="0" y="0"/>
                </a:moveTo>
                <a:cubicBezTo>
                  <a:pt x="44" y="140"/>
                  <a:pt x="96" y="282"/>
                  <a:pt x="161" y="384"/>
                </a:cubicBezTo>
                <a:cubicBezTo>
                  <a:pt x="226" y="486"/>
                  <a:pt x="307" y="568"/>
                  <a:pt x="388" y="614"/>
                </a:cubicBezTo>
                <a:cubicBezTo>
                  <a:pt x="469" y="660"/>
                  <a:pt x="567" y="658"/>
                  <a:pt x="645" y="658"/>
                </a:cubicBezTo>
                <a:cubicBezTo>
                  <a:pt x="723" y="658"/>
                  <a:pt x="783" y="658"/>
                  <a:pt x="857" y="614"/>
                </a:cubicBezTo>
                <a:cubicBezTo>
                  <a:pt x="931" y="570"/>
                  <a:pt x="1023" y="494"/>
                  <a:pt x="1088" y="392"/>
                </a:cubicBezTo>
                <a:cubicBezTo>
                  <a:pt x="1153" y="290"/>
                  <a:pt x="1215" y="82"/>
                  <a:pt x="1248" y="0"/>
                </a:cubicBezTo>
              </a:path>
            </a:pathLst>
          </a:custGeom>
          <a:noFill/>
          <a:ln w="22225" cap="flat" cmpd="sng">
            <a:solidFill>
              <a:srgbClr val="000000"/>
            </a:solidFill>
            <a:prstDash val="dash"/>
            <a:miter lim="800000"/>
            <a:headEnd/>
            <a:tailEnd/>
          </a:ln>
          <a:effectLst/>
        </p:spPr>
        <p:txBody>
          <a:bodyPr/>
          <a:lstStyle/>
          <a:p>
            <a:endParaRPr lang="tr-TR"/>
          </a:p>
        </p:txBody>
      </p:sp>
      <p:sp>
        <p:nvSpPr>
          <p:cNvPr id="388161" name="Freeform 65"/>
          <p:cNvSpPr>
            <a:spLocks/>
          </p:cNvSpPr>
          <p:nvPr/>
        </p:nvSpPr>
        <p:spPr bwMode="auto">
          <a:xfrm>
            <a:off x="7086600" y="5419725"/>
            <a:ext cx="1600200" cy="554038"/>
          </a:xfrm>
          <a:custGeom>
            <a:avLst/>
            <a:gdLst/>
            <a:ahLst/>
            <a:cxnLst>
              <a:cxn ang="0">
                <a:pos x="0" y="0"/>
              </a:cxn>
              <a:cxn ang="0">
                <a:pos x="161" y="384"/>
              </a:cxn>
              <a:cxn ang="0">
                <a:pos x="388" y="614"/>
              </a:cxn>
              <a:cxn ang="0">
                <a:pos x="645" y="658"/>
              </a:cxn>
              <a:cxn ang="0">
                <a:pos x="857" y="614"/>
              </a:cxn>
              <a:cxn ang="0">
                <a:pos x="1088" y="392"/>
              </a:cxn>
              <a:cxn ang="0">
                <a:pos x="1248" y="0"/>
              </a:cxn>
            </a:cxnLst>
            <a:rect l="0" t="0" r="r" b="b"/>
            <a:pathLst>
              <a:path w="1248" h="660">
                <a:moveTo>
                  <a:pt x="0" y="0"/>
                </a:moveTo>
                <a:cubicBezTo>
                  <a:pt x="44" y="140"/>
                  <a:pt x="96" y="282"/>
                  <a:pt x="161" y="384"/>
                </a:cubicBezTo>
                <a:cubicBezTo>
                  <a:pt x="226" y="486"/>
                  <a:pt x="307" y="568"/>
                  <a:pt x="388" y="614"/>
                </a:cubicBezTo>
                <a:cubicBezTo>
                  <a:pt x="469" y="660"/>
                  <a:pt x="567" y="658"/>
                  <a:pt x="645" y="658"/>
                </a:cubicBezTo>
                <a:cubicBezTo>
                  <a:pt x="723" y="658"/>
                  <a:pt x="783" y="658"/>
                  <a:pt x="857" y="614"/>
                </a:cubicBezTo>
                <a:cubicBezTo>
                  <a:pt x="931" y="570"/>
                  <a:pt x="1023" y="494"/>
                  <a:pt x="1088" y="392"/>
                </a:cubicBezTo>
                <a:cubicBezTo>
                  <a:pt x="1153" y="290"/>
                  <a:pt x="1215" y="82"/>
                  <a:pt x="1248" y="0"/>
                </a:cubicBezTo>
              </a:path>
            </a:pathLst>
          </a:custGeom>
          <a:noFill/>
          <a:ln w="22225" cap="flat" cmpd="sng">
            <a:solidFill>
              <a:srgbClr val="000000"/>
            </a:solidFill>
            <a:prstDash val="dash"/>
            <a:miter lim="800000"/>
            <a:headEnd/>
            <a:tailEnd/>
          </a:ln>
          <a:effectLst/>
        </p:spPr>
        <p:txBody>
          <a:bodyPr/>
          <a:lstStyle/>
          <a:p>
            <a:endParaRPr lang="tr-TR"/>
          </a:p>
        </p:txBody>
      </p:sp>
      <p:sp>
        <p:nvSpPr>
          <p:cNvPr id="388162" name="Freeform 66"/>
          <p:cNvSpPr>
            <a:spLocks/>
          </p:cNvSpPr>
          <p:nvPr/>
        </p:nvSpPr>
        <p:spPr bwMode="auto">
          <a:xfrm>
            <a:off x="7086600" y="5426075"/>
            <a:ext cx="1600200" cy="369888"/>
          </a:xfrm>
          <a:custGeom>
            <a:avLst/>
            <a:gdLst/>
            <a:ahLst/>
            <a:cxnLst>
              <a:cxn ang="0">
                <a:pos x="0" y="0"/>
              </a:cxn>
              <a:cxn ang="0">
                <a:pos x="161" y="384"/>
              </a:cxn>
              <a:cxn ang="0">
                <a:pos x="388" y="614"/>
              </a:cxn>
              <a:cxn ang="0">
                <a:pos x="645" y="658"/>
              </a:cxn>
              <a:cxn ang="0">
                <a:pos x="857" y="614"/>
              </a:cxn>
              <a:cxn ang="0">
                <a:pos x="1088" y="392"/>
              </a:cxn>
              <a:cxn ang="0">
                <a:pos x="1248" y="0"/>
              </a:cxn>
            </a:cxnLst>
            <a:rect l="0" t="0" r="r" b="b"/>
            <a:pathLst>
              <a:path w="1248" h="660">
                <a:moveTo>
                  <a:pt x="0" y="0"/>
                </a:moveTo>
                <a:cubicBezTo>
                  <a:pt x="44" y="140"/>
                  <a:pt x="96" y="282"/>
                  <a:pt x="161" y="384"/>
                </a:cubicBezTo>
                <a:cubicBezTo>
                  <a:pt x="226" y="486"/>
                  <a:pt x="307" y="568"/>
                  <a:pt x="388" y="614"/>
                </a:cubicBezTo>
                <a:cubicBezTo>
                  <a:pt x="469" y="660"/>
                  <a:pt x="567" y="658"/>
                  <a:pt x="645" y="658"/>
                </a:cubicBezTo>
                <a:cubicBezTo>
                  <a:pt x="723" y="658"/>
                  <a:pt x="783" y="658"/>
                  <a:pt x="857" y="614"/>
                </a:cubicBezTo>
                <a:cubicBezTo>
                  <a:pt x="931" y="570"/>
                  <a:pt x="1023" y="494"/>
                  <a:pt x="1088" y="392"/>
                </a:cubicBezTo>
                <a:cubicBezTo>
                  <a:pt x="1153" y="290"/>
                  <a:pt x="1215" y="82"/>
                  <a:pt x="1248" y="0"/>
                </a:cubicBezTo>
              </a:path>
            </a:pathLst>
          </a:custGeom>
          <a:noFill/>
          <a:ln w="22225" cap="flat" cmpd="sng">
            <a:solidFill>
              <a:srgbClr val="000000"/>
            </a:solidFill>
            <a:prstDash val="dash"/>
            <a:miter lim="800000"/>
            <a:headEnd/>
            <a:tailEnd/>
          </a:ln>
          <a:effectLst/>
        </p:spPr>
        <p:txBody>
          <a:bodyPr/>
          <a:lstStyle/>
          <a:p>
            <a:endParaRPr lang="tr-TR"/>
          </a:p>
        </p:txBody>
      </p:sp>
      <p:sp>
        <p:nvSpPr>
          <p:cNvPr id="388163" name="Freeform 67"/>
          <p:cNvSpPr>
            <a:spLocks/>
          </p:cNvSpPr>
          <p:nvPr/>
        </p:nvSpPr>
        <p:spPr bwMode="auto">
          <a:xfrm>
            <a:off x="7086600" y="5526088"/>
            <a:ext cx="1600200" cy="676275"/>
          </a:xfrm>
          <a:custGeom>
            <a:avLst/>
            <a:gdLst/>
            <a:ahLst/>
            <a:cxnLst>
              <a:cxn ang="0">
                <a:pos x="0" y="0"/>
              </a:cxn>
              <a:cxn ang="0">
                <a:pos x="161" y="384"/>
              </a:cxn>
              <a:cxn ang="0">
                <a:pos x="388" y="614"/>
              </a:cxn>
              <a:cxn ang="0">
                <a:pos x="645" y="658"/>
              </a:cxn>
              <a:cxn ang="0">
                <a:pos x="857" y="614"/>
              </a:cxn>
              <a:cxn ang="0">
                <a:pos x="1088" y="392"/>
              </a:cxn>
              <a:cxn ang="0">
                <a:pos x="1248" y="0"/>
              </a:cxn>
            </a:cxnLst>
            <a:rect l="0" t="0" r="r" b="b"/>
            <a:pathLst>
              <a:path w="1248" h="660">
                <a:moveTo>
                  <a:pt x="0" y="0"/>
                </a:moveTo>
                <a:cubicBezTo>
                  <a:pt x="44" y="140"/>
                  <a:pt x="96" y="282"/>
                  <a:pt x="161" y="384"/>
                </a:cubicBezTo>
                <a:cubicBezTo>
                  <a:pt x="226" y="486"/>
                  <a:pt x="307" y="568"/>
                  <a:pt x="388" y="614"/>
                </a:cubicBezTo>
                <a:cubicBezTo>
                  <a:pt x="469" y="660"/>
                  <a:pt x="567" y="658"/>
                  <a:pt x="645" y="658"/>
                </a:cubicBezTo>
                <a:cubicBezTo>
                  <a:pt x="723" y="658"/>
                  <a:pt x="783" y="658"/>
                  <a:pt x="857" y="614"/>
                </a:cubicBezTo>
                <a:cubicBezTo>
                  <a:pt x="931" y="570"/>
                  <a:pt x="1023" y="494"/>
                  <a:pt x="1088" y="392"/>
                </a:cubicBezTo>
                <a:cubicBezTo>
                  <a:pt x="1153" y="290"/>
                  <a:pt x="1215" y="82"/>
                  <a:pt x="1248" y="0"/>
                </a:cubicBezTo>
              </a:path>
            </a:pathLst>
          </a:custGeom>
          <a:noFill/>
          <a:ln w="22225" cap="flat" cmpd="sng">
            <a:solidFill>
              <a:srgbClr val="000000"/>
            </a:solidFill>
            <a:prstDash val="dash"/>
            <a:miter lim="800000"/>
            <a:headEnd/>
            <a:tailEnd/>
          </a:ln>
          <a:effectLst/>
        </p:spPr>
        <p:txBody>
          <a:bodyPr/>
          <a:lstStyle/>
          <a:p>
            <a:endParaRPr lang="tr-TR"/>
          </a:p>
        </p:txBody>
      </p:sp>
      <p:sp>
        <p:nvSpPr>
          <p:cNvPr id="388164" name="Line 68"/>
          <p:cNvSpPr>
            <a:spLocks noChangeShapeType="1"/>
          </p:cNvSpPr>
          <p:nvPr/>
        </p:nvSpPr>
        <p:spPr bwMode="auto">
          <a:xfrm flipV="1">
            <a:off x="609600" y="3200400"/>
            <a:ext cx="0" cy="1295400"/>
          </a:xfrm>
          <a:prstGeom prst="line">
            <a:avLst/>
          </a:prstGeom>
          <a:noFill/>
          <a:ln w="9525">
            <a:solidFill>
              <a:schemeClr val="tx1"/>
            </a:solidFill>
            <a:miter lim="800000"/>
            <a:headEnd/>
            <a:tailEnd type="triangle" w="med" len="med"/>
          </a:ln>
          <a:effectLst/>
        </p:spPr>
        <p:txBody>
          <a:bodyPr/>
          <a:lstStyle/>
          <a:p>
            <a:endParaRPr lang="tr-TR"/>
          </a:p>
        </p:txBody>
      </p:sp>
      <p:sp>
        <p:nvSpPr>
          <p:cNvPr id="388165" name="Line 69"/>
          <p:cNvSpPr>
            <a:spLocks noChangeShapeType="1"/>
          </p:cNvSpPr>
          <p:nvPr/>
        </p:nvSpPr>
        <p:spPr bwMode="auto">
          <a:xfrm>
            <a:off x="609600" y="4495800"/>
            <a:ext cx="7772400" cy="0"/>
          </a:xfrm>
          <a:prstGeom prst="line">
            <a:avLst/>
          </a:prstGeom>
          <a:noFill/>
          <a:ln w="9525">
            <a:solidFill>
              <a:schemeClr val="tx1"/>
            </a:solidFill>
            <a:miter lim="800000"/>
            <a:headEnd/>
            <a:tailEnd type="triangle" w="med" len="med"/>
          </a:ln>
          <a:effectLst/>
        </p:spPr>
        <p:txBody>
          <a:bodyPr/>
          <a:lstStyle/>
          <a:p>
            <a:endParaRPr lang="tr-TR"/>
          </a:p>
        </p:txBody>
      </p:sp>
      <p:sp>
        <p:nvSpPr>
          <p:cNvPr id="388166" name="Freeform 70"/>
          <p:cNvSpPr>
            <a:spLocks/>
          </p:cNvSpPr>
          <p:nvPr/>
        </p:nvSpPr>
        <p:spPr bwMode="auto">
          <a:xfrm flipV="1">
            <a:off x="776288" y="3567113"/>
            <a:ext cx="1905000" cy="1587"/>
          </a:xfrm>
          <a:custGeom>
            <a:avLst/>
            <a:gdLst/>
            <a:ahLst/>
            <a:cxnLst>
              <a:cxn ang="0">
                <a:pos x="0" y="0"/>
              </a:cxn>
              <a:cxn ang="0">
                <a:pos x="1200" y="0"/>
              </a:cxn>
            </a:cxnLst>
            <a:rect l="0" t="0" r="r" b="b"/>
            <a:pathLst>
              <a:path w="1200" h="1">
                <a:moveTo>
                  <a:pt x="0" y="0"/>
                </a:moveTo>
                <a:cubicBezTo>
                  <a:pt x="500" y="0"/>
                  <a:pt x="1000" y="0"/>
                  <a:pt x="1200" y="0"/>
                </a:cubicBezTo>
              </a:path>
            </a:pathLst>
          </a:custGeom>
          <a:noFill/>
          <a:ln w="9525" cap="flat" cmpd="sng">
            <a:solidFill>
              <a:schemeClr val="tx1"/>
            </a:solidFill>
            <a:prstDash val="solid"/>
            <a:miter lim="800000"/>
            <a:headEnd/>
            <a:tailEnd/>
          </a:ln>
          <a:effectLst/>
        </p:spPr>
        <p:txBody>
          <a:bodyPr/>
          <a:lstStyle/>
          <a:p>
            <a:endParaRPr lang="tr-TR"/>
          </a:p>
        </p:txBody>
      </p:sp>
      <p:sp>
        <p:nvSpPr>
          <p:cNvPr id="388167" name="Freeform 71"/>
          <p:cNvSpPr>
            <a:spLocks/>
          </p:cNvSpPr>
          <p:nvPr/>
        </p:nvSpPr>
        <p:spPr bwMode="auto">
          <a:xfrm flipV="1">
            <a:off x="2590800" y="3476625"/>
            <a:ext cx="2438400" cy="774700"/>
          </a:xfrm>
          <a:custGeom>
            <a:avLst/>
            <a:gdLst/>
            <a:ahLst/>
            <a:cxnLst>
              <a:cxn ang="0">
                <a:pos x="0" y="432"/>
              </a:cxn>
              <a:cxn ang="0">
                <a:pos x="1008" y="432"/>
              </a:cxn>
              <a:cxn ang="0">
                <a:pos x="1392" y="96"/>
              </a:cxn>
              <a:cxn ang="0">
                <a:pos x="1536" y="0"/>
              </a:cxn>
            </a:cxnLst>
            <a:rect l="0" t="0" r="r" b="b"/>
            <a:pathLst>
              <a:path w="1536" h="488">
                <a:moveTo>
                  <a:pt x="0" y="432"/>
                </a:moveTo>
                <a:cubicBezTo>
                  <a:pt x="388" y="460"/>
                  <a:pt x="776" y="488"/>
                  <a:pt x="1008" y="432"/>
                </a:cubicBezTo>
                <a:cubicBezTo>
                  <a:pt x="1240" y="376"/>
                  <a:pt x="1304" y="168"/>
                  <a:pt x="1392" y="96"/>
                </a:cubicBezTo>
                <a:cubicBezTo>
                  <a:pt x="1480" y="24"/>
                  <a:pt x="1508" y="12"/>
                  <a:pt x="1536" y="0"/>
                </a:cubicBezTo>
              </a:path>
            </a:pathLst>
          </a:custGeom>
          <a:noFill/>
          <a:ln w="9525" cap="flat" cmpd="sng">
            <a:solidFill>
              <a:schemeClr val="tx1"/>
            </a:solidFill>
            <a:prstDash val="solid"/>
            <a:miter lim="800000"/>
            <a:headEnd/>
            <a:tailEnd/>
          </a:ln>
          <a:effectLst/>
        </p:spPr>
        <p:txBody>
          <a:bodyPr/>
          <a:lstStyle/>
          <a:p>
            <a:endParaRPr lang="tr-TR"/>
          </a:p>
        </p:txBody>
      </p:sp>
      <p:sp>
        <p:nvSpPr>
          <p:cNvPr id="388168" name="Freeform 72"/>
          <p:cNvSpPr>
            <a:spLocks/>
          </p:cNvSpPr>
          <p:nvPr/>
        </p:nvSpPr>
        <p:spPr bwMode="auto">
          <a:xfrm flipH="1" flipV="1">
            <a:off x="5029200" y="3476625"/>
            <a:ext cx="3048000" cy="774700"/>
          </a:xfrm>
          <a:custGeom>
            <a:avLst/>
            <a:gdLst/>
            <a:ahLst/>
            <a:cxnLst>
              <a:cxn ang="0">
                <a:pos x="0" y="432"/>
              </a:cxn>
              <a:cxn ang="0">
                <a:pos x="1008" y="432"/>
              </a:cxn>
              <a:cxn ang="0">
                <a:pos x="1392" y="96"/>
              </a:cxn>
              <a:cxn ang="0">
                <a:pos x="1536" y="0"/>
              </a:cxn>
            </a:cxnLst>
            <a:rect l="0" t="0" r="r" b="b"/>
            <a:pathLst>
              <a:path w="1536" h="488">
                <a:moveTo>
                  <a:pt x="0" y="432"/>
                </a:moveTo>
                <a:cubicBezTo>
                  <a:pt x="388" y="460"/>
                  <a:pt x="776" y="488"/>
                  <a:pt x="1008" y="432"/>
                </a:cubicBezTo>
                <a:cubicBezTo>
                  <a:pt x="1240" y="376"/>
                  <a:pt x="1304" y="168"/>
                  <a:pt x="1392" y="96"/>
                </a:cubicBezTo>
                <a:cubicBezTo>
                  <a:pt x="1480" y="24"/>
                  <a:pt x="1508" y="12"/>
                  <a:pt x="1536" y="0"/>
                </a:cubicBezTo>
              </a:path>
            </a:pathLst>
          </a:custGeom>
          <a:noFill/>
          <a:ln w="9525" cap="flat" cmpd="sng">
            <a:solidFill>
              <a:schemeClr val="tx1"/>
            </a:solidFill>
            <a:prstDash val="solid"/>
            <a:miter lim="800000"/>
            <a:headEnd/>
            <a:tailEnd/>
          </a:ln>
          <a:effectLst/>
        </p:spPr>
        <p:txBody>
          <a:bodyPr/>
          <a:lstStyle/>
          <a:p>
            <a:endParaRPr lang="tr-TR"/>
          </a:p>
        </p:txBody>
      </p:sp>
      <p:pic>
        <p:nvPicPr>
          <p:cNvPr id="388169" name="Picture 73" descr="C:\Program Files\Common Files\Microsoft Shared\Clipart\cagcat50\na01441_.wmf"/>
          <p:cNvPicPr>
            <a:picLocks noChangeAspect="1" noChangeArrowheads="1"/>
          </p:cNvPicPr>
          <p:nvPr/>
        </p:nvPicPr>
        <p:blipFill>
          <a:blip r:embed="rId2" cstate="print"/>
          <a:srcRect/>
          <a:stretch>
            <a:fillRect/>
          </a:stretch>
        </p:blipFill>
        <p:spPr bwMode="auto">
          <a:xfrm>
            <a:off x="0" y="4724400"/>
            <a:ext cx="612775" cy="690563"/>
          </a:xfrm>
          <a:prstGeom prst="rect">
            <a:avLst/>
          </a:prstGeom>
          <a:noFill/>
        </p:spPr>
      </p:pic>
      <p:sp>
        <p:nvSpPr>
          <p:cNvPr id="388170" name="Text Box 74"/>
          <p:cNvSpPr txBox="1">
            <a:spLocks noChangeArrowheads="1"/>
          </p:cNvSpPr>
          <p:nvPr/>
        </p:nvSpPr>
        <p:spPr bwMode="auto">
          <a:xfrm>
            <a:off x="179512" y="2204864"/>
            <a:ext cx="738664" cy="1584176"/>
          </a:xfrm>
          <a:prstGeom prst="rect">
            <a:avLst/>
          </a:prstGeom>
          <a:noFill/>
          <a:ln w="9525">
            <a:noFill/>
            <a:miter lim="800000"/>
            <a:headEnd/>
            <a:tailEnd/>
          </a:ln>
          <a:effectLst/>
        </p:spPr>
        <p:txBody>
          <a:bodyPr vert="vert270" wrap="square">
            <a:spAutoFit/>
          </a:bodyPr>
          <a:lstStyle/>
          <a:p>
            <a:pPr>
              <a:spcBef>
                <a:spcPct val="50000"/>
              </a:spcBef>
              <a:buFontTx/>
              <a:buNone/>
            </a:pPr>
            <a:r>
              <a:rPr lang="tr-TR" dirty="0" err="1" smtClean="0"/>
              <a:t>Apparent</a:t>
            </a:r>
            <a:r>
              <a:rPr lang="tr-TR" dirty="0" smtClean="0"/>
              <a:t> </a:t>
            </a:r>
            <a:r>
              <a:rPr lang="tr-TR" dirty="0" err="1" smtClean="0"/>
              <a:t>Conductivity</a:t>
            </a:r>
            <a:endParaRPr lang="en-US" dirty="0"/>
          </a:p>
        </p:txBody>
      </p:sp>
      <p:grpSp>
        <p:nvGrpSpPr>
          <p:cNvPr id="2" name="Group 386"/>
          <p:cNvGrpSpPr>
            <a:grpSpLocks/>
          </p:cNvGrpSpPr>
          <p:nvPr/>
        </p:nvGrpSpPr>
        <p:grpSpPr bwMode="auto">
          <a:xfrm>
            <a:off x="1085850" y="4564063"/>
            <a:ext cx="1676400" cy="858837"/>
            <a:chOff x="684" y="2875"/>
            <a:chExt cx="1056" cy="541"/>
          </a:xfrm>
        </p:grpSpPr>
        <p:grpSp>
          <p:nvGrpSpPr>
            <p:cNvPr id="3" name="Group 81"/>
            <p:cNvGrpSpPr>
              <a:grpSpLocks/>
            </p:cNvGrpSpPr>
            <p:nvPr/>
          </p:nvGrpSpPr>
          <p:grpSpPr bwMode="auto">
            <a:xfrm>
              <a:off x="992" y="2875"/>
              <a:ext cx="371" cy="541"/>
              <a:chOff x="2183" y="915"/>
              <a:chExt cx="1591" cy="2317"/>
            </a:xfrm>
          </p:grpSpPr>
          <p:sp>
            <p:nvSpPr>
              <p:cNvPr id="388178" name="Freeform 82"/>
              <p:cNvSpPr>
                <a:spLocks/>
              </p:cNvSpPr>
              <p:nvPr/>
            </p:nvSpPr>
            <p:spPr bwMode="auto">
              <a:xfrm>
                <a:off x="2255" y="925"/>
                <a:ext cx="1516" cy="2212"/>
              </a:xfrm>
              <a:custGeom>
                <a:avLst/>
                <a:gdLst/>
                <a:ahLst/>
                <a:cxnLst>
                  <a:cxn ang="0">
                    <a:pos x="627" y="0"/>
                  </a:cxn>
                  <a:cxn ang="0">
                    <a:pos x="768" y="21"/>
                  </a:cxn>
                  <a:cxn ang="0">
                    <a:pos x="842" y="53"/>
                  </a:cxn>
                  <a:cxn ang="0">
                    <a:pos x="863" y="211"/>
                  </a:cxn>
                  <a:cxn ang="0">
                    <a:pos x="853" y="338"/>
                  </a:cxn>
                  <a:cxn ang="0">
                    <a:pos x="896" y="398"/>
                  </a:cxn>
                  <a:cxn ang="0">
                    <a:pos x="1134" y="535"/>
                  </a:cxn>
                  <a:cxn ang="0">
                    <a:pos x="1204" y="618"/>
                  </a:cxn>
                  <a:cxn ang="0">
                    <a:pos x="1202" y="998"/>
                  </a:cxn>
                  <a:cxn ang="0">
                    <a:pos x="1381" y="1369"/>
                  </a:cxn>
                  <a:cxn ang="0">
                    <a:pos x="1211" y="1506"/>
                  </a:cxn>
                  <a:cxn ang="0">
                    <a:pos x="1199" y="1609"/>
                  </a:cxn>
                  <a:cxn ang="0">
                    <a:pos x="1354" y="1723"/>
                  </a:cxn>
                  <a:cxn ang="0">
                    <a:pos x="1405" y="1871"/>
                  </a:cxn>
                  <a:cxn ang="0">
                    <a:pos x="1484" y="1910"/>
                  </a:cxn>
                  <a:cxn ang="0">
                    <a:pos x="1471" y="2110"/>
                  </a:cxn>
                  <a:cxn ang="0">
                    <a:pos x="1249" y="2212"/>
                  </a:cxn>
                  <a:cxn ang="0">
                    <a:pos x="1166" y="2112"/>
                  </a:cxn>
                  <a:cxn ang="0">
                    <a:pos x="1100" y="1830"/>
                  </a:cxn>
                  <a:cxn ang="0">
                    <a:pos x="740" y="1647"/>
                  </a:cxn>
                  <a:cxn ang="0">
                    <a:pos x="748" y="1756"/>
                  </a:cxn>
                  <a:cxn ang="0">
                    <a:pos x="840" y="1896"/>
                  </a:cxn>
                  <a:cxn ang="0">
                    <a:pos x="789" y="1988"/>
                  </a:cxn>
                  <a:cxn ang="0">
                    <a:pos x="604" y="2063"/>
                  </a:cxn>
                  <a:cxn ang="0">
                    <a:pos x="366" y="1997"/>
                  </a:cxn>
                  <a:cxn ang="0">
                    <a:pos x="544" y="1903"/>
                  </a:cxn>
                  <a:cxn ang="0">
                    <a:pos x="544" y="1344"/>
                  </a:cxn>
                  <a:cxn ang="0">
                    <a:pos x="392" y="1155"/>
                  </a:cxn>
                  <a:cxn ang="0">
                    <a:pos x="563" y="1182"/>
                  </a:cxn>
                  <a:cxn ang="0">
                    <a:pos x="642" y="1092"/>
                  </a:cxn>
                  <a:cxn ang="0">
                    <a:pos x="535" y="1013"/>
                  </a:cxn>
                  <a:cxn ang="0">
                    <a:pos x="277" y="1120"/>
                  </a:cxn>
                  <a:cxn ang="0">
                    <a:pos x="199" y="1192"/>
                  </a:cxn>
                  <a:cxn ang="0">
                    <a:pos x="45" y="1120"/>
                  </a:cxn>
                  <a:cxn ang="0">
                    <a:pos x="6" y="1032"/>
                  </a:cxn>
                  <a:cxn ang="0">
                    <a:pos x="158" y="1066"/>
                  </a:cxn>
                  <a:cxn ang="0">
                    <a:pos x="220" y="1015"/>
                  </a:cxn>
                  <a:cxn ang="0">
                    <a:pos x="411" y="791"/>
                  </a:cxn>
                  <a:cxn ang="0">
                    <a:pos x="508" y="597"/>
                  </a:cxn>
                  <a:cxn ang="0">
                    <a:pos x="590" y="424"/>
                  </a:cxn>
                  <a:cxn ang="0">
                    <a:pos x="526" y="264"/>
                  </a:cxn>
                  <a:cxn ang="0">
                    <a:pos x="471" y="71"/>
                  </a:cxn>
                </a:cxnLst>
                <a:rect l="0" t="0" r="r" b="b"/>
                <a:pathLst>
                  <a:path w="1516" h="2212">
                    <a:moveTo>
                      <a:pt x="535" y="46"/>
                    </a:moveTo>
                    <a:lnTo>
                      <a:pt x="578" y="12"/>
                    </a:lnTo>
                    <a:lnTo>
                      <a:pt x="627" y="0"/>
                    </a:lnTo>
                    <a:lnTo>
                      <a:pt x="711" y="0"/>
                    </a:lnTo>
                    <a:lnTo>
                      <a:pt x="748" y="9"/>
                    </a:lnTo>
                    <a:lnTo>
                      <a:pt x="768" y="21"/>
                    </a:lnTo>
                    <a:lnTo>
                      <a:pt x="776" y="36"/>
                    </a:lnTo>
                    <a:lnTo>
                      <a:pt x="808" y="32"/>
                    </a:lnTo>
                    <a:lnTo>
                      <a:pt x="842" y="53"/>
                    </a:lnTo>
                    <a:lnTo>
                      <a:pt x="865" y="81"/>
                    </a:lnTo>
                    <a:lnTo>
                      <a:pt x="874" y="132"/>
                    </a:lnTo>
                    <a:lnTo>
                      <a:pt x="863" y="211"/>
                    </a:lnTo>
                    <a:lnTo>
                      <a:pt x="855" y="240"/>
                    </a:lnTo>
                    <a:lnTo>
                      <a:pt x="863" y="307"/>
                    </a:lnTo>
                    <a:lnTo>
                      <a:pt x="853" y="338"/>
                    </a:lnTo>
                    <a:lnTo>
                      <a:pt x="851" y="377"/>
                    </a:lnTo>
                    <a:lnTo>
                      <a:pt x="880" y="377"/>
                    </a:lnTo>
                    <a:lnTo>
                      <a:pt x="896" y="398"/>
                    </a:lnTo>
                    <a:lnTo>
                      <a:pt x="909" y="446"/>
                    </a:lnTo>
                    <a:lnTo>
                      <a:pt x="941" y="454"/>
                    </a:lnTo>
                    <a:lnTo>
                      <a:pt x="1134" y="535"/>
                    </a:lnTo>
                    <a:lnTo>
                      <a:pt x="1161" y="567"/>
                    </a:lnTo>
                    <a:lnTo>
                      <a:pt x="1192" y="593"/>
                    </a:lnTo>
                    <a:lnTo>
                      <a:pt x="1204" y="618"/>
                    </a:lnTo>
                    <a:lnTo>
                      <a:pt x="1217" y="676"/>
                    </a:lnTo>
                    <a:lnTo>
                      <a:pt x="1219" y="825"/>
                    </a:lnTo>
                    <a:lnTo>
                      <a:pt x="1202" y="998"/>
                    </a:lnTo>
                    <a:lnTo>
                      <a:pt x="1309" y="1173"/>
                    </a:lnTo>
                    <a:lnTo>
                      <a:pt x="1377" y="1293"/>
                    </a:lnTo>
                    <a:lnTo>
                      <a:pt x="1381" y="1369"/>
                    </a:lnTo>
                    <a:lnTo>
                      <a:pt x="1324" y="1418"/>
                    </a:lnTo>
                    <a:lnTo>
                      <a:pt x="1249" y="1437"/>
                    </a:lnTo>
                    <a:lnTo>
                      <a:pt x="1211" y="1506"/>
                    </a:lnTo>
                    <a:lnTo>
                      <a:pt x="1171" y="1560"/>
                    </a:lnTo>
                    <a:lnTo>
                      <a:pt x="1164" y="1579"/>
                    </a:lnTo>
                    <a:lnTo>
                      <a:pt x="1199" y="1609"/>
                    </a:lnTo>
                    <a:lnTo>
                      <a:pt x="1196" y="1675"/>
                    </a:lnTo>
                    <a:lnTo>
                      <a:pt x="1235" y="1677"/>
                    </a:lnTo>
                    <a:lnTo>
                      <a:pt x="1354" y="1723"/>
                    </a:lnTo>
                    <a:lnTo>
                      <a:pt x="1392" y="1770"/>
                    </a:lnTo>
                    <a:lnTo>
                      <a:pt x="1405" y="1841"/>
                    </a:lnTo>
                    <a:lnTo>
                      <a:pt x="1405" y="1871"/>
                    </a:lnTo>
                    <a:lnTo>
                      <a:pt x="1407" y="1888"/>
                    </a:lnTo>
                    <a:lnTo>
                      <a:pt x="1443" y="1881"/>
                    </a:lnTo>
                    <a:lnTo>
                      <a:pt x="1484" y="1910"/>
                    </a:lnTo>
                    <a:lnTo>
                      <a:pt x="1516" y="1957"/>
                    </a:lnTo>
                    <a:lnTo>
                      <a:pt x="1509" y="2029"/>
                    </a:lnTo>
                    <a:lnTo>
                      <a:pt x="1471" y="2110"/>
                    </a:lnTo>
                    <a:lnTo>
                      <a:pt x="1430" y="2087"/>
                    </a:lnTo>
                    <a:lnTo>
                      <a:pt x="1358" y="2210"/>
                    </a:lnTo>
                    <a:lnTo>
                      <a:pt x="1249" y="2212"/>
                    </a:lnTo>
                    <a:lnTo>
                      <a:pt x="1138" y="2176"/>
                    </a:lnTo>
                    <a:lnTo>
                      <a:pt x="1136" y="2138"/>
                    </a:lnTo>
                    <a:lnTo>
                      <a:pt x="1166" y="2112"/>
                    </a:lnTo>
                    <a:lnTo>
                      <a:pt x="1241" y="2088"/>
                    </a:lnTo>
                    <a:lnTo>
                      <a:pt x="1254" y="2044"/>
                    </a:lnTo>
                    <a:lnTo>
                      <a:pt x="1100" y="1830"/>
                    </a:lnTo>
                    <a:lnTo>
                      <a:pt x="870" y="1526"/>
                    </a:lnTo>
                    <a:lnTo>
                      <a:pt x="715" y="1604"/>
                    </a:lnTo>
                    <a:lnTo>
                      <a:pt x="740" y="1647"/>
                    </a:lnTo>
                    <a:lnTo>
                      <a:pt x="713" y="1698"/>
                    </a:lnTo>
                    <a:lnTo>
                      <a:pt x="734" y="1715"/>
                    </a:lnTo>
                    <a:lnTo>
                      <a:pt x="748" y="1756"/>
                    </a:lnTo>
                    <a:lnTo>
                      <a:pt x="804" y="1794"/>
                    </a:lnTo>
                    <a:lnTo>
                      <a:pt x="836" y="1832"/>
                    </a:lnTo>
                    <a:lnTo>
                      <a:pt x="840" y="1896"/>
                    </a:lnTo>
                    <a:lnTo>
                      <a:pt x="820" y="1918"/>
                    </a:lnTo>
                    <a:lnTo>
                      <a:pt x="784" y="1928"/>
                    </a:lnTo>
                    <a:lnTo>
                      <a:pt x="789" y="1988"/>
                    </a:lnTo>
                    <a:lnTo>
                      <a:pt x="717" y="2029"/>
                    </a:lnTo>
                    <a:lnTo>
                      <a:pt x="679" y="2018"/>
                    </a:lnTo>
                    <a:lnTo>
                      <a:pt x="604" y="2063"/>
                    </a:lnTo>
                    <a:lnTo>
                      <a:pt x="475" y="2052"/>
                    </a:lnTo>
                    <a:lnTo>
                      <a:pt x="387" y="2038"/>
                    </a:lnTo>
                    <a:lnTo>
                      <a:pt x="366" y="1997"/>
                    </a:lnTo>
                    <a:lnTo>
                      <a:pt x="378" y="1954"/>
                    </a:lnTo>
                    <a:lnTo>
                      <a:pt x="440" y="1937"/>
                    </a:lnTo>
                    <a:lnTo>
                      <a:pt x="544" y="1903"/>
                    </a:lnTo>
                    <a:lnTo>
                      <a:pt x="584" y="1871"/>
                    </a:lnTo>
                    <a:lnTo>
                      <a:pt x="501" y="1540"/>
                    </a:lnTo>
                    <a:lnTo>
                      <a:pt x="544" y="1344"/>
                    </a:lnTo>
                    <a:lnTo>
                      <a:pt x="432" y="1215"/>
                    </a:lnTo>
                    <a:lnTo>
                      <a:pt x="392" y="1184"/>
                    </a:lnTo>
                    <a:lnTo>
                      <a:pt x="392" y="1155"/>
                    </a:lnTo>
                    <a:lnTo>
                      <a:pt x="407" y="1153"/>
                    </a:lnTo>
                    <a:lnTo>
                      <a:pt x="487" y="1184"/>
                    </a:lnTo>
                    <a:lnTo>
                      <a:pt x="563" y="1182"/>
                    </a:lnTo>
                    <a:lnTo>
                      <a:pt x="588" y="1190"/>
                    </a:lnTo>
                    <a:lnTo>
                      <a:pt x="588" y="1145"/>
                    </a:lnTo>
                    <a:lnTo>
                      <a:pt x="642" y="1092"/>
                    </a:lnTo>
                    <a:lnTo>
                      <a:pt x="614" y="1003"/>
                    </a:lnTo>
                    <a:lnTo>
                      <a:pt x="580" y="968"/>
                    </a:lnTo>
                    <a:lnTo>
                      <a:pt x="535" y="1013"/>
                    </a:lnTo>
                    <a:lnTo>
                      <a:pt x="374" y="1109"/>
                    </a:lnTo>
                    <a:lnTo>
                      <a:pt x="320" y="1124"/>
                    </a:lnTo>
                    <a:lnTo>
                      <a:pt x="277" y="1120"/>
                    </a:lnTo>
                    <a:lnTo>
                      <a:pt x="248" y="1160"/>
                    </a:lnTo>
                    <a:lnTo>
                      <a:pt x="214" y="1147"/>
                    </a:lnTo>
                    <a:lnTo>
                      <a:pt x="199" y="1192"/>
                    </a:lnTo>
                    <a:lnTo>
                      <a:pt x="128" y="1218"/>
                    </a:lnTo>
                    <a:lnTo>
                      <a:pt x="56" y="1194"/>
                    </a:lnTo>
                    <a:lnTo>
                      <a:pt x="45" y="1120"/>
                    </a:lnTo>
                    <a:lnTo>
                      <a:pt x="66" y="1101"/>
                    </a:lnTo>
                    <a:lnTo>
                      <a:pt x="0" y="1052"/>
                    </a:lnTo>
                    <a:lnTo>
                      <a:pt x="6" y="1032"/>
                    </a:lnTo>
                    <a:lnTo>
                      <a:pt x="68" y="1026"/>
                    </a:lnTo>
                    <a:lnTo>
                      <a:pt x="124" y="1042"/>
                    </a:lnTo>
                    <a:lnTo>
                      <a:pt x="158" y="1066"/>
                    </a:lnTo>
                    <a:lnTo>
                      <a:pt x="181" y="1060"/>
                    </a:lnTo>
                    <a:lnTo>
                      <a:pt x="183" y="1032"/>
                    </a:lnTo>
                    <a:lnTo>
                      <a:pt x="220" y="1015"/>
                    </a:lnTo>
                    <a:lnTo>
                      <a:pt x="214" y="992"/>
                    </a:lnTo>
                    <a:lnTo>
                      <a:pt x="384" y="814"/>
                    </a:lnTo>
                    <a:lnTo>
                      <a:pt x="411" y="791"/>
                    </a:lnTo>
                    <a:lnTo>
                      <a:pt x="427" y="748"/>
                    </a:lnTo>
                    <a:lnTo>
                      <a:pt x="493" y="624"/>
                    </a:lnTo>
                    <a:lnTo>
                      <a:pt x="508" y="597"/>
                    </a:lnTo>
                    <a:lnTo>
                      <a:pt x="582" y="552"/>
                    </a:lnTo>
                    <a:lnTo>
                      <a:pt x="639" y="484"/>
                    </a:lnTo>
                    <a:lnTo>
                      <a:pt x="590" y="424"/>
                    </a:lnTo>
                    <a:lnTo>
                      <a:pt x="544" y="336"/>
                    </a:lnTo>
                    <a:lnTo>
                      <a:pt x="550" y="293"/>
                    </a:lnTo>
                    <a:lnTo>
                      <a:pt x="526" y="264"/>
                    </a:lnTo>
                    <a:lnTo>
                      <a:pt x="522" y="157"/>
                    </a:lnTo>
                    <a:lnTo>
                      <a:pt x="475" y="143"/>
                    </a:lnTo>
                    <a:lnTo>
                      <a:pt x="471" y="71"/>
                    </a:lnTo>
                    <a:lnTo>
                      <a:pt x="535" y="46"/>
                    </a:lnTo>
                    <a:lnTo>
                      <a:pt x="535" y="46"/>
                    </a:lnTo>
                    <a:close/>
                  </a:path>
                </a:pathLst>
              </a:custGeom>
              <a:solidFill>
                <a:srgbClr val="FFFFFF"/>
              </a:solidFill>
              <a:ln w="9525">
                <a:noFill/>
                <a:round/>
                <a:headEnd/>
                <a:tailEnd/>
              </a:ln>
            </p:spPr>
            <p:txBody>
              <a:bodyPr/>
              <a:lstStyle/>
              <a:p>
                <a:endParaRPr lang="tr-TR"/>
              </a:p>
            </p:txBody>
          </p:sp>
          <p:sp>
            <p:nvSpPr>
              <p:cNvPr id="388179" name="Freeform 83"/>
              <p:cNvSpPr>
                <a:spLocks/>
              </p:cNvSpPr>
              <p:nvPr/>
            </p:nvSpPr>
            <p:spPr bwMode="auto">
              <a:xfrm>
                <a:off x="2530" y="3043"/>
                <a:ext cx="1215" cy="189"/>
              </a:xfrm>
              <a:custGeom>
                <a:avLst/>
                <a:gdLst/>
                <a:ahLst/>
                <a:cxnLst>
                  <a:cxn ang="0">
                    <a:pos x="442" y="0"/>
                  </a:cxn>
                  <a:cxn ang="0">
                    <a:pos x="305" y="2"/>
                  </a:cxn>
                  <a:cxn ang="0">
                    <a:pos x="105" y="8"/>
                  </a:cxn>
                  <a:cxn ang="0">
                    <a:pos x="13" y="28"/>
                  </a:cxn>
                  <a:cxn ang="0">
                    <a:pos x="0" y="43"/>
                  </a:cxn>
                  <a:cxn ang="0">
                    <a:pos x="28" y="60"/>
                  </a:cxn>
                  <a:cxn ang="0">
                    <a:pos x="154" y="60"/>
                  </a:cxn>
                  <a:cxn ang="0">
                    <a:pos x="81" y="94"/>
                  </a:cxn>
                  <a:cxn ang="0">
                    <a:pos x="75" y="122"/>
                  </a:cxn>
                  <a:cxn ang="0">
                    <a:pos x="139" y="148"/>
                  </a:cxn>
                  <a:cxn ang="0">
                    <a:pos x="245" y="144"/>
                  </a:cxn>
                  <a:cxn ang="0">
                    <a:pos x="479" y="135"/>
                  </a:cxn>
                  <a:cxn ang="0">
                    <a:pos x="499" y="163"/>
                  </a:cxn>
                  <a:cxn ang="0">
                    <a:pos x="599" y="189"/>
                  </a:cxn>
                  <a:cxn ang="0">
                    <a:pos x="876" y="186"/>
                  </a:cxn>
                  <a:cxn ang="0">
                    <a:pos x="1153" y="163"/>
                  </a:cxn>
                  <a:cxn ang="0">
                    <a:pos x="1215" y="117"/>
                  </a:cxn>
                  <a:cxn ang="0">
                    <a:pos x="1115" y="86"/>
                  </a:cxn>
                  <a:cxn ang="0">
                    <a:pos x="985" y="94"/>
                  </a:cxn>
                  <a:cxn ang="0">
                    <a:pos x="880" y="119"/>
                  </a:cxn>
                  <a:cxn ang="0">
                    <a:pos x="785" y="122"/>
                  </a:cxn>
                  <a:cxn ang="0">
                    <a:pos x="736" y="111"/>
                  </a:cxn>
                  <a:cxn ang="0">
                    <a:pos x="736" y="73"/>
                  </a:cxn>
                  <a:cxn ang="0">
                    <a:pos x="726" y="69"/>
                  </a:cxn>
                  <a:cxn ang="0">
                    <a:pos x="701" y="57"/>
                  </a:cxn>
                  <a:cxn ang="0">
                    <a:pos x="676" y="47"/>
                  </a:cxn>
                  <a:cxn ang="0">
                    <a:pos x="660" y="41"/>
                  </a:cxn>
                  <a:cxn ang="0">
                    <a:pos x="589" y="36"/>
                  </a:cxn>
                  <a:cxn ang="0">
                    <a:pos x="525" y="32"/>
                  </a:cxn>
                  <a:cxn ang="0">
                    <a:pos x="475" y="6"/>
                  </a:cxn>
                  <a:cxn ang="0">
                    <a:pos x="442" y="0"/>
                  </a:cxn>
                  <a:cxn ang="0">
                    <a:pos x="442" y="0"/>
                  </a:cxn>
                </a:cxnLst>
                <a:rect l="0" t="0" r="r" b="b"/>
                <a:pathLst>
                  <a:path w="1215" h="189">
                    <a:moveTo>
                      <a:pt x="442" y="0"/>
                    </a:moveTo>
                    <a:lnTo>
                      <a:pt x="305" y="2"/>
                    </a:lnTo>
                    <a:lnTo>
                      <a:pt x="105" y="8"/>
                    </a:lnTo>
                    <a:lnTo>
                      <a:pt x="13" y="28"/>
                    </a:lnTo>
                    <a:lnTo>
                      <a:pt x="0" y="43"/>
                    </a:lnTo>
                    <a:lnTo>
                      <a:pt x="28" y="60"/>
                    </a:lnTo>
                    <a:lnTo>
                      <a:pt x="154" y="60"/>
                    </a:lnTo>
                    <a:lnTo>
                      <a:pt x="81" y="94"/>
                    </a:lnTo>
                    <a:lnTo>
                      <a:pt x="75" y="122"/>
                    </a:lnTo>
                    <a:lnTo>
                      <a:pt x="139" y="148"/>
                    </a:lnTo>
                    <a:lnTo>
                      <a:pt x="245" y="144"/>
                    </a:lnTo>
                    <a:lnTo>
                      <a:pt x="479" y="135"/>
                    </a:lnTo>
                    <a:lnTo>
                      <a:pt x="499" y="163"/>
                    </a:lnTo>
                    <a:lnTo>
                      <a:pt x="599" y="189"/>
                    </a:lnTo>
                    <a:lnTo>
                      <a:pt x="876" y="186"/>
                    </a:lnTo>
                    <a:lnTo>
                      <a:pt x="1153" y="163"/>
                    </a:lnTo>
                    <a:lnTo>
                      <a:pt x="1215" y="117"/>
                    </a:lnTo>
                    <a:lnTo>
                      <a:pt x="1115" y="86"/>
                    </a:lnTo>
                    <a:lnTo>
                      <a:pt x="985" y="94"/>
                    </a:lnTo>
                    <a:lnTo>
                      <a:pt x="880" y="119"/>
                    </a:lnTo>
                    <a:lnTo>
                      <a:pt x="785" y="122"/>
                    </a:lnTo>
                    <a:lnTo>
                      <a:pt x="736" y="111"/>
                    </a:lnTo>
                    <a:lnTo>
                      <a:pt x="736" y="73"/>
                    </a:lnTo>
                    <a:lnTo>
                      <a:pt x="726" y="69"/>
                    </a:lnTo>
                    <a:lnTo>
                      <a:pt x="701" y="57"/>
                    </a:lnTo>
                    <a:lnTo>
                      <a:pt x="676" y="47"/>
                    </a:lnTo>
                    <a:lnTo>
                      <a:pt x="660" y="41"/>
                    </a:lnTo>
                    <a:lnTo>
                      <a:pt x="589" y="36"/>
                    </a:lnTo>
                    <a:lnTo>
                      <a:pt x="525" y="32"/>
                    </a:lnTo>
                    <a:lnTo>
                      <a:pt x="475" y="6"/>
                    </a:lnTo>
                    <a:lnTo>
                      <a:pt x="442" y="0"/>
                    </a:lnTo>
                    <a:lnTo>
                      <a:pt x="442" y="0"/>
                    </a:lnTo>
                    <a:close/>
                  </a:path>
                </a:pathLst>
              </a:custGeom>
              <a:solidFill>
                <a:srgbClr val="B2B2B2"/>
              </a:solidFill>
              <a:ln w="9525">
                <a:noFill/>
                <a:round/>
                <a:headEnd/>
                <a:tailEnd/>
              </a:ln>
            </p:spPr>
            <p:txBody>
              <a:bodyPr/>
              <a:lstStyle/>
              <a:p>
                <a:endParaRPr lang="tr-TR"/>
              </a:p>
            </p:txBody>
          </p:sp>
          <p:sp>
            <p:nvSpPr>
              <p:cNvPr id="388180" name="Freeform 84"/>
              <p:cNvSpPr>
                <a:spLocks/>
              </p:cNvSpPr>
              <p:nvPr/>
            </p:nvSpPr>
            <p:spPr bwMode="auto">
              <a:xfrm>
                <a:off x="2854" y="2814"/>
                <a:ext cx="103" cy="123"/>
              </a:xfrm>
              <a:custGeom>
                <a:avLst/>
                <a:gdLst/>
                <a:ahLst/>
                <a:cxnLst>
                  <a:cxn ang="0">
                    <a:pos x="20" y="0"/>
                  </a:cxn>
                  <a:cxn ang="0">
                    <a:pos x="0" y="123"/>
                  </a:cxn>
                  <a:cxn ang="0">
                    <a:pos x="103" y="50"/>
                  </a:cxn>
                  <a:cxn ang="0">
                    <a:pos x="20" y="0"/>
                  </a:cxn>
                  <a:cxn ang="0">
                    <a:pos x="20" y="0"/>
                  </a:cxn>
                </a:cxnLst>
                <a:rect l="0" t="0" r="r" b="b"/>
                <a:pathLst>
                  <a:path w="103" h="123">
                    <a:moveTo>
                      <a:pt x="20" y="0"/>
                    </a:moveTo>
                    <a:lnTo>
                      <a:pt x="0" y="123"/>
                    </a:lnTo>
                    <a:lnTo>
                      <a:pt x="103" y="50"/>
                    </a:lnTo>
                    <a:lnTo>
                      <a:pt x="20" y="0"/>
                    </a:lnTo>
                    <a:lnTo>
                      <a:pt x="20" y="0"/>
                    </a:lnTo>
                    <a:close/>
                  </a:path>
                </a:pathLst>
              </a:custGeom>
              <a:solidFill>
                <a:srgbClr val="7A7AAD"/>
              </a:solidFill>
              <a:ln w="9525">
                <a:noFill/>
                <a:round/>
                <a:headEnd/>
                <a:tailEnd/>
              </a:ln>
            </p:spPr>
            <p:txBody>
              <a:bodyPr/>
              <a:lstStyle/>
              <a:p>
                <a:endParaRPr lang="tr-TR"/>
              </a:p>
            </p:txBody>
          </p:sp>
          <p:sp>
            <p:nvSpPr>
              <p:cNvPr id="388181" name="Freeform 85"/>
              <p:cNvSpPr>
                <a:spLocks/>
              </p:cNvSpPr>
              <p:nvPr/>
            </p:nvSpPr>
            <p:spPr bwMode="auto">
              <a:xfrm>
                <a:off x="3608" y="2828"/>
                <a:ext cx="60" cy="156"/>
              </a:xfrm>
              <a:custGeom>
                <a:avLst/>
                <a:gdLst/>
                <a:ahLst/>
                <a:cxnLst>
                  <a:cxn ang="0">
                    <a:pos x="36" y="0"/>
                  </a:cxn>
                  <a:cxn ang="0">
                    <a:pos x="60" y="67"/>
                  </a:cxn>
                  <a:cxn ang="0">
                    <a:pos x="26" y="156"/>
                  </a:cxn>
                  <a:cxn ang="0">
                    <a:pos x="0" y="106"/>
                  </a:cxn>
                  <a:cxn ang="0">
                    <a:pos x="36" y="0"/>
                  </a:cxn>
                  <a:cxn ang="0">
                    <a:pos x="36" y="0"/>
                  </a:cxn>
                </a:cxnLst>
                <a:rect l="0" t="0" r="r" b="b"/>
                <a:pathLst>
                  <a:path w="60" h="156">
                    <a:moveTo>
                      <a:pt x="36" y="0"/>
                    </a:moveTo>
                    <a:lnTo>
                      <a:pt x="60" y="67"/>
                    </a:lnTo>
                    <a:lnTo>
                      <a:pt x="26" y="156"/>
                    </a:lnTo>
                    <a:lnTo>
                      <a:pt x="0" y="106"/>
                    </a:lnTo>
                    <a:lnTo>
                      <a:pt x="36" y="0"/>
                    </a:lnTo>
                    <a:lnTo>
                      <a:pt x="36" y="0"/>
                    </a:lnTo>
                    <a:close/>
                  </a:path>
                </a:pathLst>
              </a:custGeom>
              <a:solidFill>
                <a:srgbClr val="7A7AAD"/>
              </a:solidFill>
              <a:ln w="9525">
                <a:noFill/>
                <a:round/>
                <a:headEnd/>
                <a:tailEnd/>
              </a:ln>
            </p:spPr>
            <p:txBody>
              <a:bodyPr/>
              <a:lstStyle/>
              <a:p>
                <a:endParaRPr lang="tr-TR"/>
              </a:p>
            </p:txBody>
          </p:sp>
          <p:sp>
            <p:nvSpPr>
              <p:cNvPr id="388182" name="Freeform 86"/>
              <p:cNvSpPr>
                <a:spLocks/>
              </p:cNvSpPr>
              <p:nvPr/>
            </p:nvSpPr>
            <p:spPr bwMode="auto">
              <a:xfrm>
                <a:off x="2621" y="2779"/>
                <a:ext cx="418" cy="202"/>
              </a:xfrm>
              <a:custGeom>
                <a:avLst/>
                <a:gdLst/>
                <a:ahLst/>
                <a:cxnLst>
                  <a:cxn ang="0">
                    <a:pos x="6" y="127"/>
                  </a:cxn>
                  <a:cxn ang="0">
                    <a:pos x="34" y="114"/>
                  </a:cxn>
                  <a:cxn ang="0">
                    <a:pos x="86" y="140"/>
                  </a:cxn>
                  <a:cxn ang="0">
                    <a:pos x="104" y="111"/>
                  </a:cxn>
                  <a:cxn ang="0">
                    <a:pos x="149" y="145"/>
                  </a:cxn>
                  <a:cxn ang="0">
                    <a:pos x="133" y="95"/>
                  </a:cxn>
                  <a:cxn ang="0">
                    <a:pos x="191" y="87"/>
                  </a:cxn>
                  <a:cxn ang="0">
                    <a:pos x="169" y="51"/>
                  </a:cxn>
                  <a:cxn ang="0">
                    <a:pos x="195" y="0"/>
                  </a:cxn>
                  <a:cxn ang="0">
                    <a:pos x="243" y="51"/>
                  </a:cxn>
                  <a:cxn ang="0">
                    <a:pos x="248" y="127"/>
                  </a:cxn>
                  <a:cxn ang="0">
                    <a:pos x="306" y="72"/>
                  </a:cxn>
                  <a:cxn ang="0">
                    <a:pos x="418" y="74"/>
                  </a:cxn>
                  <a:cxn ang="0">
                    <a:pos x="389" y="114"/>
                  </a:cxn>
                  <a:cxn ang="0">
                    <a:pos x="403" y="127"/>
                  </a:cxn>
                  <a:cxn ang="0">
                    <a:pos x="394" y="155"/>
                  </a:cxn>
                  <a:cxn ang="0">
                    <a:pos x="355" y="184"/>
                  </a:cxn>
                  <a:cxn ang="0">
                    <a:pos x="313" y="164"/>
                  </a:cxn>
                  <a:cxn ang="0">
                    <a:pos x="266" y="202"/>
                  </a:cxn>
                  <a:cxn ang="0">
                    <a:pos x="201" y="202"/>
                  </a:cxn>
                  <a:cxn ang="0">
                    <a:pos x="71" y="179"/>
                  </a:cxn>
                  <a:cxn ang="0">
                    <a:pos x="21" y="184"/>
                  </a:cxn>
                  <a:cxn ang="0">
                    <a:pos x="0" y="152"/>
                  </a:cxn>
                  <a:cxn ang="0">
                    <a:pos x="6" y="127"/>
                  </a:cxn>
                  <a:cxn ang="0">
                    <a:pos x="6" y="127"/>
                  </a:cxn>
                </a:cxnLst>
                <a:rect l="0" t="0" r="r" b="b"/>
                <a:pathLst>
                  <a:path w="418" h="202">
                    <a:moveTo>
                      <a:pt x="6" y="127"/>
                    </a:moveTo>
                    <a:lnTo>
                      <a:pt x="34" y="114"/>
                    </a:lnTo>
                    <a:lnTo>
                      <a:pt x="86" y="140"/>
                    </a:lnTo>
                    <a:lnTo>
                      <a:pt x="104" y="111"/>
                    </a:lnTo>
                    <a:lnTo>
                      <a:pt x="149" y="145"/>
                    </a:lnTo>
                    <a:lnTo>
                      <a:pt x="133" y="95"/>
                    </a:lnTo>
                    <a:lnTo>
                      <a:pt x="191" y="87"/>
                    </a:lnTo>
                    <a:lnTo>
                      <a:pt x="169" y="51"/>
                    </a:lnTo>
                    <a:lnTo>
                      <a:pt x="195" y="0"/>
                    </a:lnTo>
                    <a:lnTo>
                      <a:pt x="243" y="51"/>
                    </a:lnTo>
                    <a:lnTo>
                      <a:pt x="248" y="127"/>
                    </a:lnTo>
                    <a:lnTo>
                      <a:pt x="306" y="72"/>
                    </a:lnTo>
                    <a:lnTo>
                      <a:pt x="418" y="74"/>
                    </a:lnTo>
                    <a:lnTo>
                      <a:pt x="389" y="114"/>
                    </a:lnTo>
                    <a:lnTo>
                      <a:pt x="403" y="127"/>
                    </a:lnTo>
                    <a:lnTo>
                      <a:pt x="394" y="155"/>
                    </a:lnTo>
                    <a:lnTo>
                      <a:pt x="355" y="184"/>
                    </a:lnTo>
                    <a:lnTo>
                      <a:pt x="313" y="164"/>
                    </a:lnTo>
                    <a:lnTo>
                      <a:pt x="266" y="202"/>
                    </a:lnTo>
                    <a:lnTo>
                      <a:pt x="201" y="202"/>
                    </a:lnTo>
                    <a:lnTo>
                      <a:pt x="71" y="179"/>
                    </a:lnTo>
                    <a:lnTo>
                      <a:pt x="21" y="184"/>
                    </a:lnTo>
                    <a:lnTo>
                      <a:pt x="0" y="152"/>
                    </a:lnTo>
                    <a:lnTo>
                      <a:pt x="6" y="127"/>
                    </a:lnTo>
                    <a:lnTo>
                      <a:pt x="6" y="127"/>
                    </a:lnTo>
                    <a:close/>
                  </a:path>
                </a:pathLst>
              </a:custGeom>
              <a:solidFill>
                <a:srgbClr val="CF8967"/>
              </a:solidFill>
              <a:ln w="9525">
                <a:noFill/>
                <a:round/>
                <a:headEnd/>
                <a:tailEnd/>
              </a:ln>
            </p:spPr>
            <p:txBody>
              <a:bodyPr/>
              <a:lstStyle/>
              <a:p>
                <a:endParaRPr lang="tr-TR"/>
              </a:p>
            </p:txBody>
          </p:sp>
          <p:sp>
            <p:nvSpPr>
              <p:cNvPr id="388183" name="Freeform 87"/>
              <p:cNvSpPr>
                <a:spLocks/>
              </p:cNvSpPr>
              <p:nvPr/>
            </p:nvSpPr>
            <p:spPr bwMode="auto">
              <a:xfrm>
                <a:off x="3409" y="2838"/>
                <a:ext cx="355" cy="300"/>
              </a:xfrm>
              <a:custGeom>
                <a:avLst/>
                <a:gdLst/>
                <a:ahLst/>
                <a:cxnLst>
                  <a:cxn ang="0">
                    <a:pos x="180" y="81"/>
                  </a:cxn>
                  <a:cxn ang="0">
                    <a:pos x="249" y="128"/>
                  </a:cxn>
                  <a:cxn ang="0">
                    <a:pos x="259" y="57"/>
                  </a:cxn>
                  <a:cxn ang="0">
                    <a:pos x="275" y="0"/>
                  </a:cxn>
                  <a:cxn ang="0">
                    <a:pos x="306" y="15"/>
                  </a:cxn>
                  <a:cxn ang="0">
                    <a:pos x="309" y="105"/>
                  </a:cxn>
                  <a:cxn ang="0">
                    <a:pos x="327" y="55"/>
                  </a:cxn>
                  <a:cxn ang="0">
                    <a:pos x="355" y="102"/>
                  </a:cxn>
                  <a:cxn ang="0">
                    <a:pos x="324" y="183"/>
                  </a:cxn>
                  <a:cxn ang="0">
                    <a:pos x="282" y="188"/>
                  </a:cxn>
                  <a:cxn ang="0">
                    <a:pos x="215" y="285"/>
                  </a:cxn>
                  <a:cxn ang="0">
                    <a:pos x="172" y="300"/>
                  </a:cxn>
                  <a:cxn ang="0">
                    <a:pos x="52" y="290"/>
                  </a:cxn>
                  <a:cxn ang="0">
                    <a:pos x="0" y="263"/>
                  </a:cxn>
                  <a:cxn ang="0">
                    <a:pos x="22" y="227"/>
                  </a:cxn>
                  <a:cxn ang="0">
                    <a:pos x="52" y="215"/>
                  </a:cxn>
                  <a:cxn ang="0">
                    <a:pos x="139" y="235"/>
                  </a:cxn>
                  <a:cxn ang="0">
                    <a:pos x="97" y="190"/>
                  </a:cxn>
                  <a:cxn ang="0">
                    <a:pos x="87" y="175"/>
                  </a:cxn>
                  <a:cxn ang="0">
                    <a:pos x="180" y="81"/>
                  </a:cxn>
                  <a:cxn ang="0">
                    <a:pos x="180" y="81"/>
                  </a:cxn>
                </a:cxnLst>
                <a:rect l="0" t="0" r="r" b="b"/>
                <a:pathLst>
                  <a:path w="355" h="300">
                    <a:moveTo>
                      <a:pt x="180" y="81"/>
                    </a:moveTo>
                    <a:lnTo>
                      <a:pt x="249" y="128"/>
                    </a:lnTo>
                    <a:lnTo>
                      <a:pt x="259" y="57"/>
                    </a:lnTo>
                    <a:lnTo>
                      <a:pt x="275" y="0"/>
                    </a:lnTo>
                    <a:lnTo>
                      <a:pt x="306" y="15"/>
                    </a:lnTo>
                    <a:lnTo>
                      <a:pt x="309" y="105"/>
                    </a:lnTo>
                    <a:lnTo>
                      <a:pt x="327" y="55"/>
                    </a:lnTo>
                    <a:lnTo>
                      <a:pt x="355" y="102"/>
                    </a:lnTo>
                    <a:lnTo>
                      <a:pt x="324" y="183"/>
                    </a:lnTo>
                    <a:lnTo>
                      <a:pt x="282" y="188"/>
                    </a:lnTo>
                    <a:lnTo>
                      <a:pt x="215" y="285"/>
                    </a:lnTo>
                    <a:lnTo>
                      <a:pt x="172" y="300"/>
                    </a:lnTo>
                    <a:lnTo>
                      <a:pt x="52" y="290"/>
                    </a:lnTo>
                    <a:lnTo>
                      <a:pt x="0" y="263"/>
                    </a:lnTo>
                    <a:lnTo>
                      <a:pt x="22" y="227"/>
                    </a:lnTo>
                    <a:lnTo>
                      <a:pt x="52" y="215"/>
                    </a:lnTo>
                    <a:lnTo>
                      <a:pt x="139" y="235"/>
                    </a:lnTo>
                    <a:lnTo>
                      <a:pt x="97" y="190"/>
                    </a:lnTo>
                    <a:lnTo>
                      <a:pt x="87" y="175"/>
                    </a:lnTo>
                    <a:lnTo>
                      <a:pt x="180" y="81"/>
                    </a:lnTo>
                    <a:lnTo>
                      <a:pt x="180" y="81"/>
                    </a:lnTo>
                    <a:close/>
                  </a:path>
                </a:pathLst>
              </a:custGeom>
              <a:solidFill>
                <a:srgbClr val="CF8967"/>
              </a:solidFill>
              <a:ln w="9525">
                <a:noFill/>
                <a:round/>
                <a:headEnd/>
                <a:tailEnd/>
              </a:ln>
            </p:spPr>
            <p:txBody>
              <a:bodyPr/>
              <a:lstStyle/>
              <a:p>
                <a:endParaRPr lang="tr-TR"/>
              </a:p>
            </p:txBody>
          </p:sp>
          <p:sp>
            <p:nvSpPr>
              <p:cNvPr id="388184" name="Freeform 88"/>
              <p:cNvSpPr>
                <a:spLocks/>
              </p:cNvSpPr>
              <p:nvPr/>
            </p:nvSpPr>
            <p:spPr bwMode="auto">
              <a:xfrm>
                <a:off x="3036" y="1149"/>
                <a:ext cx="68" cy="115"/>
              </a:xfrm>
              <a:custGeom>
                <a:avLst/>
                <a:gdLst/>
                <a:ahLst/>
                <a:cxnLst>
                  <a:cxn ang="0">
                    <a:pos x="48" y="21"/>
                  </a:cxn>
                  <a:cxn ang="0">
                    <a:pos x="26" y="0"/>
                  </a:cxn>
                  <a:cxn ang="0">
                    <a:pos x="0" y="13"/>
                  </a:cxn>
                  <a:cxn ang="0">
                    <a:pos x="13" y="50"/>
                  </a:cxn>
                  <a:cxn ang="0">
                    <a:pos x="13" y="79"/>
                  </a:cxn>
                  <a:cxn ang="0">
                    <a:pos x="45" y="68"/>
                  </a:cxn>
                  <a:cxn ang="0">
                    <a:pos x="48" y="115"/>
                  </a:cxn>
                  <a:cxn ang="0">
                    <a:pos x="68" y="73"/>
                  </a:cxn>
                  <a:cxn ang="0">
                    <a:pos x="36" y="42"/>
                  </a:cxn>
                  <a:cxn ang="0">
                    <a:pos x="48" y="21"/>
                  </a:cxn>
                  <a:cxn ang="0">
                    <a:pos x="48" y="21"/>
                  </a:cxn>
                </a:cxnLst>
                <a:rect l="0" t="0" r="r" b="b"/>
                <a:pathLst>
                  <a:path w="68" h="115">
                    <a:moveTo>
                      <a:pt x="48" y="21"/>
                    </a:moveTo>
                    <a:lnTo>
                      <a:pt x="26" y="0"/>
                    </a:lnTo>
                    <a:lnTo>
                      <a:pt x="0" y="13"/>
                    </a:lnTo>
                    <a:lnTo>
                      <a:pt x="13" y="50"/>
                    </a:lnTo>
                    <a:lnTo>
                      <a:pt x="13" y="79"/>
                    </a:lnTo>
                    <a:lnTo>
                      <a:pt x="45" y="68"/>
                    </a:lnTo>
                    <a:lnTo>
                      <a:pt x="48" y="115"/>
                    </a:lnTo>
                    <a:lnTo>
                      <a:pt x="68" y="73"/>
                    </a:lnTo>
                    <a:lnTo>
                      <a:pt x="36" y="42"/>
                    </a:lnTo>
                    <a:lnTo>
                      <a:pt x="48" y="21"/>
                    </a:lnTo>
                    <a:lnTo>
                      <a:pt x="48" y="21"/>
                    </a:lnTo>
                    <a:close/>
                  </a:path>
                </a:pathLst>
              </a:custGeom>
              <a:solidFill>
                <a:srgbClr val="FFD8C8"/>
              </a:solidFill>
              <a:ln w="9525">
                <a:noFill/>
                <a:round/>
                <a:headEnd/>
                <a:tailEnd/>
              </a:ln>
            </p:spPr>
            <p:txBody>
              <a:bodyPr/>
              <a:lstStyle/>
              <a:p>
                <a:endParaRPr lang="tr-TR"/>
              </a:p>
            </p:txBody>
          </p:sp>
          <p:sp>
            <p:nvSpPr>
              <p:cNvPr id="388185" name="Freeform 89"/>
              <p:cNvSpPr>
                <a:spLocks/>
              </p:cNvSpPr>
              <p:nvPr/>
            </p:nvSpPr>
            <p:spPr bwMode="auto">
              <a:xfrm>
                <a:off x="2742" y="946"/>
                <a:ext cx="354" cy="250"/>
              </a:xfrm>
              <a:custGeom>
                <a:avLst/>
                <a:gdLst/>
                <a:ahLst/>
                <a:cxnLst>
                  <a:cxn ang="0">
                    <a:pos x="0" y="85"/>
                  </a:cxn>
                  <a:cxn ang="0">
                    <a:pos x="23" y="130"/>
                  </a:cxn>
                  <a:cxn ang="0">
                    <a:pos x="78" y="140"/>
                  </a:cxn>
                  <a:cxn ang="0">
                    <a:pos x="130" y="125"/>
                  </a:cxn>
                  <a:cxn ang="0">
                    <a:pos x="150" y="70"/>
                  </a:cxn>
                  <a:cxn ang="0">
                    <a:pos x="208" y="67"/>
                  </a:cxn>
                  <a:cxn ang="0">
                    <a:pos x="240" y="80"/>
                  </a:cxn>
                  <a:cxn ang="0">
                    <a:pos x="229" y="103"/>
                  </a:cxn>
                  <a:cxn ang="0">
                    <a:pos x="260" y="125"/>
                  </a:cxn>
                  <a:cxn ang="0">
                    <a:pos x="242" y="145"/>
                  </a:cxn>
                  <a:cxn ang="0">
                    <a:pos x="252" y="172"/>
                  </a:cxn>
                  <a:cxn ang="0">
                    <a:pos x="275" y="198"/>
                  </a:cxn>
                  <a:cxn ang="0">
                    <a:pos x="275" y="221"/>
                  </a:cxn>
                  <a:cxn ang="0">
                    <a:pos x="292" y="250"/>
                  </a:cxn>
                  <a:cxn ang="0">
                    <a:pos x="318" y="250"/>
                  </a:cxn>
                  <a:cxn ang="0">
                    <a:pos x="330" y="221"/>
                  </a:cxn>
                  <a:cxn ang="0">
                    <a:pos x="352" y="213"/>
                  </a:cxn>
                  <a:cxn ang="0">
                    <a:pos x="354" y="175"/>
                  </a:cxn>
                  <a:cxn ang="0">
                    <a:pos x="335" y="161"/>
                  </a:cxn>
                  <a:cxn ang="0">
                    <a:pos x="354" y="140"/>
                  </a:cxn>
                  <a:cxn ang="0">
                    <a:pos x="335" y="96"/>
                  </a:cxn>
                  <a:cxn ang="0">
                    <a:pos x="312" y="72"/>
                  </a:cxn>
                  <a:cxn ang="0">
                    <a:pos x="347" y="62"/>
                  </a:cxn>
                  <a:cxn ang="0">
                    <a:pos x="310" y="41"/>
                  </a:cxn>
                  <a:cxn ang="0">
                    <a:pos x="270" y="41"/>
                  </a:cxn>
                  <a:cxn ang="0">
                    <a:pos x="250" y="18"/>
                  </a:cxn>
                  <a:cxn ang="0">
                    <a:pos x="190" y="0"/>
                  </a:cxn>
                  <a:cxn ang="0">
                    <a:pos x="150" y="10"/>
                  </a:cxn>
                  <a:cxn ang="0">
                    <a:pos x="203" y="30"/>
                  </a:cxn>
                  <a:cxn ang="0">
                    <a:pos x="158" y="28"/>
                  </a:cxn>
                  <a:cxn ang="0">
                    <a:pos x="103" y="23"/>
                  </a:cxn>
                  <a:cxn ang="0">
                    <a:pos x="75" y="41"/>
                  </a:cxn>
                  <a:cxn ang="0">
                    <a:pos x="114" y="54"/>
                  </a:cxn>
                  <a:cxn ang="0">
                    <a:pos x="83" y="75"/>
                  </a:cxn>
                  <a:cxn ang="0">
                    <a:pos x="43" y="67"/>
                  </a:cxn>
                  <a:cxn ang="0">
                    <a:pos x="18" y="65"/>
                  </a:cxn>
                  <a:cxn ang="0">
                    <a:pos x="0" y="85"/>
                  </a:cxn>
                  <a:cxn ang="0">
                    <a:pos x="0" y="85"/>
                  </a:cxn>
                </a:cxnLst>
                <a:rect l="0" t="0" r="r" b="b"/>
                <a:pathLst>
                  <a:path w="354" h="250">
                    <a:moveTo>
                      <a:pt x="0" y="85"/>
                    </a:moveTo>
                    <a:lnTo>
                      <a:pt x="23" y="130"/>
                    </a:lnTo>
                    <a:lnTo>
                      <a:pt x="78" y="140"/>
                    </a:lnTo>
                    <a:lnTo>
                      <a:pt x="130" y="125"/>
                    </a:lnTo>
                    <a:lnTo>
                      <a:pt x="150" y="70"/>
                    </a:lnTo>
                    <a:lnTo>
                      <a:pt x="208" y="67"/>
                    </a:lnTo>
                    <a:lnTo>
                      <a:pt x="240" y="80"/>
                    </a:lnTo>
                    <a:lnTo>
                      <a:pt x="229" y="103"/>
                    </a:lnTo>
                    <a:lnTo>
                      <a:pt x="260" y="125"/>
                    </a:lnTo>
                    <a:lnTo>
                      <a:pt x="242" y="145"/>
                    </a:lnTo>
                    <a:lnTo>
                      <a:pt x="252" y="172"/>
                    </a:lnTo>
                    <a:lnTo>
                      <a:pt x="275" y="198"/>
                    </a:lnTo>
                    <a:lnTo>
                      <a:pt x="275" y="221"/>
                    </a:lnTo>
                    <a:lnTo>
                      <a:pt x="292" y="250"/>
                    </a:lnTo>
                    <a:lnTo>
                      <a:pt x="318" y="250"/>
                    </a:lnTo>
                    <a:lnTo>
                      <a:pt x="330" y="221"/>
                    </a:lnTo>
                    <a:lnTo>
                      <a:pt x="352" y="213"/>
                    </a:lnTo>
                    <a:lnTo>
                      <a:pt x="354" y="175"/>
                    </a:lnTo>
                    <a:lnTo>
                      <a:pt x="335" y="161"/>
                    </a:lnTo>
                    <a:lnTo>
                      <a:pt x="354" y="140"/>
                    </a:lnTo>
                    <a:lnTo>
                      <a:pt x="335" y="96"/>
                    </a:lnTo>
                    <a:lnTo>
                      <a:pt x="312" y="72"/>
                    </a:lnTo>
                    <a:lnTo>
                      <a:pt x="347" y="62"/>
                    </a:lnTo>
                    <a:lnTo>
                      <a:pt x="310" y="41"/>
                    </a:lnTo>
                    <a:lnTo>
                      <a:pt x="270" y="41"/>
                    </a:lnTo>
                    <a:lnTo>
                      <a:pt x="250" y="18"/>
                    </a:lnTo>
                    <a:lnTo>
                      <a:pt x="190" y="0"/>
                    </a:lnTo>
                    <a:lnTo>
                      <a:pt x="150" y="10"/>
                    </a:lnTo>
                    <a:lnTo>
                      <a:pt x="203" y="30"/>
                    </a:lnTo>
                    <a:lnTo>
                      <a:pt x="158" y="28"/>
                    </a:lnTo>
                    <a:lnTo>
                      <a:pt x="103" y="23"/>
                    </a:lnTo>
                    <a:lnTo>
                      <a:pt x="75" y="41"/>
                    </a:lnTo>
                    <a:lnTo>
                      <a:pt x="114" y="54"/>
                    </a:lnTo>
                    <a:lnTo>
                      <a:pt x="83" y="75"/>
                    </a:lnTo>
                    <a:lnTo>
                      <a:pt x="43" y="67"/>
                    </a:lnTo>
                    <a:lnTo>
                      <a:pt x="18" y="65"/>
                    </a:lnTo>
                    <a:lnTo>
                      <a:pt x="0" y="85"/>
                    </a:lnTo>
                    <a:lnTo>
                      <a:pt x="0" y="85"/>
                    </a:lnTo>
                    <a:close/>
                  </a:path>
                </a:pathLst>
              </a:custGeom>
              <a:solidFill>
                <a:srgbClr val="CCC480"/>
              </a:solidFill>
              <a:ln w="9525">
                <a:noFill/>
                <a:round/>
                <a:headEnd/>
                <a:tailEnd/>
              </a:ln>
            </p:spPr>
            <p:txBody>
              <a:bodyPr/>
              <a:lstStyle/>
              <a:p>
                <a:endParaRPr lang="tr-TR"/>
              </a:p>
            </p:txBody>
          </p:sp>
          <p:sp>
            <p:nvSpPr>
              <p:cNvPr id="388186" name="Freeform 90"/>
              <p:cNvSpPr>
                <a:spLocks/>
              </p:cNvSpPr>
              <p:nvPr/>
            </p:nvSpPr>
            <p:spPr bwMode="auto">
              <a:xfrm>
                <a:off x="2909" y="1403"/>
                <a:ext cx="229" cy="245"/>
              </a:xfrm>
              <a:custGeom>
                <a:avLst/>
                <a:gdLst/>
                <a:ahLst/>
                <a:cxnLst>
                  <a:cxn ang="0">
                    <a:pos x="143" y="57"/>
                  </a:cxn>
                  <a:cxn ang="0">
                    <a:pos x="190" y="52"/>
                  </a:cxn>
                  <a:cxn ang="0">
                    <a:pos x="229" y="0"/>
                  </a:cxn>
                  <a:cxn ang="0">
                    <a:pos x="213" y="93"/>
                  </a:cxn>
                  <a:cxn ang="0">
                    <a:pos x="143" y="214"/>
                  </a:cxn>
                  <a:cxn ang="0">
                    <a:pos x="103" y="178"/>
                  </a:cxn>
                  <a:cxn ang="0">
                    <a:pos x="67" y="178"/>
                  </a:cxn>
                  <a:cxn ang="0">
                    <a:pos x="28" y="245"/>
                  </a:cxn>
                  <a:cxn ang="0">
                    <a:pos x="0" y="183"/>
                  </a:cxn>
                  <a:cxn ang="0">
                    <a:pos x="31" y="101"/>
                  </a:cxn>
                  <a:cxn ang="0">
                    <a:pos x="33" y="55"/>
                  </a:cxn>
                  <a:cxn ang="0">
                    <a:pos x="73" y="49"/>
                  </a:cxn>
                  <a:cxn ang="0">
                    <a:pos x="103" y="49"/>
                  </a:cxn>
                  <a:cxn ang="0">
                    <a:pos x="161" y="15"/>
                  </a:cxn>
                  <a:cxn ang="0">
                    <a:pos x="143" y="57"/>
                  </a:cxn>
                  <a:cxn ang="0">
                    <a:pos x="143" y="57"/>
                  </a:cxn>
                </a:cxnLst>
                <a:rect l="0" t="0" r="r" b="b"/>
                <a:pathLst>
                  <a:path w="229" h="245">
                    <a:moveTo>
                      <a:pt x="143" y="57"/>
                    </a:moveTo>
                    <a:lnTo>
                      <a:pt x="190" y="52"/>
                    </a:lnTo>
                    <a:lnTo>
                      <a:pt x="229" y="0"/>
                    </a:lnTo>
                    <a:lnTo>
                      <a:pt x="213" y="93"/>
                    </a:lnTo>
                    <a:lnTo>
                      <a:pt x="143" y="214"/>
                    </a:lnTo>
                    <a:lnTo>
                      <a:pt x="103" y="178"/>
                    </a:lnTo>
                    <a:lnTo>
                      <a:pt x="67" y="178"/>
                    </a:lnTo>
                    <a:lnTo>
                      <a:pt x="28" y="245"/>
                    </a:lnTo>
                    <a:lnTo>
                      <a:pt x="0" y="183"/>
                    </a:lnTo>
                    <a:lnTo>
                      <a:pt x="31" y="101"/>
                    </a:lnTo>
                    <a:lnTo>
                      <a:pt x="33" y="55"/>
                    </a:lnTo>
                    <a:lnTo>
                      <a:pt x="73" y="49"/>
                    </a:lnTo>
                    <a:lnTo>
                      <a:pt x="103" y="49"/>
                    </a:lnTo>
                    <a:lnTo>
                      <a:pt x="161" y="15"/>
                    </a:lnTo>
                    <a:lnTo>
                      <a:pt x="143" y="57"/>
                    </a:lnTo>
                    <a:lnTo>
                      <a:pt x="143" y="57"/>
                    </a:lnTo>
                    <a:close/>
                  </a:path>
                </a:pathLst>
              </a:custGeom>
              <a:solidFill>
                <a:srgbClr val="E0E0FF"/>
              </a:solidFill>
              <a:ln w="9525">
                <a:noFill/>
                <a:round/>
                <a:headEnd/>
                <a:tailEnd/>
              </a:ln>
            </p:spPr>
            <p:txBody>
              <a:bodyPr/>
              <a:lstStyle/>
              <a:p>
                <a:endParaRPr lang="tr-TR"/>
              </a:p>
            </p:txBody>
          </p:sp>
          <p:sp>
            <p:nvSpPr>
              <p:cNvPr id="388187" name="Freeform 91"/>
              <p:cNvSpPr>
                <a:spLocks/>
              </p:cNvSpPr>
              <p:nvPr/>
            </p:nvSpPr>
            <p:spPr bwMode="auto">
              <a:xfrm>
                <a:off x="2465" y="1938"/>
                <a:ext cx="78" cy="147"/>
              </a:xfrm>
              <a:custGeom>
                <a:avLst/>
                <a:gdLst/>
                <a:ahLst/>
                <a:cxnLst>
                  <a:cxn ang="0">
                    <a:pos x="15" y="40"/>
                  </a:cxn>
                  <a:cxn ang="0">
                    <a:pos x="25" y="0"/>
                  </a:cxn>
                  <a:cxn ang="0">
                    <a:pos x="47" y="24"/>
                  </a:cxn>
                  <a:cxn ang="0">
                    <a:pos x="78" y="108"/>
                  </a:cxn>
                  <a:cxn ang="0">
                    <a:pos x="38" y="147"/>
                  </a:cxn>
                  <a:cxn ang="0">
                    <a:pos x="0" y="63"/>
                  </a:cxn>
                  <a:cxn ang="0">
                    <a:pos x="30" y="66"/>
                  </a:cxn>
                  <a:cxn ang="0">
                    <a:pos x="15" y="40"/>
                  </a:cxn>
                  <a:cxn ang="0">
                    <a:pos x="15" y="40"/>
                  </a:cxn>
                </a:cxnLst>
                <a:rect l="0" t="0" r="r" b="b"/>
                <a:pathLst>
                  <a:path w="78" h="147">
                    <a:moveTo>
                      <a:pt x="15" y="40"/>
                    </a:moveTo>
                    <a:lnTo>
                      <a:pt x="25" y="0"/>
                    </a:lnTo>
                    <a:lnTo>
                      <a:pt x="47" y="24"/>
                    </a:lnTo>
                    <a:lnTo>
                      <a:pt x="78" y="108"/>
                    </a:lnTo>
                    <a:lnTo>
                      <a:pt x="38" y="147"/>
                    </a:lnTo>
                    <a:lnTo>
                      <a:pt x="0" y="63"/>
                    </a:lnTo>
                    <a:lnTo>
                      <a:pt x="30" y="66"/>
                    </a:lnTo>
                    <a:lnTo>
                      <a:pt x="15" y="40"/>
                    </a:lnTo>
                    <a:lnTo>
                      <a:pt x="15" y="40"/>
                    </a:lnTo>
                    <a:close/>
                  </a:path>
                </a:pathLst>
              </a:custGeom>
              <a:solidFill>
                <a:srgbClr val="E0E0FF"/>
              </a:solidFill>
              <a:ln w="9525">
                <a:noFill/>
                <a:round/>
                <a:headEnd/>
                <a:tailEnd/>
              </a:ln>
            </p:spPr>
            <p:txBody>
              <a:bodyPr/>
              <a:lstStyle/>
              <a:p>
                <a:endParaRPr lang="tr-TR"/>
              </a:p>
            </p:txBody>
          </p:sp>
          <p:sp>
            <p:nvSpPr>
              <p:cNvPr id="388188" name="Freeform 92"/>
              <p:cNvSpPr>
                <a:spLocks/>
              </p:cNvSpPr>
              <p:nvPr/>
            </p:nvSpPr>
            <p:spPr bwMode="auto">
              <a:xfrm>
                <a:off x="2490" y="1473"/>
                <a:ext cx="497" cy="578"/>
              </a:xfrm>
              <a:custGeom>
                <a:avLst/>
                <a:gdLst/>
                <a:ahLst/>
                <a:cxnLst>
                  <a:cxn ang="0">
                    <a:pos x="0" y="465"/>
                  </a:cxn>
                  <a:cxn ang="0">
                    <a:pos x="42" y="460"/>
                  </a:cxn>
                  <a:cxn ang="0">
                    <a:pos x="79" y="450"/>
                  </a:cxn>
                  <a:cxn ang="0">
                    <a:pos x="131" y="353"/>
                  </a:cxn>
                  <a:cxn ang="0">
                    <a:pos x="202" y="311"/>
                  </a:cxn>
                  <a:cxn ang="0">
                    <a:pos x="204" y="296"/>
                  </a:cxn>
                  <a:cxn ang="0">
                    <a:pos x="243" y="296"/>
                  </a:cxn>
                  <a:cxn ang="0">
                    <a:pos x="222" y="235"/>
                  </a:cxn>
                  <a:cxn ang="0">
                    <a:pos x="259" y="160"/>
                  </a:cxn>
                  <a:cxn ang="0">
                    <a:pos x="272" y="108"/>
                  </a:cxn>
                  <a:cxn ang="0">
                    <a:pos x="295" y="123"/>
                  </a:cxn>
                  <a:cxn ang="0">
                    <a:pos x="300" y="68"/>
                  </a:cxn>
                  <a:cxn ang="0">
                    <a:pos x="387" y="0"/>
                  </a:cxn>
                  <a:cxn ang="0">
                    <a:pos x="335" y="86"/>
                  </a:cxn>
                  <a:cxn ang="0">
                    <a:pos x="317" y="141"/>
                  </a:cxn>
                  <a:cxn ang="0">
                    <a:pos x="340" y="138"/>
                  </a:cxn>
                  <a:cxn ang="0">
                    <a:pos x="392" y="50"/>
                  </a:cxn>
                  <a:cxn ang="0">
                    <a:pos x="426" y="16"/>
                  </a:cxn>
                  <a:cxn ang="0">
                    <a:pos x="407" y="108"/>
                  </a:cxn>
                  <a:cxn ang="0">
                    <a:pos x="429" y="115"/>
                  </a:cxn>
                  <a:cxn ang="0">
                    <a:pos x="447" y="175"/>
                  </a:cxn>
                  <a:cxn ang="0">
                    <a:pos x="429" y="264"/>
                  </a:cxn>
                  <a:cxn ang="0">
                    <a:pos x="450" y="306"/>
                  </a:cxn>
                  <a:cxn ang="0">
                    <a:pos x="481" y="382"/>
                  </a:cxn>
                  <a:cxn ang="0">
                    <a:pos x="497" y="458"/>
                  </a:cxn>
                  <a:cxn ang="0">
                    <a:pos x="407" y="544"/>
                  </a:cxn>
                  <a:cxn ang="0">
                    <a:pos x="353" y="416"/>
                  </a:cxn>
                  <a:cxn ang="0">
                    <a:pos x="312" y="473"/>
                  </a:cxn>
                  <a:cxn ang="0">
                    <a:pos x="113" y="565"/>
                  </a:cxn>
                  <a:cxn ang="0">
                    <a:pos x="65" y="578"/>
                  </a:cxn>
                  <a:cxn ang="0">
                    <a:pos x="22" y="489"/>
                  </a:cxn>
                  <a:cxn ang="0">
                    <a:pos x="0" y="465"/>
                  </a:cxn>
                  <a:cxn ang="0">
                    <a:pos x="0" y="465"/>
                  </a:cxn>
                </a:cxnLst>
                <a:rect l="0" t="0" r="r" b="b"/>
                <a:pathLst>
                  <a:path w="497" h="578">
                    <a:moveTo>
                      <a:pt x="0" y="465"/>
                    </a:moveTo>
                    <a:lnTo>
                      <a:pt x="42" y="460"/>
                    </a:lnTo>
                    <a:lnTo>
                      <a:pt x="79" y="450"/>
                    </a:lnTo>
                    <a:lnTo>
                      <a:pt x="131" y="353"/>
                    </a:lnTo>
                    <a:lnTo>
                      <a:pt x="202" y="311"/>
                    </a:lnTo>
                    <a:lnTo>
                      <a:pt x="204" y="296"/>
                    </a:lnTo>
                    <a:lnTo>
                      <a:pt x="243" y="296"/>
                    </a:lnTo>
                    <a:lnTo>
                      <a:pt x="222" y="235"/>
                    </a:lnTo>
                    <a:lnTo>
                      <a:pt x="259" y="160"/>
                    </a:lnTo>
                    <a:lnTo>
                      <a:pt x="272" y="108"/>
                    </a:lnTo>
                    <a:lnTo>
                      <a:pt x="295" y="123"/>
                    </a:lnTo>
                    <a:lnTo>
                      <a:pt x="300" y="68"/>
                    </a:lnTo>
                    <a:lnTo>
                      <a:pt x="387" y="0"/>
                    </a:lnTo>
                    <a:lnTo>
                      <a:pt x="335" y="86"/>
                    </a:lnTo>
                    <a:lnTo>
                      <a:pt x="317" y="141"/>
                    </a:lnTo>
                    <a:lnTo>
                      <a:pt x="340" y="138"/>
                    </a:lnTo>
                    <a:lnTo>
                      <a:pt x="392" y="50"/>
                    </a:lnTo>
                    <a:lnTo>
                      <a:pt x="426" y="16"/>
                    </a:lnTo>
                    <a:lnTo>
                      <a:pt x="407" y="108"/>
                    </a:lnTo>
                    <a:lnTo>
                      <a:pt x="429" y="115"/>
                    </a:lnTo>
                    <a:lnTo>
                      <a:pt x="447" y="175"/>
                    </a:lnTo>
                    <a:lnTo>
                      <a:pt x="429" y="264"/>
                    </a:lnTo>
                    <a:lnTo>
                      <a:pt x="450" y="306"/>
                    </a:lnTo>
                    <a:lnTo>
                      <a:pt x="481" y="382"/>
                    </a:lnTo>
                    <a:lnTo>
                      <a:pt x="497" y="458"/>
                    </a:lnTo>
                    <a:lnTo>
                      <a:pt x="407" y="544"/>
                    </a:lnTo>
                    <a:lnTo>
                      <a:pt x="353" y="416"/>
                    </a:lnTo>
                    <a:lnTo>
                      <a:pt x="312" y="473"/>
                    </a:lnTo>
                    <a:lnTo>
                      <a:pt x="113" y="565"/>
                    </a:lnTo>
                    <a:lnTo>
                      <a:pt x="65" y="578"/>
                    </a:lnTo>
                    <a:lnTo>
                      <a:pt x="22" y="489"/>
                    </a:lnTo>
                    <a:lnTo>
                      <a:pt x="0" y="465"/>
                    </a:lnTo>
                    <a:lnTo>
                      <a:pt x="0" y="465"/>
                    </a:lnTo>
                    <a:close/>
                  </a:path>
                </a:pathLst>
              </a:custGeom>
              <a:solidFill>
                <a:srgbClr val="80B9DB"/>
              </a:solidFill>
              <a:ln w="9525">
                <a:noFill/>
                <a:round/>
                <a:headEnd/>
                <a:tailEnd/>
              </a:ln>
            </p:spPr>
            <p:txBody>
              <a:bodyPr/>
              <a:lstStyle/>
              <a:p>
                <a:endParaRPr lang="tr-TR"/>
              </a:p>
            </p:txBody>
          </p:sp>
          <p:sp>
            <p:nvSpPr>
              <p:cNvPr id="388189" name="Freeform 93"/>
              <p:cNvSpPr>
                <a:spLocks/>
              </p:cNvSpPr>
              <p:nvPr/>
            </p:nvSpPr>
            <p:spPr bwMode="auto">
              <a:xfrm>
                <a:off x="2705" y="1371"/>
                <a:ext cx="939" cy="1632"/>
              </a:xfrm>
              <a:custGeom>
                <a:avLst/>
                <a:gdLst/>
                <a:ahLst/>
                <a:cxnLst>
                  <a:cxn ang="0">
                    <a:pos x="164" y="720"/>
                  </a:cxn>
                  <a:cxn ang="0">
                    <a:pos x="247" y="712"/>
                  </a:cxn>
                  <a:cxn ang="0">
                    <a:pos x="365" y="547"/>
                  </a:cxn>
                  <a:cxn ang="0">
                    <a:pos x="464" y="492"/>
                  </a:cxn>
                  <a:cxn ang="0">
                    <a:pos x="524" y="332"/>
                  </a:cxn>
                  <a:cxn ang="0">
                    <a:pos x="446" y="363"/>
                  </a:cxn>
                  <a:cxn ang="0">
                    <a:pos x="376" y="440"/>
                  </a:cxn>
                  <a:cxn ang="0">
                    <a:pos x="352" y="283"/>
                  </a:cxn>
                  <a:cxn ang="0">
                    <a:pos x="389" y="186"/>
                  </a:cxn>
                  <a:cxn ang="0">
                    <a:pos x="436" y="21"/>
                  </a:cxn>
                  <a:cxn ang="0">
                    <a:pos x="480" y="45"/>
                  </a:cxn>
                  <a:cxn ang="0">
                    <a:pos x="647" y="108"/>
                  </a:cxn>
                  <a:cxn ang="0">
                    <a:pos x="668" y="128"/>
                  </a:cxn>
                  <a:cxn ang="0">
                    <a:pos x="741" y="217"/>
                  </a:cxn>
                  <a:cxn ang="0">
                    <a:pos x="762" y="442"/>
                  </a:cxn>
                  <a:cxn ang="0">
                    <a:pos x="751" y="605"/>
                  </a:cxn>
                  <a:cxn ang="0">
                    <a:pos x="869" y="815"/>
                  </a:cxn>
                  <a:cxn ang="0">
                    <a:pos x="903" y="902"/>
                  </a:cxn>
                  <a:cxn ang="0">
                    <a:pos x="817" y="985"/>
                  </a:cxn>
                  <a:cxn ang="0">
                    <a:pos x="764" y="1046"/>
                  </a:cxn>
                  <a:cxn ang="0">
                    <a:pos x="749" y="1163"/>
                  </a:cxn>
                  <a:cxn ang="0">
                    <a:pos x="741" y="1278"/>
                  </a:cxn>
                  <a:cxn ang="0">
                    <a:pos x="869" y="1310"/>
                  </a:cxn>
                  <a:cxn ang="0">
                    <a:pos x="929" y="1435"/>
                  </a:cxn>
                  <a:cxn ang="0">
                    <a:pos x="884" y="1548"/>
                  </a:cxn>
                  <a:cxn ang="0">
                    <a:pos x="781" y="1632"/>
                  </a:cxn>
                  <a:cxn ang="0">
                    <a:pos x="702" y="1550"/>
                  </a:cxn>
                  <a:cxn ang="0">
                    <a:pos x="606" y="1427"/>
                  </a:cxn>
                  <a:cxn ang="0">
                    <a:pos x="441" y="1336"/>
                  </a:cxn>
                  <a:cxn ang="0">
                    <a:pos x="302" y="1148"/>
                  </a:cxn>
                  <a:cxn ang="0">
                    <a:pos x="277" y="1200"/>
                  </a:cxn>
                  <a:cxn ang="0">
                    <a:pos x="255" y="1307"/>
                  </a:cxn>
                  <a:cxn ang="0">
                    <a:pos x="337" y="1372"/>
                  </a:cxn>
                  <a:cxn ang="0">
                    <a:pos x="381" y="1457"/>
                  </a:cxn>
                  <a:cxn ang="0">
                    <a:pos x="294" y="1475"/>
                  </a:cxn>
                  <a:cxn ang="0">
                    <a:pos x="149" y="1445"/>
                  </a:cxn>
                  <a:cxn ang="0">
                    <a:pos x="88" y="1412"/>
                  </a:cxn>
                  <a:cxn ang="0">
                    <a:pos x="60" y="1240"/>
                  </a:cxn>
                  <a:cxn ang="0">
                    <a:pos x="0" y="1048"/>
                  </a:cxn>
                  <a:cxn ang="0">
                    <a:pos x="72" y="942"/>
                  </a:cxn>
                  <a:cxn ang="0">
                    <a:pos x="140" y="897"/>
                  </a:cxn>
                  <a:cxn ang="0">
                    <a:pos x="217" y="800"/>
                  </a:cxn>
                  <a:cxn ang="0">
                    <a:pos x="164" y="740"/>
                  </a:cxn>
                </a:cxnLst>
                <a:rect l="0" t="0" r="r" b="b"/>
                <a:pathLst>
                  <a:path w="939" h="1632">
                    <a:moveTo>
                      <a:pt x="164" y="740"/>
                    </a:moveTo>
                    <a:lnTo>
                      <a:pt x="164" y="720"/>
                    </a:lnTo>
                    <a:lnTo>
                      <a:pt x="204" y="708"/>
                    </a:lnTo>
                    <a:lnTo>
                      <a:pt x="247" y="712"/>
                    </a:lnTo>
                    <a:lnTo>
                      <a:pt x="261" y="662"/>
                    </a:lnTo>
                    <a:lnTo>
                      <a:pt x="365" y="547"/>
                    </a:lnTo>
                    <a:lnTo>
                      <a:pt x="415" y="502"/>
                    </a:lnTo>
                    <a:lnTo>
                      <a:pt x="464" y="492"/>
                    </a:lnTo>
                    <a:lnTo>
                      <a:pt x="446" y="455"/>
                    </a:lnTo>
                    <a:lnTo>
                      <a:pt x="524" y="332"/>
                    </a:lnTo>
                    <a:lnTo>
                      <a:pt x="540" y="257"/>
                    </a:lnTo>
                    <a:lnTo>
                      <a:pt x="446" y="363"/>
                    </a:lnTo>
                    <a:lnTo>
                      <a:pt x="396" y="421"/>
                    </a:lnTo>
                    <a:lnTo>
                      <a:pt x="376" y="440"/>
                    </a:lnTo>
                    <a:lnTo>
                      <a:pt x="347" y="353"/>
                    </a:lnTo>
                    <a:lnTo>
                      <a:pt x="352" y="283"/>
                    </a:lnTo>
                    <a:lnTo>
                      <a:pt x="347" y="246"/>
                    </a:lnTo>
                    <a:lnTo>
                      <a:pt x="389" y="186"/>
                    </a:lnTo>
                    <a:lnTo>
                      <a:pt x="427" y="89"/>
                    </a:lnTo>
                    <a:lnTo>
                      <a:pt x="436" y="21"/>
                    </a:lnTo>
                    <a:lnTo>
                      <a:pt x="459" y="0"/>
                    </a:lnTo>
                    <a:lnTo>
                      <a:pt x="480" y="45"/>
                    </a:lnTo>
                    <a:lnTo>
                      <a:pt x="524" y="60"/>
                    </a:lnTo>
                    <a:lnTo>
                      <a:pt x="647" y="108"/>
                    </a:lnTo>
                    <a:lnTo>
                      <a:pt x="631" y="138"/>
                    </a:lnTo>
                    <a:lnTo>
                      <a:pt x="668" y="128"/>
                    </a:lnTo>
                    <a:lnTo>
                      <a:pt x="707" y="157"/>
                    </a:lnTo>
                    <a:lnTo>
                      <a:pt x="741" y="217"/>
                    </a:lnTo>
                    <a:lnTo>
                      <a:pt x="774" y="350"/>
                    </a:lnTo>
                    <a:lnTo>
                      <a:pt x="762" y="442"/>
                    </a:lnTo>
                    <a:lnTo>
                      <a:pt x="749" y="533"/>
                    </a:lnTo>
                    <a:lnTo>
                      <a:pt x="751" y="605"/>
                    </a:lnTo>
                    <a:lnTo>
                      <a:pt x="783" y="680"/>
                    </a:lnTo>
                    <a:lnTo>
                      <a:pt x="869" y="815"/>
                    </a:lnTo>
                    <a:lnTo>
                      <a:pt x="906" y="870"/>
                    </a:lnTo>
                    <a:lnTo>
                      <a:pt x="903" y="902"/>
                    </a:lnTo>
                    <a:lnTo>
                      <a:pt x="882" y="983"/>
                    </a:lnTo>
                    <a:lnTo>
                      <a:pt x="817" y="985"/>
                    </a:lnTo>
                    <a:lnTo>
                      <a:pt x="788" y="997"/>
                    </a:lnTo>
                    <a:lnTo>
                      <a:pt x="764" y="1046"/>
                    </a:lnTo>
                    <a:lnTo>
                      <a:pt x="712" y="1114"/>
                    </a:lnTo>
                    <a:lnTo>
                      <a:pt x="749" y="1163"/>
                    </a:lnTo>
                    <a:lnTo>
                      <a:pt x="739" y="1245"/>
                    </a:lnTo>
                    <a:lnTo>
                      <a:pt x="741" y="1278"/>
                    </a:lnTo>
                    <a:lnTo>
                      <a:pt x="767" y="1263"/>
                    </a:lnTo>
                    <a:lnTo>
                      <a:pt x="869" y="1310"/>
                    </a:lnTo>
                    <a:lnTo>
                      <a:pt x="913" y="1378"/>
                    </a:lnTo>
                    <a:lnTo>
                      <a:pt x="929" y="1435"/>
                    </a:lnTo>
                    <a:lnTo>
                      <a:pt x="939" y="1477"/>
                    </a:lnTo>
                    <a:lnTo>
                      <a:pt x="884" y="1548"/>
                    </a:lnTo>
                    <a:lnTo>
                      <a:pt x="799" y="1618"/>
                    </a:lnTo>
                    <a:lnTo>
                      <a:pt x="781" y="1632"/>
                    </a:lnTo>
                    <a:lnTo>
                      <a:pt x="739" y="1620"/>
                    </a:lnTo>
                    <a:lnTo>
                      <a:pt x="702" y="1550"/>
                    </a:lnTo>
                    <a:lnTo>
                      <a:pt x="621" y="1503"/>
                    </a:lnTo>
                    <a:lnTo>
                      <a:pt x="606" y="1427"/>
                    </a:lnTo>
                    <a:lnTo>
                      <a:pt x="493" y="1383"/>
                    </a:lnTo>
                    <a:lnTo>
                      <a:pt x="441" y="1336"/>
                    </a:lnTo>
                    <a:lnTo>
                      <a:pt x="420" y="1080"/>
                    </a:lnTo>
                    <a:lnTo>
                      <a:pt x="302" y="1148"/>
                    </a:lnTo>
                    <a:lnTo>
                      <a:pt x="255" y="1166"/>
                    </a:lnTo>
                    <a:lnTo>
                      <a:pt x="277" y="1200"/>
                    </a:lnTo>
                    <a:lnTo>
                      <a:pt x="247" y="1255"/>
                    </a:lnTo>
                    <a:lnTo>
                      <a:pt x="255" y="1307"/>
                    </a:lnTo>
                    <a:lnTo>
                      <a:pt x="294" y="1360"/>
                    </a:lnTo>
                    <a:lnTo>
                      <a:pt x="337" y="1372"/>
                    </a:lnTo>
                    <a:lnTo>
                      <a:pt x="365" y="1420"/>
                    </a:lnTo>
                    <a:lnTo>
                      <a:pt x="381" y="1457"/>
                    </a:lnTo>
                    <a:lnTo>
                      <a:pt x="355" y="1472"/>
                    </a:lnTo>
                    <a:lnTo>
                      <a:pt x="294" y="1475"/>
                    </a:lnTo>
                    <a:lnTo>
                      <a:pt x="242" y="1490"/>
                    </a:lnTo>
                    <a:lnTo>
                      <a:pt x="149" y="1445"/>
                    </a:lnTo>
                    <a:lnTo>
                      <a:pt x="102" y="1435"/>
                    </a:lnTo>
                    <a:lnTo>
                      <a:pt x="88" y="1412"/>
                    </a:lnTo>
                    <a:lnTo>
                      <a:pt x="88" y="1365"/>
                    </a:lnTo>
                    <a:lnTo>
                      <a:pt x="60" y="1240"/>
                    </a:lnTo>
                    <a:lnTo>
                      <a:pt x="18" y="1150"/>
                    </a:lnTo>
                    <a:lnTo>
                      <a:pt x="0" y="1048"/>
                    </a:lnTo>
                    <a:lnTo>
                      <a:pt x="15" y="1009"/>
                    </a:lnTo>
                    <a:lnTo>
                      <a:pt x="72" y="942"/>
                    </a:lnTo>
                    <a:lnTo>
                      <a:pt x="120" y="925"/>
                    </a:lnTo>
                    <a:lnTo>
                      <a:pt x="140" y="897"/>
                    </a:lnTo>
                    <a:lnTo>
                      <a:pt x="204" y="870"/>
                    </a:lnTo>
                    <a:lnTo>
                      <a:pt x="217" y="800"/>
                    </a:lnTo>
                    <a:lnTo>
                      <a:pt x="190" y="758"/>
                    </a:lnTo>
                    <a:lnTo>
                      <a:pt x="164" y="740"/>
                    </a:lnTo>
                    <a:lnTo>
                      <a:pt x="164" y="740"/>
                    </a:lnTo>
                    <a:close/>
                  </a:path>
                </a:pathLst>
              </a:custGeom>
              <a:solidFill>
                <a:srgbClr val="80B9DB"/>
              </a:solidFill>
              <a:ln w="9525">
                <a:noFill/>
                <a:round/>
                <a:headEnd/>
                <a:tailEnd/>
              </a:ln>
            </p:spPr>
            <p:txBody>
              <a:bodyPr/>
              <a:lstStyle/>
              <a:p>
                <a:endParaRPr lang="tr-TR"/>
              </a:p>
            </p:txBody>
          </p:sp>
          <p:sp>
            <p:nvSpPr>
              <p:cNvPr id="388190" name="Freeform 94"/>
              <p:cNvSpPr>
                <a:spLocks/>
              </p:cNvSpPr>
              <p:nvPr/>
            </p:nvSpPr>
            <p:spPr bwMode="auto">
              <a:xfrm>
                <a:off x="2929" y="1479"/>
                <a:ext cx="157" cy="470"/>
              </a:xfrm>
              <a:custGeom>
                <a:avLst/>
                <a:gdLst/>
                <a:ahLst/>
                <a:cxnLst>
                  <a:cxn ang="0">
                    <a:pos x="53" y="0"/>
                  </a:cxn>
                  <a:cxn ang="0">
                    <a:pos x="34" y="36"/>
                  </a:cxn>
                  <a:cxn ang="0">
                    <a:pos x="28" y="60"/>
                  </a:cxn>
                  <a:cxn ang="0">
                    <a:pos x="47" y="102"/>
                  </a:cxn>
                  <a:cxn ang="0">
                    <a:pos x="26" y="143"/>
                  </a:cxn>
                  <a:cxn ang="0">
                    <a:pos x="0" y="204"/>
                  </a:cxn>
                  <a:cxn ang="0">
                    <a:pos x="37" y="172"/>
                  </a:cxn>
                  <a:cxn ang="0">
                    <a:pos x="21" y="240"/>
                  </a:cxn>
                  <a:cxn ang="0">
                    <a:pos x="53" y="219"/>
                  </a:cxn>
                  <a:cxn ang="0">
                    <a:pos x="78" y="253"/>
                  </a:cxn>
                  <a:cxn ang="0">
                    <a:pos x="65" y="297"/>
                  </a:cxn>
                  <a:cxn ang="0">
                    <a:pos x="81" y="352"/>
                  </a:cxn>
                  <a:cxn ang="0">
                    <a:pos x="16" y="319"/>
                  </a:cxn>
                  <a:cxn ang="0">
                    <a:pos x="42" y="376"/>
                  </a:cxn>
                  <a:cxn ang="0">
                    <a:pos x="47" y="470"/>
                  </a:cxn>
                  <a:cxn ang="0">
                    <a:pos x="157" y="352"/>
                  </a:cxn>
                  <a:cxn ang="0">
                    <a:pos x="120" y="260"/>
                  </a:cxn>
                  <a:cxn ang="0">
                    <a:pos x="131" y="164"/>
                  </a:cxn>
                  <a:cxn ang="0">
                    <a:pos x="83" y="102"/>
                  </a:cxn>
                  <a:cxn ang="0">
                    <a:pos x="102" y="44"/>
                  </a:cxn>
                  <a:cxn ang="0">
                    <a:pos x="53" y="0"/>
                  </a:cxn>
                  <a:cxn ang="0">
                    <a:pos x="53" y="0"/>
                  </a:cxn>
                </a:cxnLst>
                <a:rect l="0" t="0" r="r" b="b"/>
                <a:pathLst>
                  <a:path w="157" h="470">
                    <a:moveTo>
                      <a:pt x="53" y="0"/>
                    </a:moveTo>
                    <a:lnTo>
                      <a:pt x="34" y="36"/>
                    </a:lnTo>
                    <a:lnTo>
                      <a:pt x="28" y="60"/>
                    </a:lnTo>
                    <a:lnTo>
                      <a:pt x="47" y="102"/>
                    </a:lnTo>
                    <a:lnTo>
                      <a:pt x="26" y="143"/>
                    </a:lnTo>
                    <a:lnTo>
                      <a:pt x="0" y="204"/>
                    </a:lnTo>
                    <a:lnTo>
                      <a:pt x="37" y="172"/>
                    </a:lnTo>
                    <a:lnTo>
                      <a:pt x="21" y="240"/>
                    </a:lnTo>
                    <a:lnTo>
                      <a:pt x="53" y="219"/>
                    </a:lnTo>
                    <a:lnTo>
                      <a:pt x="78" y="253"/>
                    </a:lnTo>
                    <a:lnTo>
                      <a:pt x="65" y="297"/>
                    </a:lnTo>
                    <a:lnTo>
                      <a:pt x="81" y="352"/>
                    </a:lnTo>
                    <a:lnTo>
                      <a:pt x="16" y="319"/>
                    </a:lnTo>
                    <a:lnTo>
                      <a:pt x="42" y="376"/>
                    </a:lnTo>
                    <a:lnTo>
                      <a:pt x="47" y="470"/>
                    </a:lnTo>
                    <a:lnTo>
                      <a:pt x="157" y="352"/>
                    </a:lnTo>
                    <a:lnTo>
                      <a:pt x="120" y="260"/>
                    </a:lnTo>
                    <a:lnTo>
                      <a:pt x="131" y="164"/>
                    </a:lnTo>
                    <a:lnTo>
                      <a:pt x="83" y="102"/>
                    </a:lnTo>
                    <a:lnTo>
                      <a:pt x="102" y="44"/>
                    </a:lnTo>
                    <a:lnTo>
                      <a:pt x="53" y="0"/>
                    </a:lnTo>
                    <a:lnTo>
                      <a:pt x="53" y="0"/>
                    </a:lnTo>
                    <a:close/>
                  </a:path>
                </a:pathLst>
              </a:custGeom>
              <a:solidFill>
                <a:srgbClr val="FF3333"/>
              </a:solidFill>
              <a:ln w="9525">
                <a:noFill/>
                <a:round/>
                <a:headEnd/>
                <a:tailEnd/>
              </a:ln>
            </p:spPr>
            <p:txBody>
              <a:bodyPr/>
              <a:lstStyle/>
              <a:p>
                <a:endParaRPr lang="tr-TR"/>
              </a:p>
            </p:txBody>
          </p:sp>
          <p:sp>
            <p:nvSpPr>
              <p:cNvPr id="388191" name="Freeform 95"/>
              <p:cNvSpPr>
                <a:spLocks/>
              </p:cNvSpPr>
              <p:nvPr/>
            </p:nvSpPr>
            <p:spPr bwMode="auto">
              <a:xfrm>
                <a:off x="3072" y="2077"/>
                <a:ext cx="170" cy="194"/>
              </a:xfrm>
              <a:custGeom>
                <a:avLst/>
                <a:gdLst/>
                <a:ahLst/>
                <a:cxnLst>
                  <a:cxn ang="0">
                    <a:pos x="124" y="11"/>
                  </a:cxn>
                  <a:cxn ang="0">
                    <a:pos x="0" y="104"/>
                  </a:cxn>
                  <a:cxn ang="0">
                    <a:pos x="40" y="146"/>
                  </a:cxn>
                  <a:cxn ang="0">
                    <a:pos x="79" y="181"/>
                  </a:cxn>
                  <a:cxn ang="0">
                    <a:pos x="118" y="194"/>
                  </a:cxn>
                  <a:cxn ang="0">
                    <a:pos x="137" y="183"/>
                  </a:cxn>
                  <a:cxn ang="0">
                    <a:pos x="134" y="131"/>
                  </a:cxn>
                  <a:cxn ang="0">
                    <a:pos x="170" y="42"/>
                  </a:cxn>
                  <a:cxn ang="0">
                    <a:pos x="152" y="0"/>
                  </a:cxn>
                  <a:cxn ang="0">
                    <a:pos x="124" y="11"/>
                  </a:cxn>
                  <a:cxn ang="0">
                    <a:pos x="124" y="11"/>
                  </a:cxn>
                </a:cxnLst>
                <a:rect l="0" t="0" r="r" b="b"/>
                <a:pathLst>
                  <a:path w="170" h="194">
                    <a:moveTo>
                      <a:pt x="124" y="11"/>
                    </a:moveTo>
                    <a:lnTo>
                      <a:pt x="0" y="104"/>
                    </a:lnTo>
                    <a:lnTo>
                      <a:pt x="40" y="146"/>
                    </a:lnTo>
                    <a:lnTo>
                      <a:pt x="79" y="181"/>
                    </a:lnTo>
                    <a:lnTo>
                      <a:pt x="118" y="194"/>
                    </a:lnTo>
                    <a:lnTo>
                      <a:pt x="137" y="183"/>
                    </a:lnTo>
                    <a:lnTo>
                      <a:pt x="134" y="131"/>
                    </a:lnTo>
                    <a:lnTo>
                      <a:pt x="170" y="42"/>
                    </a:lnTo>
                    <a:lnTo>
                      <a:pt x="152" y="0"/>
                    </a:lnTo>
                    <a:lnTo>
                      <a:pt x="124" y="11"/>
                    </a:lnTo>
                    <a:lnTo>
                      <a:pt x="124" y="11"/>
                    </a:lnTo>
                    <a:close/>
                  </a:path>
                </a:pathLst>
              </a:custGeom>
              <a:solidFill>
                <a:srgbClr val="FF3333"/>
              </a:solidFill>
              <a:ln w="9525">
                <a:noFill/>
                <a:round/>
                <a:headEnd/>
                <a:tailEnd/>
              </a:ln>
            </p:spPr>
            <p:txBody>
              <a:bodyPr/>
              <a:lstStyle/>
              <a:p>
                <a:endParaRPr lang="tr-TR"/>
              </a:p>
            </p:txBody>
          </p:sp>
          <p:sp>
            <p:nvSpPr>
              <p:cNvPr id="388192" name="Freeform 96"/>
              <p:cNvSpPr>
                <a:spLocks/>
              </p:cNvSpPr>
              <p:nvPr/>
            </p:nvSpPr>
            <p:spPr bwMode="auto">
              <a:xfrm>
                <a:off x="2193" y="1973"/>
                <a:ext cx="310" cy="282"/>
              </a:xfrm>
              <a:custGeom>
                <a:avLst/>
                <a:gdLst/>
                <a:ahLst/>
                <a:cxnLst>
                  <a:cxn ang="0">
                    <a:pos x="65" y="13"/>
                  </a:cxn>
                  <a:cxn ang="0">
                    <a:pos x="87" y="0"/>
                  </a:cxn>
                  <a:cxn ang="0">
                    <a:pos x="112" y="8"/>
                  </a:cxn>
                  <a:cxn ang="0">
                    <a:pos x="152" y="23"/>
                  </a:cxn>
                  <a:cxn ang="0">
                    <a:pos x="172" y="15"/>
                  </a:cxn>
                  <a:cxn ang="0">
                    <a:pos x="204" y="26"/>
                  </a:cxn>
                  <a:cxn ang="0">
                    <a:pos x="240" y="46"/>
                  </a:cxn>
                  <a:cxn ang="0">
                    <a:pos x="250" y="18"/>
                  </a:cxn>
                  <a:cxn ang="0">
                    <a:pos x="279" y="46"/>
                  </a:cxn>
                  <a:cxn ang="0">
                    <a:pos x="310" y="112"/>
                  </a:cxn>
                  <a:cxn ang="0">
                    <a:pos x="282" y="110"/>
                  </a:cxn>
                  <a:cxn ang="0">
                    <a:pos x="264" y="161"/>
                  </a:cxn>
                  <a:cxn ang="0">
                    <a:pos x="230" y="188"/>
                  </a:cxn>
                  <a:cxn ang="0">
                    <a:pos x="162" y="268"/>
                  </a:cxn>
                  <a:cxn ang="0">
                    <a:pos x="144" y="266"/>
                  </a:cxn>
                  <a:cxn ang="0">
                    <a:pos x="128" y="253"/>
                  </a:cxn>
                  <a:cxn ang="0">
                    <a:pos x="97" y="282"/>
                  </a:cxn>
                  <a:cxn ang="0">
                    <a:pos x="80" y="268"/>
                  </a:cxn>
                  <a:cxn ang="0">
                    <a:pos x="107" y="225"/>
                  </a:cxn>
                  <a:cxn ang="0">
                    <a:pos x="130" y="153"/>
                  </a:cxn>
                  <a:cxn ang="0">
                    <a:pos x="97" y="170"/>
                  </a:cxn>
                  <a:cxn ang="0">
                    <a:pos x="50" y="250"/>
                  </a:cxn>
                  <a:cxn ang="0">
                    <a:pos x="15" y="256"/>
                  </a:cxn>
                  <a:cxn ang="0">
                    <a:pos x="13" y="219"/>
                  </a:cxn>
                  <a:cxn ang="0">
                    <a:pos x="26" y="201"/>
                  </a:cxn>
                  <a:cxn ang="0">
                    <a:pos x="0" y="177"/>
                  </a:cxn>
                  <a:cxn ang="0">
                    <a:pos x="13" y="148"/>
                  </a:cxn>
                  <a:cxn ang="0">
                    <a:pos x="47" y="128"/>
                  </a:cxn>
                  <a:cxn ang="0">
                    <a:pos x="102" y="88"/>
                  </a:cxn>
                  <a:cxn ang="0">
                    <a:pos x="135" y="141"/>
                  </a:cxn>
                  <a:cxn ang="0">
                    <a:pos x="128" y="83"/>
                  </a:cxn>
                  <a:cxn ang="0">
                    <a:pos x="149" y="63"/>
                  </a:cxn>
                  <a:cxn ang="0">
                    <a:pos x="110" y="33"/>
                  </a:cxn>
                  <a:cxn ang="0">
                    <a:pos x="65" y="13"/>
                  </a:cxn>
                  <a:cxn ang="0">
                    <a:pos x="65" y="13"/>
                  </a:cxn>
                </a:cxnLst>
                <a:rect l="0" t="0" r="r" b="b"/>
                <a:pathLst>
                  <a:path w="310" h="282">
                    <a:moveTo>
                      <a:pt x="65" y="13"/>
                    </a:moveTo>
                    <a:lnTo>
                      <a:pt x="87" y="0"/>
                    </a:lnTo>
                    <a:lnTo>
                      <a:pt x="112" y="8"/>
                    </a:lnTo>
                    <a:lnTo>
                      <a:pt x="152" y="23"/>
                    </a:lnTo>
                    <a:lnTo>
                      <a:pt x="172" y="15"/>
                    </a:lnTo>
                    <a:lnTo>
                      <a:pt x="204" y="26"/>
                    </a:lnTo>
                    <a:lnTo>
                      <a:pt x="240" y="46"/>
                    </a:lnTo>
                    <a:lnTo>
                      <a:pt x="250" y="18"/>
                    </a:lnTo>
                    <a:lnTo>
                      <a:pt x="279" y="46"/>
                    </a:lnTo>
                    <a:lnTo>
                      <a:pt x="310" y="112"/>
                    </a:lnTo>
                    <a:lnTo>
                      <a:pt x="282" y="110"/>
                    </a:lnTo>
                    <a:lnTo>
                      <a:pt x="264" y="161"/>
                    </a:lnTo>
                    <a:lnTo>
                      <a:pt x="230" y="188"/>
                    </a:lnTo>
                    <a:lnTo>
                      <a:pt x="162" y="268"/>
                    </a:lnTo>
                    <a:lnTo>
                      <a:pt x="144" y="266"/>
                    </a:lnTo>
                    <a:lnTo>
                      <a:pt x="128" y="253"/>
                    </a:lnTo>
                    <a:lnTo>
                      <a:pt x="97" y="282"/>
                    </a:lnTo>
                    <a:lnTo>
                      <a:pt x="80" y="268"/>
                    </a:lnTo>
                    <a:lnTo>
                      <a:pt x="107" y="225"/>
                    </a:lnTo>
                    <a:lnTo>
                      <a:pt x="130" y="153"/>
                    </a:lnTo>
                    <a:lnTo>
                      <a:pt x="97" y="170"/>
                    </a:lnTo>
                    <a:lnTo>
                      <a:pt x="50" y="250"/>
                    </a:lnTo>
                    <a:lnTo>
                      <a:pt x="15" y="256"/>
                    </a:lnTo>
                    <a:lnTo>
                      <a:pt x="13" y="219"/>
                    </a:lnTo>
                    <a:lnTo>
                      <a:pt x="26" y="201"/>
                    </a:lnTo>
                    <a:lnTo>
                      <a:pt x="0" y="177"/>
                    </a:lnTo>
                    <a:lnTo>
                      <a:pt x="13" y="148"/>
                    </a:lnTo>
                    <a:lnTo>
                      <a:pt x="47" y="128"/>
                    </a:lnTo>
                    <a:lnTo>
                      <a:pt x="102" y="88"/>
                    </a:lnTo>
                    <a:lnTo>
                      <a:pt x="135" y="141"/>
                    </a:lnTo>
                    <a:lnTo>
                      <a:pt x="128" y="83"/>
                    </a:lnTo>
                    <a:lnTo>
                      <a:pt x="149" y="63"/>
                    </a:lnTo>
                    <a:lnTo>
                      <a:pt x="110" y="33"/>
                    </a:lnTo>
                    <a:lnTo>
                      <a:pt x="65" y="13"/>
                    </a:lnTo>
                    <a:lnTo>
                      <a:pt x="65" y="13"/>
                    </a:lnTo>
                    <a:close/>
                  </a:path>
                </a:pathLst>
              </a:custGeom>
              <a:solidFill>
                <a:srgbClr val="FFD8C8"/>
              </a:solidFill>
              <a:ln w="9525">
                <a:noFill/>
                <a:round/>
                <a:headEnd/>
                <a:tailEnd/>
              </a:ln>
            </p:spPr>
            <p:txBody>
              <a:bodyPr/>
              <a:lstStyle/>
              <a:p>
                <a:endParaRPr lang="tr-TR"/>
              </a:p>
            </p:txBody>
          </p:sp>
          <p:sp>
            <p:nvSpPr>
              <p:cNvPr id="388193" name="Freeform 97"/>
              <p:cNvSpPr>
                <a:spLocks/>
              </p:cNvSpPr>
              <p:nvPr/>
            </p:nvSpPr>
            <p:spPr bwMode="auto">
              <a:xfrm>
                <a:off x="2555" y="2101"/>
                <a:ext cx="372" cy="225"/>
              </a:xfrm>
              <a:custGeom>
                <a:avLst/>
                <a:gdLst/>
                <a:ahLst/>
                <a:cxnLst>
                  <a:cxn ang="0">
                    <a:pos x="97" y="0"/>
                  </a:cxn>
                  <a:cxn ang="0">
                    <a:pos x="127" y="7"/>
                  </a:cxn>
                  <a:cxn ang="0">
                    <a:pos x="155" y="20"/>
                  </a:cxn>
                  <a:cxn ang="0">
                    <a:pos x="202" y="30"/>
                  </a:cxn>
                  <a:cxn ang="0">
                    <a:pos x="252" y="13"/>
                  </a:cxn>
                  <a:cxn ang="0">
                    <a:pos x="280" y="15"/>
                  </a:cxn>
                  <a:cxn ang="0">
                    <a:pos x="293" y="30"/>
                  </a:cxn>
                  <a:cxn ang="0">
                    <a:pos x="319" y="23"/>
                  </a:cxn>
                  <a:cxn ang="0">
                    <a:pos x="354" y="42"/>
                  </a:cxn>
                  <a:cxn ang="0">
                    <a:pos x="372" y="93"/>
                  </a:cxn>
                  <a:cxn ang="0">
                    <a:pos x="354" y="140"/>
                  </a:cxn>
                  <a:cxn ang="0">
                    <a:pos x="317" y="154"/>
                  </a:cxn>
                  <a:cxn ang="0">
                    <a:pos x="249" y="200"/>
                  </a:cxn>
                  <a:cxn ang="0">
                    <a:pos x="205" y="203"/>
                  </a:cxn>
                  <a:cxn ang="0">
                    <a:pos x="142" y="195"/>
                  </a:cxn>
                  <a:cxn ang="0">
                    <a:pos x="50" y="225"/>
                  </a:cxn>
                  <a:cxn ang="0">
                    <a:pos x="42" y="198"/>
                  </a:cxn>
                  <a:cxn ang="0">
                    <a:pos x="0" y="183"/>
                  </a:cxn>
                  <a:cxn ang="0">
                    <a:pos x="12" y="167"/>
                  </a:cxn>
                  <a:cxn ang="0">
                    <a:pos x="37" y="151"/>
                  </a:cxn>
                  <a:cxn ang="0">
                    <a:pos x="58" y="154"/>
                  </a:cxn>
                  <a:cxn ang="0">
                    <a:pos x="50" y="128"/>
                  </a:cxn>
                  <a:cxn ang="0">
                    <a:pos x="72" y="115"/>
                  </a:cxn>
                  <a:cxn ang="0">
                    <a:pos x="165" y="107"/>
                  </a:cxn>
                  <a:cxn ang="0">
                    <a:pos x="162" y="78"/>
                  </a:cxn>
                  <a:cxn ang="0">
                    <a:pos x="132" y="39"/>
                  </a:cxn>
                  <a:cxn ang="0">
                    <a:pos x="100" y="18"/>
                  </a:cxn>
                  <a:cxn ang="0">
                    <a:pos x="97" y="0"/>
                  </a:cxn>
                  <a:cxn ang="0">
                    <a:pos x="97" y="0"/>
                  </a:cxn>
                </a:cxnLst>
                <a:rect l="0" t="0" r="r" b="b"/>
                <a:pathLst>
                  <a:path w="372" h="225">
                    <a:moveTo>
                      <a:pt x="97" y="0"/>
                    </a:moveTo>
                    <a:lnTo>
                      <a:pt x="127" y="7"/>
                    </a:lnTo>
                    <a:lnTo>
                      <a:pt x="155" y="20"/>
                    </a:lnTo>
                    <a:lnTo>
                      <a:pt x="202" y="30"/>
                    </a:lnTo>
                    <a:lnTo>
                      <a:pt x="252" y="13"/>
                    </a:lnTo>
                    <a:lnTo>
                      <a:pt x="280" y="15"/>
                    </a:lnTo>
                    <a:lnTo>
                      <a:pt x="293" y="30"/>
                    </a:lnTo>
                    <a:lnTo>
                      <a:pt x="319" y="23"/>
                    </a:lnTo>
                    <a:lnTo>
                      <a:pt x="354" y="42"/>
                    </a:lnTo>
                    <a:lnTo>
                      <a:pt x="372" y="93"/>
                    </a:lnTo>
                    <a:lnTo>
                      <a:pt x="354" y="140"/>
                    </a:lnTo>
                    <a:lnTo>
                      <a:pt x="317" y="154"/>
                    </a:lnTo>
                    <a:lnTo>
                      <a:pt x="249" y="200"/>
                    </a:lnTo>
                    <a:lnTo>
                      <a:pt x="205" y="203"/>
                    </a:lnTo>
                    <a:lnTo>
                      <a:pt x="142" y="195"/>
                    </a:lnTo>
                    <a:lnTo>
                      <a:pt x="50" y="225"/>
                    </a:lnTo>
                    <a:lnTo>
                      <a:pt x="42" y="198"/>
                    </a:lnTo>
                    <a:lnTo>
                      <a:pt x="0" y="183"/>
                    </a:lnTo>
                    <a:lnTo>
                      <a:pt x="12" y="167"/>
                    </a:lnTo>
                    <a:lnTo>
                      <a:pt x="37" y="151"/>
                    </a:lnTo>
                    <a:lnTo>
                      <a:pt x="58" y="154"/>
                    </a:lnTo>
                    <a:lnTo>
                      <a:pt x="50" y="128"/>
                    </a:lnTo>
                    <a:lnTo>
                      <a:pt x="72" y="115"/>
                    </a:lnTo>
                    <a:lnTo>
                      <a:pt x="165" y="107"/>
                    </a:lnTo>
                    <a:lnTo>
                      <a:pt x="162" y="78"/>
                    </a:lnTo>
                    <a:lnTo>
                      <a:pt x="132" y="39"/>
                    </a:lnTo>
                    <a:lnTo>
                      <a:pt x="100" y="18"/>
                    </a:lnTo>
                    <a:lnTo>
                      <a:pt x="97" y="0"/>
                    </a:lnTo>
                    <a:lnTo>
                      <a:pt x="97" y="0"/>
                    </a:lnTo>
                    <a:close/>
                  </a:path>
                </a:pathLst>
              </a:custGeom>
              <a:solidFill>
                <a:srgbClr val="FFD8C8"/>
              </a:solidFill>
              <a:ln w="9525">
                <a:noFill/>
                <a:round/>
                <a:headEnd/>
                <a:tailEnd/>
              </a:ln>
            </p:spPr>
            <p:txBody>
              <a:bodyPr/>
              <a:lstStyle/>
              <a:p>
                <a:endParaRPr lang="tr-TR"/>
              </a:p>
            </p:txBody>
          </p:sp>
          <p:sp>
            <p:nvSpPr>
              <p:cNvPr id="388194" name="Freeform 98"/>
              <p:cNvSpPr>
                <a:spLocks/>
              </p:cNvSpPr>
              <p:nvPr/>
            </p:nvSpPr>
            <p:spPr bwMode="auto">
              <a:xfrm>
                <a:off x="2804" y="1013"/>
                <a:ext cx="266" cy="455"/>
              </a:xfrm>
              <a:custGeom>
                <a:avLst/>
                <a:gdLst/>
                <a:ahLst/>
                <a:cxnLst>
                  <a:cxn ang="0">
                    <a:pos x="0" y="73"/>
                  </a:cxn>
                  <a:cxn ang="0">
                    <a:pos x="0" y="121"/>
                  </a:cxn>
                  <a:cxn ang="0">
                    <a:pos x="5" y="154"/>
                  </a:cxn>
                  <a:cxn ang="0">
                    <a:pos x="16" y="170"/>
                  </a:cxn>
                  <a:cxn ang="0">
                    <a:pos x="50" y="181"/>
                  </a:cxn>
                  <a:cxn ang="0">
                    <a:pos x="46" y="201"/>
                  </a:cxn>
                  <a:cxn ang="0">
                    <a:pos x="26" y="223"/>
                  </a:cxn>
                  <a:cxn ang="0">
                    <a:pos x="28" y="261"/>
                  </a:cxn>
                  <a:cxn ang="0">
                    <a:pos x="52" y="290"/>
                  </a:cxn>
                  <a:cxn ang="0">
                    <a:pos x="71" y="306"/>
                  </a:cxn>
                  <a:cxn ang="0">
                    <a:pos x="76" y="347"/>
                  </a:cxn>
                  <a:cxn ang="0">
                    <a:pos x="106" y="363"/>
                  </a:cxn>
                  <a:cxn ang="0">
                    <a:pos x="114" y="399"/>
                  </a:cxn>
                  <a:cxn ang="0">
                    <a:pos x="130" y="408"/>
                  </a:cxn>
                  <a:cxn ang="0">
                    <a:pos x="138" y="445"/>
                  </a:cxn>
                  <a:cxn ang="0">
                    <a:pos x="178" y="439"/>
                  </a:cxn>
                  <a:cxn ang="0">
                    <a:pos x="206" y="455"/>
                  </a:cxn>
                  <a:cxn ang="0">
                    <a:pos x="266" y="405"/>
                  </a:cxn>
                  <a:cxn ang="0">
                    <a:pos x="250" y="366"/>
                  </a:cxn>
                  <a:cxn ang="0">
                    <a:pos x="250" y="311"/>
                  </a:cxn>
                  <a:cxn ang="0">
                    <a:pos x="213" y="319"/>
                  </a:cxn>
                  <a:cxn ang="0">
                    <a:pos x="213" y="253"/>
                  </a:cxn>
                  <a:cxn ang="0">
                    <a:pos x="201" y="181"/>
                  </a:cxn>
                  <a:cxn ang="0">
                    <a:pos x="175" y="168"/>
                  </a:cxn>
                  <a:cxn ang="0">
                    <a:pos x="172" y="139"/>
                  </a:cxn>
                  <a:cxn ang="0">
                    <a:pos x="133" y="96"/>
                  </a:cxn>
                  <a:cxn ang="0">
                    <a:pos x="141" y="60"/>
                  </a:cxn>
                  <a:cxn ang="0">
                    <a:pos x="118" y="31"/>
                  </a:cxn>
                  <a:cxn ang="0">
                    <a:pos x="146" y="0"/>
                  </a:cxn>
                  <a:cxn ang="0">
                    <a:pos x="88" y="3"/>
                  </a:cxn>
                  <a:cxn ang="0">
                    <a:pos x="68" y="58"/>
                  </a:cxn>
                  <a:cxn ang="0">
                    <a:pos x="31" y="71"/>
                  </a:cxn>
                  <a:cxn ang="0">
                    <a:pos x="0" y="73"/>
                  </a:cxn>
                  <a:cxn ang="0">
                    <a:pos x="0" y="73"/>
                  </a:cxn>
                </a:cxnLst>
                <a:rect l="0" t="0" r="r" b="b"/>
                <a:pathLst>
                  <a:path w="266" h="455">
                    <a:moveTo>
                      <a:pt x="0" y="73"/>
                    </a:moveTo>
                    <a:lnTo>
                      <a:pt x="0" y="121"/>
                    </a:lnTo>
                    <a:lnTo>
                      <a:pt x="5" y="154"/>
                    </a:lnTo>
                    <a:lnTo>
                      <a:pt x="16" y="170"/>
                    </a:lnTo>
                    <a:lnTo>
                      <a:pt x="50" y="181"/>
                    </a:lnTo>
                    <a:lnTo>
                      <a:pt x="46" y="201"/>
                    </a:lnTo>
                    <a:lnTo>
                      <a:pt x="26" y="223"/>
                    </a:lnTo>
                    <a:lnTo>
                      <a:pt x="28" y="261"/>
                    </a:lnTo>
                    <a:lnTo>
                      <a:pt x="52" y="290"/>
                    </a:lnTo>
                    <a:lnTo>
                      <a:pt x="71" y="306"/>
                    </a:lnTo>
                    <a:lnTo>
                      <a:pt x="76" y="347"/>
                    </a:lnTo>
                    <a:lnTo>
                      <a:pt x="106" y="363"/>
                    </a:lnTo>
                    <a:lnTo>
                      <a:pt x="114" y="399"/>
                    </a:lnTo>
                    <a:lnTo>
                      <a:pt x="130" y="408"/>
                    </a:lnTo>
                    <a:lnTo>
                      <a:pt x="138" y="445"/>
                    </a:lnTo>
                    <a:lnTo>
                      <a:pt x="178" y="439"/>
                    </a:lnTo>
                    <a:lnTo>
                      <a:pt x="206" y="455"/>
                    </a:lnTo>
                    <a:lnTo>
                      <a:pt x="266" y="405"/>
                    </a:lnTo>
                    <a:lnTo>
                      <a:pt x="250" y="366"/>
                    </a:lnTo>
                    <a:lnTo>
                      <a:pt x="250" y="311"/>
                    </a:lnTo>
                    <a:lnTo>
                      <a:pt x="213" y="319"/>
                    </a:lnTo>
                    <a:lnTo>
                      <a:pt x="213" y="253"/>
                    </a:lnTo>
                    <a:lnTo>
                      <a:pt x="201" y="181"/>
                    </a:lnTo>
                    <a:lnTo>
                      <a:pt x="175" y="168"/>
                    </a:lnTo>
                    <a:lnTo>
                      <a:pt x="172" y="139"/>
                    </a:lnTo>
                    <a:lnTo>
                      <a:pt x="133" y="96"/>
                    </a:lnTo>
                    <a:lnTo>
                      <a:pt x="141" y="60"/>
                    </a:lnTo>
                    <a:lnTo>
                      <a:pt x="118" y="31"/>
                    </a:lnTo>
                    <a:lnTo>
                      <a:pt x="146" y="0"/>
                    </a:lnTo>
                    <a:lnTo>
                      <a:pt x="88" y="3"/>
                    </a:lnTo>
                    <a:lnTo>
                      <a:pt x="68" y="58"/>
                    </a:lnTo>
                    <a:lnTo>
                      <a:pt x="31" y="71"/>
                    </a:lnTo>
                    <a:lnTo>
                      <a:pt x="0" y="73"/>
                    </a:lnTo>
                    <a:lnTo>
                      <a:pt x="0" y="73"/>
                    </a:lnTo>
                    <a:close/>
                  </a:path>
                </a:pathLst>
              </a:custGeom>
              <a:solidFill>
                <a:srgbClr val="FFD8C8"/>
              </a:solidFill>
              <a:ln w="9525">
                <a:noFill/>
                <a:round/>
                <a:headEnd/>
                <a:tailEnd/>
              </a:ln>
            </p:spPr>
            <p:txBody>
              <a:bodyPr/>
              <a:lstStyle/>
              <a:p>
                <a:endParaRPr lang="tr-TR"/>
              </a:p>
            </p:txBody>
          </p:sp>
          <p:sp>
            <p:nvSpPr>
              <p:cNvPr id="388195" name="Freeform 99"/>
              <p:cNvSpPr>
                <a:spLocks/>
              </p:cNvSpPr>
              <p:nvPr/>
            </p:nvSpPr>
            <p:spPr bwMode="auto">
              <a:xfrm>
                <a:off x="2890" y="1322"/>
                <a:ext cx="76" cy="82"/>
              </a:xfrm>
              <a:custGeom>
                <a:avLst/>
                <a:gdLst/>
                <a:ahLst/>
                <a:cxnLst>
                  <a:cxn ang="0">
                    <a:pos x="6" y="3"/>
                  </a:cxn>
                  <a:cxn ang="0">
                    <a:pos x="0" y="23"/>
                  </a:cxn>
                  <a:cxn ang="0">
                    <a:pos x="10" y="34"/>
                  </a:cxn>
                  <a:cxn ang="0">
                    <a:pos x="31" y="49"/>
                  </a:cxn>
                  <a:cxn ang="0">
                    <a:pos x="36" y="70"/>
                  </a:cxn>
                  <a:cxn ang="0">
                    <a:pos x="46" y="82"/>
                  </a:cxn>
                  <a:cxn ang="0">
                    <a:pos x="62" y="82"/>
                  </a:cxn>
                  <a:cxn ang="0">
                    <a:pos x="76" y="65"/>
                  </a:cxn>
                  <a:cxn ang="0">
                    <a:pos x="71" y="24"/>
                  </a:cxn>
                  <a:cxn ang="0">
                    <a:pos x="22" y="0"/>
                  </a:cxn>
                  <a:cxn ang="0">
                    <a:pos x="6" y="3"/>
                  </a:cxn>
                  <a:cxn ang="0">
                    <a:pos x="6" y="3"/>
                  </a:cxn>
                </a:cxnLst>
                <a:rect l="0" t="0" r="r" b="b"/>
                <a:pathLst>
                  <a:path w="76" h="82">
                    <a:moveTo>
                      <a:pt x="6" y="3"/>
                    </a:moveTo>
                    <a:lnTo>
                      <a:pt x="0" y="23"/>
                    </a:lnTo>
                    <a:lnTo>
                      <a:pt x="10" y="34"/>
                    </a:lnTo>
                    <a:lnTo>
                      <a:pt x="31" y="49"/>
                    </a:lnTo>
                    <a:lnTo>
                      <a:pt x="36" y="70"/>
                    </a:lnTo>
                    <a:lnTo>
                      <a:pt x="46" y="82"/>
                    </a:lnTo>
                    <a:lnTo>
                      <a:pt x="62" y="82"/>
                    </a:lnTo>
                    <a:lnTo>
                      <a:pt x="76" y="65"/>
                    </a:lnTo>
                    <a:lnTo>
                      <a:pt x="71" y="24"/>
                    </a:lnTo>
                    <a:lnTo>
                      <a:pt x="22" y="0"/>
                    </a:lnTo>
                    <a:lnTo>
                      <a:pt x="6" y="3"/>
                    </a:lnTo>
                    <a:lnTo>
                      <a:pt x="6" y="3"/>
                    </a:lnTo>
                    <a:close/>
                  </a:path>
                </a:pathLst>
              </a:custGeom>
              <a:solidFill>
                <a:srgbClr val="FF9999"/>
              </a:solidFill>
              <a:ln w="9525">
                <a:noFill/>
                <a:round/>
                <a:headEnd/>
                <a:tailEnd/>
              </a:ln>
            </p:spPr>
            <p:txBody>
              <a:bodyPr/>
              <a:lstStyle/>
              <a:p>
                <a:endParaRPr lang="tr-TR"/>
              </a:p>
            </p:txBody>
          </p:sp>
          <p:sp>
            <p:nvSpPr>
              <p:cNvPr id="388196" name="Freeform 100"/>
              <p:cNvSpPr>
                <a:spLocks/>
              </p:cNvSpPr>
              <p:nvPr/>
            </p:nvSpPr>
            <p:spPr bwMode="auto">
              <a:xfrm>
                <a:off x="2721" y="915"/>
                <a:ext cx="290" cy="157"/>
              </a:xfrm>
              <a:custGeom>
                <a:avLst/>
                <a:gdLst/>
                <a:ahLst/>
                <a:cxnLst>
                  <a:cxn ang="0">
                    <a:pos x="0" y="148"/>
                  </a:cxn>
                  <a:cxn ang="0">
                    <a:pos x="4" y="61"/>
                  </a:cxn>
                  <a:cxn ang="0">
                    <a:pos x="35" y="50"/>
                  </a:cxn>
                  <a:cxn ang="0">
                    <a:pos x="68" y="45"/>
                  </a:cxn>
                  <a:cxn ang="0">
                    <a:pos x="104" y="16"/>
                  </a:cxn>
                  <a:cxn ang="0">
                    <a:pos x="155" y="7"/>
                  </a:cxn>
                  <a:cxn ang="0">
                    <a:pos x="165" y="5"/>
                  </a:cxn>
                  <a:cxn ang="0">
                    <a:pos x="225" y="0"/>
                  </a:cxn>
                  <a:cxn ang="0">
                    <a:pos x="284" y="8"/>
                  </a:cxn>
                  <a:cxn ang="0">
                    <a:pos x="290" y="19"/>
                  </a:cxn>
                  <a:cxn ang="0">
                    <a:pos x="281" y="27"/>
                  </a:cxn>
                  <a:cxn ang="0">
                    <a:pos x="224" y="20"/>
                  </a:cxn>
                  <a:cxn ang="0">
                    <a:pos x="168" y="28"/>
                  </a:cxn>
                  <a:cxn ang="0">
                    <a:pos x="156" y="28"/>
                  </a:cxn>
                  <a:cxn ang="0">
                    <a:pos x="111" y="35"/>
                  </a:cxn>
                  <a:cxn ang="0">
                    <a:pos x="94" y="52"/>
                  </a:cxn>
                  <a:cxn ang="0">
                    <a:pos x="76" y="66"/>
                  </a:cxn>
                  <a:cxn ang="0">
                    <a:pos x="26" y="92"/>
                  </a:cxn>
                  <a:cxn ang="0">
                    <a:pos x="16" y="117"/>
                  </a:cxn>
                  <a:cxn ang="0">
                    <a:pos x="18" y="147"/>
                  </a:cxn>
                  <a:cxn ang="0">
                    <a:pos x="9" y="157"/>
                  </a:cxn>
                  <a:cxn ang="0">
                    <a:pos x="0" y="148"/>
                  </a:cxn>
                  <a:cxn ang="0">
                    <a:pos x="0" y="148"/>
                  </a:cxn>
                </a:cxnLst>
                <a:rect l="0" t="0" r="r" b="b"/>
                <a:pathLst>
                  <a:path w="290" h="157">
                    <a:moveTo>
                      <a:pt x="0" y="148"/>
                    </a:moveTo>
                    <a:lnTo>
                      <a:pt x="4" y="61"/>
                    </a:lnTo>
                    <a:lnTo>
                      <a:pt x="35" y="50"/>
                    </a:lnTo>
                    <a:lnTo>
                      <a:pt x="68" y="45"/>
                    </a:lnTo>
                    <a:lnTo>
                      <a:pt x="104" y="16"/>
                    </a:lnTo>
                    <a:lnTo>
                      <a:pt x="155" y="7"/>
                    </a:lnTo>
                    <a:lnTo>
                      <a:pt x="165" y="5"/>
                    </a:lnTo>
                    <a:lnTo>
                      <a:pt x="225" y="0"/>
                    </a:lnTo>
                    <a:lnTo>
                      <a:pt x="284" y="8"/>
                    </a:lnTo>
                    <a:lnTo>
                      <a:pt x="290" y="19"/>
                    </a:lnTo>
                    <a:lnTo>
                      <a:pt x="281" y="27"/>
                    </a:lnTo>
                    <a:lnTo>
                      <a:pt x="224" y="20"/>
                    </a:lnTo>
                    <a:lnTo>
                      <a:pt x="168" y="28"/>
                    </a:lnTo>
                    <a:lnTo>
                      <a:pt x="156" y="28"/>
                    </a:lnTo>
                    <a:lnTo>
                      <a:pt x="111" y="35"/>
                    </a:lnTo>
                    <a:lnTo>
                      <a:pt x="94" y="52"/>
                    </a:lnTo>
                    <a:lnTo>
                      <a:pt x="76" y="66"/>
                    </a:lnTo>
                    <a:lnTo>
                      <a:pt x="26" y="92"/>
                    </a:lnTo>
                    <a:lnTo>
                      <a:pt x="16" y="117"/>
                    </a:lnTo>
                    <a:lnTo>
                      <a:pt x="18" y="147"/>
                    </a:lnTo>
                    <a:lnTo>
                      <a:pt x="9" y="157"/>
                    </a:lnTo>
                    <a:lnTo>
                      <a:pt x="0" y="148"/>
                    </a:lnTo>
                    <a:lnTo>
                      <a:pt x="0" y="148"/>
                    </a:lnTo>
                    <a:close/>
                  </a:path>
                </a:pathLst>
              </a:custGeom>
              <a:solidFill>
                <a:srgbClr val="000000"/>
              </a:solidFill>
              <a:ln w="9525">
                <a:noFill/>
                <a:round/>
                <a:headEnd/>
                <a:tailEnd/>
              </a:ln>
            </p:spPr>
            <p:txBody>
              <a:bodyPr/>
              <a:lstStyle/>
              <a:p>
                <a:endParaRPr lang="tr-TR"/>
              </a:p>
            </p:txBody>
          </p:sp>
          <p:sp>
            <p:nvSpPr>
              <p:cNvPr id="388197" name="Freeform 101"/>
              <p:cNvSpPr>
                <a:spLocks/>
              </p:cNvSpPr>
              <p:nvPr/>
            </p:nvSpPr>
            <p:spPr bwMode="auto">
              <a:xfrm>
                <a:off x="2760" y="1004"/>
                <a:ext cx="232" cy="91"/>
              </a:xfrm>
              <a:custGeom>
                <a:avLst/>
                <a:gdLst/>
                <a:ahLst/>
                <a:cxnLst>
                  <a:cxn ang="0">
                    <a:pos x="12" y="56"/>
                  </a:cxn>
                  <a:cxn ang="0">
                    <a:pos x="30" y="67"/>
                  </a:cxn>
                  <a:cxn ang="0">
                    <a:pos x="52" y="69"/>
                  </a:cxn>
                  <a:cxn ang="0">
                    <a:pos x="96" y="54"/>
                  </a:cxn>
                  <a:cxn ang="0">
                    <a:pos x="104" y="53"/>
                  </a:cxn>
                  <a:cxn ang="0">
                    <a:pos x="125" y="19"/>
                  </a:cxn>
                  <a:cxn ang="0">
                    <a:pos x="128" y="15"/>
                  </a:cxn>
                  <a:cxn ang="0">
                    <a:pos x="143" y="5"/>
                  </a:cxn>
                  <a:cxn ang="0">
                    <a:pos x="160" y="0"/>
                  </a:cxn>
                  <a:cxn ang="0">
                    <a:pos x="188" y="1"/>
                  </a:cxn>
                  <a:cxn ang="0">
                    <a:pos x="225" y="12"/>
                  </a:cxn>
                  <a:cxn ang="0">
                    <a:pos x="232" y="22"/>
                  </a:cxn>
                  <a:cxn ang="0">
                    <a:pos x="222" y="30"/>
                  </a:cxn>
                  <a:cxn ang="0">
                    <a:pos x="187" y="28"/>
                  </a:cxn>
                  <a:cxn ang="0">
                    <a:pos x="160" y="27"/>
                  </a:cxn>
                  <a:cxn ang="0">
                    <a:pos x="138" y="29"/>
                  </a:cxn>
                  <a:cxn ang="0">
                    <a:pos x="128" y="50"/>
                  </a:cxn>
                  <a:cxn ang="0">
                    <a:pos x="112" y="69"/>
                  </a:cxn>
                  <a:cxn ang="0">
                    <a:pos x="104" y="75"/>
                  </a:cxn>
                  <a:cxn ang="0">
                    <a:pos x="79" y="85"/>
                  </a:cxn>
                  <a:cxn ang="0">
                    <a:pos x="53" y="91"/>
                  </a:cxn>
                  <a:cxn ang="0">
                    <a:pos x="25" y="87"/>
                  </a:cxn>
                  <a:cxn ang="0">
                    <a:pos x="1" y="70"/>
                  </a:cxn>
                  <a:cxn ang="0">
                    <a:pos x="0" y="58"/>
                  </a:cxn>
                  <a:cxn ang="0">
                    <a:pos x="12" y="56"/>
                  </a:cxn>
                  <a:cxn ang="0">
                    <a:pos x="12" y="56"/>
                  </a:cxn>
                </a:cxnLst>
                <a:rect l="0" t="0" r="r" b="b"/>
                <a:pathLst>
                  <a:path w="232" h="91">
                    <a:moveTo>
                      <a:pt x="12" y="56"/>
                    </a:moveTo>
                    <a:lnTo>
                      <a:pt x="30" y="67"/>
                    </a:lnTo>
                    <a:lnTo>
                      <a:pt x="52" y="69"/>
                    </a:lnTo>
                    <a:lnTo>
                      <a:pt x="96" y="54"/>
                    </a:lnTo>
                    <a:lnTo>
                      <a:pt x="104" y="53"/>
                    </a:lnTo>
                    <a:lnTo>
                      <a:pt x="125" y="19"/>
                    </a:lnTo>
                    <a:lnTo>
                      <a:pt x="128" y="15"/>
                    </a:lnTo>
                    <a:lnTo>
                      <a:pt x="143" y="5"/>
                    </a:lnTo>
                    <a:lnTo>
                      <a:pt x="160" y="0"/>
                    </a:lnTo>
                    <a:lnTo>
                      <a:pt x="188" y="1"/>
                    </a:lnTo>
                    <a:lnTo>
                      <a:pt x="225" y="12"/>
                    </a:lnTo>
                    <a:lnTo>
                      <a:pt x="232" y="22"/>
                    </a:lnTo>
                    <a:lnTo>
                      <a:pt x="222" y="30"/>
                    </a:lnTo>
                    <a:lnTo>
                      <a:pt x="187" y="28"/>
                    </a:lnTo>
                    <a:lnTo>
                      <a:pt x="160" y="27"/>
                    </a:lnTo>
                    <a:lnTo>
                      <a:pt x="138" y="29"/>
                    </a:lnTo>
                    <a:lnTo>
                      <a:pt x="128" y="50"/>
                    </a:lnTo>
                    <a:lnTo>
                      <a:pt x="112" y="69"/>
                    </a:lnTo>
                    <a:lnTo>
                      <a:pt x="104" y="75"/>
                    </a:lnTo>
                    <a:lnTo>
                      <a:pt x="79" y="85"/>
                    </a:lnTo>
                    <a:lnTo>
                      <a:pt x="53" y="91"/>
                    </a:lnTo>
                    <a:lnTo>
                      <a:pt x="25" y="87"/>
                    </a:lnTo>
                    <a:lnTo>
                      <a:pt x="1" y="70"/>
                    </a:lnTo>
                    <a:lnTo>
                      <a:pt x="0" y="58"/>
                    </a:lnTo>
                    <a:lnTo>
                      <a:pt x="12" y="56"/>
                    </a:lnTo>
                    <a:lnTo>
                      <a:pt x="12" y="56"/>
                    </a:lnTo>
                    <a:close/>
                  </a:path>
                </a:pathLst>
              </a:custGeom>
              <a:solidFill>
                <a:srgbClr val="000000"/>
              </a:solidFill>
              <a:ln w="9525">
                <a:noFill/>
                <a:round/>
                <a:headEnd/>
                <a:tailEnd/>
              </a:ln>
            </p:spPr>
            <p:txBody>
              <a:bodyPr/>
              <a:lstStyle/>
              <a:p>
                <a:endParaRPr lang="tr-TR"/>
              </a:p>
            </p:txBody>
          </p:sp>
          <p:sp>
            <p:nvSpPr>
              <p:cNvPr id="388198" name="Freeform 102"/>
              <p:cNvSpPr>
                <a:spLocks/>
              </p:cNvSpPr>
              <p:nvPr/>
            </p:nvSpPr>
            <p:spPr bwMode="auto">
              <a:xfrm>
                <a:off x="2981" y="1054"/>
                <a:ext cx="88" cy="42"/>
              </a:xfrm>
              <a:custGeom>
                <a:avLst/>
                <a:gdLst/>
                <a:ahLst/>
                <a:cxnLst>
                  <a:cxn ang="0">
                    <a:pos x="8" y="0"/>
                  </a:cxn>
                  <a:cxn ang="0">
                    <a:pos x="65" y="16"/>
                  </a:cxn>
                  <a:cxn ang="0">
                    <a:pos x="80" y="20"/>
                  </a:cxn>
                  <a:cxn ang="0">
                    <a:pos x="88" y="29"/>
                  </a:cxn>
                  <a:cxn ang="0">
                    <a:pos x="80" y="38"/>
                  </a:cxn>
                  <a:cxn ang="0">
                    <a:pos x="62" y="42"/>
                  </a:cxn>
                  <a:cxn ang="0">
                    <a:pos x="35" y="29"/>
                  </a:cxn>
                  <a:cxn ang="0">
                    <a:pos x="23" y="22"/>
                  </a:cxn>
                  <a:cxn ang="0">
                    <a:pos x="8" y="19"/>
                  </a:cxn>
                  <a:cxn ang="0">
                    <a:pos x="0" y="10"/>
                  </a:cxn>
                  <a:cxn ang="0">
                    <a:pos x="8" y="0"/>
                  </a:cxn>
                  <a:cxn ang="0">
                    <a:pos x="8" y="0"/>
                  </a:cxn>
                </a:cxnLst>
                <a:rect l="0" t="0" r="r" b="b"/>
                <a:pathLst>
                  <a:path w="88" h="42">
                    <a:moveTo>
                      <a:pt x="8" y="0"/>
                    </a:moveTo>
                    <a:lnTo>
                      <a:pt x="65" y="16"/>
                    </a:lnTo>
                    <a:lnTo>
                      <a:pt x="80" y="20"/>
                    </a:lnTo>
                    <a:lnTo>
                      <a:pt x="88" y="29"/>
                    </a:lnTo>
                    <a:lnTo>
                      <a:pt x="80" y="38"/>
                    </a:lnTo>
                    <a:lnTo>
                      <a:pt x="62" y="42"/>
                    </a:lnTo>
                    <a:lnTo>
                      <a:pt x="35" y="29"/>
                    </a:lnTo>
                    <a:lnTo>
                      <a:pt x="23" y="22"/>
                    </a:lnTo>
                    <a:lnTo>
                      <a:pt x="8" y="19"/>
                    </a:lnTo>
                    <a:lnTo>
                      <a:pt x="0" y="10"/>
                    </a:lnTo>
                    <a:lnTo>
                      <a:pt x="8" y="0"/>
                    </a:lnTo>
                    <a:lnTo>
                      <a:pt x="8" y="0"/>
                    </a:lnTo>
                    <a:close/>
                  </a:path>
                </a:pathLst>
              </a:custGeom>
              <a:solidFill>
                <a:srgbClr val="000000"/>
              </a:solidFill>
              <a:ln w="9525">
                <a:noFill/>
                <a:round/>
                <a:headEnd/>
                <a:tailEnd/>
              </a:ln>
            </p:spPr>
            <p:txBody>
              <a:bodyPr/>
              <a:lstStyle/>
              <a:p>
                <a:endParaRPr lang="tr-TR"/>
              </a:p>
            </p:txBody>
          </p:sp>
          <p:sp>
            <p:nvSpPr>
              <p:cNvPr id="388199" name="Freeform 103"/>
              <p:cNvSpPr>
                <a:spLocks/>
              </p:cNvSpPr>
              <p:nvPr/>
            </p:nvSpPr>
            <p:spPr bwMode="auto">
              <a:xfrm>
                <a:off x="3001" y="1114"/>
                <a:ext cx="84" cy="39"/>
              </a:xfrm>
              <a:custGeom>
                <a:avLst/>
                <a:gdLst/>
                <a:ahLst/>
                <a:cxnLst>
                  <a:cxn ang="0">
                    <a:pos x="11" y="0"/>
                  </a:cxn>
                  <a:cxn ang="0">
                    <a:pos x="47" y="14"/>
                  </a:cxn>
                  <a:cxn ang="0">
                    <a:pos x="74" y="19"/>
                  </a:cxn>
                  <a:cxn ang="0">
                    <a:pos x="84" y="27"/>
                  </a:cxn>
                  <a:cxn ang="0">
                    <a:pos x="75" y="37"/>
                  </a:cxn>
                  <a:cxn ang="0">
                    <a:pos x="53" y="39"/>
                  </a:cxn>
                  <a:cxn ang="0">
                    <a:pos x="33" y="31"/>
                  </a:cxn>
                  <a:cxn ang="0">
                    <a:pos x="5" y="17"/>
                  </a:cxn>
                  <a:cxn ang="0">
                    <a:pos x="0" y="5"/>
                  </a:cxn>
                  <a:cxn ang="0">
                    <a:pos x="11" y="0"/>
                  </a:cxn>
                  <a:cxn ang="0">
                    <a:pos x="11" y="0"/>
                  </a:cxn>
                </a:cxnLst>
                <a:rect l="0" t="0" r="r" b="b"/>
                <a:pathLst>
                  <a:path w="84" h="39">
                    <a:moveTo>
                      <a:pt x="11" y="0"/>
                    </a:moveTo>
                    <a:lnTo>
                      <a:pt x="47" y="14"/>
                    </a:lnTo>
                    <a:lnTo>
                      <a:pt x="74" y="19"/>
                    </a:lnTo>
                    <a:lnTo>
                      <a:pt x="84" y="27"/>
                    </a:lnTo>
                    <a:lnTo>
                      <a:pt x="75" y="37"/>
                    </a:lnTo>
                    <a:lnTo>
                      <a:pt x="53" y="39"/>
                    </a:lnTo>
                    <a:lnTo>
                      <a:pt x="33" y="31"/>
                    </a:lnTo>
                    <a:lnTo>
                      <a:pt x="5" y="17"/>
                    </a:lnTo>
                    <a:lnTo>
                      <a:pt x="0" y="5"/>
                    </a:lnTo>
                    <a:lnTo>
                      <a:pt x="11" y="0"/>
                    </a:lnTo>
                    <a:lnTo>
                      <a:pt x="11" y="0"/>
                    </a:lnTo>
                    <a:close/>
                  </a:path>
                </a:pathLst>
              </a:custGeom>
              <a:solidFill>
                <a:srgbClr val="000000"/>
              </a:solidFill>
              <a:ln w="9525">
                <a:noFill/>
                <a:round/>
                <a:headEnd/>
                <a:tailEnd/>
              </a:ln>
            </p:spPr>
            <p:txBody>
              <a:bodyPr/>
              <a:lstStyle/>
              <a:p>
                <a:endParaRPr lang="tr-TR"/>
              </a:p>
            </p:txBody>
          </p:sp>
          <p:sp>
            <p:nvSpPr>
              <p:cNvPr id="388200" name="Freeform 104"/>
              <p:cNvSpPr>
                <a:spLocks/>
              </p:cNvSpPr>
              <p:nvPr/>
            </p:nvSpPr>
            <p:spPr bwMode="auto">
              <a:xfrm>
                <a:off x="3080" y="1160"/>
                <a:ext cx="48" cy="124"/>
              </a:xfrm>
              <a:custGeom>
                <a:avLst/>
                <a:gdLst/>
                <a:ahLst/>
                <a:cxnLst>
                  <a:cxn ang="0">
                    <a:pos x="1" y="7"/>
                  </a:cxn>
                  <a:cxn ang="0">
                    <a:pos x="14" y="1"/>
                  </a:cxn>
                  <a:cxn ang="0">
                    <a:pos x="28" y="0"/>
                  </a:cxn>
                  <a:cxn ang="0">
                    <a:pos x="40" y="15"/>
                  </a:cxn>
                  <a:cxn ang="0">
                    <a:pos x="44" y="35"/>
                  </a:cxn>
                  <a:cxn ang="0">
                    <a:pos x="48" y="59"/>
                  </a:cxn>
                  <a:cxn ang="0">
                    <a:pos x="44" y="82"/>
                  </a:cxn>
                  <a:cxn ang="0">
                    <a:pos x="37" y="101"/>
                  </a:cxn>
                  <a:cxn ang="0">
                    <a:pos x="17" y="124"/>
                  </a:cxn>
                  <a:cxn ang="0">
                    <a:pos x="5" y="122"/>
                  </a:cxn>
                  <a:cxn ang="0">
                    <a:pos x="6" y="109"/>
                  </a:cxn>
                  <a:cxn ang="0">
                    <a:pos x="21" y="91"/>
                  </a:cxn>
                  <a:cxn ang="0">
                    <a:pos x="28" y="74"/>
                  </a:cxn>
                  <a:cxn ang="0">
                    <a:pos x="31" y="57"/>
                  </a:cxn>
                  <a:cxn ang="0">
                    <a:pos x="28" y="39"/>
                  </a:cxn>
                  <a:cxn ang="0">
                    <a:pos x="24" y="19"/>
                  </a:cxn>
                  <a:cxn ang="0">
                    <a:pos x="12" y="22"/>
                  </a:cxn>
                  <a:cxn ang="0">
                    <a:pos x="0" y="21"/>
                  </a:cxn>
                  <a:cxn ang="0">
                    <a:pos x="1" y="7"/>
                  </a:cxn>
                  <a:cxn ang="0">
                    <a:pos x="1" y="7"/>
                  </a:cxn>
                </a:cxnLst>
                <a:rect l="0" t="0" r="r" b="b"/>
                <a:pathLst>
                  <a:path w="48" h="124">
                    <a:moveTo>
                      <a:pt x="1" y="7"/>
                    </a:moveTo>
                    <a:lnTo>
                      <a:pt x="14" y="1"/>
                    </a:lnTo>
                    <a:lnTo>
                      <a:pt x="28" y="0"/>
                    </a:lnTo>
                    <a:lnTo>
                      <a:pt x="40" y="15"/>
                    </a:lnTo>
                    <a:lnTo>
                      <a:pt x="44" y="35"/>
                    </a:lnTo>
                    <a:lnTo>
                      <a:pt x="48" y="59"/>
                    </a:lnTo>
                    <a:lnTo>
                      <a:pt x="44" y="82"/>
                    </a:lnTo>
                    <a:lnTo>
                      <a:pt x="37" y="101"/>
                    </a:lnTo>
                    <a:lnTo>
                      <a:pt x="17" y="124"/>
                    </a:lnTo>
                    <a:lnTo>
                      <a:pt x="5" y="122"/>
                    </a:lnTo>
                    <a:lnTo>
                      <a:pt x="6" y="109"/>
                    </a:lnTo>
                    <a:lnTo>
                      <a:pt x="21" y="91"/>
                    </a:lnTo>
                    <a:lnTo>
                      <a:pt x="28" y="74"/>
                    </a:lnTo>
                    <a:lnTo>
                      <a:pt x="31" y="57"/>
                    </a:lnTo>
                    <a:lnTo>
                      <a:pt x="28" y="39"/>
                    </a:lnTo>
                    <a:lnTo>
                      <a:pt x="24" y="19"/>
                    </a:lnTo>
                    <a:lnTo>
                      <a:pt x="12" y="22"/>
                    </a:lnTo>
                    <a:lnTo>
                      <a:pt x="0" y="21"/>
                    </a:lnTo>
                    <a:lnTo>
                      <a:pt x="1" y="7"/>
                    </a:lnTo>
                    <a:lnTo>
                      <a:pt x="1" y="7"/>
                    </a:lnTo>
                    <a:close/>
                  </a:path>
                </a:pathLst>
              </a:custGeom>
              <a:solidFill>
                <a:srgbClr val="000000"/>
              </a:solidFill>
              <a:ln w="9525">
                <a:noFill/>
                <a:round/>
                <a:headEnd/>
                <a:tailEnd/>
              </a:ln>
            </p:spPr>
            <p:txBody>
              <a:bodyPr/>
              <a:lstStyle/>
              <a:p>
                <a:endParaRPr lang="tr-TR"/>
              </a:p>
            </p:txBody>
          </p:sp>
          <p:sp>
            <p:nvSpPr>
              <p:cNvPr id="388201" name="Freeform 105"/>
              <p:cNvSpPr>
                <a:spLocks/>
              </p:cNvSpPr>
              <p:nvPr/>
            </p:nvSpPr>
            <p:spPr bwMode="auto">
              <a:xfrm>
                <a:off x="3021" y="952"/>
                <a:ext cx="123" cy="223"/>
              </a:xfrm>
              <a:custGeom>
                <a:avLst/>
                <a:gdLst/>
                <a:ahLst/>
                <a:cxnLst>
                  <a:cxn ang="0">
                    <a:pos x="8" y="0"/>
                  </a:cxn>
                  <a:cxn ang="0">
                    <a:pos x="67" y="6"/>
                  </a:cxn>
                  <a:cxn ang="0">
                    <a:pos x="107" y="51"/>
                  </a:cxn>
                  <a:cxn ang="0">
                    <a:pos x="114" y="90"/>
                  </a:cxn>
                  <a:cxn ang="0">
                    <a:pos x="123" y="141"/>
                  </a:cxn>
                  <a:cxn ang="0">
                    <a:pos x="111" y="180"/>
                  </a:cxn>
                  <a:cxn ang="0">
                    <a:pos x="99" y="218"/>
                  </a:cxn>
                  <a:cxn ang="0">
                    <a:pos x="91" y="223"/>
                  </a:cxn>
                  <a:cxn ang="0">
                    <a:pos x="84" y="210"/>
                  </a:cxn>
                  <a:cxn ang="0">
                    <a:pos x="90" y="140"/>
                  </a:cxn>
                  <a:cxn ang="0">
                    <a:pos x="83" y="91"/>
                  </a:cxn>
                  <a:cxn ang="0">
                    <a:pos x="92" y="59"/>
                  </a:cxn>
                  <a:cxn ang="0">
                    <a:pos x="78" y="36"/>
                  </a:cxn>
                  <a:cxn ang="0">
                    <a:pos x="59" y="22"/>
                  </a:cxn>
                  <a:cxn ang="0">
                    <a:pos x="11" y="18"/>
                  </a:cxn>
                  <a:cxn ang="0">
                    <a:pos x="0" y="10"/>
                  </a:cxn>
                  <a:cxn ang="0">
                    <a:pos x="8" y="0"/>
                  </a:cxn>
                  <a:cxn ang="0">
                    <a:pos x="8" y="0"/>
                  </a:cxn>
                </a:cxnLst>
                <a:rect l="0" t="0" r="r" b="b"/>
                <a:pathLst>
                  <a:path w="123" h="223">
                    <a:moveTo>
                      <a:pt x="8" y="0"/>
                    </a:moveTo>
                    <a:lnTo>
                      <a:pt x="67" y="6"/>
                    </a:lnTo>
                    <a:lnTo>
                      <a:pt x="107" y="51"/>
                    </a:lnTo>
                    <a:lnTo>
                      <a:pt x="114" y="90"/>
                    </a:lnTo>
                    <a:lnTo>
                      <a:pt x="123" y="141"/>
                    </a:lnTo>
                    <a:lnTo>
                      <a:pt x="111" y="180"/>
                    </a:lnTo>
                    <a:lnTo>
                      <a:pt x="99" y="218"/>
                    </a:lnTo>
                    <a:lnTo>
                      <a:pt x="91" y="223"/>
                    </a:lnTo>
                    <a:lnTo>
                      <a:pt x="84" y="210"/>
                    </a:lnTo>
                    <a:lnTo>
                      <a:pt x="90" y="140"/>
                    </a:lnTo>
                    <a:lnTo>
                      <a:pt x="83" y="91"/>
                    </a:lnTo>
                    <a:lnTo>
                      <a:pt x="92" y="59"/>
                    </a:lnTo>
                    <a:lnTo>
                      <a:pt x="78" y="36"/>
                    </a:lnTo>
                    <a:lnTo>
                      <a:pt x="59" y="22"/>
                    </a:lnTo>
                    <a:lnTo>
                      <a:pt x="11" y="18"/>
                    </a:lnTo>
                    <a:lnTo>
                      <a:pt x="0" y="10"/>
                    </a:lnTo>
                    <a:lnTo>
                      <a:pt x="8" y="0"/>
                    </a:lnTo>
                    <a:lnTo>
                      <a:pt x="8" y="0"/>
                    </a:lnTo>
                    <a:close/>
                  </a:path>
                </a:pathLst>
              </a:custGeom>
              <a:solidFill>
                <a:srgbClr val="000000"/>
              </a:solidFill>
              <a:ln w="9525">
                <a:noFill/>
                <a:round/>
                <a:headEnd/>
                <a:tailEnd/>
              </a:ln>
            </p:spPr>
            <p:txBody>
              <a:bodyPr/>
              <a:lstStyle/>
              <a:p>
                <a:endParaRPr lang="tr-TR"/>
              </a:p>
            </p:txBody>
          </p:sp>
          <p:sp>
            <p:nvSpPr>
              <p:cNvPr id="388202" name="Freeform 106"/>
              <p:cNvSpPr>
                <a:spLocks/>
              </p:cNvSpPr>
              <p:nvPr/>
            </p:nvSpPr>
            <p:spPr bwMode="auto">
              <a:xfrm>
                <a:off x="2773" y="1091"/>
                <a:ext cx="285" cy="384"/>
              </a:xfrm>
              <a:custGeom>
                <a:avLst/>
                <a:gdLst/>
                <a:ahLst/>
                <a:cxnLst>
                  <a:cxn ang="0">
                    <a:pos x="18" y="9"/>
                  </a:cxn>
                  <a:cxn ang="0">
                    <a:pos x="17" y="36"/>
                  </a:cxn>
                  <a:cxn ang="0">
                    <a:pos x="18" y="61"/>
                  </a:cxn>
                  <a:cxn ang="0">
                    <a:pos x="20" y="97"/>
                  </a:cxn>
                  <a:cxn ang="0">
                    <a:pos x="38" y="124"/>
                  </a:cxn>
                  <a:cxn ang="0">
                    <a:pos x="35" y="158"/>
                  </a:cxn>
                  <a:cxn ang="0">
                    <a:pos x="43" y="187"/>
                  </a:cxn>
                  <a:cxn ang="0">
                    <a:pos x="58" y="213"/>
                  </a:cxn>
                  <a:cxn ang="0">
                    <a:pos x="76" y="244"/>
                  </a:cxn>
                  <a:cxn ang="0">
                    <a:pos x="94" y="271"/>
                  </a:cxn>
                  <a:cxn ang="0">
                    <a:pos x="112" y="296"/>
                  </a:cxn>
                  <a:cxn ang="0">
                    <a:pos x="133" y="324"/>
                  </a:cxn>
                  <a:cxn ang="0">
                    <a:pos x="164" y="360"/>
                  </a:cxn>
                  <a:cxn ang="0">
                    <a:pos x="178" y="366"/>
                  </a:cxn>
                  <a:cxn ang="0">
                    <a:pos x="194" y="360"/>
                  </a:cxn>
                  <a:cxn ang="0">
                    <a:pos x="223" y="325"/>
                  </a:cxn>
                  <a:cxn ang="0">
                    <a:pos x="269" y="240"/>
                  </a:cxn>
                  <a:cxn ang="0">
                    <a:pos x="279" y="234"/>
                  </a:cxn>
                  <a:cxn ang="0">
                    <a:pos x="285" y="246"/>
                  </a:cxn>
                  <a:cxn ang="0">
                    <a:pos x="275" y="272"/>
                  </a:cxn>
                  <a:cxn ang="0">
                    <a:pos x="264" y="293"/>
                  </a:cxn>
                  <a:cxn ang="0">
                    <a:pos x="252" y="313"/>
                  </a:cxn>
                  <a:cxn ang="0">
                    <a:pos x="236" y="335"/>
                  </a:cxn>
                  <a:cxn ang="0">
                    <a:pos x="222" y="358"/>
                  </a:cxn>
                  <a:cxn ang="0">
                    <a:pos x="202" y="377"/>
                  </a:cxn>
                  <a:cxn ang="0">
                    <a:pos x="177" y="384"/>
                  </a:cxn>
                  <a:cxn ang="0">
                    <a:pos x="154" y="375"/>
                  </a:cxn>
                  <a:cxn ang="0">
                    <a:pos x="121" y="336"/>
                  </a:cxn>
                  <a:cxn ang="0">
                    <a:pos x="99" y="308"/>
                  </a:cxn>
                  <a:cxn ang="0">
                    <a:pos x="81" y="282"/>
                  </a:cxn>
                  <a:cxn ang="0">
                    <a:pos x="63" y="255"/>
                  </a:cxn>
                  <a:cxn ang="0">
                    <a:pos x="44" y="223"/>
                  </a:cxn>
                  <a:cxn ang="0">
                    <a:pos x="18" y="159"/>
                  </a:cxn>
                  <a:cxn ang="0">
                    <a:pos x="22" y="129"/>
                  </a:cxn>
                  <a:cxn ang="0">
                    <a:pos x="5" y="104"/>
                  </a:cxn>
                  <a:cxn ang="0">
                    <a:pos x="1" y="62"/>
                  </a:cxn>
                  <a:cxn ang="0">
                    <a:pos x="0" y="35"/>
                  </a:cxn>
                  <a:cxn ang="0">
                    <a:pos x="1" y="8"/>
                  </a:cxn>
                  <a:cxn ang="0">
                    <a:pos x="10" y="0"/>
                  </a:cxn>
                  <a:cxn ang="0">
                    <a:pos x="18" y="9"/>
                  </a:cxn>
                  <a:cxn ang="0">
                    <a:pos x="18" y="9"/>
                  </a:cxn>
                </a:cxnLst>
                <a:rect l="0" t="0" r="r" b="b"/>
                <a:pathLst>
                  <a:path w="285" h="384">
                    <a:moveTo>
                      <a:pt x="18" y="9"/>
                    </a:moveTo>
                    <a:lnTo>
                      <a:pt x="17" y="36"/>
                    </a:lnTo>
                    <a:lnTo>
                      <a:pt x="18" y="61"/>
                    </a:lnTo>
                    <a:lnTo>
                      <a:pt x="20" y="97"/>
                    </a:lnTo>
                    <a:lnTo>
                      <a:pt x="38" y="124"/>
                    </a:lnTo>
                    <a:lnTo>
                      <a:pt x="35" y="158"/>
                    </a:lnTo>
                    <a:lnTo>
                      <a:pt x="43" y="187"/>
                    </a:lnTo>
                    <a:lnTo>
                      <a:pt x="58" y="213"/>
                    </a:lnTo>
                    <a:lnTo>
                      <a:pt x="76" y="244"/>
                    </a:lnTo>
                    <a:lnTo>
                      <a:pt x="94" y="271"/>
                    </a:lnTo>
                    <a:lnTo>
                      <a:pt x="112" y="296"/>
                    </a:lnTo>
                    <a:lnTo>
                      <a:pt x="133" y="324"/>
                    </a:lnTo>
                    <a:lnTo>
                      <a:pt x="164" y="360"/>
                    </a:lnTo>
                    <a:lnTo>
                      <a:pt x="178" y="366"/>
                    </a:lnTo>
                    <a:lnTo>
                      <a:pt x="194" y="360"/>
                    </a:lnTo>
                    <a:lnTo>
                      <a:pt x="223" y="325"/>
                    </a:lnTo>
                    <a:lnTo>
                      <a:pt x="269" y="240"/>
                    </a:lnTo>
                    <a:lnTo>
                      <a:pt x="279" y="234"/>
                    </a:lnTo>
                    <a:lnTo>
                      <a:pt x="285" y="246"/>
                    </a:lnTo>
                    <a:lnTo>
                      <a:pt x="275" y="272"/>
                    </a:lnTo>
                    <a:lnTo>
                      <a:pt x="264" y="293"/>
                    </a:lnTo>
                    <a:lnTo>
                      <a:pt x="252" y="313"/>
                    </a:lnTo>
                    <a:lnTo>
                      <a:pt x="236" y="335"/>
                    </a:lnTo>
                    <a:lnTo>
                      <a:pt x="222" y="358"/>
                    </a:lnTo>
                    <a:lnTo>
                      <a:pt x="202" y="377"/>
                    </a:lnTo>
                    <a:lnTo>
                      <a:pt x="177" y="384"/>
                    </a:lnTo>
                    <a:lnTo>
                      <a:pt x="154" y="375"/>
                    </a:lnTo>
                    <a:lnTo>
                      <a:pt x="121" y="336"/>
                    </a:lnTo>
                    <a:lnTo>
                      <a:pt x="99" y="308"/>
                    </a:lnTo>
                    <a:lnTo>
                      <a:pt x="81" y="282"/>
                    </a:lnTo>
                    <a:lnTo>
                      <a:pt x="63" y="255"/>
                    </a:lnTo>
                    <a:lnTo>
                      <a:pt x="44" y="223"/>
                    </a:lnTo>
                    <a:lnTo>
                      <a:pt x="18" y="159"/>
                    </a:lnTo>
                    <a:lnTo>
                      <a:pt x="22" y="129"/>
                    </a:lnTo>
                    <a:lnTo>
                      <a:pt x="5" y="104"/>
                    </a:lnTo>
                    <a:lnTo>
                      <a:pt x="1" y="62"/>
                    </a:lnTo>
                    <a:lnTo>
                      <a:pt x="0" y="35"/>
                    </a:lnTo>
                    <a:lnTo>
                      <a:pt x="1" y="8"/>
                    </a:lnTo>
                    <a:lnTo>
                      <a:pt x="10" y="0"/>
                    </a:lnTo>
                    <a:lnTo>
                      <a:pt x="18" y="9"/>
                    </a:lnTo>
                    <a:lnTo>
                      <a:pt x="18" y="9"/>
                    </a:lnTo>
                    <a:close/>
                  </a:path>
                </a:pathLst>
              </a:custGeom>
              <a:solidFill>
                <a:srgbClr val="000000"/>
              </a:solidFill>
              <a:ln w="9525">
                <a:noFill/>
                <a:round/>
                <a:headEnd/>
                <a:tailEnd/>
              </a:ln>
            </p:spPr>
            <p:txBody>
              <a:bodyPr/>
              <a:lstStyle/>
              <a:p>
                <a:endParaRPr lang="tr-TR"/>
              </a:p>
            </p:txBody>
          </p:sp>
          <p:sp>
            <p:nvSpPr>
              <p:cNvPr id="388203" name="Freeform 107"/>
              <p:cNvSpPr>
                <a:spLocks/>
              </p:cNvSpPr>
              <p:nvPr/>
            </p:nvSpPr>
            <p:spPr bwMode="auto">
              <a:xfrm>
                <a:off x="2898" y="1316"/>
                <a:ext cx="74" cy="79"/>
              </a:xfrm>
              <a:custGeom>
                <a:avLst/>
                <a:gdLst/>
                <a:ahLst/>
                <a:cxnLst>
                  <a:cxn ang="0">
                    <a:pos x="8" y="0"/>
                  </a:cxn>
                  <a:cxn ang="0">
                    <a:pos x="47" y="6"/>
                  </a:cxn>
                  <a:cxn ang="0">
                    <a:pos x="71" y="34"/>
                  </a:cxn>
                  <a:cxn ang="0">
                    <a:pos x="74" y="64"/>
                  </a:cxn>
                  <a:cxn ang="0">
                    <a:pos x="70" y="76"/>
                  </a:cxn>
                  <a:cxn ang="0">
                    <a:pos x="59" y="79"/>
                  </a:cxn>
                  <a:cxn ang="0">
                    <a:pos x="46" y="64"/>
                  </a:cxn>
                  <a:cxn ang="0">
                    <a:pos x="46" y="52"/>
                  </a:cxn>
                  <a:cxn ang="0">
                    <a:pos x="46" y="39"/>
                  </a:cxn>
                  <a:cxn ang="0">
                    <a:pos x="32" y="22"/>
                  </a:cxn>
                  <a:cxn ang="0">
                    <a:pos x="8" y="18"/>
                  </a:cxn>
                  <a:cxn ang="0">
                    <a:pos x="0" y="9"/>
                  </a:cxn>
                  <a:cxn ang="0">
                    <a:pos x="8" y="0"/>
                  </a:cxn>
                  <a:cxn ang="0">
                    <a:pos x="8" y="0"/>
                  </a:cxn>
                </a:cxnLst>
                <a:rect l="0" t="0" r="r" b="b"/>
                <a:pathLst>
                  <a:path w="74" h="79">
                    <a:moveTo>
                      <a:pt x="8" y="0"/>
                    </a:moveTo>
                    <a:lnTo>
                      <a:pt x="47" y="6"/>
                    </a:lnTo>
                    <a:lnTo>
                      <a:pt x="71" y="34"/>
                    </a:lnTo>
                    <a:lnTo>
                      <a:pt x="74" y="64"/>
                    </a:lnTo>
                    <a:lnTo>
                      <a:pt x="70" y="76"/>
                    </a:lnTo>
                    <a:lnTo>
                      <a:pt x="59" y="79"/>
                    </a:lnTo>
                    <a:lnTo>
                      <a:pt x="46" y="64"/>
                    </a:lnTo>
                    <a:lnTo>
                      <a:pt x="46" y="52"/>
                    </a:lnTo>
                    <a:lnTo>
                      <a:pt x="46" y="39"/>
                    </a:lnTo>
                    <a:lnTo>
                      <a:pt x="32" y="22"/>
                    </a:lnTo>
                    <a:lnTo>
                      <a:pt x="8" y="18"/>
                    </a:lnTo>
                    <a:lnTo>
                      <a:pt x="0" y="9"/>
                    </a:lnTo>
                    <a:lnTo>
                      <a:pt x="8" y="0"/>
                    </a:lnTo>
                    <a:lnTo>
                      <a:pt x="8" y="0"/>
                    </a:lnTo>
                    <a:close/>
                  </a:path>
                </a:pathLst>
              </a:custGeom>
              <a:solidFill>
                <a:srgbClr val="000000"/>
              </a:solidFill>
              <a:ln w="9525">
                <a:noFill/>
                <a:round/>
                <a:headEnd/>
                <a:tailEnd/>
              </a:ln>
            </p:spPr>
            <p:txBody>
              <a:bodyPr/>
              <a:lstStyle/>
              <a:p>
                <a:endParaRPr lang="tr-TR"/>
              </a:p>
            </p:txBody>
          </p:sp>
          <p:sp>
            <p:nvSpPr>
              <p:cNvPr id="388204" name="Freeform 108"/>
              <p:cNvSpPr>
                <a:spLocks/>
              </p:cNvSpPr>
              <p:nvPr/>
            </p:nvSpPr>
            <p:spPr bwMode="auto">
              <a:xfrm>
                <a:off x="2852" y="1144"/>
                <a:ext cx="18" cy="161"/>
              </a:xfrm>
              <a:custGeom>
                <a:avLst/>
                <a:gdLst/>
                <a:ahLst/>
                <a:cxnLst>
                  <a:cxn ang="0">
                    <a:pos x="17" y="9"/>
                  </a:cxn>
                  <a:cxn ang="0">
                    <a:pos x="18" y="150"/>
                  </a:cxn>
                  <a:cxn ang="0">
                    <a:pos x="11" y="161"/>
                  </a:cxn>
                  <a:cxn ang="0">
                    <a:pos x="2" y="153"/>
                  </a:cxn>
                  <a:cxn ang="0">
                    <a:pos x="0" y="9"/>
                  </a:cxn>
                  <a:cxn ang="0">
                    <a:pos x="9" y="0"/>
                  </a:cxn>
                  <a:cxn ang="0">
                    <a:pos x="17" y="9"/>
                  </a:cxn>
                  <a:cxn ang="0">
                    <a:pos x="17" y="9"/>
                  </a:cxn>
                </a:cxnLst>
                <a:rect l="0" t="0" r="r" b="b"/>
                <a:pathLst>
                  <a:path w="18" h="161">
                    <a:moveTo>
                      <a:pt x="17" y="9"/>
                    </a:moveTo>
                    <a:lnTo>
                      <a:pt x="18" y="150"/>
                    </a:lnTo>
                    <a:lnTo>
                      <a:pt x="11" y="161"/>
                    </a:lnTo>
                    <a:lnTo>
                      <a:pt x="2" y="153"/>
                    </a:lnTo>
                    <a:lnTo>
                      <a:pt x="0" y="9"/>
                    </a:lnTo>
                    <a:lnTo>
                      <a:pt x="9" y="0"/>
                    </a:lnTo>
                    <a:lnTo>
                      <a:pt x="17" y="9"/>
                    </a:lnTo>
                    <a:lnTo>
                      <a:pt x="17" y="9"/>
                    </a:lnTo>
                    <a:close/>
                  </a:path>
                </a:pathLst>
              </a:custGeom>
              <a:solidFill>
                <a:srgbClr val="000000"/>
              </a:solidFill>
              <a:ln w="9525">
                <a:noFill/>
                <a:round/>
                <a:headEnd/>
                <a:tailEnd/>
              </a:ln>
            </p:spPr>
            <p:txBody>
              <a:bodyPr/>
              <a:lstStyle/>
              <a:p>
                <a:endParaRPr lang="tr-TR"/>
              </a:p>
            </p:txBody>
          </p:sp>
          <p:sp>
            <p:nvSpPr>
              <p:cNvPr id="388205" name="Freeform 109"/>
              <p:cNvSpPr>
                <a:spLocks/>
              </p:cNvSpPr>
              <p:nvPr/>
            </p:nvSpPr>
            <p:spPr bwMode="auto">
              <a:xfrm>
                <a:off x="2877" y="1273"/>
                <a:ext cx="46" cy="30"/>
              </a:xfrm>
              <a:custGeom>
                <a:avLst/>
                <a:gdLst/>
                <a:ahLst/>
                <a:cxnLst>
                  <a:cxn ang="0">
                    <a:pos x="4" y="13"/>
                  </a:cxn>
                  <a:cxn ang="0">
                    <a:pos x="36" y="0"/>
                  </a:cxn>
                  <a:cxn ang="0">
                    <a:pos x="46" y="7"/>
                  </a:cxn>
                  <a:cxn ang="0">
                    <a:pos x="40" y="19"/>
                  </a:cxn>
                  <a:cxn ang="0">
                    <a:pos x="10" y="30"/>
                  </a:cxn>
                  <a:cxn ang="0">
                    <a:pos x="0" y="25"/>
                  </a:cxn>
                  <a:cxn ang="0">
                    <a:pos x="4" y="13"/>
                  </a:cxn>
                  <a:cxn ang="0">
                    <a:pos x="4" y="13"/>
                  </a:cxn>
                </a:cxnLst>
                <a:rect l="0" t="0" r="r" b="b"/>
                <a:pathLst>
                  <a:path w="46" h="30">
                    <a:moveTo>
                      <a:pt x="4" y="13"/>
                    </a:moveTo>
                    <a:lnTo>
                      <a:pt x="36" y="0"/>
                    </a:lnTo>
                    <a:lnTo>
                      <a:pt x="46" y="7"/>
                    </a:lnTo>
                    <a:lnTo>
                      <a:pt x="40" y="19"/>
                    </a:lnTo>
                    <a:lnTo>
                      <a:pt x="10" y="30"/>
                    </a:lnTo>
                    <a:lnTo>
                      <a:pt x="0" y="25"/>
                    </a:lnTo>
                    <a:lnTo>
                      <a:pt x="4" y="13"/>
                    </a:lnTo>
                    <a:lnTo>
                      <a:pt x="4" y="13"/>
                    </a:lnTo>
                    <a:close/>
                  </a:path>
                </a:pathLst>
              </a:custGeom>
              <a:solidFill>
                <a:srgbClr val="000000"/>
              </a:solidFill>
              <a:ln w="9525">
                <a:noFill/>
                <a:round/>
                <a:headEnd/>
                <a:tailEnd/>
              </a:ln>
            </p:spPr>
            <p:txBody>
              <a:bodyPr/>
              <a:lstStyle/>
              <a:p>
                <a:endParaRPr lang="tr-TR"/>
              </a:p>
            </p:txBody>
          </p:sp>
          <p:sp>
            <p:nvSpPr>
              <p:cNvPr id="388206" name="Freeform 110"/>
              <p:cNvSpPr>
                <a:spLocks/>
              </p:cNvSpPr>
              <p:nvPr/>
            </p:nvSpPr>
            <p:spPr bwMode="auto">
              <a:xfrm>
                <a:off x="2777" y="1133"/>
                <a:ext cx="68" cy="53"/>
              </a:xfrm>
              <a:custGeom>
                <a:avLst/>
                <a:gdLst/>
                <a:ahLst/>
                <a:cxnLst>
                  <a:cxn ang="0">
                    <a:pos x="0" y="44"/>
                  </a:cxn>
                  <a:cxn ang="0">
                    <a:pos x="5" y="23"/>
                  </a:cxn>
                  <a:cxn ang="0">
                    <a:pos x="20" y="9"/>
                  </a:cxn>
                  <a:cxn ang="0">
                    <a:pos x="40" y="1"/>
                  </a:cxn>
                  <a:cxn ang="0">
                    <a:pos x="61" y="0"/>
                  </a:cxn>
                  <a:cxn ang="0">
                    <a:pos x="68" y="10"/>
                  </a:cxn>
                  <a:cxn ang="0">
                    <a:pos x="59" y="18"/>
                  </a:cxn>
                  <a:cxn ang="0">
                    <a:pos x="31" y="22"/>
                  </a:cxn>
                  <a:cxn ang="0">
                    <a:pos x="16" y="44"/>
                  </a:cxn>
                  <a:cxn ang="0">
                    <a:pos x="8" y="53"/>
                  </a:cxn>
                  <a:cxn ang="0">
                    <a:pos x="0" y="44"/>
                  </a:cxn>
                  <a:cxn ang="0">
                    <a:pos x="0" y="44"/>
                  </a:cxn>
                </a:cxnLst>
                <a:rect l="0" t="0" r="r" b="b"/>
                <a:pathLst>
                  <a:path w="68" h="53">
                    <a:moveTo>
                      <a:pt x="0" y="44"/>
                    </a:moveTo>
                    <a:lnTo>
                      <a:pt x="5" y="23"/>
                    </a:lnTo>
                    <a:lnTo>
                      <a:pt x="20" y="9"/>
                    </a:lnTo>
                    <a:lnTo>
                      <a:pt x="40" y="1"/>
                    </a:lnTo>
                    <a:lnTo>
                      <a:pt x="61" y="0"/>
                    </a:lnTo>
                    <a:lnTo>
                      <a:pt x="68" y="10"/>
                    </a:lnTo>
                    <a:lnTo>
                      <a:pt x="59" y="18"/>
                    </a:lnTo>
                    <a:lnTo>
                      <a:pt x="31" y="22"/>
                    </a:lnTo>
                    <a:lnTo>
                      <a:pt x="16" y="44"/>
                    </a:lnTo>
                    <a:lnTo>
                      <a:pt x="8" y="53"/>
                    </a:lnTo>
                    <a:lnTo>
                      <a:pt x="0" y="44"/>
                    </a:lnTo>
                    <a:lnTo>
                      <a:pt x="0" y="44"/>
                    </a:lnTo>
                    <a:close/>
                  </a:path>
                </a:pathLst>
              </a:custGeom>
              <a:solidFill>
                <a:srgbClr val="000000"/>
              </a:solidFill>
              <a:ln w="9525">
                <a:noFill/>
                <a:round/>
                <a:headEnd/>
                <a:tailEnd/>
              </a:ln>
            </p:spPr>
            <p:txBody>
              <a:bodyPr/>
              <a:lstStyle/>
              <a:p>
                <a:endParaRPr lang="tr-TR"/>
              </a:p>
            </p:txBody>
          </p:sp>
          <p:sp>
            <p:nvSpPr>
              <p:cNvPr id="388207" name="Freeform 111"/>
              <p:cNvSpPr>
                <a:spLocks/>
              </p:cNvSpPr>
              <p:nvPr/>
            </p:nvSpPr>
            <p:spPr bwMode="auto">
              <a:xfrm>
                <a:off x="2888" y="1117"/>
                <a:ext cx="76" cy="49"/>
              </a:xfrm>
              <a:custGeom>
                <a:avLst/>
                <a:gdLst/>
                <a:ahLst/>
                <a:cxnLst>
                  <a:cxn ang="0">
                    <a:pos x="4" y="4"/>
                  </a:cxn>
                  <a:cxn ang="0">
                    <a:pos x="26" y="0"/>
                  </a:cxn>
                  <a:cxn ang="0">
                    <a:pos x="44" y="6"/>
                  </a:cxn>
                  <a:cxn ang="0">
                    <a:pos x="76" y="36"/>
                  </a:cxn>
                  <a:cxn ang="0">
                    <a:pos x="76" y="49"/>
                  </a:cxn>
                  <a:cxn ang="0">
                    <a:pos x="64" y="48"/>
                  </a:cxn>
                  <a:cxn ang="0">
                    <a:pos x="41" y="24"/>
                  </a:cxn>
                  <a:cxn ang="0">
                    <a:pos x="27" y="18"/>
                  </a:cxn>
                  <a:cxn ang="0">
                    <a:pos x="10" y="21"/>
                  </a:cxn>
                  <a:cxn ang="0">
                    <a:pos x="0" y="16"/>
                  </a:cxn>
                  <a:cxn ang="0">
                    <a:pos x="4" y="4"/>
                  </a:cxn>
                  <a:cxn ang="0">
                    <a:pos x="4" y="4"/>
                  </a:cxn>
                </a:cxnLst>
                <a:rect l="0" t="0" r="r" b="b"/>
                <a:pathLst>
                  <a:path w="76" h="49">
                    <a:moveTo>
                      <a:pt x="4" y="4"/>
                    </a:moveTo>
                    <a:lnTo>
                      <a:pt x="26" y="0"/>
                    </a:lnTo>
                    <a:lnTo>
                      <a:pt x="44" y="6"/>
                    </a:lnTo>
                    <a:lnTo>
                      <a:pt x="76" y="36"/>
                    </a:lnTo>
                    <a:lnTo>
                      <a:pt x="76" y="49"/>
                    </a:lnTo>
                    <a:lnTo>
                      <a:pt x="64" y="48"/>
                    </a:lnTo>
                    <a:lnTo>
                      <a:pt x="41" y="24"/>
                    </a:lnTo>
                    <a:lnTo>
                      <a:pt x="27" y="18"/>
                    </a:lnTo>
                    <a:lnTo>
                      <a:pt x="10" y="21"/>
                    </a:lnTo>
                    <a:lnTo>
                      <a:pt x="0" y="16"/>
                    </a:lnTo>
                    <a:lnTo>
                      <a:pt x="4" y="4"/>
                    </a:lnTo>
                    <a:lnTo>
                      <a:pt x="4" y="4"/>
                    </a:lnTo>
                    <a:close/>
                  </a:path>
                </a:pathLst>
              </a:custGeom>
              <a:solidFill>
                <a:srgbClr val="000000"/>
              </a:solidFill>
              <a:ln w="9525">
                <a:noFill/>
                <a:round/>
                <a:headEnd/>
                <a:tailEnd/>
              </a:ln>
            </p:spPr>
            <p:txBody>
              <a:bodyPr/>
              <a:lstStyle/>
              <a:p>
                <a:endParaRPr lang="tr-TR"/>
              </a:p>
            </p:txBody>
          </p:sp>
          <p:sp>
            <p:nvSpPr>
              <p:cNvPr id="388208" name="Freeform 112"/>
              <p:cNvSpPr>
                <a:spLocks/>
              </p:cNvSpPr>
              <p:nvPr/>
            </p:nvSpPr>
            <p:spPr bwMode="auto">
              <a:xfrm>
                <a:off x="2814" y="1191"/>
                <a:ext cx="25" cy="29"/>
              </a:xfrm>
              <a:custGeom>
                <a:avLst/>
                <a:gdLst/>
                <a:ahLst/>
                <a:cxnLst>
                  <a:cxn ang="0">
                    <a:pos x="6" y="4"/>
                  </a:cxn>
                  <a:cxn ang="0">
                    <a:pos x="7" y="3"/>
                  </a:cxn>
                  <a:cxn ang="0">
                    <a:pos x="11" y="0"/>
                  </a:cxn>
                  <a:cxn ang="0">
                    <a:pos x="16" y="1"/>
                  </a:cxn>
                  <a:cxn ang="0">
                    <a:pos x="25" y="19"/>
                  </a:cxn>
                  <a:cxn ang="0">
                    <a:pos x="18" y="26"/>
                  </a:cxn>
                  <a:cxn ang="0">
                    <a:pos x="8" y="29"/>
                  </a:cxn>
                  <a:cxn ang="0">
                    <a:pos x="0" y="20"/>
                  </a:cxn>
                  <a:cxn ang="0">
                    <a:pos x="6" y="4"/>
                  </a:cxn>
                  <a:cxn ang="0">
                    <a:pos x="6" y="4"/>
                  </a:cxn>
                </a:cxnLst>
                <a:rect l="0" t="0" r="r" b="b"/>
                <a:pathLst>
                  <a:path w="25" h="29">
                    <a:moveTo>
                      <a:pt x="6" y="4"/>
                    </a:moveTo>
                    <a:lnTo>
                      <a:pt x="7" y="3"/>
                    </a:lnTo>
                    <a:lnTo>
                      <a:pt x="11" y="0"/>
                    </a:lnTo>
                    <a:lnTo>
                      <a:pt x="16" y="1"/>
                    </a:lnTo>
                    <a:lnTo>
                      <a:pt x="25" y="19"/>
                    </a:lnTo>
                    <a:lnTo>
                      <a:pt x="18" y="26"/>
                    </a:lnTo>
                    <a:lnTo>
                      <a:pt x="8" y="29"/>
                    </a:lnTo>
                    <a:lnTo>
                      <a:pt x="0" y="20"/>
                    </a:lnTo>
                    <a:lnTo>
                      <a:pt x="6" y="4"/>
                    </a:lnTo>
                    <a:lnTo>
                      <a:pt x="6" y="4"/>
                    </a:lnTo>
                    <a:close/>
                  </a:path>
                </a:pathLst>
              </a:custGeom>
              <a:solidFill>
                <a:srgbClr val="000000"/>
              </a:solidFill>
              <a:ln w="9525">
                <a:noFill/>
                <a:round/>
                <a:headEnd/>
                <a:tailEnd/>
              </a:ln>
            </p:spPr>
            <p:txBody>
              <a:bodyPr/>
              <a:lstStyle/>
              <a:p>
                <a:endParaRPr lang="tr-TR"/>
              </a:p>
            </p:txBody>
          </p:sp>
          <p:sp>
            <p:nvSpPr>
              <p:cNvPr id="388209" name="Freeform 113"/>
              <p:cNvSpPr>
                <a:spLocks/>
              </p:cNvSpPr>
              <p:nvPr/>
            </p:nvSpPr>
            <p:spPr bwMode="auto">
              <a:xfrm>
                <a:off x="3097" y="1269"/>
                <a:ext cx="30" cy="83"/>
              </a:xfrm>
              <a:custGeom>
                <a:avLst/>
                <a:gdLst/>
                <a:ahLst/>
                <a:cxnLst>
                  <a:cxn ang="0">
                    <a:pos x="16" y="11"/>
                  </a:cxn>
                  <a:cxn ang="0">
                    <a:pos x="17" y="42"/>
                  </a:cxn>
                  <a:cxn ang="0">
                    <a:pos x="30" y="70"/>
                  </a:cxn>
                  <a:cxn ang="0">
                    <a:pos x="29" y="83"/>
                  </a:cxn>
                  <a:cxn ang="0">
                    <a:pos x="17" y="81"/>
                  </a:cxn>
                  <a:cxn ang="0">
                    <a:pos x="1" y="46"/>
                  </a:cxn>
                  <a:cxn ang="0">
                    <a:pos x="0" y="7"/>
                  </a:cxn>
                  <a:cxn ang="0">
                    <a:pos x="4" y="1"/>
                  </a:cxn>
                  <a:cxn ang="0">
                    <a:pos x="10" y="0"/>
                  </a:cxn>
                  <a:cxn ang="0">
                    <a:pos x="16" y="11"/>
                  </a:cxn>
                  <a:cxn ang="0">
                    <a:pos x="16" y="11"/>
                  </a:cxn>
                </a:cxnLst>
                <a:rect l="0" t="0" r="r" b="b"/>
                <a:pathLst>
                  <a:path w="30" h="83">
                    <a:moveTo>
                      <a:pt x="16" y="11"/>
                    </a:moveTo>
                    <a:lnTo>
                      <a:pt x="17" y="42"/>
                    </a:lnTo>
                    <a:lnTo>
                      <a:pt x="30" y="70"/>
                    </a:lnTo>
                    <a:lnTo>
                      <a:pt x="29" y="83"/>
                    </a:lnTo>
                    <a:lnTo>
                      <a:pt x="17" y="81"/>
                    </a:lnTo>
                    <a:lnTo>
                      <a:pt x="1" y="46"/>
                    </a:lnTo>
                    <a:lnTo>
                      <a:pt x="0" y="7"/>
                    </a:lnTo>
                    <a:lnTo>
                      <a:pt x="4" y="1"/>
                    </a:lnTo>
                    <a:lnTo>
                      <a:pt x="10" y="0"/>
                    </a:lnTo>
                    <a:lnTo>
                      <a:pt x="16" y="11"/>
                    </a:lnTo>
                    <a:lnTo>
                      <a:pt x="16" y="11"/>
                    </a:lnTo>
                    <a:close/>
                  </a:path>
                </a:pathLst>
              </a:custGeom>
              <a:solidFill>
                <a:srgbClr val="000000"/>
              </a:solidFill>
              <a:ln w="9525">
                <a:noFill/>
                <a:round/>
                <a:headEnd/>
                <a:tailEnd/>
              </a:ln>
            </p:spPr>
            <p:txBody>
              <a:bodyPr/>
              <a:lstStyle/>
              <a:p>
                <a:endParaRPr lang="tr-TR"/>
              </a:p>
            </p:txBody>
          </p:sp>
          <p:sp>
            <p:nvSpPr>
              <p:cNvPr id="388210" name="Freeform 114"/>
              <p:cNvSpPr>
                <a:spLocks/>
              </p:cNvSpPr>
              <p:nvPr/>
            </p:nvSpPr>
            <p:spPr bwMode="auto">
              <a:xfrm>
                <a:off x="3058" y="1328"/>
                <a:ext cx="74" cy="106"/>
              </a:xfrm>
              <a:custGeom>
                <a:avLst/>
                <a:gdLst/>
                <a:ahLst/>
                <a:cxnLst>
                  <a:cxn ang="0">
                    <a:pos x="74" y="10"/>
                  </a:cxn>
                  <a:cxn ang="0">
                    <a:pos x="68" y="40"/>
                  </a:cxn>
                  <a:cxn ang="0">
                    <a:pos x="54" y="64"/>
                  </a:cxn>
                  <a:cxn ang="0">
                    <a:pos x="35" y="85"/>
                  </a:cxn>
                  <a:cxn ang="0">
                    <a:pos x="12" y="106"/>
                  </a:cxn>
                  <a:cxn ang="0">
                    <a:pos x="0" y="105"/>
                  </a:cxn>
                  <a:cxn ang="0">
                    <a:pos x="1" y="92"/>
                  </a:cxn>
                  <a:cxn ang="0">
                    <a:pos x="39" y="55"/>
                  </a:cxn>
                  <a:cxn ang="0">
                    <a:pos x="57" y="8"/>
                  </a:cxn>
                  <a:cxn ang="0">
                    <a:pos x="66" y="0"/>
                  </a:cxn>
                  <a:cxn ang="0">
                    <a:pos x="74" y="10"/>
                  </a:cxn>
                  <a:cxn ang="0">
                    <a:pos x="74" y="10"/>
                  </a:cxn>
                </a:cxnLst>
                <a:rect l="0" t="0" r="r" b="b"/>
                <a:pathLst>
                  <a:path w="74" h="106">
                    <a:moveTo>
                      <a:pt x="74" y="10"/>
                    </a:moveTo>
                    <a:lnTo>
                      <a:pt x="68" y="40"/>
                    </a:lnTo>
                    <a:lnTo>
                      <a:pt x="54" y="64"/>
                    </a:lnTo>
                    <a:lnTo>
                      <a:pt x="35" y="85"/>
                    </a:lnTo>
                    <a:lnTo>
                      <a:pt x="12" y="106"/>
                    </a:lnTo>
                    <a:lnTo>
                      <a:pt x="0" y="105"/>
                    </a:lnTo>
                    <a:lnTo>
                      <a:pt x="1" y="92"/>
                    </a:lnTo>
                    <a:lnTo>
                      <a:pt x="39" y="55"/>
                    </a:lnTo>
                    <a:lnTo>
                      <a:pt x="57" y="8"/>
                    </a:lnTo>
                    <a:lnTo>
                      <a:pt x="66" y="0"/>
                    </a:lnTo>
                    <a:lnTo>
                      <a:pt x="74" y="10"/>
                    </a:lnTo>
                    <a:lnTo>
                      <a:pt x="74" y="10"/>
                    </a:lnTo>
                    <a:close/>
                  </a:path>
                </a:pathLst>
              </a:custGeom>
              <a:solidFill>
                <a:srgbClr val="000000"/>
              </a:solidFill>
              <a:ln w="9525">
                <a:noFill/>
                <a:round/>
                <a:headEnd/>
                <a:tailEnd/>
              </a:ln>
            </p:spPr>
            <p:txBody>
              <a:bodyPr/>
              <a:lstStyle/>
              <a:p>
                <a:endParaRPr lang="tr-TR"/>
              </a:p>
            </p:txBody>
          </p:sp>
          <p:sp>
            <p:nvSpPr>
              <p:cNvPr id="388211" name="Freeform 115"/>
              <p:cNvSpPr>
                <a:spLocks/>
              </p:cNvSpPr>
              <p:nvPr/>
            </p:nvSpPr>
            <p:spPr bwMode="auto">
              <a:xfrm>
                <a:off x="3106" y="1298"/>
                <a:ext cx="75" cy="80"/>
              </a:xfrm>
              <a:custGeom>
                <a:avLst/>
                <a:gdLst/>
                <a:ahLst/>
                <a:cxnLst>
                  <a:cxn ang="0">
                    <a:pos x="5" y="2"/>
                  </a:cxn>
                  <a:cxn ang="0">
                    <a:pos x="30" y="0"/>
                  </a:cxn>
                  <a:cxn ang="0">
                    <a:pos x="50" y="16"/>
                  </a:cxn>
                  <a:cxn ang="0">
                    <a:pos x="74" y="66"/>
                  </a:cxn>
                  <a:cxn ang="0">
                    <a:pos x="75" y="79"/>
                  </a:cxn>
                  <a:cxn ang="0">
                    <a:pos x="64" y="80"/>
                  </a:cxn>
                  <a:cxn ang="0">
                    <a:pos x="48" y="56"/>
                  </a:cxn>
                  <a:cxn ang="0">
                    <a:pos x="36" y="26"/>
                  </a:cxn>
                  <a:cxn ang="0">
                    <a:pos x="25" y="18"/>
                  </a:cxn>
                  <a:cxn ang="0">
                    <a:pos x="11" y="19"/>
                  </a:cxn>
                  <a:cxn ang="0">
                    <a:pos x="0" y="14"/>
                  </a:cxn>
                  <a:cxn ang="0">
                    <a:pos x="5" y="2"/>
                  </a:cxn>
                  <a:cxn ang="0">
                    <a:pos x="5" y="2"/>
                  </a:cxn>
                </a:cxnLst>
                <a:rect l="0" t="0" r="r" b="b"/>
                <a:pathLst>
                  <a:path w="75" h="80">
                    <a:moveTo>
                      <a:pt x="5" y="2"/>
                    </a:moveTo>
                    <a:lnTo>
                      <a:pt x="30" y="0"/>
                    </a:lnTo>
                    <a:lnTo>
                      <a:pt x="50" y="16"/>
                    </a:lnTo>
                    <a:lnTo>
                      <a:pt x="74" y="66"/>
                    </a:lnTo>
                    <a:lnTo>
                      <a:pt x="75" y="79"/>
                    </a:lnTo>
                    <a:lnTo>
                      <a:pt x="64" y="80"/>
                    </a:lnTo>
                    <a:lnTo>
                      <a:pt x="48" y="56"/>
                    </a:lnTo>
                    <a:lnTo>
                      <a:pt x="36" y="26"/>
                    </a:lnTo>
                    <a:lnTo>
                      <a:pt x="25" y="18"/>
                    </a:lnTo>
                    <a:lnTo>
                      <a:pt x="11" y="19"/>
                    </a:lnTo>
                    <a:lnTo>
                      <a:pt x="0" y="14"/>
                    </a:lnTo>
                    <a:lnTo>
                      <a:pt x="5" y="2"/>
                    </a:lnTo>
                    <a:lnTo>
                      <a:pt x="5" y="2"/>
                    </a:lnTo>
                    <a:close/>
                  </a:path>
                </a:pathLst>
              </a:custGeom>
              <a:solidFill>
                <a:srgbClr val="000000"/>
              </a:solidFill>
              <a:ln w="9525">
                <a:noFill/>
                <a:round/>
                <a:headEnd/>
                <a:tailEnd/>
              </a:ln>
            </p:spPr>
            <p:txBody>
              <a:bodyPr/>
              <a:lstStyle/>
              <a:p>
                <a:endParaRPr lang="tr-TR"/>
              </a:p>
            </p:txBody>
          </p:sp>
          <p:sp>
            <p:nvSpPr>
              <p:cNvPr id="388212" name="Freeform 116"/>
              <p:cNvSpPr>
                <a:spLocks/>
              </p:cNvSpPr>
              <p:nvPr/>
            </p:nvSpPr>
            <p:spPr bwMode="auto">
              <a:xfrm>
                <a:off x="2984" y="1479"/>
                <a:ext cx="80" cy="77"/>
              </a:xfrm>
              <a:custGeom>
                <a:avLst/>
                <a:gdLst/>
                <a:ahLst/>
                <a:cxnLst>
                  <a:cxn ang="0">
                    <a:pos x="11" y="0"/>
                  </a:cxn>
                  <a:cxn ang="0">
                    <a:pos x="44" y="29"/>
                  </a:cxn>
                  <a:cxn ang="0">
                    <a:pos x="58" y="47"/>
                  </a:cxn>
                  <a:cxn ang="0">
                    <a:pos x="77" y="61"/>
                  </a:cxn>
                  <a:cxn ang="0">
                    <a:pos x="80" y="74"/>
                  </a:cxn>
                  <a:cxn ang="0">
                    <a:pos x="69" y="77"/>
                  </a:cxn>
                  <a:cxn ang="0">
                    <a:pos x="36" y="47"/>
                  </a:cxn>
                  <a:cxn ang="0">
                    <a:pos x="22" y="30"/>
                  </a:cxn>
                  <a:cxn ang="0">
                    <a:pos x="4" y="17"/>
                  </a:cxn>
                  <a:cxn ang="0">
                    <a:pos x="0" y="5"/>
                  </a:cxn>
                  <a:cxn ang="0">
                    <a:pos x="11" y="0"/>
                  </a:cxn>
                  <a:cxn ang="0">
                    <a:pos x="11" y="0"/>
                  </a:cxn>
                </a:cxnLst>
                <a:rect l="0" t="0" r="r" b="b"/>
                <a:pathLst>
                  <a:path w="80" h="77">
                    <a:moveTo>
                      <a:pt x="11" y="0"/>
                    </a:moveTo>
                    <a:lnTo>
                      <a:pt x="44" y="29"/>
                    </a:lnTo>
                    <a:lnTo>
                      <a:pt x="58" y="47"/>
                    </a:lnTo>
                    <a:lnTo>
                      <a:pt x="77" y="61"/>
                    </a:lnTo>
                    <a:lnTo>
                      <a:pt x="80" y="74"/>
                    </a:lnTo>
                    <a:lnTo>
                      <a:pt x="69" y="77"/>
                    </a:lnTo>
                    <a:lnTo>
                      <a:pt x="36" y="47"/>
                    </a:lnTo>
                    <a:lnTo>
                      <a:pt x="22" y="30"/>
                    </a:lnTo>
                    <a:lnTo>
                      <a:pt x="4" y="17"/>
                    </a:lnTo>
                    <a:lnTo>
                      <a:pt x="0" y="5"/>
                    </a:lnTo>
                    <a:lnTo>
                      <a:pt x="11" y="0"/>
                    </a:lnTo>
                    <a:lnTo>
                      <a:pt x="11" y="0"/>
                    </a:lnTo>
                    <a:close/>
                  </a:path>
                </a:pathLst>
              </a:custGeom>
              <a:solidFill>
                <a:srgbClr val="000000"/>
              </a:solidFill>
              <a:ln w="9525">
                <a:noFill/>
                <a:round/>
                <a:headEnd/>
                <a:tailEnd/>
              </a:ln>
            </p:spPr>
            <p:txBody>
              <a:bodyPr/>
              <a:lstStyle/>
              <a:p>
                <a:endParaRPr lang="tr-TR"/>
              </a:p>
            </p:txBody>
          </p:sp>
          <p:sp>
            <p:nvSpPr>
              <p:cNvPr id="388213" name="Freeform 117"/>
              <p:cNvSpPr>
                <a:spLocks/>
              </p:cNvSpPr>
              <p:nvPr/>
            </p:nvSpPr>
            <p:spPr bwMode="auto">
              <a:xfrm>
                <a:off x="2913" y="1475"/>
                <a:ext cx="82" cy="124"/>
              </a:xfrm>
              <a:custGeom>
                <a:avLst/>
                <a:gdLst/>
                <a:ahLst/>
                <a:cxnLst>
                  <a:cxn ang="0">
                    <a:pos x="79" y="16"/>
                  </a:cxn>
                  <a:cxn ang="0">
                    <a:pos x="56" y="56"/>
                  </a:cxn>
                  <a:cxn ang="0">
                    <a:pos x="38" y="94"/>
                  </a:cxn>
                  <a:cxn ang="0">
                    <a:pos x="26" y="109"/>
                  </a:cxn>
                  <a:cxn ang="0">
                    <a:pos x="12" y="124"/>
                  </a:cxn>
                  <a:cxn ang="0">
                    <a:pos x="0" y="123"/>
                  </a:cxn>
                  <a:cxn ang="0">
                    <a:pos x="1" y="110"/>
                  </a:cxn>
                  <a:cxn ang="0">
                    <a:pos x="24" y="82"/>
                  </a:cxn>
                  <a:cxn ang="0">
                    <a:pos x="39" y="50"/>
                  </a:cxn>
                  <a:cxn ang="0">
                    <a:pos x="51" y="21"/>
                  </a:cxn>
                  <a:cxn ang="0">
                    <a:pos x="71" y="0"/>
                  </a:cxn>
                  <a:cxn ang="0">
                    <a:pos x="82" y="4"/>
                  </a:cxn>
                  <a:cxn ang="0">
                    <a:pos x="79" y="16"/>
                  </a:cxn>
                  <a:cxn ang="0">
                    <a:pos x="79" y="16"/>
                  </a:cxn>
                </a:cxnLst>
                <a:rect l="0" t="0" r="r" b="b"/>
                <a:pathLst>
                  <a:path w="82" h="124">
                    <a:moveTo>
                      <a:pt x="79" y="16"/>
                    </a:moveTo>
                    <a:lnTo>
                      <a:pt x="56" y="56"/>
                    </a:lnTo>
                    <a:lnTo>
                      <a:pt x="38" y="94"/>
                    </a:lnTo>
                    <a:lnTo>
                      <a:pt x="26" y="109"/>
                    </a:lnTo>
                    <a:lnTo>
                      <a:pt x="12" y="124"/>
                    </a:lnTo>
                    <a:lnTo>
                      <a:pt x="0" y="123"/>
                    </a:lnTo>
                    <a:lnTo>
                      <a:pt x="1" y="110"/>
                    </a:lnTo>
                    <a:lnTo>
                      <a:pt x="24" y="82"/>
                    </a:lnTo>
                    <a:lnTo>
                      <a:pt x="39" y="50"/>
                    </a:lnTo>
                    <a:lnTo>
                      <a:pt x="51" y="21"/>
                    </a:lnTo>
                    <a:lnTo>
                      <a:pt x="71" y="0"/>
                    </a:lnTo>
                    <a:lnTo>
                      <a:pt x="82" y="4"/>
                    </a:lnTo>
                    <a:lnTo>
                      <a:pt x="79" y="16"/>
                    </a:lnTo>
                    <a:lnTo>
                      <a:pt x="79" y="16"/>
                    </a:lnTo>
                    <a:close/>
                  </a:path>
                </a:pathLst>
              </a:custGeom>
              <a:solidFill>
                <a:srgbClr val="000000"/>
              </a:solidFill>
              <a:ln w="9525">
                <a:noFill/>
                <a:round/>
                <a:headEnd/>
                <a:tailEnd/>
              </a:ln>
            </p:spPr>
            <p:txBody>
              <a:bodyPr/>
              <a:lstStyle/>
              <a:p>
                <a:endParaRPr lang="tr-TR"/>
              </a:p>
            </p:txBody>
          </p:sp>
          <p:sp>
            <p:nvSpPr>
              <p:cNvPr id="388214" name="Freeform 118"/>
              <p:cNvSpPr>
                <a:spLocks/>
              </p:cNvSpPr>
              <p:nvPr/>
            </p:nvSpPr>
            <p:spPr bwMode="auto">
              <a:xfrm>
                <a:off x="2953" y="1532"/>
                <a:ext cx="36" cy="53"/>
              </a:xfrm>
              <a:custGeom>
                <a:avLst/>
                <a:gdLst/>
                <a:ahLst/>
                <a:cxnLst>
                  <a:cxn ang="0">
                    <a:pos x="17" y="7"/>
                  </a:cxn>
                  <a:cxn ang="0">
                    <a:pos x="22" y="25"/>
                  </a:cxn>
                  <a:cxn ang="0">
                    <a:pos x="33" y="38"/>
                  </a:cxn>
                  <a:cxn ang="0">
                    <a:pos x="36" y="50"/>
                  </a:cxn>
                  <a:cxn ang="0">
                    <a:pos x="25" y="53"/>
                  </a:cxn>
                  <a:cxn ang="0">
                    <a:pos x="8" y="35"/>
                  </a:cxn>
                  <a:cxn ang="0">
                    <a:pos x="0" y="11"/>
                  </a:cxn>
                  <a:cxn ang="0">
                    <a:pos x="7" y="0"/>
                  </a:cxn>
                  <a:cxn ang="0">
                    <a:pos x="17" y="7"/>
                  </a:cxn>
                  <a:cxn ang="0">
                    <a:pos x="17" y="7"/>
                  </a:cxn>
                </a:cxnLst>
                <a:rect l="0" t="0" r="r" b="b"/>
                <a:pathLst>
                  <a:path w="36" h="53">
                    <a:moveTo>
                      <a:pt x="17" y="7"/>
                    </a:moveTo>
                    <a:lnTo>
                      <a:pt x="22" y="25"/>
                    </a:lnTo>
                    <a:lnTo>
                      <a:pt x="33" y="38"/>
                    </a:lnTo>
                    <a:lnTo>
                      <a:pt x="36" y="50"/>
                    </a:lnTo>
                    <a:lnTo>
                      <a:pt x="25" y="53"/>
                    </a:lnTo>
                    <a:lnTo>
                      <a:pt x="8" y="35"/>
                    </a:lnTo>
                    <a:lnTo>
                      <a:pt x="0" y="11"/>
                    </a:lnTo>
                    <a:lnTo>
                      <a:pt x="7" y="0"/>
                    </a:lnTo>
                    <a:lnTo>
                      <a:pt x="17" y="7"/>
                    </a:lnTo>
                    <a:lnTo>
                      <a:pt x="17" y="7"/>
                    </a:lnTo>
                    <a:close/>
                  </a:path>
                </a:pathLst>
              </a:custGeom>
              <a:solidFill>
                <a:srgbClr val="000000"/>
              </a:solidFill>
              <a:ln w="9525">
                <a:noFill/>
                <a:round/>
                <a:headEnd/>
                <a:tailEnd/>
              </a:ln>
            </p:spPr>
            <p:txBody>
              <a:bodyPr/>
              <a:lstStyle/>
              <a:p>
                <a:endParaRPr lang="tr-TR"/>
              </a:p>
            </p:txBody>
          </p:sp>
          <p:sp>
            <p:nvSpPr>
              <p:cNvPr id="388215" name="Freeform 119"/>
              <p:cNvSpPr>
                <a:spLocks/>
              </p:cNvSpPr>
              <p:nvPr/>
            </p:nvSpPr>
            <p:spPr bwMode="auto">
              <a:xfrm>
                <a:off x="3013" y="1517"/>
                <a:ext cx="25" cy="61"/>
              </a:xfrm>
              <a:custGeom>
                <a:avLst/>
                <a:gdLst/>
                <a:ahLst/>
                <a:cxnLst>
                  <a:cxn ang="0">
                    <a:pos x="24" y="8"/>
                  </a:cxn>
                  <a:cxn ang="0">
                    <a:pos x="25" y="22"/>
                  </a:cxn>
                  <a:cxn ang="0">
                    <a:pos x="25" y="35"/>
                  </a:cxn>
                  <a:cxn ang="0">
                    <a:pos x="13" y="60"/>
                  </a:cxn>
                  <a:cxn ang="0">
                    <a:pos x="1" y="61"/>
                  </a:cxn>
                  <a:cxn ang="0">
                    <a:pos x="0" y="47"/>
                  </a:cxn>
                  <a:cxn ang="0">
                    <a:pos x="8" y="29"/>
                  </a:cxn>
                  <a:cxn ang="0">
                    <a:pos x="7" y="9"/>
                  </a:cxn>
                  <a:cxn ang="0">
                    <a:pos x="15" y="0"/>
                  </a:cxn>
                  <a:cxn ang="0">
                    <a:pos x="24" y="8"/>
                  </a:cxn>
                  <a:cxn ang="0">
                    <a:pos x="24" y="8"/>
                  </a:cxn>
                </a:cxnLst>
                <a:rect l="0" t="0" r="r" b="b"/>
                <a:pathLst>
                  <a:path w="25" h="61">
                    <a:moveTo>
                      <a:pt x="24" y="8"/>
                    </a:moveTo>
                    <a:lnTo>
                      <a:pt x="25" y="22"/>
                    </a:lnTo>
                    <a:lnTo>
                      <a:pt x="25" y="35"/>
                    </a:lnTo>
                    <a:lnTo>
                      <a:pt x="13" y="60"/>
                    </a:lnTo>
                    <a:lnTo>
                      <a:pt x="1" y="61"/>
                    </a:lnTo>
                    <a:lnTo>
                      <a:pt x="0" y="47"/>
                    </a:lnTo>
                    <a:lnTo>
                      <a:pt x="8" y="29"/>
                    </a:lnTo>
                    <a:lnTo>
                      <a:pt x="7" y="9"/>
                    </a:lnTo>
                    <a:lnTo>
                      <a:pt x="15" y="0"/>
                    </a:lnTo>
                    <a:lnTo>
                      <a:pt x="24" y="8"/>
                    </a:lnTo>
                    <a:lnTo>
                      <a:pt x="24" y="8"/>
                    </a:lnTo>
                    <a:close/>
                  </a:path>
                </a:pathLst>
              </a:custGeom>
              <a:solidFill>
                <a:srgbClr val="000000"/>
              </a:solidFill>
              <a:ln w="9525">
                <a:noFill/>
                <a:round/>
                <a:headEnd/>
                <a:tailEnd/>
              </a:ln>
            </p:spPr>
            <p:txBody>
              <a:bodyPr/>
              <a:lstStyle/>
              <a:p>
                <a:endParaRPr lang="tr-TR"/>
              </a:p>
            </p:txBody>
          </p:sp>
          <p:sp>
            <p:nvSpPr>
              <p:cNvPr id="388216" name="Freeform 120"/>
              <p:cNvSpPr>
                <a:spLocks/>
              </p:cNvSpPr>
              <p:nvPr/>
            </p:nvSpPr>
            <p:spPr bwMode="auto">
              <a:xfrm>
                <a:off x="2905" y="1576"/>
                <a:ext cx="108" cy="328"/>
              </a:xfrm>
              <a:custGeom>
                <a:avLst/>
                <a:gdLst/>
                <a:ahLst/>
                <a:cxnLst>
                  <a:cxn ang="0">
                    <a:pos x="82" y="90"/>
                  </a:cxn>
                  <a:cxn ang="0">
                    <a:pos x="82" y="73"/>
                  </a:cxn>
                  <a:cxn ang="0">
                    <a:pos x="89" y="58"/>
                  </a:cxn>
                  <a:cxn ang="0">
                    <a:pos x="90" y="29"/>
                  </a:cxn>
                  <a:cxn ang="0">
                    <a:pos x="79" y="17"/>
                  </a:cxn>
                  <a:cxn ang="0">
                    <a:pos x="66" y="35"/>
                  </a:cxn>
                  <a:cxn ang="0">
                    <a:pos x="56" y="63"/>
                  </a:cxn>
                  <a:cxn ang="0">
                    <a:pos x="51" y="72"/>
                  </a:cxn>
                  <a:cxn ang="0">
                    <a:pos x="20" y="137"/>
                  </a:cxn>
                  <a:cxn ang="0">
                    <a:pos x="31" y="191"/>
                  </a:cxn>
                  <a:cxn ang="0">
                    <a:pos x="75" y="262"/>
                  </a:cxn>
                  <a:cxn ang="0">
                    <a:pos x="76" y="267"/>
                  </a:cxn>
                  <a:cxn ang="0">
                    <a:pos x="78" y="313"/>
                  </a:cxn>
                  <a:cxn ang="0">
                    <a:pos x="75" y="323"/>
                  </a:cxn>
                  <a:cxn ang="0">
                    <a:pos x="67" y="328"/>
                  </a:cxn>
                  <a:cxn ang="0">
                    <a:pos x="52" y="315"/>
                  </a:cxn>
                  <a:cxn ang="0">
                    <a:pos x="47" y="274"/>
                  </a:cxn>
                  <a:cxn ang="0">
                    <a:pos x="27" y="239"/>
                  </a:cxn>
                  <a:cxn ang="0">
                    <a:pos x="6" y="206"/>
                  </a:cxn>
                  <a:cxn ang="0">
                    <a:pos x="0" y="171"/>
                  </a:cxn>
                  <a:cxn ang="0">
                    <a:pos x="4" y="135"/>
                  </a:cxn>
                  <a:cxn ang="0">
                    <a:pos x="17" y="97"/>
                  </a:cxn>
                  <a:cxn ang="0">
                    <a:pos x="36" y="65"/>
                  </a:cxn>
                  <a:cxn ang="0">
                    <a:pos x="41" y="52"/>
                  </a:cxn>
                  <a:cxn ang="0">
                    <a:pos x="54" y="21"/>
                  </a:cxn>
                  <a:cxn ang="0">
                    <a:pos x="63" y="8"/>
                  </a:cxn>
                  <a:cxn ang="0">
                    <a:pos x="75" y="0"/>
                  </a:cxn>
                  <a:cxn ang="0">
                    <a:pos x="91" y="4"/>
                  </a:cxn>
                  <a:cxn ang="0">
                    <a:pos x="104" y="18"/>
                  </a:cxn>
                  <a:cxn ang="0">
                    <a:pos x="108" y="33"/>
                  </a:cxn>
                  <a:cxn ang="0">
                    <a:pos x="104" y="50"/>
                  </a:cxn>
                  <a:cxn ang="0">
                    <a:pos x="98" y="85"/>
                  </a:cxn>
                  <a:cxn ang="0">
                    <a:pos x="92" y="96"/>
                  </a:cxn>
                  <a:cxn ang="0">
                    <a:pos x="82" y="90"/>
                  </a:cxn>
                  <a:cxn ang="0">
                    <a:pos x="82" y="90"/>
                  </a:cxn>
                </a:cxnLst>
                <a:rect l="0" t="0" r="r" b="b"/>
                <a:pathLst>
                  <a:path w="108" h="328">
                    <a:moveTo>
                      <a:pt x="82" y="90"/>
                    </a:moveTo>
                    <a:lnTo>
                      <a:pt x="82" y="73"/>
                    </a:lnTo>
                    <a:lnTo>
                      <a:pt x="89" y="58"/>
                    </a:lnTo>
                    <a:lnTo>
                      <a:pt x="90" y="29"/>
                    </a:lnTo>
                    <a:lnTo>
                      <a:pt x="79" y="17"/>
                    </a:lnTo>
                    <a:lnTo>
                      <a:pt x="66" y="35"/>
                    </a:lnTo>
                    <a:lnTo>
                      <a:pt x="56" y="63"/>
                    </a:lnTo>
                    <a:lnTo>
                      <a:pt x="51" y="72"/>
                    </a:lnTo>
                    <a:lnTo>
                      <a:pt x="20" y="137"/>
                    </a:lnTo>
                    <a:lnTo>
                      <a:pt x="31" y="191"/>
                    </a:lnTo>
                    <a:lnTo>
                      <a:pt x="75" y="262"/>
                    </a:lnTo>
                    <a:lnTo>
                      <a:pt x="76" y="267"/>
                    </a:lnTo>
                    <a:lnTo>
                      <a:pt x="78" y="313"/>
                    </a:lnTo>
                    <a:lnTo>
                      <a:pt x="75" y="323"/>
                    </a:lnTo>
                    <a:lnTo>
                      <a:pt x="67" y="328"/>
                    </a:lnTo>
                    <a:lnTo>
                      <a:pt x="52" y="315"/>
                    </a:lnTo>
                    <a:lnTo>
                      <a:pt x="47" y="274"/>
                    </a:lnTo>
                    <a:lnTo>
                      <a:pt x="27" y="239"/>
                    </a:lnTo>
                    <a:lnTo>
                      <a:pt x="6" y="206"/>
                    </a:lnTo>
                    <a:lnTo>
                      <a:pt x="0" y="171"/>
                    </a:lnTo>
                    <a:lnTo>
                      <a:pt x="4" y="135"/>
                    </a:lnTo>
                    <a:lnTo>
                      <a:pt x="17" y="97"/>
                    </a:lnTo>
                    <a:lnTo>
                      <a:pt x="36" y="65"/>
                    </a:lnTo>
                    <a:lnTo>
                      <a:pt x="41" y="52"/>
                    </a:lnTo>
                    <a:lnTo>
                      <a:pt x="54" y="21"/>
                    </a:lnTo>
                    <a:lnTo>
                      <a:pt x="63" y="8"/>
                    </a:lnTo>
                    <a:lnTo>
                      <a:pt x="75" y="0"/>
                    </a:lnTo>
                    <a:lnTo>
                      <a:pt x="91" y="4"/>
                    </a:lnTo>
                    <a:lnTo>
                      <a:pt x="104" y="18"/>
                    </a:lnTo>
                    <a:lnTo>
                      <a:pt x="108" y="33"/>
                    </a:lnTo>
                    <a:lnTo>
                      <a:pt x="104" y="50"/>
                    </a:lnTo>
                    <a:lnTo>
                      <a:pt x="98" y="85"/>
                    </a:lnTo>
                    <a:lnTo>
                      <a:pt x="92" y="96"/>
                    </a:lnTo>
                    <a:lnTo>
                      <a:pt x="82" y="90"/>
                    </a:lnTo>
                    <a:lnTo>
                      <a:pt x="82" y="90"/>
                    </a:lnTo>
                    <a:close/>
                  </a:path>
                </a:pathLst>
              </a:custGeom>
              <a:solidFill>
                <a:srgbClr val="000000"/>
              </a:solidFill>
              <a:ln w="9525">
                <a:noFill/>
                <a:round/>
                <a:headEnd/>
                <a:tailEnd/>
              </a:ln>
            </p:spPr>
            <p:txBody>
              <a:bodyPr/>
              <a:lstStyle/>
              <a:p>
                <a:endParaRPr lang="tr-TR"/>
              </a:p>
            </p:txBody>
          </p:sp>
          <p:sp>
            <p:nvSpPr>
              <p:cNvPr id="388217" name="Freeform 121"/>
              <p:cNvSpPr>
                <a:spLocks/>
              </p:cNvSpPr>
              <p:nvPr/>
            </p:nvSpPr>
            <p:spPr bwMode="auto">
              <a:xfrm>
                <a:off x="3008" y="1569"/>
                <a:ext cx="91" cy="256"/>
              </a:xfrm>
              <a:custGeom>
                <a:avLst/>
                <a:gdLst/>
                <a:ahLst/>
                <a:cxnLst>
                  <a:cxn ang="0">
                    <a:pos x="12" y="0"/>
                  </a:cxn>
                  <a:cxn ang="0">
                    <a:pos x="43" y="33"/>
                  </a:cxn>
                  <a:cxn ang="0">
                    <a:pos x="59" y="74"/>
                  </a:cxn>
                  <a:cxn ang="0">
                    <a:pos x="56" y="138"/>
                  </a:cxn>
                  <a:cxn ang="0">
                    <a:pos x="64" y="192"/>
                  </a:cxn>
                  <a:cxn ang="0">
                    <a:pos x="75" y="214"/>
                  </a:cxn>
                  <a:cxn ang="0">
                    <a:pos x="91" y="238"/>
                  </a:cxn>
                  <a:cxn ang="0">
                    <a:pos x="90" y="246"/>
                  </a:cxn>
                  <a:cxn ang="0">
                    <a:pos x="82" y="254"/>
                  </a:cxn>
                  <a:cxn ang="0">
                    <a:pos x="62" y="256"/>
                  </a:cxn>
                  <a:cxn ang="0">
                    <a:pos x="34" y="200"/>
                  </a:cxn>
                  <a:cxn ang="0">
                    <a:pos x="27" y="136"/>
                  </a:cxn>
                  <a:cxn ang="0">
                    <a:pos x="43" y="78"/>
                  </a:cxn>
                  <a:cxn ang="0">
                    <a:pos x="28" y="42"/>
                  </a:cxn>
                  <a:cxn ang="0">
                    <a:pos x="1" y="14"/>
                  </a:cxn>
                  <a:cxn ang="0">
                    <a:pos x="0" y="1"/>
                  </a:cxn>
                  <a:cxn ang="0">
                    <a:pos x="12" y="0"/>
                  </a:cxn>
                  <a:cxn ang="0">
                    <a:pos x="12" y="0"/>
                  </a:cxn>
                </a:cxnLst>
                <a:rect l="0" t="0" r="r" b="b"/>
                <a:pathLst>
                  <a:path w="91" h="256">
                    <a:moveTo>
                      <a:pt x="12" y="0"/>
                    </a:moveTo>
                    <a:lnTo>
                      <a:pt x="43" y="33"/>
                    </a:lnTo>
                    <a:lnTo>
                      <a:pt x="59" y="74"/>
                    </a:lnTo>
                    <a:lnTo>
                      <a:pt x="56" y="138"/>
                    </a:lnTo>
                    <a:lnTo>
                      <a:pt x="64" y="192"/>
                    </a:lnTo>
                    <a:lnTo>
                      <a:pt x="75" y="214"/>
                    </a:lnTo>
                    <a:lnTo>
                      <a:pt x="91" y="238"/>
                    </a:lnTo>
                    <a:lnTo>
                      <a:pt x="90" y="246"/>
                    </a:lnTo>
                    <a:lnTo>
                      <a:pt x="82" y="254"/>
                    </a:lnTo>
                    <a:lnTo>
                      <a:pt x="62" y="256"/>
                    </a:lnTo>
                    <a:lnTo>
                      <a:pt x="34" y="200"/>
                    </a:lnTo>
                    <a:lnTo>
                      <a:pt x="27" y="136"/>
                    </a:lnTo>
                    <a:lnTo>
                      <a:pt x="43" y="78"/>
                    </a:lnTo>
                    <a:lnTo>
                      <a:pt x="28" y="42"/>
                    </a:lnTo>
                    <a:lnTo>
                      <a:pt x="1" y="14"/>
                    </a:lnTo>
                    <a:lnTo>
                      <a:pt x="0" y="1"/>
                    </a:lnTo>
                    <a:lnTo>
                      <a:pt x="12" y="0"/>
                    </a:lnTo>
                    <a:lnTo>
                      <a:pt x="12" y="0"/>
                    </a:lnTo>
                    <a:close/>
                  </a:path>
                </a:pathLst>
              </a:custGeom>
              <a:solidFill>
                <a:srgbClr val="000000"/>
              </a:solidFill>
              <a:ln w="9525">
                <a:noFill/>
                <a:round/>
                <a:headEnd/>
                <a:tailEnd/>
              </a:ln>
            </p:spPr>
            <p:txBody>
              <a:bodyPr/>
              <a:lstStyle/>
              <a:p>
                <a:endParaRPr lang="tr-TR"/>
              </a:p>
            </p:txBody>
          </p:sp>
          <p:sp>
            <p:nvSpPr>
              <p:cNvPr id="388218" name="Freeform 122"/>
              <p:cNvSpPr>
                <a:spLocks/>
              </p:cNvSpPr>
              <p:nvPr/>
            </p:nvSpPr>
            <p:spPr bwMode="auto">
              <a:xfrm>
                <a:off x="3064" y="1380"/>
                <a:ext cx="89" cy="227"/>
              </a:xfrm>
              <a:custGeom>
                <a:avLst/>
                <a:gdLst/>
                <a:ahLst/>
                <a:cxnLst>
                  <a:cxn ang="0">
                    <a:pos x="89" y="11"/>
                  </a:cxn>
                  <a:cxn ang="0">
                    <a:pos x="70" y="115"/>
                  </a:cxn>
                  <a:cxn ang="0">
                    <a:pos x="59" y="146"/>
                  </a:cxn>
                  <a:cxn ang="0">
                    <a:pos x="46" y="171"/>
                  </a:cxn>
                  <a:cxn ang="0">
                    <a:pos x="14" y="224"/>
                  </a:cxn>
                  <a:cxn ang="0">
                    <a:pos x="3" y="227"/>
                  </a:cxn>
                  <a:cxn ang="0">
                    <a:pos x="0" y="214"/>
                  </a:cxn>
                  <a:cxn ang="0">
                    <a:pos x="17" y="186"/>
                  </a:cxn>
                  <a:cxn ang="0">
                    <a:pos x="31" y="163"/>
                  </a:cxn>
                  <a:cxn ang="0">
                    <a:pos x="54" y="110"/>
                  </a:cxn>
                  <a:cxn ang="0">
                    <a:pos x="72" y="7"/>
                  </a:cxn>
                  <a:cxn ang="0">
                    <a:pos x="77" y="1"/>
                  </a:cxn>
                  <a:cxn ang="0">
                    <a:pos x="83" y="0"/>
                  </a:cxn>
                  <a:cxn ang="0">
                    <a:pos x="89" y="11"/>
                  </a:cxn>
                  <a:cxn ang="0">
                    <a:pos x="89" y="11"/>
                  </a:cxn>
                </a:cxnLst>
                <a:rect l="0" t="0" r="r" b="b"/>
                <a:pathLst>
                  <a:path w="89" h="227">
                    <a:moveTo>
                      <a:pt x="89" y="11"/>
                    </a:moveTo>
                    <a:lnTo>
                      <a:pt x="70" y="115"/>
                    </a:lnTo>
                    <a:lnTo>
                      <a:pt x="59" y="146"/>
                    </a:lnTo>
                    <a:lnTo>
                      <a:pt x="46" y="171"/>
                    </a:lnTo>
                    <a:lnTo>
                      <a:pt x="14" y="224"/>
                    </a:lnTo>
                    <a:lnTo>
                      <a:pt x="3" y="227"/>
                    </a:lnTo>
                    <a:lnTo>
                      <a:pt x="0" y="214"/>
                    </a:lnTo>
                    <a:lnTo>
                      <a:pt x="17" y="186"/>
                    </a:lnTo>
                    <a:lnTo>
                      <a:pt x="31" y="163"/>
                    </a:lnTo>
                    <a:lnTo>
                      <a:pt x="54" y="110"/>
                    </a:lnTo>
                    <a:lnTo>
                      <a:pt x="72" y="7"/>
                    </a:lnTo>
                    <a:lnTo>
                      <a:pt x="77" y="1"/>
                    </a:lnTo>
                    <a:lnTo>
                      <a:pt x="83" y="0"/>
                    </a:lnTo>
                    <a:lnTo>
                      <a:pt x="89" y="11"/>
                    </a:lnTo>
                    <a:lnTo>
                      <a:pt x="89" y="11"/>
                    </a:lnTo>
                    <a:close/>
                  </a:path>
                </a:pathLst>
              </a:custGeom>
              <a:solidFill>
                <a:srgbClr val="000000"/>
              </a:solidFill>
              <a:ln w="9525">
                <a:noFill/>
                <a:round/>
                <a:headEnd/>
                <a:tailEnd/>
              </a:ln>
            </p:spPr>
            <p:txBody>
              <a:bodyPr/>
              <a:lstStyle/>
              <a:p>
                <a:endParaRPr lang="tr-TR"/>
              </a:p>
            </p:txBody>
          </p:sp>
          <p:sp>
            <p:nvSpPr>
              <p:cNvPr id="388219" name="Freeform 123"/>
              <p:cNvSpPr>
                <a:spLocks/>
              </p:cNvSpPr>
              <p:nvPr/>
            </p:nvSpPr>
            <p:spPr bwMode="auto">
              <a:xfrm>
                <a:off x="3108" y="1446"/>
                <a:ext cx="107" cy="297"/>
              </a:xfrm>
              <a:custGeom>
                <a:avLst/>
                <a:gdLst/>
                <a:ahLst/>
                <a:cxnLst>
                  <a:cxn ang="0">
                    <a:pos x="81" y="10"/>
                  </a:cxn>
                  <a:cxn ang="0">
                    <a:pos x="87" y="43"/>
                  </a:cxn>
                  <a:cxn ang="0">
                    <a:pos x="97" y="73"/>
                  </a:cxn>
                  <a:cxn ang="0">
                    <a:pos x="107" y="137"/>
                  </a:cxn>
                  <a:cxn ang="0">
                    <a:pos x="95" y="181"/>
                  </a:cxn>
                  <a:cxn ang="0">
                    <a:pos x="78" y="195"/>
                  </a:cxn>
                  <a:cxn ang="0">
                    <a:pos x="62" y="209"/>
                  </a:cxn>
                  <a:cxn ang="0">
                    <a:pos x="20" y="231"/>
                  </a:cxn>
                  <a:cxn ang="0">
                    <a:pos x="27" y="252"/>
                  </a:cxn>
                  <a:cxn ang="0">
                    <a:pos x="40" y="285"/>
                  </a:cxn>
                  <a:cxn ang="0">
                    <a:pos x="34" y="297"/>
                  </a:cxn>
                  <a:cxn ang="0">
                    <a:pos x="23" y="290"/>
                  </a:cxn>
                  <a:cxn ang="0">
                    <a:pos x="8" y="262"/>
                  </a:cxn>
                  <a:cxn ang="0">
                    <a:pos x="0" y="229"/>
                  </a:cxn>
                  <a:cxn ang="0">
                    <a:pos x="11" y="208"/>
                  </a:cxn>
                  <a:cxn ang="0">
                    <a:pos x="34" y="194"/>
                  </a:cxn>
                  <a:cxn ang="0">
                    <a:pos x="50" y="185"/>
                  </a:cxn>
                  <a:cxn ang="0">
                    <a:pos x="65" y="175"/>
                  </a:cxn>
                  <a:cxn ang="0">
                    <a:pos x="91" y="135"/>
                  </a:cxn>
                  <a:cxn ang="0">
                    <a:pos x="89" y="100"/>
                  </a:cxn>
                  <a:cxn ang="0">
                    <a:pos x="79" y="72"/>
                  </a:cxn>
                  <a:cxn ang="0">
                    <a:pos x="65" y="10"/>
                  </a:cxn>
                  <a:cxn ang="0">
                    <a:pos x="73" y="0"/>
                  </a:cxn>
                  <a:cxn ang="0">
                    <a:pos x="81" y="10"/>
                  </a:cxn>
                  <a:cxn ang="0">
                    <a:pos x="81" y="10"/>
                  </a:cxn>
                </a:cxnLst>
                <a:rect l="0" t="0" r="r" b="b"/>
                <a:pathLst>
                  <a:path w="107" h="297">
                    <a:moveTo>
                      <a:pt x="81" y="10"/>
                    </a:moveTo>
                    <a:lnTo>
                      <a:pt x="87" y="43"/>
                    </a:lnTo>
                    <a:lnTo>
                      <a:pt x="97" y="73"/>
                    </a:lnTo>
                    <a:lnTo>
                      <a:pt x="107" y="137"/>
                    </a:lnTo>
                    <a:lnTo>
                      <a:pt x="95" y="181"/>
                    </a:lnTo>
                    <a:lnTo>
                      <a:pt x="78" y="195"/>
                    </a:lnTo>
                    <a:lnTo>
                      <a:pt x="62" y="209"/>
                    </a:lnTo>
                    <a:lnTo>
                      <a:pt x="20" y="231"/>
                    </a:lnTo>
                    <a:lnTo>
                      <a:pt x="27" y="252"/>
                    </a:lnTo>
                    <a:lnTo>
                      <a:pt x="40" y="285"/>
                    </a:lnTo>
                    <a:lnTo>
                      <a:pt x="34" y="297"/>
                    </a:lnTo>
                    <a:lnTo>
                      <a:pt x="23" y="290"/>
                    </a:lnTo>
                    <a:lnTo>
                      <a:pt x="8" y="262"/>
                    </a:lnTo>
                    <a:lnTo>
                      <a:pt x="0" y="229"/>
                    </a:lnTo>
                    <a:lnTo>
                      <a:pt x="11" y="208"/>
                    </a:lnTo>
                    <a:lnTo>
                      <a:pt x="34" y="194"/>
                    </a:lnTo>
                    <a:lnTo>
                      <a:pt x="50" y="185"/>
                    </a:lnTo>
                    <a:lnTo>
                      <a:pt x="65" y="175"/>
                    </a:lnTo>
                    <a:lnTo>
                      <a:pt x="91" y="135"/>
                    </a:lnTo>
                    <a:lnTo>
                      <a:pt x="89" y="100"/>
                    </a:lnTo>
                    <a:lnTo>
                      <a:pt x="79" y="72"/>
                    </a:lnTo>
                    <a:lnTo>
                      <a:pt x="65" y="10"/>
                    </a:lnTo>
                    <a:lnTo>
                      <a:pt x="73" y="0"/>
                    </a:lnTo>
                    <a:lnTo>
                      <a:pt x="81" y="10"/>
                    </a:lnTo>
                    <a:lnTo>
                      <a:pt x="81" y="10"/>
                    </a:lnTo>
                    <a:close/>
                  </a:path>
                </a:pathLst>
              </a:custGeom>
              <a:solidFill>
                <a:srgbClr val="000000"/>
              </a:solidFill>
              <a:ln w="9525">
                <a:noFill/>
                <a:round/>
                <a:headEnd/>
                <a:tailEnd/>
              </a:ln>
            </p:spPr>
            <p:txBody>
              <a:bodyPr/>
              <a:lstStyle/>
              <a:p>
                <a:endParaRPr lang="tr-TR"/>
              </a:p>
            </p:txBody>
          </p:sp>
          <p:sp>
            <p:nvSpPr>
              <p:cNvPr id="388220" name="Freeform 124"/>
              <p:cNvSpPr>
                <a:spLocks/>
              </p:cNvSpPr>
              <p:nvPr/>
            </p:nvSpPr>
            <p:spPr bwMode="auto">
              <a:xfrm>
                <a:off x="2894" y="1483"/>
                <a:ext cx="34" cy="116"/>
              </a:xfrm>
              <a:custGeom>
                <a:avLst/>
                <a:gdLst/>
                <a:ahLst/>
                <a:cxnLst>
                  <a:cxn ang="0">
                    <a:pos x="34" y="10"/>
                  </a:cxn>
                  <a:cxn ang="0">
                    <a:pos x="23" y="70"/>
                  </a:cxn>
                  <a:cxn ang="0">
                    <a:pos x="18" y="103"/>
                  </a:cxn>
                  <a:cxn ang="0">
                    <a:pos x="19" y="115"/>
                  </a:cxn>
                  <a:cxn ang="0">
                    <a:pos x="6" y="116"/>
                  </a:cxn>
                  <a:cxn ang="0">
                    <a:pos x="0" y="93"/>
                  </a:cxn>
                  <a:cxn ang="0">
                    <a:pos x="6" y="65"/>
                  </a:cxn>
                  <a:cxn ang="0">
                    <a:pos x="18" y="9"/>
                  </a:cxn>
                  <a:cxn ang="0">
                    <a:pos x="26" y="0"/>
                  </a:cxn>
                  <a:cxn ang="0">
                    <a:pos x="34" y="10"/>
                  </a:cxn>
                  <a:cxn ang="0">
                    <a:pos x="34" y="10"/>
                  </a:cxn>
                </a:cxnLst>
                <a:rect l="0" t="0" r="r" b="b"/>
                <a:pathLst>
                  <a:path w="34" h="116">
                    <a:moveTo>
                      <a:pt x="34" y="10"/>
                    </a:moveTo>
                    <a:lnTo>
                      <a:pt x="23" y="70"/>
                    </a:lnTo>
                    <a:lnTo>
                      <a:pt x="18" y="103"/>
                    </a:lnTo>
                    <a:lnTo>
                      <a:pt x="19" y="115"/>
                    </a:lnTo>
                    <a:lnTo>
                      <a:pt x="6" y="116"/>
                    </a:lnTo>
                    <a:lnTo>
                      <a:pt x="0" y="93"/>
                    </a:lnTo>
                    <a:lnTo>
                      <a:pt x="6" y="65"/>
                    </a:lnTo>
                    <a:lnTo>
                      <a:pt x="18" y="9"/>
                    </a:lnTo>
                    <a:lnTo>
                      <a:pt x="26" y="0"/>
                    </a:lnTo>
                    <a:lnTo>
                      <a:pt x="34" y="10"/>
                    </a:lnTo>
                    <a:lnTo>
                      <a:pt x="34" y="10"/>
                    </a:lnTo>
                    <a:close/>
                  </a:path>
                </a:pathLst>
              </a:custGeom>
              <a:solidFill>
                <a:srgbClr val="000000"/>
              </a:solidFill>
              <a:ln w="9525">
                <a:noFill/>
                <a:round/>
                <a:headEnd/>
                <a:tailEnd/>
              </a:ln>
            </p:spPr>
            <p:txBody>
              <a:bodyPr/>
              <a:lstStyle/>
              <a:p>
                <a:endParaRPr lang="tr-TR"/>
              </a:p>
            </p:txBody>
          </p:sp>
          <p:sp>
            <p:nvSpPr>
              <p:cNvPr id="388221" name="Freeform 125"/>
              <p:cNvSpPr>
                <a:spLocks/>
              </p:cNvSpPr>
              <p:nvPr/>
            </p:nvSpPr>
            <p:spPr bwMode="auto">
              <a:xfrm>
                <a:off x="2913" y="1588"/>
                <a:ext cx="24" cy="56"/>
              </a:xfrm>
              <a:custGeom>
                <a:avLst/>
                <a:gdLst/>
                <a:ahLst/>
                <a:cxnLst>
                  <a:cxn ang="0">
                    <a:pos x="16" y="7"/>
                  </a:cxn>
                  <a:cxn ang="0">
                    <a:pos x="24" y="45"/>
                  </a:cxn>
                  <a:cxn ang="0">
                    <a:pos x="17" y="56"/>
                  </a:cxn>
                  <a:cxn ang="0">
                    <a:pos x="7" y="49"/>
                  </a:cxn>
                  <a:cxn ang="0">
                    <a:pos x="0" y="11"/>
                  </a:cxn>
                  <a:cxn ang="0">
                    <a:pos x="7" y="0"/>
                  </a:cxn>
                  <a:cxn ang="0">
                    <a:pos x="16" y="7"/>
                  </a:cxn>
                  <a:cxn ang="0">
                    <a:pos x="16" y="7"/>
                  </a:cxn>
                </a:cxnLst>
                <a:rect l="0" t="0" r="r" b="b"/>
                <a:pathLst>
                  <a:path w="24" h="56">
                    <a:moveTo>
                      <a:pt x="16" y="7"/>
                    </a:moveTo>
                    <a:lnTo>
                      <a:pt x="24" y="45"/>
                    </a:lnTo>
                    <a:lnTo>
                      <a:pt x="17" y="56"/>
                    </a:lnTo>
                    <a:lnTo>
                      <a:pt x="7" y="49"/>
                    </a:lnTo>
                    <a:lnTo>
                      <a:pt x="0" y="11"/>
                    </a:lnTo>
                    <a:lnTo>
                      <a:pt x="7" y="0"/>
                    </a:lnTo>
                    <a:lnTo>
                      <a:pt x="16" y="7"/>
                    </a:lnTo>
                    <a:lnTo>
                      <a:pt x="16" y="7"/>
                    </a:lnTo>
                    <a:close/>
                  </a:path>
                </a:pathLst>
              </a:custGeom>
              <a:solidFill>
                <a:srgbClr val="000000"/>
              </a:solidFill>
              <a:ln w="9525">
                <a:noFill/>
                <a:round/>
                <a:headEnd/>
                <a:tailEnd/>
              </a:ln>
            </p:spPr>
            <p:txBody>
              <a:bodyPr/>
              <a:lstStyle/>
              <a:p>
                <a:endParaRPr lang="tr-TR"/>
              </a:p>
            </p:txBody>
          </p:sp>
          <p:sp>
            <p:nvSpPr>
              <p:cNvPr id="388222" name="Freeform 126"/>
              <p:cNvSpPr>
                <a:spLocks/>
              </p:cNvSpPr>
              <p:nvPr/>
            </p:nvSpPr>
            <p:spPr bwMode="auto">
              <a:xfrm>
                <a:off x="2793" y="1466"/>
                <a:ext cx="96" cy="353"/>
              </a:xfrm>
              <a:custGeom>
                <a:avLst/>
                <a:gdLst/>
                <a:ahLst/>
                <a:cxnLst>
                  <a:cxn ang="0">
                    <a:pos x="96" y="13"/>
                  </a:cxn>
                  <a:cxn ang="0">
                    <a:pos x="73" y="44"/>
                  </a:cxn>
                  <a:cxn ang="0">
                    <a:pos x="51" y="73"/>
                  </a:cxn>
                  <a:cxn ang="0">
                    <a:pos x="19" y="141"/>
                  </a:cxn>
                  <a:cxn ang="0">
                    <a:pos x="15" y="152"/>
                  </a:cxn>
                  <a:cxn ang="0">
                    <a:pos x="24" y="161"/>
                  </a:cxn>
                  <a:cxn ang="0">
                    <a:pos x="34" y="166"/>
                  </a:cxn>
                  <a:cxn ang="0">
                    <a:pos x="57" y="175"/>
                  </a:cxn>
                  <a:cxn ang="0">
                    <a:pos x="61" y="189"/>
                  </a:cxn>
                  <a:cxn ang="0">
                    <a:pos x="34" y="257"/>
                  </a:cxn>
                  <a:cxn ang="0">
                    <a:pos x="39" y="283"/>
                  </a:cxn>
                  <a:cxn ang="0">
                    <a:pos x="51" y="302"/>
                  </a:cxn>
                  <a:cxn ang="0">
                    <a:pos x="69" y="319"/>
                  </a:cxn>
                  <a:cxn ang="0">
                    <a:pos x="86" y="340"/>
                  </a:cxn>
                  <a:cxn ang="0">
                    <a:pos x="84" y="353"/>
                  </a:cxn>
                  <a:cxn ang="0">
                    <a:pos x="73" y="351"/>
                  </a:cxn>
                  <a:cxn ang="0">
                    <a:pos x="17" y="257"/>
                  </a:cxn>
                  <a:cxn ang="0">
                    <a:pos x="23" y="222"/>
                  </a:cxn>
                  <a:cxn ang="0">
                    <a:pos x="37" y="189"/>
                  </a:cxn>
                  <a:cxn ang="0">
                    <a:pos x="0" y="161"/>
                  </a:cxn>
                  <a:cxn ang="0">
                    <a:pos x="4" y="135"/>
                  </a:cxn>
                  <a:cxn ang="0">
                    <a:pos x="19" y="96"/>
                  </a:cxn>
                  <a:cxn ang="0">
                    <a:pos x="37" y="65"/>
                  </a:cxn>
                  <a:cxn ang="0">
                    <a:pos x="59" y="34"/>
                  </a:cxn>
                  <a:cxn ang="0">
                    <a:pos x="83" y="2"/>
                  </a:cxn>
                  <a:cxn ang="0">
                    <a:pos x="94" y="0"/>
                  </a:cxn>
                  <a:cxn ang="0">
                    <a:pos x="96" y="13"/>
                  </a:cxn>
                  <a:cxn ang="0">
                    <a:pos x="96" y="13"/>
                  </a:cxn>
                </a:cxnLst>
                <a:rect l="0" t="0" r="r" b="b"/>
                <a:pathLst>
                  <a:path w="96" h="353">
                    <a:moveTo>
                      <a:pt x="96" y="13"/>
                    </a:moveTo>
                    <a:lnTo>
                      <a:pt x="73" y="44"/>
                    </a:lnTo>
                    <a:lnTo>
                      <a:pt x="51" y="73"/>
                    </a:lnTo>
                    <a:lnTo>
                      <a:pt x="19" y="141"/>
                    </a:lnTo>
                    <a:lnTo>
                      <a:pt x="15" y="152"/>
                    </a:lnTo>
                    <a:lnTo>
                      <a:pt x="24" y="161"/>
                    </a:lnTo>
                    <a:lnTo>
                      <a:pt x="34" y="166"/>
                    </a:lnTo>
                    <a:lnTo>
                      <a:pt x="57" y="175"/>
                    </a:lnTo>
                    <a:lnTo>
                      <a:pt x="61" y="189"/>
                    </a:lnTo>
                    <a:lnTo>
                      <a:pt x="34" y="257"/>
                    </a:lnTo>
                    <a:lnTo>
                      <a:pt x="39" y="283"/>
                    </a:lnTo>
                    <a:lnTo>
                      <a:pt x="51" y="302"/>
                    </a:lnTo>
                    <a:lnTo>
                      <a:pt x="69" y="319"/>
                    </a:lnTo>
                    <a:lnTo>
                      <a:pt x="86" y="340"/>
                    </a:lnTo>
                    <a:lnTo>
                      <a:pt x="84" y="353"/>
                    </a:lnTo>
                    <a:lnTo>
                      <a:pt x="73" y="351"/>
                    </a:lnTo>
                    <a:lnTo>
                      <a:pt x="17" y="257"/>
                    </a:lnTo>
                    <a:lnTo>
                      <a:pt x="23" y="222"/>
                    </a:lnTo>
                    <a:lnTo>
                      <a:pt x="37" y="189"/>
                    </a:lnTo>
                    <a:lnTo>
                      <a:pt x="0" y="161"/>
                    </a:lnTo>
                    <a:lnTo>
                      <a:pt x="4" y="135"/>
                    </a:lnTo>
                    <a:lnTo>
                      <a:pt x="19" y="96"/>
                    </a:lnTo>
                    <a:lnTo>
                      <a:pt x="37" y="65"/>
                    </a:lnTo>
                    <a:lnTo>
                      <a:pt x="59" y="34"/>
                    </a:lnTo>
                    <a:lnTo>
                      <a:pt x="83" y="2"/>
                    </a:lnTo>
                    <a:lnTo>
                      <a:pt x="94" y="0"/>
                    </a:lnTo>
                    <a:lnTo>
                      <a:pt x="96" y="13"/>
                    </a:lnTo>
                    <a:lnTo>
                      <a:pt x="96" y="13"/>
                    </a:lnTo>
                    <a:close/>
                  </a:path>
                </a:pathLst>
              </a:custGeom>
              <a:solidFill>
                <a:srgbClr val="000000"/>
              </a:solidFill>
              <a:ln w="9525">
                <a:noFill/>
                <a:round/>
                <a:headEnd/>
                <a:tailEnd/>
              </a:ln>
            </p:spPr>
            <p:txBody>
              <a:bodyPr/>
              <a:lstStyle/>
              <a:p>
                <a:endParaRPr lang="tr-TR"/>
              </a:p>
            </p:txBody>
          </p:sp>
          <p:sp>
            <p:nvSpPr>
              <p:cNvPr id="388223" name="Freeform 127"/>
              <p:cNvSpPr>
                <a:spLocks/>
              </p:cNvSpPr>
              <p:nvPr/>
            </p:nvSpPr>
            <p:spPr bwMode="auto">
              <a:xfrm>
                <a:off x="2641" y="2073"/>
                <a:ext cx="215" cy="62"/>
              </a:xfrm>
              <a:custGeom>
                <a:avLst/>
                <a:gdLst/>
                <a:ahLst/>
                <a:cxnLst>
                  <a:cxn ang="0">
                    <a:pos x="199" y="59"/>
                  </a:cxn>
                  <a:cxn ang="0">
                    <a:pos x="188" y="47"/>
                  </a:cxn>
                  <a:cxn ang="0">
                    <a:pos x="173" y="43"/>
                  </a:cxn>
                  <a:cxn ang="0">
                    <a:pos x="135" y="48"/>
                  </a:cxn>
                  <a:cxn ang="0">
                    <a:pos x="93" y="47"/>
                  </a:cxn>
                  <a:cxn ang="0">
                    <a:pos x="54" y="33"/>
                  </a:cxn>
                  <a:cxn ang="0">
                    <a:pos x="32" y="21"/>
                  </a:cxn>
                  <a:cxn ang="0">
                    <a:pos x="11" y="18"/>
                  </a:cxn>
                  <a:cxn ang="0">
                    <a:pos x="0" y="13"/>
                  </a:cxn>
                  <a:cxn ang="0">
                    <a:pos x="6" y="0"/>
                  </a:cxn>
                  <a:cxn ang="0">
                    <a:pos x="32" y="2"/>
                  </a:cxn>
                  <a:cxn ang="0">
                    <a:pos x="59" y="16"/>
                  </a:cxn>
                  <a:cxn ang="0">
                    <a:pos x="96" y="29"/>
                  </a:cxn>
                  <a:cxn ang="0">
                    <a:pos x="132" y="30"/>
                  </a:cxn>
                  <a:cxn ang="0">
                    <a:pos x="180" y="26"/>
                  </a:cxn>
                  <a:cxn ang="0">
                    <a:pos x="199" y="33"/>
                  </a:cxn>
                  <a:cxn ang="0">
                    <a:pos x="215" y="50"/>
                  </a:cxn>
                  <a:cxn ang="0">
                    <a:pos x="212" y="62"/>
                  </a:cxn>
                  <a:cxn ang="0">
                    <a:pos x="199" y="59"/>
                  </a:cxn>
                  <a:cxn ang="0">
                    <a:pos x="199" y="59"/>
                  </a:cxn>
                </a:cxnLst>
                <a:rect l="0" t="0" r="r" b="b"/>
                <a:pathLst>
                  <a:path w="215" h="62">
                    <a:moveTo>
                      <a:pt x="199" y="59"/>
                    </a:moveTo>
                    <a:lnTo>
                      <a:pt x="188" y="47"/>
                    </a:lnTo>
                    <a:lnTo>
                      <a:pt x="173" y="43"/>
                    </a:lnTo>
                    <a:lnTo>
                      <a:pt x="135" y="48"/>
                    </a:lnTo>
                    <a:lnTo>
                      <a:pt x="93" y="47"/>
                    </a:lnTo>
                    <a:lnTo>
                      <a:pt x="54" y="33"/>
                    </a:lnTo>
                    <a:lnTo>
                      <a:pt x="32" y="21"/>
                    </a:lnTo>
                    <a:lnTo>
                      <a:pt x="11" y="18"/>
                    </a:lnTo>
                    <a:lnTo>
                      <a:pt x="0" y="13"/>
                    </a:lnTo>
                    <a:lnTo>
                      <a:pt x="6" y="0"/>
                    </a:lnTo>
                    <a:lnTo>
                      <a:pt x="32" y="2"/>
                    </a:lnTo>
                    <a:lnTo>
                      <a:pt x="59" y="16"/>
                    </a:lnTo>
                    <a:lnTo>
                      <a:pt x="96" y="29"/>
                    </a:lnTo>
                    <a:lnTo>
                      <a:pt x="132" y="30"/>
                    </a:lnTo>
                    <a:lnTo>
                      <a:pt x="180" y="26"/>
                    </a:lnTo>
                    <a:lnTo>
                      <a:pt x="199" y="33"/>
                    </a:lnTo>
                    <a:lnTo>
                      <a:pt x="215" y="50"/>
                    </a:lnTo>
                    <a:lnTo>
                      <a:pt x="212" y="62"/>
                    </a:lnTo>
                    <a:lnTo>
                      <a:pt x="199" y="59"/>
                    </a:lnTo>
                    <a:lnTo>
                      <a:pt x="199" y="59"/>
                    </a:lnTo>
                    <a:close/>
                  </a:path>
                </a:pathLst>
              </a:custGeom>
              <a:solidFill>
                <a:srgbClr val="000000"/>
              </a:solidFill>
              <a:ln w="9525">
                <a:noFill/>
                <a:round/>
                <a:headEnd/>
                <a:tailEnd/>
              </a:ln>
            </p:spPr>
            <p:txBody>
              <a:bodyPr/>
              <a:lstStyle/>
              <a:p>
                <a:endParaRPr lang="tr-TR"/>
              </a:p>
            </p:txBody>
          </p:sp>
          <p:sp>
            <p:nvSpPr>
              <p:cNvPr id="388224" name="Freeform 128"/>
              <p:cNvSpPr>
                <a:spLocks/>
              </p:cNvSpPr>
              <p:nvPr/>
            </p:nvSpPr>
            <p:spPr bwMode="auto">
              <a:xfrm>
                <a:off x="2637" y="2087"/>
                <a:ext cx="92" cy="124"/>
              </a:xfrm>
              <a:custGeom>
                <a:avLst/>
                <a:gdLst/>
                <a:ahLst/>
                <a:cxnLst>
                  <a:cxn ang="0">
                    <a:pos x="16" y="9"/>
                  </a:cxn>
                  <a:cxn ang="0">
                    <a:pos x="20" y="23"/>
                  </a:cxn>
                  <a:cxn ang="0">
                    <a:pos x="28" y="33"/>
                  </a:cxn>
                  <a:cxn ang="0">
                    <a:pos x="53" y="48"/>
                  </a:cxn>
                  <a:cxn ang="0">
                    <a:pos x="76" y="71"/>
                  </a:cxn>
                  <a:cxn ang="0">
                    <a:pos x="92" y="100"/>
                  </a:cxn>
                  <a:cxn ang="0">
                    <a:pos x="92" y="119"/>
                  </a:cxn>
                  <a:cxn ang="0">
                    <a:pos x="88" y="124"/>
                  </a:cxn>
                  <a:cxn ang="0">
                    <a:pos x="83" y="121"/>
                  </a:cxn>
                  <a:cxn ang="0">
                    <a:pos x="67" y="89"/>
                  </a:cxn>
                  <a:cxn ang="0">
                    <a:pos x="56" y="75"/>
                  </a:cxn>
                  <a:cxn ang="0">
                    <a:pos x="44" y="64"/>
                  </a:cxn>
                  <a:cxn ang="0">
                    <a:pos x="0" y="9"/>
                  </a:cxn>
                  <a:cxn ang="0">
                    <a:pos x="8" y="0"/>
                  </a:cxn>
                  <a:cxn ang="0">
                    <a:pos x="16" y="9"/>
                  </a:cxn>
                  <a:cxn ang="0">
                    <a:pos x="16" y="9"/>
                  </a:cxn>
                </a:cxnLst>
                <a:rect l="0" t="0" r="r" b="b"/>
                <a:pathLst>
                  <a:path w="92" h="124">
                    <a:moveTo>
                      <a:pt x="16" y="9"/>
                    </a:moveTo>
                    <a:lnTo>
                      <a:pt x="20" y="23"/>
                    </a:lnTo>
                    <a:lnTo>
                      <a:pt x="28" y="33"/>
                    </a:lnTo>
                    <a:lnTo>
                      <a:pt x="53" y="48"/>
                    </a:lnTo>
                    <a:lnTo>
                      <a:pt x="76" y="71"/>
                    </a:lnTo>
                    <a:lnTo>
                      <a:pt x="92" y="100"/>
                    </a:lnTo>
                    <a:lnTo>
                      <a:pt x="92" y="119"/>
                    </a:lnTo>
                    <a:lnTo>
                      <a:pt x="88" y="124"/>
                    </a:lnTo>
                    <a:lnTo>
                      <a:pt x="83" y="121"/>
                    </a:lnTo>
                    <a:lnTo>
                      <a:pt x="67" y="89"/>
                    </a:lnTo>
                    <a:lnTo>
                      <a:pt x="56" y="75"/>
                    </a:lnTo>
                    <a:lnTo>
                      <a:pt x="44" y="64"/>
                    </a:lnTo>
                    <a:lnTo>
                      <a:pt x="0" y="9"/>
                    </a:lnTo>
                    <a:lnTo>
                      <a:pt x="8" y="0"/>
                    </a:lnTo>
                    <a:lnTo>
                      <a:pt x="16" y="9"/>
                    </a:lnTo>
                    <a:lnTo>
                      <a:pt x="16" y="9"/>
                    </a:lnTo>
                    <a:close/>
                  </a:path>
                </a:pathLst>
              </a:custGeom>
              <a:solidFill>
                <a:srgbClr val="000000"/>
              </a:solidFill>
              <a:ln w="9525">
                <a:noFill/>
                <a:round/>
                <a:headEnd/>
                <a:tailEnd/>
              </a:ln>
            </p:spPr>
            <p:txBody>
              <a:bodyPr/>
              <a:lstStyle/>
              <a:p>
                <a:endParaRPr lang="tr-TR"/>
              </a:p>
            </p:txBody>
          </p:sp>
          <p:sp>
            <p:nvSpPr>
              <p:cNvPr id="388225" name="Freeform 129"/>
              <p:cNvSpPr>
                <a:spLocks/>
              </p:cNvSpPr>
              <p:nvPr/>
            </p:nvSpPr>
            <p:spPr bwMode="auto">
              <a:xfrm>
                <a:off x="2596" y="2164"/>
                <a:ext cx="187" cy="153"/>
              </a:xfrm>
              <a:custGeom>
                <a:avLst/>
                <a:gdLst/>
                <a:ahLst/>
                <a:cxnLst>
                  <a:cxn ang="0">
                    <a:pos x="183" y="17"/>
                  </a:cxn>
                  <a:cxn ang="0">
                    <a:pos x="157" y="33"/>
                  </a:cxn>
                  <a:cxn ang="0">
                    <a:pos x="136" y="50"/>
                  </a:cxn>
                  <a:cxn ang="0">
                    <a:pos x="117" y="68"/>
                  </a:cxn>
                  <a:cxn ang="0">
                    <a:pos x="93" y="86"/>
                  </a:cxn>
                  <a:cxn ang="0">
                    <a:pos x="72" y="101"/>
                  </a:cxn>
                  <a:cxn ang="0">
                    <a:pos x="52" y="113"/>
                  </a:cxn>
                  <a:cxn ang="0">
                    <a:pos x="16" y="147"/>
                  </a:cxn>
                  <a:cxn ang="0">
                    <a:pos x="5" y="153"/>
                  </a:cxn>
                  <a:cxn ang="0">
                    <a:pos x="0" y="141"/>
                  </a:cxn>
                  <a:cxn ang="0">
                    <a:pos x="17" y="114"/>
                  </a:cxn>
                  <a:cxn ang="0">
                    <a:pos x="45" y="97"/>
                  </a:cxn>
                  <a:cxn ang="0">
                    <a:pos x="85" y="70"/>
                  </a:cxn>
                  <a:cxn ang="0">
                    <a:pos x="129" y="34"/>
                  </a:cxn>
                  <a:cxn ang="0">
                    <a:pos x="150" y="16"/>
                  </a:cxn>
                  <a:cxn ang="0">
                    <a:pos x="176" y="0"/>
                  </a:cxn>
                  <a:cxn ang="0">
                    <a:pos x="187" y="5"/>
                  </a:cxn>
                  <a:cxn ang="0">
                    <a:pos x="183" y="17"/>
                  </a:cxn>
                  <a:cxn ang="0">
                    <a:pos x="183" y="17"/>
                  </a:cxn>
                </a:cxnLst>
                <a:rect l="0" t="0" r="r" b="b"/>
                <a:pathLst>
                  <a:path w="187" h="153">
                    <a:moveTo>
                      <a:pt x="183" y="17"/>
                    </a:moveTo>
                    <a:lnTo>
                      <a:pt x="157" y="33"/>
                    </a:lnTo>
                    <a:lnTo>
                      <a:pt x="136" y="50"/>
                    </a:lnTo>
                    <a:lnTo>
                      <a:pt x="117" y="68"/>
                    </a:lnTo>
                    <a:lnTo>
                      <a:pt x="93" y="86"/>
                    </a:lnTo>
                    <a:lnTo>
                      <a:pt x="72" y="101"/>
                    </a:lnTo>
                    <a:lnTo>
                      <a:pt x="52" y="113"/>
                    </a:lnTo>
                    <a:lnTo>
                      <a:pt x="16" y="147"/>
                    </a:lnTo>
                    <a:lnTo>
                      <a:pt x="5" y="153"/>
                    </a:lnTo>
                    <a:lnTo>
                      <a:pt x="0" y="141"/>
                    </a:lnTo>
                    <a:lnTo>
                      <a:pt x="17" y="114"/>
                    </a:lnTo>
                    <a:lnTo>
                      <a:pt x="45" y="97"/>
                    </a:lnTo>
                    <a:lnTo>
                      <a:pt x="85" y="70"/>
                    </a:lnTo>
                    <a:lnTo>
                      <a:pt x="129" y="34"/>
                    </a:lnTo>
                    <a:lnTo>
                      <a:pt x="150" y="16"/>
                    </a:lnTo>
                    <a:lnTo>
                      <a:pt x="176" y="0"/>
                    </a:lnTo>
                    <a:lnTo>
                      <a:pt x="187" y="5"/>
                    </a:lnTo>
                    <a:lnTo>
                      <a:pt x="183" y="17"/>
                    </a:lnTo>
                    <a:lnTo>
                      <a:pt x="183" y="17"/>
                    </a:lnTo>
                    <a:close/>
                  </a:path>
                </a:pathLst>
              </a:custGeom>
              <a:solidFill>
                <a:srgbClr val="000000"/>
              </a:solidFill>
              <a:ln w="9525">
                <a:noFill/>
                <a:round/>
                <a:headEnd/>
                <a:tailEnd/>
              </a:ln>
            </p:spPr>
            <p:txBody>
              <a:bodyPr/>
              <a:lstStyle/>
              <a:p>
                <a:endParaRPr lang="tr-TR"/>
              </a:p>
            </p:txBody>
          </p:sp>
          <p:sp>
            <p:nvSpPr>
              <p:cNvPr id="388226" name="Freeform 130"/>
              <p:cNvSpPr>
                <a:spLocks/>
              </p:cNvSpPr>
              <p:nvPr/>
            </p:nvSpPr>
            <p:spPr bwMode="auto">
              <a:xfrm>
                <a:off x="2596" y="2213"/>
                <a:ext cx="228" cy="129"/>
              </a:xfrm>
              <a:custGeom>
                <a:avLst/>
                <a:gdLst/>
                <a:ahLst/>
                <a:cxnLst>
                  <a:cxn ang="0">
                    <a:pos x="225" y="16"/>
                  </a:cxn>
                  <a:cxn ang="0">
                    <a:pos x="192" y="41"/>
                  </a:cxn>
                  <a:cxn ang="0">
                    <a:pos x="177" y="53"/>
                  </a:cxn>
                  <a:cxn ang="0">
                    <a:pos x="160" y="65"/>
                  </a:cxn>
                  <a:cxn ang="0">
                    <a:pos x="141" y="76"/>
                  </a:cxn>
                  <a:cxn ang="0">
                    <a:pos x="122" y="85"/>
                  </a:cxn>
                  <a:cxn ang="0">
                    <a:pos x="88" y="99"/>
                  </a:cxn>
                  <a:cxn ang="0">
                    <a:pos x="11" y="129"/>
                  </a:cxn>
                  <a:cxn ang="0">
                    <a:pos x="0" y="124"/>
                  </a:cxn>
                  <a:cxn ang="0">
                    <a:pos x="4" y="112"/>
                  </a:cxn>
                  <a:cxn ang="0">
                    <a:pos x="152" y="49"/>
                  </a:cxn>
                  <a:cxn ang="0">
                    <a:pos x="184" y="24"/>
                  </a:cxn>
                  <a:cxn ang="0">
                    <a:pos x="200" y="12"/>
                  </a:cxn>
                  <a:cxn ang="0">
                    <a:pos x="217" y="0"/>
                  </a:cxn>
                  <a:cxn ang="0">
                    <a:pos x="228" y="3"/>
                  </a:cxn>
                  <a:cxn ang="0">
                    <a:pos x="225" y="16"/>
                  </a:cxn>
                  <a:cxn ang="0">
                    <a:pos x="225" y="16"/>
                  </a:cxn>
                </a:cxnLst>
                <a:rect l="0" t="0" r="r" b="b"/>
                <a:pathLst>
                  <a:path w="228" h="129">
                    <a:moveTo>
                      <a:pt x="225" y="16"/>
                    </a:moveTo>
                    <a:lnTo>
                      <a:pt x="192" y="41"/>
                    </a:lnTo>
                    <a:lnTo>
                      <a:pt x="177" y="53"/>
                    </a:lnTo>
                    <a:lnTo>
                      <a:pt x="160" y="65"/>
                    </a:lnTo>
                    <a:lnTo>
                      <a:pt x="141" y="76"/>
                    </a:lnTo>
                    <a:lnTo>
                      <a:pt x="122" y="85"/>
                    </a:lnTo>
                    <a:lnTo>
                      <a:pt x="88" y="99"/>
                    </a:lnTo>
                    <a:lnTo>
                      <a:pt x="11" y="129"/>
                    </a:lnTo>
                    <a:lnTo>
                      <a:pt x="0" y="124"/>
                    </a:lnTo>
                    <a:lnTo>
                      <a:pt x="4" y="112"/>
                    </a:lnTo>
                    <a:lnTo>
                      <a:pt x="152" y="49"/>
                    </a:lnTo>
                    <a:lnTo>
                      <a:pt x="184" y="24"/>
                    </a:lnTo>
                    <a:lnTo>
                      <a:pt x="200" y="12"/>
                    </a:lnTo>
                    <a:lnTo>
                      <a:pt x="217" y="0"/>
                    </a:lnTo>
                    <a:lnTo>
                      <a:pt x="228" y="3"/>
                    </a:lnTo>
                    <a:lnTo>
                      <a:pt x="225" y="16"/>
                    </a:lnTo>
                    <a:lnTo>
                      <a:pt x="225" y="16"/>
                    </a:lnTo>
                    <a:close/>
                  </a:path>
                </a:pathLst>
              </a:custGeom>
              <a:solidFill>
                <a:srgbClr val="000000"/>
              </a:solidFill>
              <a:ln w="9525">
                <a:noFill/>
                <a:round/>
                <a:headEnd/>
                <a:tailEnd/>
              </a:ln>
            </p:spPr>
            <p:txBody>
              <a:bodyPr/>
              <a:lstStyle/>
              <a:p>
                <a:endParaRPr lang="tr-TR"/>
              </a:p>
            </p:txBody>
          </p:sp>
          <p:sp>
            <p:nvSpPr>
              <p:cNvPr id="388227" name="Freeform 131"/>
              <p:cNvSpPr>
                <a:spLocks/>
              </p:cNvSpPr>
              <p:nvPr/>
            </p:nvSpPr>
            <p:spPr bwMode="auto">
              <a:xfrm>
                <a:off x="2555" y="2223"/>
                <a:ext cx="146" cy="57"/>
              </a:xfrm>
              <a:custGeom>
                <a:avLst/>
                <a:gdLst/>
                <a:ahLst/>
                <a:cxnLst>
                  <a:cxn ang="0">
                    <a:pos x="142" y="17"/>
                  </a:cxn>
                  <a:cxn ang="0">
                    <a:pos x="114" y="31"/>
                  </a:cxn>
                  <a:cxn ang="0">
                    <a:pos x="84" y="38"/>
                  </a:cxn>
                  <a:cxn ang="0">
                    <a:pos x="45" y="40"/>
                  </a:cxn>
                  <a:cxn ang="0">
                    <a:pos x="13" y="56"/>
                  </a:cxn>
                  <a:cxn ang="0">
                    <a:pos x="1" y="57"/>
                  </a:cxn>
                  <a:cxn ang="0">
                    <a:pos x="0" y="44"/>
                  </a:cxn>
                  <a:cxn ang="0">
                    <a:pos x="18" y="29"/>
                  </a:cxn>
                  <a:cxn ang="0">
                    <a:pos x="37" y="23"/>
                  </a:cxn>
                  <a:cxn ang="0">
                    <a:pos x="83" y="19"/>
                  </a:cxn>
                  <a:cxn ang="0">
                    <a:pos x="135" y="0"/>
                  </a:cxn>
                  <a:cxn ang="0">
                    <a:pos x="146" y="5"/>
                  </a:cxn>
                  <a:cxn ang="0">
                    <a:pos x="142" y="17"/>
                  </a:cxn>
                  <a:cxn ang="0">
                    <a:pos x="142" y="17"/>
                  </a:cxn>
                </a:cxnLst>
                <a:rect l="0" t="0" r="r" b="b"/>
                <a:pathLst>
                  <a:path w="146" h="57">
                    <a:moveTo>
                      <a:pt x="142" y="17"/>
                    </a:moveTo>
                    <a:lnTo>
                      <a:pt x="114" y="31"/>
                    </a:lnTo>
                    <a:lnTo>
                      <a:pt x="84" y="38"/>
                    </a:lnTo>
                    <a:lnTo>
                      <a:pt x="45" y="40"/>
                    </a:lnTo>
                    <a:lnTo>
                      <a:pt x="13" y="56"/>
                    </a:lnTo>
                    <a:lnTo>
                      <a:pt x="1" y="57"/>
                    </a:lnTo>
                    <a:lnTo>
                      <a:pt x="0" y="44"/>
                    </a:lnTo>
                    <a:lnTo>
                      <a:pt x="18" y="29"/>
                    </a:lnTo>
                    <a:lnTo>
                      <a:pt x="37" y="23"/>
                    </a:lnTo>
                    <a:lnTo>
                      <a:pt x="83" y="19"/>
                    </a:lnTo>
                    <a:lnTo>
                      <a:pt x="135" y="0"/>
                    </a:lnTo>
                    <a:lnTo>
                      <a:pt x="146" y="5"/>
                    </a:lnTo>
                    <a:lnTo>
                      <a:pt x="142" y="17"/>
                    </a:lnTo>
                    <a:lnTo>
                      <a:pt x="142" y="17"/>
                    </a:lnTo>
                    <a:close/>
                  </a:path>
                </a:pathLst>
              </a:custGeom>
              <a:solidFill>
                <a:srgbClr val="000000"/>
              </a:solidFill>
              <a:ln w="9525">
                <a:noFill/>
                <a:round/>
                <a:headEnd/>
                <a:tailEnd/>
              </a:ln>
            </p:spPr>
            <p:txBody>
              <a:bodyPr/>
              <a:lstStyle/>
              <a:p>
                <a:endParaRPr lang="tr-TR"/>
              </a:p>
            </p:txBody>
          </p:sp>
          <p:sp>
            <p:nvSpPr>
              <p:cNvPr id="388228" name="Freeform 132"/>
              <p:cNvSpPr>
                <a:spLocks/>
              </p:cNvSpPr>
              <p:nvPr/>
            </p:nvSpPr>
            <p:spPr bwMode="auto">
              <a:xfrm>
                <a:off x="2598" y="2197"/>
                <a:ext cx="127" cy="63"/>
              </a:xfrm>
              <a:custGeom>
                <a:avLst/>
                <a:gdLst/>
                <a:ahLst/>
                <a:cxnLst>
                  <a:cxn ang="0">
                    <a:pos x="115" y="16"/>
                  </a:cxn>
                  <a:cxn ang="0">
                    <a:pos x="27" y="28"/>
                  </a:cxn>
                  <a:cxn ang="0">
                    <a:pos x="16" y="36"/>
                  </a:cxn>
                  <a:cxn ang="0">
                    <a:pos x="27" y="53"/>
                  </a:cxn>
                  <a:cxn ang="0">
                    <a:pos x="16" y="63"/>
                  </a:cxn>
                  <a:cxn ang="0">
                    <a:pos x="6" y="53"/>
                  </a:cxn>
                  <a:cxn ang="0">
                    <a:pos x="0" y="28"/>
                  </a:cxn>
                  <a:cxn ang="0">
                    <a:pos x="7" y="18"/>
                  </a:cxn>
                  <a:cxn ang="0">
                    <a:pos x="17" y="11"/>
                  </a:cxn>
                  <a:cxn ang="0">
                    <a:pos x="124" y="0"/>
                  </a:cxn>
                  <a:cxn ang="0">
                    <a:pos x="127" y="5"/>
                  </a:cxn>
                  <a:cxn ang="0">
                    <a:pos x="115" y="16"/>
                  </a:cxn>
                  <a:cxn ang="0">
                    <a:pos x="115" y="16"/>
                  </a:cxn>
                </a:cxnLst>
                <a:rect l="0" t="0" r="r" b="b"/>
                <a:pathLst>
                  <a:path w="127" h="63">
                    <a:moveTo>
                      <a:pt x="115" y="16"/>
                    </a:moveTo>
                    <a:lnTo>
                      <a:pt x="27" y="28"/>
                    </a:lnTo>
                    <a:lnTo>
                      <a:pt x="16" y="36"/>
                    </a:lnTo>
                    <a:lnTo>
                      <a:pt x="27" y="53"/>
                    </a:lnTo>
                    <a:lnTo>
                      <a:pt x="16" y="63"/>
                    </a:lnTo>
                    <a:lnTo>
                      <a:pt x="6" y="53"/>
                    </a:lnTo>
                    <a:lnTo>
                      <a:pt x="0" y="28"/>
                    </a:lnTo>
                    <a:lnTo>
                      <a:pt x="7" y="18"/>
                    </a:lnTo>
                    <a:lnTo>
                      <a:pt x="17" y="11"/>
                    </a:lnTo>
                    <a:lnTo>
                      <a:pt x="124" y="0"/>
                    </a:lnTo>
                    <a:lnTo>
                      <a:pt x="127" y="5"/>
                    </a:lnTo>
                    <a:lnTo>
                      <a:pt x="115" y="16"/>
                    </a:lnTo>
                    <a:lnTo>
                      <a:pt x="115" y="16"/>
                    </a:lnTo>
                    <a:close/>
                  </a:path>
                </a:pathLst>
              </a:custGeom>
              <a:solidFill>
                <a:srgbClr val="000000"/>
              </a:solidFill>
              <a:ln w="9525">
                <a:noFill/>
                <a:round/>
                <a:headEnd/>
                <a:tailEnd/>
              </a:ln>
            </p:spPr>
            <p:txBody>
              <a:bodyPr/>
              <a:lstStyle/>
              <a:p>
                <a:endParaRPr lang="tr-TR"/>
              </a:p>
            </p:txBody>
          </p:sp>
          <p:sp>
            <p:nvSpPr>
              <p:cNvPr id="388229" name="Freeform 133"/>
              <p:cNvSpPr>
                <a:spLocks/>
              </p:cNvSpPr>
              <p:nvPr/>
            </p:nvSpPr>
            <p:spPr bwMode="auto">
              <a:xfrm>
                <a:off x="2706" y="2247"/>
                <a:ext cx="183" cy="71"/>
              </a:xfrm>
              <a:custGeom>
                <a:avLst/>
                <a:gdLst/>
                <a:ahLst/>
                <a:cxnLst>
                  <a:cxn ang="0">
                    <a:pos x="7" y="50"/>
                  </a:cxn>
                  <a:cxn ang="0">
                    <a:pos x="55" y="53"/>
                  </a:cxn>
                  <a:cxn ang="0">
                    <a:pos x="100" y="47"/>
                  </a:cxn>
                  <a:cxn ang="0">
                    <a:pos x="123" y="26"/>
                  </a:cxn>
                  <a:cxn ang="0">
                    <a:pos x="172" y="0"/>
                  </a:cxn>
                  <a:cxn ang="0">
                    <a:pos x="183" y="4"/>
                  </a:cxn>
                  <a:cxn ang="0">
                    <a:pos x="179" y="17"/>
                  </a:cxn>
                  <a:cxn ang="0">
                    <a:pos x="131" y="42"/>
                  </a:cxn>
                  <a:cxn ang="0">
                    <a:pos x="106" y="65"/>
                  </a:cxn>
                  <a:cxn ang="0">
                    <a:pos x="59" y="71"/>
                  </a:cxn>
                  <a:cxn ang="0">
                    <a:pos x="9" y="69"/>
                  </a:cxn>
                  <a:cxn ang="0">
                    <a:pos x="0" y="60"/>
                  </a:cxn>
                  <a:cxn ang="0">
                    <a:pos x="7" y="50"/>
                  </a:cxn>
                  <a:cxn ang="0">
                    <a:pos x="7" y="50"/>
                  </a:cxn>
                </a:cxnLst>
                <a:rect l="0" t="0" r="r" b="b"/>
                <a:pathLst>
                  <a:path w="183" h="71">
                    <a:moveTo>
                      <a:pt x="7" y="50"/>
                    </a:moveTo>
                    <a:lnTo>
                      <a:pt x="55" y="53"/>
                    </a:lnTo>
                    <a:lnTo>
                      <a:pt x="100" y="47"/>
                    </a:lnTo>
                    <a:lnTo>
                      <a:pt x="123" y="26"/>
                    </a:lnTo>
                    <a:lnTo>
                      <a:pt x="172" y="0"/>
                    </a:lnTo>
                    <a:lnTo>
                      <a:pt x="183" y="4"/>
                    </a:lnTo>
                    <a:lnTo>
                      <a:pt x="179" y="17"/>
                    </a:lnTo>
                    <a:lnTo>
                      <a:pt x="131" y="42"/>
                    </a:lnTo>
                    <a:lnTo>
                      <a:pt x="106" y="65"/>
                    </a:lnTo>
                    <a:lnTo>
                      <a:pt x="59" y="71"/>
                    </a:lnTo>
                    <a:lnTo>
                      <a:pt x="9" y="69"/>
                    </a:lnTo>
                    <a:lnTo>
                      <a:pt x="0" y="60"/>
                    </a:lnTo>
                    <a:lnTo>
                      <a:pt x="7" y="50"/>
                    </a:lnTo>
                    <a:lnTo>
                      <a:pt x="7" y="50"/>
                    </a:lnTo>
                    <a:close/>
                  </a:path>
                </a:pathLst>
              </a:custGeom>
              <a:solidFill>
                <a:srgbClr val="000000"/>
              </a:solidFill>
              <a:ln w="9525">
                <a:noFill/>
                <a:round/>
                <a:headEnd/>
                <a:tailEnd/>
              </a:ln>
            </p:spPr>
            <p:txBody>
              <a:bodyPr/>
              <a:lstStyle/>
              <a:p>
                <a:endParaRPr lang="tr-TR"/>
              </a:p>
            </p:txBody>
          </p:sp>
          <p:sp>
            <p:nvSpPr>
              <p:cNvPr id="388230" name="Freeform 134"/>
              <p:cNvSpPr>
                <a:spLocks/>
              </p:cNvSpPr>
              <p:nvPr/>
            </p:nvSpPr>
            <p:spPr bwMode="auto">
              <a:xfrm>
                <a:off x="2869" y="2107"/>
                <a:ext cx="70" cy="147"/>
              </a:xfrm>
              <a:custGeom>
                <a:avLst/>
                <a:gdLst/>
                <a:ahLst/>
                <a:cxnLst>
                  <a:cxn ang="0">
                    <a:pos x="12" y="0"/>
                  </a:cxn>
                  <a:cxn ang="0">
                    <a:pos x="51" y="29"/>
                  </a:cxn>
                  <a:cxn ang="0">
                    <a:pos x="69" y="72"/>
                  </a:cxn>
                  <a:cxn ang="0">
                    <a:pos x="70" y="121"/>
                  </a:cxn>
                  <a:cxn ang="0">
                    <a:pos x="68" y="127"/>
                  </a:cxn>
                  <a:cxn ang="0">
                    <a:pos x="53" y="143"/>
                  </a:cxn>
                  <a:cxn ang="0">
                    <a:pos x="42" y="147"/>
                  </a:cxn>
                  <a:cxn ang="0">
                    <a:pos x="37" y="134"/>
                  </a:cxn>
                  <a:cxn ang="0">
                    <a:pos x="43" y="112"/>
                  </a:cxn>
                  <a:cxn ang="0">
                    <a:pos x="41" y="118"/>
                  </a:cxn>
                  <a:cxn ang="0">
                    <a:pos x="37" y="40"/>
                  </a:cxn>
                  <a:cxn ang="0">
                    <a:pos x="20" y="26"/>
                  </a:cxn>
                  <a:cxn ang="0">
                    <a:pos x="1" y="14"/>
                  </a:cxn>
                  <a:cxn ang="0">
                    <a:pos x="0" y="1"/>
                  </a:cxn>
                  <a:cxn ang="0">
                    <a:pos x="12" y="0"/>
                  </a:cxn>
                  <a:cxn ang="0">
                    <a:pos x="12" y="0"/>
                  </a:cxn>
                </a:cxnLst>
                <a:rect l="0" t="0" r="r" b="b"/>
                <a:pathLst>
                  <a:path w="70" h="147">
                    <a:moveTo>
                      <a:pt x="12" y="0"/>
                    </a:moveTo>
                    <a:lnTo>
                      <a:pt x="51" y="29"/>
                    </a:lnTo>
                    <a:lnTo>
                      <a:pt x="69" y="72"/>
                    </a:lnTo>
                    <a:lnTo>
                      <a:pt x="70" y="121"/>
                    </a:lnTo>
                    <a:lnTo>
                      <a:pt x="68" y="127"/>
                    </a:lnTo>
                    <a:lnTo>
                      <a:pt x="53" y="143"/>
                    </a:lnTo>
                    <a:lnTo>
                      <a:pt x="42" y="147"/>
                    </a:lnTo>
                    <a:lnTo>
                      <a:pt x="37" y="134"/>
                    </a:lnTo>
                    <a:lnTo>
                      <a:pt x="43" y="112"/>
                    </a:lnTo>
                    <a:lnTo>
                      <a:pt x="41" y="118"/>
                    </a:lnTo>
                    <a:lnTo>
                      <a:pt x="37" y="40"/>
                    </a:lnTo>
                    <a:lnTo>
                      <a:pt x="20" y="26"/>
                    </a:lnTo>
                    <a:lnTo>
                      <a:pt x="1" y="14"/>
                    </a:lnTo>
                    <a:lnTo>
                      <a:pt x="0" y="1"/>
                    </a:lnTo>
                    <a:lnTo>
                      <a:pt x="12" y="0"/>
                    </a:lnTo>
                    <a:lnTo>
                      <a:pt x="12" y="0"/>
                    </a:lnTo>
                    <a:close/>
                  </a:path>
                </a:pathLst>
              </a:custGeom>
              <a:solidFill>
                <a:srgbClr val="000000"/>
              </a:solidFill>
              <a:ln w="9525">
                <a:noFill/>
                <a:round/>
                <a:headEnd/>
                <a:tailEnd/>
              </a:ln>
            </p:spPr>
            <p:txBody>
              <a:bodyPr/>
              <a:lstStyle/>
              <a:p>
                <a:endParaRPr lang="tr-TR"/>
              </a:p>
            </p:txBody>
          </p:sp>
          <p:sp>
            <p:nvSpPr>
              <p:cNvPr id="388231" name="Freeform 135"/>
              <p:cNvSpPr>
                <a:spLocks/>
              </p:cNvSpPr>
              <p:nvPr/>
            </p:nvSpPr>
            <p:spPr bwMode="auto">
              <a:xfrm>
                <a:off x="2750" y="1399"/>
                <a:ext cx="144" cy="138"/>
              </a:xfrm>
              <a:custGeom>
                <a:avLst/>
                <a:gdLst/>
                <a:ahLst/>
                <a:cxnLst>
                  <a:cxn ang="0">
                    <a:pos x="144" y="12"/>
                  </a:cxn>
                  <a:cxn ang="0">
                    <a:pos x="130" y="34"/>
                  </a:cxn>
                  <a:cxn ang="0">
                    <a:pos x="116" y="54"/>
                  </a:cxn>
                  <a:cxn ang="0">
                    <a:pos x="103" y="73"/>
                  </a:cxn>
                  <a:cxn ang="0">
                    <a:pos x="87" y="89"/>
                  </a:cxn>
                  <a:cxn ang="0">
                    <a:pos x="54" y="117"/>
                  </a:cxn>
                  <a:cxn ang="0">
                    <a:pos x="33" y="128"/>
                  </a:cxn>
                  <a:cxn ang="0">
                    <a:pos x="10" y="138"/>
                  </a:cxn>
                  <a:cxn ang="0">
                    <a:pos x="0" y="132"/>
                  </a:cxn>
                  <a:cxn ang="0">
                    <a:pos x="5" y="121"/>
                  </a:cxn>
                  <a:cxn ang="0">
                    <a:pos x="46" y="100"/>
                  </a:cxn>
                  <a:cxn ang="0">
                    <a:pos x="77" y="75"/>
                  </a:cxn>
                  <a:cxn ang="0">
                    <a:pos x="105" y="41"/>
                  </a:cxn>
                  <a:cxn ang="0">
                    <a:pos x="117" y="23"/>
                  </a:cxn>
                  <a:cxn ang="0">
                    <a:pos x="130" y="2"/>
                  </a:cxn>
                  <a:cxn ang="0">
                    <a:pos x="142" y="0"/>
                  </a:cxn>
                  <a:cxn ang="0">
                    <a:pos x="144" y="12"/>
                  </a:cxn>
                  <a:cxn ang="0">
                    <a:pos x="144" y="12"/>
                  </a:cxn>
                </a:cxnLst>
                <a:rect l="0" t="0" r="r" b="b"/>
                <a:pathLst>
                  <a:path w="144" h="138">
                    <a:moveTo>
                      <a:pt x="144" y="12"/>
                    </a:moveTo>
                    <a:lnTo>
                      <a:pt x="130" y="34"/>
                    </a:lnTo>
                    <a:lnTo>
                      <a:pt x="116" y="54"/>
                    </a:lnTo>
                    <a:lnTo>
                      <a:pt x="103" y="73"/>
                    </a:lnTo>
                    <a:lnTo>
                      <a:pt x="87" y="89"/>
                    </a:lnTo>
                    <a:lnTo>
                      <a:pt x="54" y="117"/>
                    </a:lnTo>
                    <a:lnTo>
                      <a:pt x="33" y="128"/>
                    </a:lnTo>
                    <a:lnTo>
                      <a:pt x="10" y="138"/>
                    </a:lnTo>
                    <a:lnTo>
                      <a:pt x="0" y="132"/>
                    </a:lnTo>
                    <a:lnTo>
                      <a:pt x="5" y="121"/>
                    </a:lnTo>
                    <a:lnTo>
                      <a:pt x="46" y="100"/>
                    </a:lnTo>
                    <a:lnTo>
                      <a:pt x="77" y="75"/>
                    </a:lnTo>
                    <a:lnTo>
                      <a:pt x="105" y="41"/>
                    </a:lnTo>
                    <a:lnTo>
                      <a:pt x="117" y="23"/>
                    </a:lnTo>
                    <a:lnTo>
                      <a:pt x="130" y="2"/>
                    </a:lnTo>
                    <a:lnTo>
                      <a:pt x="142" y="0"/>
                    </a:lnTo>
                    <a:lnTo>
                      <a:pt x="144" y="12"/>
                    </a:lnTo>
                    <a:lnTo>
                      <a:pt x="144" y="12"/>
                    </a:lnTo>
                    <a:close/>
                  </a:path>
                </a:pathLst>
              </a:custGeom>
              <a:solidFill>
                <a:srgbClr val="000000"/>
              </a:solidFill>
              <a:ln w="9525">
                <a:noFill/>
                <a:round/>
                <a:headEnd/>
                <a:tailEnd/>
              </a:ln>
            </p:spPr>
            <p:txBody>
              <a:bodyPr/>
              <a:lstStyle/>
              <a:p>
                <a:endParaRPr lang="tr-TR"/>
              </a:p>
            </p:txBody>
          </p:sp>
          <p:sp>
            <p:nvSpPr>
              <p:cNvPr id="388232" name="Freeform 136"/>
              <p:cNvSpPr>
                <a:spLocks/>
              </p:cNvSpPr>
              <p:nvPr/>
            </p:nvSpPr>
            <p:spPr bwMode="auto">
              <a:xfrm>
                <a:off x="2651" y="1546"/>
                <a:ext cx="103" cy="209"/>
              </a:xfrm>
              <a:custGeom>
                <a:avLst/>
                <a:gdLst/>
                <a:ahLst/>
                <a:cxnLst>
                  <a:cxn ang="0">
                    <a:pos x="103" y="13"/>
                  </a:cxn>
                  <a:cxn ang="0">
                    <a:pos x="77" y="51"/>
                  </a:cxn>
                  <a:cxn ang="0">
                    <a:pos x="61" y="93"/>
                  </a:cxn>
                  <a:cxn ang="0">
                    <a:pos x="48" y="120"/>
                  </a:cxn>
                  <a:cxn ang="0">
                    <a:pos x="33" y="147"/>
                  </a:cxn>
                  <a:cxn ang="0">
                    <a:pos x="17" y="171"/>
                  </a:cxn>
                  <a:cxn ang="0">
                    <a:pos x="26" y="184"/>
                  </a:cxn>
                  <a:cxn ang="0">
                    <a:pos x="39" y="196"/>
                  </a:cxn>
                  <a:cxn ang="0">
                    <a:pos x="36" y="209"/>
                  </a:cxn>
                  <a:cxn ang="0">
                    <a:pos x="24" y="206"/>
                  </a:cxn>
                  <a:cxn ang="0">
                    <a:pos x="0" y="173"/>
                  </a:cxn>
                  <a:cxn ang="0">
                    <a:pos x="6" y="154"/>
                  </a:cxn>
                  <a:cxn ang="0">
                    <a:pos x="18" y="137"/>
                  </a:cxn>
                  <a:cxn ang="0">
                    <a:pos x="46" y="86"/>
                  </a:cxn>
                  <a:cxn ang="0">
                    <a:pos x="64" y="41"/>
                  </a:cxn>
                  <a:cxn ang="0">
                    <a:pos x="74" y="20"/>
                  </a:cxn>
                  <a:cxn ang="0">
                    <a:pos x="91" y="0"/>
                  </a:cxn>
                  <a:cxn ang="0">
                    <a:pos x="103" y="0"/>
                  </a:cxn>
                  <a:cxn ang="0">
                    <a:pos x="103" y="13"/>
                  </a:cxn>
                  <a:cxn ang="0">
                    <a:pos x="103" y="13"/>
                  </a:cxn>
                </a:cxnLst>
                <a:rect l="0" t="0" r="r" b="b"/>
                <a:pathLst>
                  <a:path w="103" h="209">
                    <a:moveTo>
                      <a:pt x="103" y="13"/>
                    </a:moveTo>
                    <a:lnTo>
                      <a:pt x="77" y="51"/>
                    </a:lnTo>
                    <a:lnTo>
                      <a:pt x="61" y="93"/>
                    </a:lnTo>
                    <a:lnTo>
                      <a:pt x="48" y="120"/>
                    </a:lnTo>
                    <a:lnTo>
                      <a:pt x="33" y="147"/>
                    </a:lnTo>
                    <a:lnTo>
                      <a:pt x="17" y="171"/>
                    </a:lnTo>
                    <a:lnTo>
                      <a:pt x="26" y="184"/>
                    </a:lnTo>
                    <a:lnTo>
                      <a:pt x="39" y="196"/>
                    </a:lnTo>
                    <a:lnTo>
                      <a:pt x="36" y="209"/>
                    </a:lnTo>
                    <a:lnTo>
                      <a:pt x="24" y="206"/>
                    </a:lnTo>
                    <a:lnTo>
                      <a:pt x="0" y="173"/>
                    </a:lnTo>
                    <a:lnTo>
                      <a:pt x="6" y="154"/>
                    </a:lnTo>
                    <a:lnTo>
                      <a:pt x="18" y="137"/>
                    </a:lnTo>
                    <a:lnTo>
                      <a:pt x="46" y="86"/>
                    </a:lnTo>
                    <a:lnTo>
                      <a:pt x="64" y="41"/>
                    </a:lnTo>
                    <a:lnTo>
                      <a:pt x="74" y="20"/>
                    </a:lnTo>
                    <a:lnTo>
                      <a:pt x="91" y="0"/>
                    </a:lnTo>
                    <a:lnTo>
                      <a:pt x="103" y="0"/>
                    </a:lnTo>
                    <a:lnTo>
                      <a:pt x="103" y="13"/>
                    </a:lnTo>
                    <a:lnTo>
                      <a:pt x="103" y="13"/>
                    </a:lnTo>
                    <a:close/>
                  </a:path>
                </a:pathLst>
              </a:custGeom>
              <a:solidFill>
                <a:srgbClr val="000000"/>
              </a:solidFill>
              <a:ln w="9525">
                <a:noFill/>
                <a:round/>
                <a:headEnd/>
                <a:tailEnd/>
              </a:ln>
            </p:spPr>
            <p:txBody>
              <a:bodyPr/>
              <a:lstStyle/>
              <a:p>
                <a:endParaRPr lang="tr-TR"/>
              </a:p>
            </p:txBody>
          </p:sp>
          <p:sp>
            <p:nvSpPr>
              <p:cNvPr id="388233" name="Freeform 137"/>
              <p:cNvSpPr>
                <a:spLocks/>
              </p:cNvSpPr>
              <p:nvPr/>
            </p:nvSpPr>
            <p:spPr bwMode="auto">
              <a:xfrm>
                <a:off x="2461" y="1713"/>
                <a:ext cx="212" cy="219"/>
              </a:xfrm>
              <a:custGeom>
                <a:avLst/>
                <a:gdLst/>
                <a:ahLst/>
                <a:cxnLst>
                  <a:cxn ang="0">
                    <a:pos x="208" y="16"/>
                  </a:cxn>
                  <a:cxn ang="0">
                    <a:pos x="163" y="50"/>
                  </a:cxn>
                  <a:cxn ang="0">
                    <a:pos x="144" y="70"/>
                  </a:cxn>
                  <a:cxn ang="0">
                    <a:pos x="123" y="94"/>
                  </a:cxn>
                  <a:cxn ang="0">
                    <a:pos x="95" y="125"/>
                  </a:cxn>
                  <a:cxn ang="0">
                    <a:pos x="67" y="157"/>
                  </a:cxn>
                  <a:cxn ang="0">
                    <a:pos x="13" y="218"/>
                  </a:cxn>
                  <a:cxn ang="0">
                    <a:pos x="1" y="219"/>
                  </a:cxn>
                  <a:cxn ang="0">
                    <a:pos x="0" y="206"/>
                  </a:cxn>
                  <a:cxn ang="0">
                    <a:pos x="25" y="172"/>
                  </a:cxn>
                  <a:cxn ang="0">
                    <a:pos x="53" y="139"/>
                  </a:cxn>
                  <a:cxn ang="0">
                    <a:pos x="81" y="109"/>
                  </a:cxn>
                  <a:cxn ang="0">
                    <a:pos x="108" y="77"/>
                  </a:cxn>
                  <a:cxn ang="0">
                    <a:pos x="130" y="53"/>
                  </a:cxn>
                  <a:cxn ang="0">
                    <a:pos x="151" y="34"/>
                  </a:cxn>
                  <a:cxn ang="0">
                    <a:pos x="174" y="16"/>
                  </a:cxn>
                  <a:cxn ang="0">
                    <a:pos x="201" y="0"/>
                  </a:cxn>
                  <a:cxn ang="0">
                    <a:pos x="212" y="4"/>
                  </a:cxn>
                  <a:cxn ang="0">
                    <a:pos x="208" y="16"/>
                  </a:cxn>
                  <a:cxn ang="0">
                    <a:pos x="208" y="16"/>
                  </a:cxn>
                </a:cxnLst>
                <a:rect l="0" t="0" r="r" b="b"/>
                <a:pathLst>
                  <a:path w="212" h="219">
                    <a:moveTo>
                      <a:pt x="208" y="16"/>
                    </a:moveTo>
                    <a:lnTo>
                      <a:pt x="163" y="50"/>
                    </a:lnTo>
                    <a:lnTo>
                      <a:pt x="144" y="70"/>
                    </a:lnTo>
                    <a:lnTo>
                      <a:pt x="123" y="94"/>
                    </a:lnTo>
                    <a:lnTo>
                      <a:pt x="95" y="125"/>
                    </a:lnTo>
                    <a:lnTo>
                      <a:pt x="67" y="157"/>
                    </a:lnTo>
                    <a:lnTo>
                      <a:pt x="13" y="218"/>
                    </a:lnTo>
                    <a:lnTo>
                      <a:pt x="1" y="219"/>
                    </a:lnTo>
                    <a:lnTo>
                      <a:pt x="0" y="206"/>
                    </a:lnTo>
                    <a:lnTo>
                      <a:pt x="25" y="172"/>
                    </a:lnTo>
                    <a:lnTo>
                      <a:pt x="53" y="139"/>
                    </a:lnTo>
                    <a:lnTo>
                      <a:pt x="81" y="109"/>
                    </a:lnTo>
                    <a:lnTo>
                      <a:pt x="108" y="77"/>
                    </a:lnTo>
                    <a:lnTo>
                      <a:pt x="130" y="53"/>
                    </a:lnTo>
                    <a:lnTo>
                      <a:pt x="151" y="34"/>
                    </a:lnTo>
                    <a:lnTo>
                      <a:pt x="174" y="16"/>
                    </a:lnTo>
                    <a:lnTo>
                      <a:pt x="201" y="0"/>
                    </a:lnTo>
                    <a:lnTo>
                      <a:pt x="212" y="4"/>
                    </a:lnTo>
                    <a:lnTo>
                      <a:pt x="208" y="16"/>
                    </a:lnTo>
                    <a:lnTo>
                      <a:pt x="208" y="16"/>
                    </a:lnTo>
                    <a:close/>
                  </a:path>
                </a:pathLst>
              </a:custGeom>
              <a:solidFill>
                <a:srgbClr val="000000"/>
              </a:solidFill>
              <a:ln w="9525">
                <a:noFill/>
                <a:round/>
                <a:headEnd/>
                <a:tailEnd/>
              </a:ln>
            </p:spPr>
            <p:txBody>
              <a:bodyPr/>
              <a:lstStyle/>
              <a:p>
                <a:endParaRPr lang="tr-TR"/>
              </a:p>
            </p:txBody>
          </p:sp>
          <p:sp>
            <p:nvSpPr>
              <p:cNvPr id="388234" name="Freeform 138"/>
              <p:cNvSpPr>
                <a:spLocks/>
              </p:cNvSpPr>
              <p:nvPr/>
            </p:nvSpPr>
            <p:spPr bwMode="auto">
              <a:xfrm>
                <a:off x="2426" y="1974"/>
                <a:ext cx="90" cy="121"/>
              </a:xfrm>
              <a:custGeom>
                <a:avLst/>
                <a:gdLst/>
                <a:ahLst/>
                <a:cxnLst>
                  <a:cxn ang="0">
                    <a:pos x="11" y="0"/>
                  </a:cxn>
                  <a:cxn ang="0">
                    <a:pos x="49" y="27"/>
                  </a:cxn>
                  <a:cxn ang="0">
                    <a:pos x="69" y="70"/>
                  </a:cxn>
                  <a:cxn ang="0">
                    <a:pos x="74" y="90"/>
                  </a:cxn>
                  <a:cxn ang="0">
                    <a:pos x="86" y="104"/>
                  </a:cxn>
                  <a:cxn ang="0">
                    <a:pos x="90" y="117"/>
                  </a:cxn>
                  <a:cxn ang="0">
                    <a:pos x="78" y="121"/>
                  </a:cxn>
                  <a:cxn ang="0">
                    <a:pos x="61" y="102"/>
                  </a:cxn>
                  <a:cxn ang="0">
                    <a:pos x="54" y="75"/>
                  </a:cxn>
                  <a:cxn ang="0">
                    <a:pos x="46" y="56"/>
                  </a:cxn>
                  <a:cxn ang="0">
                    <a:pos x="37" y="39"/>
                  </a:cxn>
                  <a:cxn ang="0">
                    <a:pos x="23" y="27"/>
                  </a:cxn>
                  <a:cxn ang="0">
                    <a:pos x="5" y="17"/>
                  </a:cxn>
                  <a:cxn ang="0">
                    <a:pos x="0" y="6"/>
                  </a:cxn>
                  <a:cxn ang="0">
                    <a:pos x="11" y="0"/>
                  </a:cxn>
                  <a:cxn ang="0">
                    <a:pos x="11" y="0"/>
                  </a:cxn>
                </a:cxnLst>
                <a:rect l="0" t="0" r="r" b="b"/>
                <a:pathLst>
                  <a:path w="90" h="121">
                    <a:moveTo>
                      <a:pt x="11" y="0"/>
                    </a:moveTo>
                    <a:lnTo>
                      <a:pt x="49" y="27"/>
                    </a:lnTo>
                    <a:lnTo>
                      <a:pt x="69" y="70"/>
                    </a:lnTo>
                    <a:lnTo>
                      <a:pt x="74" y="90"/>
                    </a:lnTo>
                    <a:lnTo>
                      <a:pt x="86" y="104"/>
                    </a:lnTo>
                    <a:lnTo>
                      <a:pt x="90" y="117"/>
                    </a:lnTo>
                    <a:lnTo>
                      <a:pt x="78" y="121"/>
                    </a:lnTo>
                    <a:lnTo>
                      <a:pt x="61" y="102"/>
                    </a:lnTo>
                    <a:lnTo>
                      <a:pt x="54" y="75"/>
                    </a:lnTo>
                    <a:lnTo>
                      <a:pt x="46" y="56"/>
                    </a:lnTo>
                    <a:lnTo>
                      <a:pt x="37" y="39"/>
                    </a:lnTo>
                    <a:lnTo>
                      <a:pt x="23" y="27"/>
                    </a:lnTo>
                    <a:lnTo>
                      <a:pt x="5" y="17"/>
                    </a:lnTo>
                    <a:lnTo>
                      <a:pt x="0" y="6"/>
                    </a:lnTo>
                    <a:lnTo>
                      <a:pt x="11" y="0"/>
                    </a:lnTo>
                    <a:lnTo>
                      <a:pt x="11" y="0"/>
                    </a:lnTo>
                    <a:close/>
                  </a:path>
                </a:pathLst>
              </a:custGeom>
              <a:solidFill>
                <a:srgbClr val="000000"/>
              </a:solidFill>
              <a:ln w="9525">
                <a:noFill/>
                <a:round/>
                <a:headEnd/>
                <a:tailEnd/>
              </a:ln>
            </p:spPr>
            <p:txBody>
              <a:bodyPr/>
              <a:lstStyle/>
              <a:p>
                <a:endParaRPr lang="tr-TR"/>
              </a:p>
            </p:txBody>
          </p:sp>
          <p:sp>
            <p:nvSpPr>
              <p:cNvPr id="388235" name="Freeform 139"/>
              <p:cNvSpPr>
                <a:spLocks/>
              </p:cNvSpPr>
              <p:nvPr/>
            </p:nvSpPr>
            <p:spPr bwMode="auto">
              <a:xfrm>
                <a:off x="3189" y="1374"/>
                <a:ext cx="206" cy="107"/>
              </a:xfrm>
              <a:custGeom>
                <a:avLst/>
                <a:gdLst/>
                <a:ahLst/>
                <a:cxnLst>
                  <a:cxn ang="0">
                    <a:pos x="11" y="0"/>
                  </a:cxn>
                  <a:cxn ang="0">
                    <a:pos x="58" y="21"/>
                  </a:cxn>
                  <a:cxn ang="0">
                    <a:pos x="80" y="32"/>
                  </a:cxn>
                  <a:cxn ang="0">
                    <a:pos x="105" y="42"/>
                  </a:cxn>
                  <a:cxn ang="0">
                    <a:pos x="198" y="78"/>
                  </a:cxn>
                  <a:cxn ang="0">
                    <a:pos x="206" y="95"/>
                  </a:cxn>
                  <a:cxn ang="0">
                    <a:pos x="203" y="107"/>
                  </a:cxn>
                  <a:cxn ang="0">
                    <a:pos x="192" y="103"/>
                  </a:cxn>
                  <a:cxn ang="0">
                    <a:pos x="185" y="92"/>
                  </a:cxn>
                  <a:cxn ang="0">
                    <a:pos x="163" y="81"/>
                  </a:cxn>
                  <a:cxn ang="0">
                    <a:pos x="143" y="73"/>
                  </a:cxn>
                  <a:cxn ang="0">
                    <a:pos x="100" y="59"/>
                  </a:cxn>
                  <a:cxn ang="0">
                    <a:pos x="53" y="39"/>
                  </a:cxn>
                  <a:cxn ang="0">
                    <a:pos x="32" y="29"/>
                  </a:cxn>
                  <a:cxn ang="0">
                    <a:pos x="6" y="18"/>
                  </a:cxn>
                  <a:cxn ang="0">
                    <a:pos x="0" y="6"/>
                  </a:cxn>
                  <a:cxn ang="0">
                    <a:pos x="4" y="1"/>
                  </a:cxn>
                  <a:cxn ang="0">
                    <a:pos x="11" y="0"/>
                  </a:cxn>
                  <a:cxn ang="0">
                    <a:pos x="11" y="0"/>
                  </a:cxn>
                </a:cxnLst>
                <a:rect l="0" t="0" r="r" b="b"/>
                <a:pathLst>
                  <a:path w="206" h="107">
                    <a:moveTo>
                      <a:pt x="11" y="0"/>
                    </a:moveTo>
                    <a:lnTo>
                      <a:pt x="58" y="21"/>
                    </a:lnTo>
                    <a:lnTo>
                      <a:pt x="80" y="32"/>
                    </a:lnTo>
                    <a:lnTo>
                      <a:pt x="105" y="42"/>
                    </a:lnTo>
                    <a:lnTo>
                      <a:pt x="198" y="78"/>
                    </a:lnTo>
                    <a:lnTo>
                      <a:pt x="206" y="95"/>
                    </a:lnTo>
                    <a:lnTo>
                      <a:pt x="203" y="107"/>
                    </a:lnTo>
                    <a:lnTo>
                      <a:pt x="192" y="103"/>
                    </a:lnTo>
                    <a:lnTo>
                      <a:pt x="185" y="92"/>
                    </a:lnTo>
                    <a:lnTo>
                      <a:pt x="163" y="81"/>
                    </a:lnTo>
                    <a:lnTo>
                      <a:pt x="143" y="73"/>
                    </a:lnTo>
                    <a:lnTo>
                      <a:pt x="100" y="59"/>
                    </a:lnTo>
                    <a:lnTo>
                      <a:pt x="53" y="39"/>
                    </a:lnTo>
                    <a:lnTo>
                      <a:pt x="32" y="29"/>
                    </a:lnTo>
                    <a:lnTo>
                      <a:pt x="6" y="18"/>
                    </a:lnTo>
                    <a:lnTo>
                      <a:pt x="0" y="6"/>
                    </a:lnTo>
                    <a:lnTo>
                      <a:pt x="4" y="1"/>
                    </a:lnTo>
                    <a:lnTo>
                      <a:pt x="11" y="0"/>
                    </a:lnTo>
                    <a:lnTo>
                      <a:pt x="11" y="0"/>
                    </a:lnTo>
                    <a:close/>
                  </a:path>
                </a:pathLst>
              </a:custGeom>
              <a:solidFill>
                <a:srgbClr val="000000"/>
              </a:solidFill>
              <a:ln w="9525">
                <a:noFill/>
                <a:round/>
                <a:headEnd/>
                <a:tailEnd/>
              </a:ln>
            </p:spPr>
            <p:txBody>
              <a:bodyPr/>
              <a:lstStyle/>
              <a:p>
                <a:endParaRPr lang="tr-TR"/>
              </a:p>
            </p:txBody>
          </p:sp>
          <p:sp>
            <p:nvSpPr>
              <p:cNvPr id="388236" name="Freeform 140"/>
              <p:cNvSpPr>
                <a:spLocks/>
              </p:cNvSpPr>
              <p:nvPr/>
            </p:nvSpPr>
            <p:spPr bwMode="auto">
              <a:xfrm>
                <a:off x="2838" y="1514"/>
                <a:ext cx="488" cy="566"/>
              </a:xfrm>
              <a:custGeom>
                <a:avLst/>
                <a:gdLst/>
                <a:ahLst/>
                <a:cxnLst>
                  <a:cxn ang="0">
                    <a:pos x="488" y="13"/>
                  </a:cxn>
                  <a:cxn ang="0">
                    <a:pos x="465" y="45"/>
                  </a:cxn>
                  <a:cxn ang="0">
                    <a:pos x="445" y="74"/>
                  </a:cxn>
                  <a:cxn ang="0">
                    <a:pos x="426" y="100"/>
                  </a:cxn>
                  <a:cxn ang="0">
                    <a:pos x="405" y="125"/>
                  </a:cxn>
                  <a:cxn ang="0">
                    <a:pos x="385" y="149"/>
                  </a:cxn>
                  <a:cxn ang="0">
                    <a:pos x="365" y="175"/>
                  </a:cxn>
                  <a:cxn ang="0">
                    <a:pos x="342" y="202"/>
                  </a:cxn>
                  <a:cxn ang="0">
                    <a:pos x="319" y="234"/>
                  </a:cxn>
                  <a:cxn ang="0">
                    <a:pos x="294" y="269"/>
                  </a:cxn>
                  <a:cxn ang="0">
                    <a:pos x="273" y="302"/>
                  </a:cxn>
                  <a:cxn ang="0">
                    <a:pos x="251" y="333"/>
                  </a:cxn>
                  <a:cxn ang="0">
                    <a:pos x="222" y="363"/>
                  </a:cxn>
                  <a:cxn ang="0">
                    <a:pos x="176" y="409"/>
                  </a:cxn>
                  <a:cxn ang="0">
                    <a:pos x="141" y="447"/>
                  </a:cxn>
                  <a:cxn ang="0">
                    <a:pos x="106" y="478"/>
                  </a:cxn>
                  <a:cxn ang="0">
                    <a:pos x="77" y="504"/>
                  </a:cxn>
                  <a:cxn ang="0">
                    <a:pos x="47" y="532"/>
                  </a:cxn>
                  <a:cxn ang="0">
                    <a:pos x="15" y="566"/>
                  </a:cxn>
                  <a:cxn ang="0">
                    <a:pos x="3" y="566"/>
                  </a:cxn>
                  <a:cxn ang="0">
                    <a:pos x="0" y="560"/>
                  </a:cxn>
                  <a:cxn ang="0">
                    <a:pos x="3" y="553"/>
                  </a:cxn>
                  <a:cxn ang="0">
                    <a:pos x="20" y="535"/>
                  </a:cxn>
                  <a:cxn ang="0">
                    <a:pos x="36" y="518"/>
                  </a:cxn>
                  <a:cxn ang="0">
                    <a:pos x="63" y="488"/>
                  </a:cxn>
                  <a:cxn ang="0">
                    <a:pos x="93" y="460"/>
                  </a:cxn>
                  <a:cxn ang="0">
                    <a:pos x="126" y="428"/>
                  </a:cxn>
                  <a:cxn ang="0">
                    <a:pos x="161" y="393"/>
                  </a:cxn>
                  <a:cxn ang="0">
                    <a:pos x="181" y="365"/>
                  </a:cxn>
                  <a:cxn ang="0">
                    <a:pos x="202" y="338"/>
                  </a:cxn>
                  <a:cxn ang="0">
                    <a:pos x="230" y="310"/>
                  </a:cxn>
                  <a:cxn ang="0">
                    <a:pos x="253" y="279"/>
                  </a:cxn>
                  <a:cxn ang="0">
                    <a:pos x="273" y="248"/>
                  </a:cxn>
                  <a:cxn ang="0">
                    <a:pos x="283" y="231"/>
                  </a:cxn>
                  <a:cxn ang="0">
                    <a:pos x="296" y="213"/>
                  </a:cxn>
                  <a:cxn ang="0">
                    <a:pos x="320" y="183"/>
                  </a:cxn>
                  <a:cxn ang="0">
                    <a:pos x="343" y="156"/>
                  </a:cxn>
                  <a:cxn ang="0">
                    <a:pos x="366" y="132"/>
                  </a:cxn>
                  <a:cxn ang="0">
                    <a:pos x="387" y="109"/>
                  </a:cxn>
                  <a:cxn ang="0">
                    <a:pos x="408" y="86"/>
                  </a:cxn>
                  <a:cxn ang="0">
                    <a:pos x="430" y="62"/>
                  </a:cxn>
                  <a:cxn ang="0">
                    <a:pos x="452" y="34"/>
                  </a:cxn>
                  <a:cxn ang="0">
                    <a:pos x="474" y="3"/>
                  </a:cxn>
                  <a:cxn ang="0">
                    <a:pos x="486" y="0"/>
                  </a:cxn>
                  <a:cxn ang="0">
                    <a:pos x="488" y="13"/>
                  </a:cxn>
                  <a:cxn ang="0">
                    <a:pos x="488" y="13"/>
                  </a:cxn>
                </a:cxnLst>
                <a:rect l="0" t="0" r="r" b="b"/>
                <a:pathLst>
                  <a:path w="488" h="566">
                    <a:moveTo>
                      <a:pt x="488" y="13"/>
                    </a:moveTo>
                    <a:lnTo>
                      <a:pt x="465" y="45"/>
                    </a:lnTo>
                    <a:lnTo>
                      <a:pt x="445" y="74"/>
                    </a:lnTo>
                    <a:lnTo>
                      <a:pt x="426" y="100"/>
                    </a:lnTo>
                    <a:lnTo>
                      <a:pt x="405" y="125"/>
                    </a:lnTo>
                    <a:lnTo>
                      <a:pt x="385" y="149"/>
                    </a:lnTo>
                    <a:lnTo>
                      <a:pt x="365" y="175"/>
                    </a:lnTo>
                    <a:lnTo>
                      <a:pt x="342" y="202"/>
                    </a:lnTo>
                    <a:lnTo>
                      <a:pt x="319" y="234"/>
                    </a:lnTo>
                    <a:lnTo>
                      <a:pt x="294" y="269"/>
                    </a:lnTo>
                    <a:lnTo>
                      <a:pt x="273" y="302"/>
                    </a:lnTo>
                    <a:lnTo>
                      <a:pt x="251" y="333"/>
                    </a:lnTo>
                    <a:lnTo>
                      <a:pt x="222" y="363"/>
                    </a:lnTo>
                    <a:lnTo>
                      <a:pt x="176" y="409"/>
                    </a:lnTo>
                    <a:lnTo>
                      <a:pt x="141" y="447"/>
                    </a:lnTo>
                    <a:lnTo>
                      <a:pt x="106" y="478"/>
                    </a:lnTo>
                    <a:lnTo>
                      <a:pt x="77" y="504"/>
                    </a:lnTo>
                    <a:lnTo>
                      <a:pt x="47" y="532"/>
                    </a:lnTo>
                    <a:lnTo>
                      <a:pt x="15" y="566"/>
                    </a:lnTo>
                    <a:lnTo>
                      <a:pt x="3" y="566"/>
                    </a:lnTo>
                    <a:lnTo>
                      <a:pt x="0" y="560"/>
                    </a:lnTo>
                    <a:lnTo>
                      <a:pt x="3" y="553"/>
                    </a:lnTo>
                    <a:lnTo>
                      <a:pt x="20" y="535"/>
                    </a:lnTo>
                    <a:lnTo>
                      <a:pt x="36" y="518"/>
                    </a:lnTo>
                    <a:lnTo>
                      <a:pt x="63" y="488"/>
                    </a:lnTo>
                    <a:lnTo>
                      <a:pt x="93" y="460"/>
                    </a:lnTo>
                    <a:lnTo>
                      <a:pt x="126" y="428"/>
                    </a:lnTo>
                    <a:lnTo>
                      <a:pt x="161" y="393"/>
                    </a:lnTo>
                    <a:lnTo>
                      <a:pt x="181" y="365"/>
                    </a:lnTo>
                    <a:lnTo>
                      <a:pt x="202" y="338"/>
                    </a:lnTo>
                    <a:lnTo>
                      <a:pt x="230" y="310"/>
                    </a:lnTo>
                    <a:lnTo>
                      <a:pt x="253" y="279"/>
                    </a:lnTo>
                    <a:lnTo>
                      <a:pt x="273" y="248"/>
                    </a:lnTo>
                    <a:lnTo>
                      <a:pt x="283" y="231"/>
                    </a:lnTo>
                    <a:lnTo>
                      <a:pt x="296" y="213"/>
                    </a:lnTo>
                    <a:lnTo>
                      <a:pt x="320" y="183"/>
                    </a:lnTo>
                    <a:lnTo>
                      <a:pt x="343" y="156"/>
                    </a:lnTo>
                    <a:lnTo>
                      <a:pt x="366" y="132"/>
                    </a:lnTo>
                    <a:lnTo>
                      <a:pt x="387" y="109"/>
                    </a:lnTo>
                    <a:lnTo>
                      <a:pt x="408" y="86"/>
                    </a:lnTo>
                    <a:lnTo>
                      <a:pt x="430" y="62"/>
                    </a:lnTo>
                    <a:lnTo>
                      <a:pt x="452" y="34"/>
                    </a:lnTo>
                    <a:lnTo>
                      <a:pt x="474" y="3"/>
                    </a:lnTo>
                    <a:lnTo>
                      <a:pt x="486" y="0"/>
                    </a:lnTo>
                    <a:lnTo>
                      <a:pt x="488" y="13"/>
                    </a:lnTo>
                    <a:lnTo>
                      <a:pt x="488" y="13"/>
                    </a:lnTo>
                    <a:close/>
                  </a:path>
                </a:pathLst>
              </a:custGeom>
              <a:solidFill>
                <a:srgbClr val="000000"/>
              </a:solidFill>
              <a:ln w="9525">
                <a:noFill/>
                <a:round/>
                <a:headEnd/>
                <a:tailEnd/>
              </a:ln>
            </p:spPr>
            <p:txBody>
              <a:bodyPr/>
              <a:lstStyle/>
              <a:p>
                <a:endParaRPr lang="tr-TR"/>
              </a:p>
            </p:txBody>
          </p:sp>
          <p:sp>
            <p:nvSpPr>
              <p:cNvPr id="388237" name="Freeform 141"/>
              <p:cNvSpPr>
                <a:spLocks/>
              </p:cNvSpPr>
              <p:nvPr/>
            </p:nvSpPr>
            <p:spPr bwMode="auto">
              <a:xfrm>
                <a:off x="2930" y="1660"/>
                <a:ext cx="503" cy="629"/>
              </a:xfrm>
              <a:custGeom>
                <a:avLst/>
                <a:gdLst/>
                <a:ahLst/>
                <a:cxnLst>
                  <a:cxn ang="0">
                    <a:pos x="503" y="43"/>
                  </a:cxn>
                  <a:cxn ang="0">
                    <a:pos x="480" y="132"/>
                  </a:cxn>
                  <a:cxn ang="0">
                    <a:pos x="404" y="313"/>
                  </a:cxn>
                  <a:cxn ang="0">
                    <a:pos x="392" y="340"/>
                  </a:cxn>
                  <a:cxn ang="0">
                    <a:pos x="382" y="369"/>
                  </a:cxn>
                  <a:cxn ang="0">
                    <a:pos x="362" y="389"/>
                  </a:cxn>
                  <a:cxn ang="0">
                    <a:pos x="344" y="405"/>
                  </a:cxn>
                  <a:cxn ang="0">
                    <a:pos x="324" y="418"/>
                  </a:cxn>
                  <a:cxn ang="0">
                    <a:pos x="304" y="429"/>
                  </a:cxn>
                  <a:cxn ang="0">
                    <a:pos x="262" y="449"/>
                  </a:cxn>
                  <a:cxn ang="0">
                    <a:pos x="240" y="461"/>
                  </a:cxn>
                  <a:cxn ang="0">
                    <a:pos x="217" y="476"/>
                  </a:cxn>
                  <a:cxn ang="0">
                    <a:pos x="185" y="502"/>
                  </a:cxn>
                  <a:cxn ang="0">
                    <a:pos x="159" y="526"/>
                  </a:cxn>
                  <a:cxn ang="0">
                    <a:pos x="131" y="552"/>
                  </a:cxn>
                  <a:cxn ang="0">
                    <a:pos x="99" y="577"/>
                  </a:cxn>
                  <a:cxn ang="0">
                    <a:pos x="76" y="592"/>
                  </a:cxn>
                  <a:cxn ang="0">
                    <a:pos x="56" y="605"/>
                  </a:cxn>
                  <a:cxn ang="0">
                    <a:pos x="36" y="617"/>
                  </a:cxn>
                  <a:cxn ang="0">
                    <a:pos x="11" y="629"/>
                  </a:cxn>
                  <a:cxn ang="0">
                    <a:pos x="0" y="624"/>
                  </a:cxn>
                  <a:cxn ang="0">
                    <a:pos x="4" y="612"/>
                  </a:cxn>
                  <a:cxn ang="0">
                    <a:pos x="38" y="585"/>
                  </a:cxn>
                  <a:cxn ang="0">
                    <a:pos x="69" y="556"/>
                  </a:cxn>
                  <a:cxn ang="0">
                    <a:pos x="105" y="528"/>
                  </a:cxn>
                  <a:cxn ang="0">
                    <a:pos x="137" y="500"/>
                  </a:cxn>
                  <a:cxn ang="0">
                    <a:pos x="171" y="471"/>
                  </a:cxn>
                  <a:cxn ang="0">
                    <a:pos x="205" y="445"/>
                  </a:cxn>
                  <a:cxn ang="0">
                    <a:pos x="354" y="333"/>
                  </a:cxn>
                  <a:cxn ang="0">
                    <a:pos x="371" y="290"/>
                  </a:cxn>
                  <a:cxn ang="0">
                    <a:pos x="395" y="242"/>
                  </a:cxn>
                  <a:cxn ang="0">
                    <a:pos x="415" y="200"/>
                  </a:cxn>
                  <a:cxn ang="0">
                    <a:pos x="436" y="157"/>
                  </a:cxn>
                  <a:cxn ang="0">
                    <a:pos x="447" y="133"/>
                  </a:cxn>
                  <a:cxn ang="0">
                    <a:pos x="460" y="109"/>
                  </a:cxn>
                  <a:cxn ang="0">
                    <a:pos x="473" y="55"/>
                  </a:cxn>
                  <a:cxn ang="0">
                    <a:pos x="482" y="0"/>
                  </a:cxn>
                  <a:cxn ang="0">
                    <a:pos x="496" y="13"/>
                  </a:cxn>
                  <a:cxn ang="0">
                    <a:pos x="503" y="43"/>
                  </a:cxn>
                  <a:cxn ang="0">
                    <a:pos x="503" y="43"/>
                  </a:cxn>
                </a:cxnLst>
                <a:rect l="0" t="0" r="r" b="b"/>
                <a:pathLst>
                  <a:path w="503" h="629">
                    <a:moveTo>
                      <a:pt x="503" y="43"/>
                    </a:moveTo>
                    <a:lnTo>
                      <a:pt x="480" y="132"/>
                    </a:lnTo>
                    <a:lnTo>
                      <a:pt x="404" y="313"/>
                    </a:lnTo>
                    <a:lnTo>
                      <a:pt x="392" y="340"/>
                    </a:lnTo>
                    <a:lnTo>
                      <a:pt x="382" y="369"/>
                    </a:lnTo>
                    <a:lnTo>
                      <a:pt x="362" y="389"/>
                    </a:lnTo>
                    <a:lnTo>
                      <a:pt x="344" y="405"/>
                    </a:lnTo>
                    <a:lnTo>
                      <a:pt x="324" y="418"/>
                    </a:lnTo>
                    <a:lnTo>
                      <a:pt x="304" y="429"/>
                    </a:lnTo>
                    <a:lnTo>
                      <a:pt x="262" y="449"/>
                    </a:lnTo>
                    <a:lnTo>
                      <a:pt x="240" y="461"/>
                    </a:lnTo>
                    <a:lnTo>
                      <a:pt x="217" y="476"/>
                    </a:lnTo>
                    <a:lnTo>
                      <a:pt x="185" y="502"/>
                    </a:lnTo>
                    <a:lnTo>
                      <a:pt x="159" y="526"/>
                    </a:lnTo>
                    <a:lnTo>
                      <a:pt x="131" y="552"/>
                    </a:lnTo>
                    <a:lnTo>
                      <a:pt x="99" y="577"/>
                    </a:lnTo>
                    <a:lnTo>
                      <a:pt x="76" y="592"/>
                    </a:lnTo>
                    <a:lnTo>
                      <a:pt x="56" y="605"/>
                    </a:lnTo>
                    <a:lnTo>
                      <a:pt x="36" y="617"/>
                    </a:lnTo>
                    <a:lnTo>
                      <a:pt x="11" y="629"/>
                    </a:lnTo>
                    <a:lnTo>
                      <a:pt x="0" y="624"/>
                    </a:lnTo>
                    <a:lnTo>
                      <a:pt x="4" y="612"/>
                    </a:lnTo>
                    <a:lnTo>
                      <a:pt x="38" y="585"/>
                    </a:lnTo>
                    <a:lnTo>
                      <a:pt x="69" y="556"/>
                    </a:lnTo>
                    <a:lnTo>
                      <a:pt x="105" y="528"/>
                    </a:lnTo>
                    <a:lnTo>
                      <a:pt x="137" y="500"/>
                    </a:lnTo>
                    <a:lnTo>
                      <a:pt x="171" y="471"/>
                    </a:lnTo>
                    <a:lnTo>
                      <a:pt x="205" y="445"/>
                    </a:lnTo>
                    <a:lnTo>
                      <a:pt x="354" y="333"/>
                    </a:lnTo>
                    <a:lnTo>
                      <a:pt x="371" y="290"/>
                    </a:lnTo>
                    <a:lnTo>
                      <a:pt x="395" y="242"/>
                    </a:lnTo>
                    <a:lnTo>
                      <a:pt x="415" y="200"/>
                    </a:lnTo>
                    <a:lnTo>
                      <a:pt x="436" y="157"/>
                    </a:lnTo>
                    <a:lnTo>
                      <a:pt x="447" y="133"/>
                    </a:lnTo>
                    <a:lnTo>
                      <a:pt x="460" y="109"/>
                    </a:lnTo>
                    <a:lnTo>
                      <a:pt x="473" y="55"/>
                    </a:lnTo>
                    <a:lnTo>
                      <a:pt x="482" y="0"/>
                    </a:lnTo>
                    <a:lnTo>
                      <a:pt x="496" y="13"/>
                    </a:lnTo>
                    <a:lnTo>
                      <a:pt x="503" y="43"/>
                    </a:lnTo>
                    <a:lnTo>
                      <a:pt x="503" y="43"/>
                    </a:lnTo>
                    <a:close/>
                  </a:path>
                </a:pathLst>
              </a:custGeom>
              <a:solidFill>
                <a:srgbClr val="000000"/>
              </a:solidFill>
              <a:ln w="9525">
                <a:noFill/>
                <a:round/>
                <a:headEnd/>
                <a:tailEnd/>
              </a:ln>
            </p:spPr>
            <p:txBody>
              <a:bodyPr/>
              <a:lstStyle/>
              <a:p>
                <a:endParaRPr lang="tr-TR"/>
              </a:p>
            </p:txBody>
          </p:sp>
          <p:sp>
            <p:nvSpPr>
              <p:cNvPr id="388238" name="Freeform 142"/>
              <p:cNvSpPr>
                <a:spLocks/>
              </p:cNvSpPr>
              <p:nvPr/>
            </p:nvSpPr>
            <p:spPr bwMode="auto">
              <a:xfrm>
                <a:off x="3212" y="1530"/>
                <a:ext cx="442" cy="855"/>
              </a:xfrm>
              <a:custGeom>
                <a:avLst/>
                <a:gdLst/>
                <a:ahLst/>
                <a:cxnLst>
                  <a:cxn ang="0">
                    <a:pos x="269" y="54"/>
                  </a:cxn>
                  <a:cxn ang="0">
                    <a:pos x="269" y="117"/>
                  </a:cxn>
                  <a:cxn ang="0">
                    <a:pos x="259" y="372"/>
                  </a:cxn>
                  <a:cxn ang="0">
                    <a:pos x="299" y="461"/>
                  </a:cxn>
                  <a:cxn ang="0">
                    <a:pos x="336" y="528"/>
                  </a:cxn>
                  <a:cxn ang="0">
                    <a:pos x="373" y="594"/>
                  </a:cxn>
                  <a:cxn ang="0">
                    <a:pos x="406" y="643"/>
                  </a:cxn>
                  <a:cxn ang="0">
                    <a:pos x="442" y="742"/>
                  </a:cxn>
                  <a:cxn ang="0">
                    <a:pos x="425" y="790"/>
                  </a:cxn>
                  <a:cxn ang="0">
                    <a:pos x="369" y="840"/>
                  </a:cxn>
                  <a:cxn ang="0">
                    <a:pos x="277" y="847"/>
                  </a:cxn>
                  <a:cxn ang="0">
                    <a:pos x="201" y="855"/>
                  </a:cxn>
                  <a:cxn ang="0">
                    <a:pos x="174" y="827"/>
                  </a:cxn>
                  <a:cxn ang="0">
                    <a:pos x="135" y="791"/>
                  </a:cxn>
                  <a:cxn ang="0">
                    <a:pos x="100" y="764"/>
                  </a:cxn>
                  <a:cxn ang="0">
                    <a:pos x="65" y="742"/>
                  </a:cxn>
                  <a:cxn ang="0">
                    <a:pos x="27" y="721"/>
                  </a:cxn>
                  <a:cxn ang="0">
                    <a:pos x="0" y="699"/>
                  </a:cxn>
                  <a:cxn ang="0">
                    <a:pos x="175" y="772"/>
                  </a:cxn>
                  <a:cxn ang="0">
                    <a:pos x="277" y="822"/>
                  </a:cxn>
                  <a:cxn ang="0">
                    <a:pos x="377" y="798"/>
                  </a:cxn>
                  <a:cxn ang="0">
                    <a:pos x="415" y="728"/>
                  </a:cxn>
                  <a:cxn ang="0">
                    <a:pos x="398" y="667"/>
                  </a:cxn>
                  <a:cxn ang="0">
                    <a:pos x="373" y="625"/>
                  </a:cxn>
                  <a:cxn ang="0">
                    <a:pos x="339" y="571"/>
                  </a:cxn>
                  <a:cxn ang="0">
                    <a:pos x="304" y="506"/>
                  </a:cxn>
                  <a:cxn ang="0">
                    <a:pos x="273" y="449"/>
                  </a:cxn>
                  <a:cxn ang="0">
                    <a:pos x="231" y="380"/>
                  </a:cxn>
                  <a:cxn ang="0">
                    <a:pos x="238" y="303"/>
                  </a:cxn>
                  <a:cxn ang="0">
                    <a:pos x="252" y="117"/>
                  </a:cxn>
                  <a:cxn ang="0">
                    <a:pos x="252" y="58"/>
                  </a:cxn>
                  <a:cxn ang="0">
                    <a:pos x="241" y="0"/>
                  </a:cxn>
                  <a:cxn ang="0">
                    <a:pos x="251" y="6"/>
                  </a:cxn>
                </a:cxnLst>
                <a:rect l="0" t="0" r="r" b="b"/>
                <a:pathLst>
                  <a:path w="442" h="855">
                    <a:moveTo>
                      <a:pt x="251" y="6"/>
                    </a:moveTo>
                    <a:lnTo>
                      <a:pt x="269" y="54"/>
                    </a:lnTo>
                    <a:lnTo>
                      <a:pt x="271" y="85"/>
                    </a:lnTo>
                    <a:lnTo>
                      <a:pt x="269" y="117"/>
                    </a:lnTo>
                    <a:lnTo>
                      <a:pt x="272" y="227"/>
                    </a:lnTo>
                    <a:lnTo>
                      <a:pt x="259" y="372"/>
                    </a:lnTo>
                    <a:lnTo>
                      <a:pt x="277" y="416"/>
                    </a:lnTo>
                    <a:lnTo>
                      <a:pt x="299" y="461"/>
                    </a:lnTo>
                    <a:lnTo>
                      <a:pt x="318" y="497"/>
                    </a:lnTo>
                    <a:lnTo>
                      <a:pt x="336" y="528"/>
                    </a:lnTo>
                    <a:lnTo>
                      <a:pt x="353" y="560"/>
                    </a:lnTo>
                    <a:lnTo>
                      <a:pt x="373" y="594"/>
                    </a:lnTo>
                    <a:lnTo>
                      <a:pt x="390" y="619"/>
                    </a:lnTo>
                    <a:lnTo>
                      <a:pt x="406" y="643"/>
                    </a:lnTo>
                    <a:lnTo>
                      <a:pt x="431" y="693"/>
                    </a:lnTo>
                    <a:lnTo>
                      <a:pt x="442" y="742"/>
                    </a:lnTo>
                    <a:lnTo>
                      <a:pt x="437" y="766"/>
                    </a:lnTo>
                    <a:lnTo>
                      <a:pt x="425" y="790"/>
                    </a:lnTo>
                    <a:lnTo>
                      <a:pt x="399" y="824"/>
                    </a:lnTo>
                    <a:lnTo>
                      <a:pt x="369" y="840"/>
                    </a:lnTo>
                    <a:lnTo>
                      <a:pt x="341" y="846"/>
                    </a:lnTo>
                    <a:lnTo>
                      <a:pt x="277" y="847"/>
                    </a:lnTo>
                    <a:lnTo>
                      <a:pt x="239" y="853"/>
                    </a:lnTo>
                    <a:lnTo>
                      <a:pt x="201" y="855"/>
                    </a:lnTo>
                    <a:lnTo>
                      <a:pt x="191" y="850"/>
                    </a:lnTo>
                    <a:lnTo>
                      <a:pt x="174" y="827"/>
                    </a:lnTo>
                    <a:lnTo>
                      <a:pt x="155" y="805"/>
                    </a:lnTo>
                    <a:lnTo>
                      <a:pt x="135" y="791"/>
                    </a:lnTo>
                    <a:lnTo>
                      <a:pt x="117" y="777"/>
                    </a:lnTo>
                    <a:lnTo>
                      <a:pt x="100" y="764"/>
                    </a:lnTo>
                    <a:lnTo>
                      <a:pt x="82" y="753"/>
                    </a:lnTo>
                    <a:lnTo>
                      <a:pt x="65" y="742"/>
                    </a:lnTo>
                    <a:lnTo>
                      <a:pt x="47" y="732"/>
                    </a:lnTo>
                    <a:lnTo>
                      <a:pt x="27" y="721"/>
                    </a:lnTo>
                    <a:lnTo>
                      <a:pt x="5" y="711"/>
                    </a:lnTo>
                    <a:lnTo>
                      <a:pt x="0" y="699"/>
                    </a:lnTo>
                    <a:lnTo>
                      <a:pt x="11" y="694"/>
                    </a:lnTo>
                    <a:lnTo>
                      <a:pt x="175" y="772"/>
                    </a:lnTo>
                    <a:lnTo>
                      <a:pt x="213" y="812"/>
                    </a:lnTo>
                    <a:lnTo>
                      <a:pt x="277" y="822"/>
                    </a:lnTo>
                    <a:lnTo>
                      <a:pt x="330" y="819"/>
                    </a:lnTo>
                    <a:lnTo>
                      <a:pt x="377" y="798"/>
                    </a:lnTo>
                    <a:lnTo>
                      <a:pt x="401" y="767"/>
                    </a:lnTo>
                    <a:lnTo>
                      <a:pt x="415" y="728"/>
                    </a:lnTo>
                    <a:lnTo>
                      <a:pt x="407" y="687"/>
                    </a:lnTo>
                    <a:lnTo>
                      <a:pt x="398" y="667"/>
                    </a:lnTo>
                    <a:lnTo>
                      <a:pt x="387" y="645"/>
                    </a:lnTo>
                    <a:lnTo>
                      <a:pt x="373" y="625"/>
                    </a:lnTo>
                    <a:lnTo>
                      <a:pt x="360" y="604"/>
                    </a:lnTo>
                    <a:lnTo>
                      <a:pt x="339" y="571"/>
                    </a:lnTo>
                    <a:lnTo>
                      <a:pt x="321" y="538"/>
                    </a:lnTo>
                    <a:lnTo>
                      <a:pt x="304" y="506"/>
                    </a:lnTo>
                    <a:lnTo>
                      <a:pt x="284" y="470"/>
                    </a:lnTo>
                    <a:lnTo>
                      <a:pt x="273" y="449"/>
                    </a:lnTo>
                    <a:lnTo>
                      <a:pt x="257" y="428"/>
                    </a:lnTo>
                    <a:lnTo>
                      <a:pt x="231" y="380"/>
                    </a:lnTo>
                    <a:lnTo>
                      <a:pt x="230" y="339"/>
                    </a:lnTo>
                    <a:lnTo>
                      <a:pt x="238" y="303"/>
                    </a:lnTo>
                    <a:lnTo>
                      <a:pt x="255" y="225"/>
                    </a:lnTo>
                    <a:lnTo>
                      <a:pt x="252" y="117"/>
                    </a:lnTo>
                    <a:lnTo>
                      <a:pt x="254" y="87"/>
                    </a:lnTo>
                    <a:lnTo>
                      <a:pt x="252" y="58"/>
                    </a:lnTo>
                    <a:lnTo>
                      <a:pt x="236" y="11"/>
                    </a:lnTo>
                    <a:lnTo>
                      <a:pt x="241" y="0"/>
                    </a:lnTo>
                    <a:lnTo>
                      <a:pt x="251" y="6"/>
                    </a:lnTo>
                    <a:lnTo>
                      <a:pt x="251" y="6"/>
                    </a:lnTo>
                    <a:close/>
                  </a:path>
                </a:pathLst>
              </a:custGeom>
              <a:solidFill>
                <a:srgbClr val="000000"/>
              </a:solidFill>
              <a:ln w="9525">
                <a:noFill/>
                <a:round/>
                <a:headEnd/>
                <a:tailEnd/>
              </a:ln>
            </p:spPr>
            <p:txBody>
              <a:bodyPr/>
              <a:lstStyle/>
              <a:p>
                <a:endParaRPr lang="tr-TR"/>
              </a:p>
            </p:txBody>
          </p:sp>
          <p:sp>
            <p:nvSpPr>
              <p:cNvPr id="388239" name="Freeform 143"/>
              <p:cNvSpPr>
                <a:spLocks/>
              </p:cNvSpPr>
              <p:nvPr/>
            </p:nvSpPr>
            <p:spPr bwMode="auto">
              <a:xfrm>
                <a:off x="3190" y="2072"/>
                <a:ext cx="60" cy="207"/>
              </a:xfrm>
              <a:custGeom>
                <a:avLst/>
                <a:gdLst/>
                <a:ahLst/>
                <a:cxnLst>
                  <a:cxn ang="0">
                    <a:pos x="46" y="0"/>
                  </a:cxn>
                  <a:cxn ang="0">
                    <a:pos x="59" y="28"/>
                  </a:cxn>
                  <a:cxn ang="0">
                    <a:pos x="60" y="60"/>
                  </a:cxn>
                  <a:cxn ang="0">
                    <a:pos x="53" y="94"/>
                  </a:cxn>
                  <a:cxn ang="0">
                    <a:pos x="39" y="121"/>
                  </a:cxn>
                  <a:cxn ang="0">
                    <a:pos x="27" y="159"/>
                  </a:cxn>
                  <a:cxn ang="0">
                    <a:pos x="18" y="200"/>
                  </a:cxn>
                  <a:cxn ang="0">
                    <a:pos x="8" y="207"/>
                  </a:cxn>
                  <a:cxn ang="0">
                    <a:pos x="0" y="197"/>
                  </a:cxn>
                  <a:cxn ang="0">
                    <a:pos x="5" y="153"/>
                  </a:cxn>
                  <a:cxn ang="0">
                    <a:pos x="20" y="109"/>
                  </a:cxn>
                  <a:cxn ang="0">
                    <a:pos x="28" y="69"/>
                  </a:cxn>
                  <a:cxn ang="0">
                    <a:pos x="20" y="48"/>
                  </a:cxn>
                  <a:cxn ang="0">
                    <a:pos x="8" y="29"/>
                  </a:cxn>
                  <a:cxn ang="0">
                    <a:pos x="10" y="20"/>
                  </a:cxn>
                  <a:cxn ang="0">
                    <a:pos x="22" y="8"/>
                  </a:cxn>
                  <a:cxn ang="0">
                    <a:pos x="36" y="0"/>
                  </a:cxn>
                  <a:cxn ang="0">
                    <a:pos x="46" y="0"/>
                  </a:cxn>
                  <a:cxn ang="0">
                    <a:pos x="46" y="0"/>
                  </a:cxn>
                </a:cxnLst>
                <a:rect l="0" t="0" r="r" b="b"/>
                <a:pathLst>
                  <a:path w="60" h="207">
                    <a:moveTo>
                      <a:pt x="46" y="0"/>
                    </a:moveTo>
                    <a:lnTo>
                      <a:pt x="59" y="28"/>
                    </a:lnTo>
                    <a:lnTo>
                      <a:pt x="60" y="60"/>
                    </a:lnTo>
                    <a:lnTo>
                      <a:pt x="53" y="94"/>
                    </a:lnTo>
                    <a:lnTo>
                      <a:pt x="39" y="121"/>
                    </a:lnTo>
                    <a:lnTo>
                      <a:pt x="27" y="159"/>
                    </a:lnTo>
                    <a:lnTo>
                      <a:pt x="18" y="200"/>
                    </a:lnTo>
                    <a:lnTo>
                      <a:pt x="8" y="207"/>
                    </a:lnTo>
                    <a:lnTo>
                      <a:pt x="0" y="197"/>
                    </a:lnTo>
                    <a:lnTo>
                      <a:pt x="5" y="153"/>
                    </a:lnTo>
                    <a:lnTo>
                      <a:pt x="20" y="109"/>
                    </a:lnTo>
                    <a:lnTo>
                      <a:pt x="28" y="69"/>
                    </a:lnTo>
                    <a:lnTo>
                      <a:pt x="20" y="48"/>
                    </a:lnTo>
                    <a:lnTo>
                      <a:pt x="8" y="29"/>
                    </a:lnTo>
                    <a:lnTo>
                      <a:pt x="10" y="20"/>
                    </a:lnTo>
                    <a:lnTo>
                      <a:pt x="22" y="8"/>
                    </a:lnTo>
                    <a:lnTo>
                      <a:pt x="36" y="0"/>
                    </a:lnTo>
                    <a:lnTo>
                      <a:pt x="46" y="0"/>
                    </a:lnTo>
                    <a:lnTo>
                      <a:pt x="46" y="0"/>
                    </a:lnTo>
                    <a:close/>
                  </a:path>
                </a:pathLst>
              </a:custGeom>
              <a:solidFill>
                <a:srgbClr val="000000"/>
              </a:solidFill>
              <a:ln w="9525">
                <a:noFill/>
                <a:round/>
                <a:headEnd/>
                <a:tailEnd/>
              </a:ln>
            </p:spPr>
            <p:txBody>
              <a:bodyPr/>
              <a:lstStyle/>
              <a:p>
                <a:endParaRPr lang="tr-TR"/>
              </a:p>
            </p:txBody>
          </p:sp>
          <p:sp>
            <p:nvSpPr>
              <p:cNvPr id="388240" name="Freeform 144"/>
              <p:cNvSpPr>
                <a:spLocks/>
              </p:cNvSpPr>
              <p:nvPr/>
            </p:nvSpPr>
            <p:spPr bwMode="auto">
              <a:xfrm>
                <a:off x="3060" y="2186"/>
                <a:ext cx="105" cy="83"/>
              </a:xfrm>
              <a:custGeom>
                <a:avLst/>
                <a:gdLst/>
                <a:ahLst/>
                <a:cxnLst>
                  <a:cxn ang="0">
                    <a:pos x="6" y="1"/>
                  </a:cxn>
                  <a:cxn ang="0">
                    <a:pos x="27" y="0"/>
                  </a:cxn>
                  <a:cxn ang="0">
                    <a:pos x="43" y="9"/>
                  </a:cxn>
                  <a:cxn ang="0">
                    <a:pos x="71" y="43"/>
                  </a:cxn>
                  <a:cxn ang="0">
                    <a:pos x="102" y="65"/>
                  </a:cxn>
                  <a:cxn ang="0">
                    <a:pos x="105" y="79"/>
                  </a:cxn>
                  <a:cxn ang="0">
                    <a:pos x="93" y="83"/>
                  </a:cxn>
                  <a:cxn ang="0">
                    <a:pos x="56" y="64"/>
                  </a:cxn>
                  <a:cxn ang="0">
                    <a:pos x="36" y="32"/>
                  </a:cxn>
                  <a:cxn ang="0">
                    <a:pos x="26" y="21"/>
                  </a:cxn>
                  <a:cxn ang="0">
                    <a:pos x="10" y="20"/>
                  </a:cxn>
                  <a:cxn ang="0">
                    <a:pos x="0" y="13"/>
                  </a:cxn>
                  <a:cxn ang="0">
                    <a:pos x="6" y="1"/>
                  </a:cxn>
                  <a:cxn ang="0">
                    <a:pos x="6" y="1"/>
                  </a:cxn>
                </a:cxnLst>
                <a:rect l="0" t="0" r="r" b="b"/>
                <a:pathLst>
                  <a:path w="105" h="83">
                    <a:moveTo>
                      <a:pt x="6" y="1"/>
                    </a:moveTo>
                    <a:lnTo>
                      <a:pt x="27" y="0"/>
                    </a:lnTo>
                    <a:lnTo>
                      <a:pt x="43" y="9"/>
                    </a:lnTo>
                    <a:lnTo>
                      <a:pt x="71" y="43"/>
                    </a:lnTo>
                    <a:lnTo>
                      <a:pt x="102" y="65"/>
                    </a:lnTo>
                    <a:lnTo>
                      <a:pt x="105" y="79"/>
                    </a:lnTo>
                    <a:lnTo>
                      <a:pt x="93" y="83"/>
                    </a:lnTo>
                    <a:lnTo>
                      <a:pt x="56" y="64"/>
                    </a:lnTo>
                    <a:lnTo>
                      <a:pt x="36" y="32"/>
                    </a:lnTo>
                    <a:lnTo>
                      <a:pt x="26" y="21"/>
                    </a:lnTo>
                    <a:lnTo>
                      <a:pt x="10" y="20"/>
                    </a:lnTo>
                    <a:lnTo>
                      <a:pt x="0" y="13"/>
                    </a:lnTo>
                    <a:lnTo>
                      <a:pt x="6" y="1"/>
                    </a:lnTo>
                    <a:lnTo>
                      <a:pt x="6" y="1"/>
                    </a:lnTo>
                    <a:close/>
                  </a:path>
                </a:pathLst>
              </a:custGeom>
              <a:solidFill>
                <a:srgbClr val="000000"/>
              </a:solidFill>
              <a:ln w="9525">
                <a:noFill/>
                <a:round/>
                <a:headEnd/>
                <a:tailEnd/>
              </a:ln>
            </p:spPr>
            <p:txBody>
              <a:bodyPr/>
              <a:lstStyle/>
              <a:p>
                <a:endParaRPr lang="tr-TR"/>
              </a:p>
            </p:txBody>
          </p:sp>
          <p:sp>
            <p:nvSpPr>
              <p:cNvPr id="388241" name="Freeform 145"/>
              <p:cNvSpPr>
                <a:spLocks/>
              </p:cNvSpPr>
              <p:nvPr/>
            </p:nvSpPr>
            <p:spPr bwMode="auto">
              <a:xfrm>
                <a:off x="2251" y="1976"/>
                <a:ext cx="149" cy="73"/>
              </a:xfrm>
              <a:custGeom>
                <a:avLst/>
                <a:gdLst/>
                <a:ahLst/>
                <a:cxnLst>
                  <a:cxn ang="0">
                    <a:pos x="15" y="3"/>
                  </a:cxn>
                  <a:cxn ang="0">
                    <a:pos x="25" y="13"/>
                  </a:cxn>
                  <a:cxn ang="0">
                    <a:pos x="38" y="18"/>
                  </a:cxn>
                  <a:cxn ang="0">
                    <a:pos x="64" y="29"/>
                  </a:cxn>
                  <a:cxn ang="0">
                    <a:pos x="81" y="42"/>
                  </a:cxn>
                  <a:cxn ang="0">
                    <a:pos x="99" y="52"/>
                  </a:cxn>
                  <a:cxn ang="0">
                    <a:pos x="138" y="55"/>
                  </a:cxn>
                  <a:cxn ang="0">
                    <a:pos x="149" y="62"/>
                  </a:cxn>
                  <a:cxn ang="0">
                    <a:pos x="141" y="73"/>
                  </a:cxn>
                  <a:cxn ang="0">
                    <a:pos x="96" y="70"/>
                  </a:cxn>
                  <a:cxn ang="0">
                    <a:pos x="55" y="44"/>
                  </a:cxn>
                  <a:cxn ang="0">
                    <a:pos x="0" y="14"/>
                  </a:cxn>
                  <a:cxn ang="0">
                    <a:pos x="2" y="0"/>
                  </a:cxn>
                  <a:cxn ang="0">
                    <a:pos x="15" y="3"/>
                  </a:cxn>
                  <a:cxn ang="0">
                    <a:pos x="15" y="3"/>
                  </a:cxn>
                </a:cxnLst>
                <a:rect l="0" t="0" r="r" b="b"/>
                <a:pathLst>
                  <a:path w="149" h="73">
                    <a:moveTo>
                      <a:pt x="15" y="3"/>
                    </a:moveTo>
                    <a:lnTo>
                      <a:pt x="25" y="13"/>
                    </a:lnTo>
                    <a:lnTo>
                      <a:pt x="38" y="18"/>
                    </a:lnTo>
                    <a:lnTo>
                      <a:pt x="64" y="29"/>
                    </a:lnTo>
                    <a:lnTo>
                      <a:pt x="81" y="42"/>
                    </a:lnTo>
                    <a:lnTo>
                      <a:pt x="99" y="52"/>
                    </a:lnTo>
                    <a:lnTo>
                      <a:pt x="138" y="55"/>
                    </a:lnTo>
                    <a:lnTo>
                      <a:pt x="149" y="62"/>
                    </a:lnTo>
                    <a:lnTo>
                      <a:pt x="141" y="73"/>
                    </a:lnTo>
                    <a:lnTo>
                      <a:pt x="96" y="70"/>
                    </a:lnTo>
                    <a:lnTo>
                      <a:pt x="55" y="44"/>
                    </a:lnTo>
                    <a:lnTo>
                      <a:pt x="0" y="14"/>
                    </a:lnTo>
                    <a:lnTo>
                      <a:pt x="2" y="0"/>
                    </a:lnTo>
                    <a:lnTo>
                      <a:pt x="15" y="3"/>
                    </a:lnTo>
                    <a:lnTo>
                      <a:pt x="15" y="3"/>
                    </a:lnTo>
                    <a:close/>
                  </a:path>
                </a:pathLst>
              </a:custGeom>
              <a:solidFill>
                <a:srgbClr val="000000"/>
              </a:solidFill>
              <a:ln w="9525">
                <a:noFill/>
                <a:round/>
                <a:headEnd/>
                <a:tailEnd/>
              </a:ln>
            </p:spPr>
            <p:txBody>
              <a:bodyPr/>
              <a:lstStyle/>
              <a:p>
                <a:endParaRPr lang="tr-TR"/>
              </a:p>
            </p:txBody>
          </p:sp>
          <p:sp>
            <p:nvSpPr>
              <p:cNvPr id="388242" name="Freeform 146"/>
              <p:cNvSpPr>
                <a:spLocks/>
              </p:cNvSpPr>
              <p:nvPr/>
            </p:nvSpPr>
            <p:spPr bwMode="auto">
              <a:xfrm>
                <a:off x="2259" y="1947"/>
                <a:ext cx="142" cy="41"/>
              </a:xfrm>
              <a:custGeom>
                <a:avLst/>
                <a:gdLst/>
                <a:ahLst/>
                <a:cxnLst>
                  <a:cxn ang="0">
                    <a:pos x="8" y="1"/>
                  </a:cxn>
                  <a:cxn ang="0">
                    <a:pos x="78" y="0"/>
                  </a:cxn>
                  <a:cxn ang="0">
                    <a:pos x="140" y="26"/>
                  </a:cxn>
                  <a:cxn ang="0">
                    <a:pos x="142" y="39"/>
                  </a:cxn>
                  <a:cxn ang="0">
                    <a:pos x="130" y="41"/>
                  </a:cxn>
                  <a:cxn ang="0">
                    <a:pos x="115" y="31"/>
                  </a:cxn>
                  <a:cxn ang="0">
                    <a:pos x="101" y="25"/>
                  </a:cxn>
                  <a:cxn ang="0">
                    <a:pos x="72" y="18"/>
                  </a:cxn>
                  <a:cxn ang="0">
                    <a:pos x="9" y="19"/>
                  </a:cxn>
                  <a:cxn ang="0">
                    <a:pos x="0" y="10"/>
                  </a:cxn>
                  <a:cxn ang="0">
                    <a:pos x="8" y="1"/>
                  </a:cxn>
                  <a:cxn ang="0">
                    <a:pos x="8" y="1"/>
                  </a:cxn>
                </a:cxnLst>
                <a:rect l="0" t="0" r="r" b="b"/>
                <a:pathLst>
                  <a:path w="142" h="41">
                    <a:moveTo>
                      <a:pt x="8" y="1"/>
                    </a:moveTo>
                    <a:lnTo>
                      <a:pt x="78" y="0"/>
                    </a:lnTo>
                    <a:lnTo>
                      <a:pt x="140" y="26"/>
                    </a:lnTo>
                    <a:lnTo>
                      <a:pt x="142" y="39"/>
                    </a:lnTo>
                    <a:lnTo>
                      <a:pt x="130" y="41"/>
                    </a:lnTo>
                    <a:lnTo>
                      <a:pt x="115" y="31"/>
                    </a:lnTo>
                    <a:lnTo>
                      <a:pt x="101" y="25"/>
                    </a:lnTo>
                    <a:lnTo>
                      <a:pt x="72" y="18"/>
                    </a:lnTo>
                    <a:lnTo>
                      <a:pt x="9" y="19"/>
                    </a:lnTo>
                    <a:lnTo>
                      <a:pt x="0" y="10"/>
                    </a:lnTo>
                    <a:lnTo>
                      <a:pt x="8" y="1"/>
                    </a:lnTo>
                    <a:lnTo>
                      <a:pt x="8" y="1"/>
                    </a:lnTo>
                    <a:close/>
                  </a:path>
                </a:pathLst>
              </a:custGeom>
              <a:solidFill>
                <a:srgbClr val="000000"/>
              </a:solidFill>
              <a:ln w="9525">
                <a:noFill/>
                <a:round/>
                <a:headEnd/>
                <a:tailEnd/>
              </a:ln>
            </p:spPr>
            <p:txBody>
              <a:bodyPr/>
              <a:lstStyle/>
              <a:p>
                <a:endParaRPr lang="tr-TR"/>
              </a:p>
            </p:txBody>
          </p:sp>
          <p:sp>
            <p:nvSpPr>
              <p:cNvPr id="388243" name="Freeform 147"/>
              <p:cNvSpPr>
                <a:spLocks/>
              </p:cNvSpPr>
              <p:nvPr/>
            </p:nvSpPr>
            <p:spPr bwMode="auto">
              <a:xfrm>
                <a:off x="2183" y="2049"/>
                <a:ext cx="117" cy="120"/>
              </a:xfrm>
              <a:custGeom>
                <a:avLst/>
                <a:gdLst/>
                <a:ahLst/>
                <a:cxnLst>
                  <a:cxn ang="0">
                    <a:pos x="117" y="14"/>
                  </a:cxn>
                  <a:cxn ang="0">
                    <a:pos x="81" y="44"/>
                  </a:cxn>
                  <a:cxn ang="0">
                    <a:pos x="63" y="54"/>
                  </a:cxn>
                  <a:cxn ang="0">
                    <a:pos x="42" y="64"/>
                  </a:cxn>
                  <a:cxn ang="0">
                    <a:pos x="19" y="83"/>
                  </a:cxn>
                  <a:cxn ang="0">
                    <a:pos x="19" y="106"/>
                  </a:cxn>
                  <a:cxn ang="0">
                    <a:pos x="20" y="119"/>
                  </a:cxn>
                  <a:cxn ang="0">
                    <a:pos x="8" y="120"/>
                  </a:cxn>
                  <a:cxn ang="0">
                    <a:pos x="0" y="103"/>
                  </a:cxn>
                  <a:cxn ang="0">
                    <a:pos x="4" y="81"/>
                  </a:cxn>
                  <a:cxn ang="0">
                    <a:pos x="17" y="61"/>
                  </a:cxn>
                  <a:cxn ang="0">
                    <a:pos x="34" y="47"/>
                  </a:cxn>
                  <a:cxn ang="0">
                    <a:pos x="106" y="0"/>
                  </a:cxn>
                  <a:cxn ang="0">
                    <a:pos x="117" y="1"/>
                  </a:cxn>
                  <a:cxn ang="0">
                    <a:pos x="117" y="14"/>
                  </a:cxn>
                  <a:cxn ang="0">
                    <a:pos x="117" y="14"/>
                  </a:cxn>
                </a:cxnLst>
                <a:rect l="0" t="0" r="r" b="b"/>
                <a:pathLst>
                  <a:path w="117" h="120">
                    <a:moveTo>
                      <a:pt x="117" y="14"/>
                    </a:moveTo>
                    <a:lnTo>
                      <a:pt x="81" y="44"/>
                    </a:lnTo>
                    <a:lnTo>
                      <a:pt x="63" y="54"/>
                    </a:lnTo>
                    <a:lnTo>
                      <a:pt x="42" y="64"/>
                    </a:lnTo>
                    <a:lnTo>
                      <a:pt x="19" y="83"/>
                    </a:lnTo>
                    <a:lnTo>
                      <a:pt x="19" y="106"/>
                    </a:lnTo>
                    <a:lnTo>
                      <a:pt x="20" y="119"/>
                    </a:lnTo>
                    <a:lnTo>
                      <a:pt x="8" y="120"/>
                    </a:lnTo>
                    <a:lnTo>
                      <a:pt x="0" y="103"/>
                    </a:lnTo>
                    <a:lnTo>
                      <a:pt x="4" y="81"/>
                    </a:lnTo>
                    <a:lnTo>
                      <a:pt x="17" y="61"/>
                    </a:lnTo>
                    <a:lnTo>
                      <a:pt x="34" y="47"/>
                    </a:lnTo>
                    <a:lnTo>
                      <a:pt x="106" y="0"/>
                    </a:lnTo>
                    <a:lnTo>
                      <a:pt x="117" y="1"/>
                    </a:lnTo>
                    <a:lnTo>
                      <a:pt x="117" y="14"/>
                    </a:lnTo>
                    <a:lnTo>
                      <a:pt x="117" y="14"/>
                    </a:lnTo>
                    <a:close/>
                  </a:path>
                </a:pathLst>
              </a:custGeom>
              <a:solidFill>
                <a:srgbClr val="000000"/>
              </a:solidFill>
              <a:ln w="9525">
                <a:noFill/>
                <a:round/>
                <a:headEnd/>
                <a:tailEnd/>
              </a:ln>
            </p:spPr>
            <p:txBody>
              <a:bodyPr/>
              <a:lstStyle/>
              <a:p>
                <a:endParaRPr lang="tr-TR"/>
              </a:p>
            </p:txBody>
          </p:sp>
          <p:sp>
            <p:nvSpPr>
              <p:cNvPr id="388244" name="Freeform 148"/>
              <p:cNvSpPr>
                <a:spLocks/>
              </p:cNvSpPr>
              <p:nvPr/>
            </p:nvSpPr>
            <p:spPr bwMode="auto">
              <a:xfrm>
                <a:off x="2295" y="2070"/>
                <a:ext cx="101" cy="91"/>
              </a:xfrm>
              <a:custGeom>
                <a:avLst/>
                <a:gdLst/>
                <a:ahLst/>
                <a:cxnLst>
                  <a:cxn ang="0">
                    <a:pos x="14" y="4"/>
                  </a:cxn>
                  <a:cxn ang="0">
                    <a:pos x="26" y="28"/>
                  </a:cxn>
                  <a:cxn ang="0">
                    <a:pos x="46" y="49"/>
                  </a:cxn>
                  <a:cxn ang="0">
                    <a:pos x="69" y="65"/>
                  </a:cxn>
                  <a:cxn ang="0">
                    <a:pos x="93" y="73"/>
                  </a:cxn>
                  <a:cxn ang="0">
                    <a:pos x="101" y="83"/>
                  </a:cxn>
                  <a:cxn ang="0">
                    <a:pos x="91" y="91"/>
                  </a:cxn>
                  <a:cxn ang="0">
                    <a:pos x="34" y="70"/>
                  </a:cxn>
                  <a:cxn ang="0">
                    <a:pos x="11" y="46"/>
                  </a:cxn>
                  <a:cxn ang="0">
                    <a:pos x="0" y="14"/>
                  </a:cxn>
                  <a:cxn ang="0">
                    <a:pos x="5" y="0"/>
                  </a:cxn>
                  <a:cxn ang="0">
                    <a:pos x="14" y="4"/>
                  </a:cxn>
                  <a:cxn ang="0">
                    <a:pos x="14" y="4"/>
                  </a:cxn>
                </a:cxnLst>
                <a:rect l="0" t="0" r="r" b="b"/>
                <a:pathLst>
                  <a:path w="101" h="91">
                    <a:moveTo>
                      <a:pt x="14" y="4"/>
                    </a:moveTo>
                    <a:lnTo>
                      <a:pt x="26" y="28"/>
                    </a:lnTo>
                    <a:lnTo>
                      <a:pt x="46" y="49"/>
                    </a:lnTo>
                    <a:lnTo>
                      <a:pt x="69" y="65"/>
                    </a:lnTo>
                    <a:lnTo>
                      <a:pt x="93" y="73"/>
                    </a:lnTo>
                    <a:lnTo>
                      <a:pt x="101" y="83"/>
                    </a:lnTo>
                    <a:lnTo>
                      <a:pt x="91" y="91"/>
                    </a:lnTo>
                    <a:lnTo>
                      <a:pt x="34" y="70"/>
                    </a:lnTo>
                    <a:lnTo>
                      <a:pt x="11" y="46"/>
                    </a:lnTo>
                    <a:lnTo>
                      <a:pt x="0" y="14"/>
                    </a:lnTo>
                    <a:lnTo>
                      <a:pt x="5" y="0"/>
                    </a:lnTo>
                    <a:lnTo>
                      <a:pt x="14" y="4"/>
                    </a:lnTo>
                    <a:lnTo>
                      <a:pt x="14" y="4"/>
                    </a:lnTo>
                    <a:close/>
                  </a:path>
                </a:pathLst>
              </a:custGeom>
              <a:solidFill>
                <a:srgbClr val="000000"/>
              </a:solidFill>
              <a:ln w="9525">
                <a:noFill/>
                <a:round/>
                <a:headEnd/>
                <a:tailEnd/>
              </a:ln>
            </p:spPr>
            <p:txBody>
              <a:bodyPr/>
              <a:lstStyle/>
              <a:p>
                <a:endParaRPr lang="tr-TR"/>
              </a:p>
            </p:txBody>
          </p:sp>
          <p:sp>
            <p:nvSpPr>
              <p:cNvPr id="388245" name="Freeform 149"/>
              <p:cNvSpPr>
                <a:spLocks/>
              </p:cNvSpPr>
              <p:nvPr/>
            </p:nvSpPr>
            <p:spPr bwMode="auto">
              <a:xfrm>
                <a:off x="2203" y="2119"/>
                <a:ext cx="124" cy="124"/>
              </a:xfrm>
              <a:custGeom>
                <a:avLst/>
                <a:gdLst/>
                <a:ahLst/>
                <a:cxnLst>
                  <a:cxn ang="0">
                    <a:pos x="123" y="14"/>
                  </a:cxn>
                  <a:cxn ang="0">
                    <a:pos x="91" y="39"/>
                  </a:cxn>
                  <a:cxn ang="0">
                    <a:pos x="69" y="76"/>
                  </a:cxn>
                  <a:cxn ang="0">
                    <a:pos x="57" y="95"/>
                  </a:cxn>
                  <a:cxn ang="0">
                    <a:pos x="44" y="110"/>
                  </a:cxn>
                  <a:cxn ang="0">
                    <a:pos x="28" y="121"/>
                  </a:cxn>
                  <a:cxn ang="0">
                    <a:pos x="8" y="124"/>
                  </a:cxn>
                  <a:cxn ang="0">
                    <a:pos x="0" y="115"/>
                  </a:cxn>
                  <a:cxn ang="0">
                    <a:pos x="0" y="80"/>
                  </a:cxn>
                  <a:cxn ang="0">
                    <a:pos x="8" y="69"/>
                  </a:cxn>
                  <a:cxn ang="0">
                    <a:pos x="17" y="80"/>
                  </a:cxn>
                  <a:cxn ang="0">
                    <a:pos x="17" y="105"/>
                  </a:cxn>
                  <a:cxn ang="0">
                    <a:pos x="39" y="91"/>
                  </a:cxn>
                  <a:cxn ang="0">
                    <a:pos x="55" y="65"/>
                  </a:cxn>
                  <a:cxn ang="0">
                    <a:pos x="78" y="27"/>
                  </a:cxn>
                  <a:cxn ang="0">
                    <a:pos x="111" y="0"/>
                  </a:cxn>
                  <a:cxn ang="0">
                    <a:pos x="124" y="3"/>
                  </a:cxn>
                  <a:cxn ang="0">
                    <a:pos x="123" y="14"/>
                  </a:cxn>
                  <a:cxn ang="0">
                    <a:pos x="123" y="14"/>
                  </a:cxn>
                </a:cxnLst>
                <a:rect l="0" t="0" r="r" b="b"/>
                <a:pathLst>
                  <a:path w="124" h="124">
                    <a:moveTo>
                      <a:pt x="123" y="14"/>
                    </a:moveTo>
                    <a:lnTo>
                      <a:pt x="91" y="39"/>
                    </a:lnTo>
                    <a:lnTo>
                      <a:pt x="69" y="76"/>
                    </a:lnTo>
                    <a:lnTo>
                      <a:pt x="57" y="95"/>
                    </a:lnTo>
                    <a:lnTo>
                      <a:pt x="44" y="110"/>
                    </a:lnTo>
                    <a:lnTo>
                      <a:pt x="28" y="121"/>
                    </a:lnTo>
                    <a:lnTo>
                      <a:pt x="8" y="124"/>
                    </a:lnTo>
                    <a:lnTo>
                      <a:pt x="0" y="115"/>
                    </a:lnTo>
                    <a:lnTo>
                      <a:pt x="0" y="80"/>
                    </a:lnTo>
                    <a:lnTo>
                      <a:pt x="8" y="69"/>
                    </a:lnTo>
                    <a:lnTo>
                      <a:pt x="17" y="80"/>
                    </a:lnTo>
                    <a:lnTo>
                      <a:pt x="17" y="105"/>
                    </a:lnTo>
                    <a:lnTo>
                      <a:pt x="39" y="91"/>
                    </a:lnTo>
                    <a:lnTo>
                      <a:pt x="55" y="65"/>
                    </a:lnTo>
                    <a:lnTo>
                      <a:pt x="78" y="27"/>
                    </a:lnTo>
                    <a:lnTo>
                      <a:pt x="111" y="0"/>
                    </a:lnTo>
                    <a:lnTo>
                      <a:pt x="124" y="3"/>
                    </a:lnTo>
                    <a:lnTo>
                      <a:pt x="123" y="14"/>
                    </a:lnTo>
                    <a:lnTo>
                      <a:pt x="123" y="14"/>
                    </a:lnTo>
                    <a:close/>
                  </a:path>
                </a:pathLst>
              </a:custGeom>
              <a:solidFill>
                <a:srgbClr val="000000"/>
              </a:solidFill>
              <a:ln w="9525">
                <a:noFill/>
                <a:round/>
                <a:headEnd/>
                <a:tailEnd/>
              </a:ln>
            </p:spPr>
            <p:txBody>
              <a:bodyPr/>
              <a:lstStyle/>
              <a:p>
                <a:endParaRPr lang="tr-TR"/>
              </a:p>
            </p:txBody>
          </p:sp>
          <p:sp>
            <p:nvSpPr>
              <p:cNvPr id="388246" name="Freeform 150"/>
              <p:cNvSpPr>
                <a:spLocks/>
              </p:cNvSpPr>
              <p:nvPr/>
            </p:nvSpPr>
            <p:spPr bwMode="auto">
              <a:xfrm>
                <a:off x="2293" y="2145"/>
                <a:ext cx="84" cy="111"/>
              </a:xfrm>
              <a:custGeom>
                <a:avLst/>
                <a:gdLst/>
                <a:ahLst/>
                <a:cxnLst>
                  <a:cxn ang="0">
                    <a:pos x="84" y="12"/>
                  </a:cxn>
                  <a:cxn ang="0">
                    <a:pos x="71" y="45"/>
                  </a:cxn>
                  <a:cxn ang="0">
                    <a:pos x="56" y="68"/>
                  </a:cxn>
                  <a:cxn ang="0">
                    <a:pos x="36" y="87"/>
                  </a:cxn>
                  <a:cxn ang="0">
                    <a:pos x="12" y="111"/>
                  </a:cxn>
                  <a:cxn ang="0">
                    <a:pos x="0" y="110"/>
                  </a:cxn>
                  <a:cxn ang="0">
                    <a:pos x="1" y="97"/>
                  </a:cxn>
                  <a:cxn ang="0">
                    <a:pos x="39" y="57"/>
                  </a:cxn>
                  <a:cxn ang="0">
                    <a:pos x="65" y="5"/>
                  </a:cxn>
                  <a:cxn ang="0">
                    <a:pos x="78" y="0"/>
                  </a:cxn>
                  <a:cxn ang="0">
                    <a:pos x="84" y="12"/>
                  </a:cxn>
                  <a:cxn ang="0">
                    <a:pos x="84" y="12"/>
                  </a:cxn>
                </a:cxnLst>
                <a:rect l="0" t="0" r="r" b="b"/>
                <a:pathLst>
                  <a:path w="84" h="111">
                    <a:moveTo>
                      <a:pt x="84" y="12"/>
                    </a:moveTo>
                    <a:lnTo>
                      <a:pt x="71" y="45"/>
                    </a:lnTo>
                    <a:lnTo>
                      <a:pt x="56" y="68"/>
                    </a:lnTo>
                    <a:lnTo>
                      <a:pt x="36" y="87"/>
                    </a:lnTo>
                    <a:lnTo>
                      <a:pt x="12" y="111"/>
                    </a:lnTo>
                    <a:lnTo>
                      <a:pt x="0" y="110"/>
                    </a:lnTo>
                    <a:lnTo>
                      <a:pt x="1" y="97"/>
                    </a:lnTo>
                    <a:lnTo>
                      <a:pt x="39" y="57"/>
                    </a:lnTo>
                    <a:lnTo>
                      <a:pt x="65" y="5"/>
                    </a:lnTo>
                    <a:lnTo>
                      <a:pt x="78" y="0"/>
                    </a:lnTo>
                    <a:lnTo>
                      <a:pt x="84" y="12"/>
                    </a:lnTo>
                    <a:lnTo>
                      <a:pt x="84" y="12"/>
                    </a:lnTo>
                    <a:close/>
                  </a:path>
                </a:pathLst>
              </a:custGeom>
              <a:solidFill>
                <a:srgbClr val="000000"/>
              </a:solidFill>
              <a:ln w="9525">
                <a:noFill/>
                <a:round/>
                <a:headEnd/>
                <a:tailEnd/>
              </a:ln>
            </p:spPr>
            <p:txBody>
              <a:bodyPr/>
              <a:lstStyle/>
              <a:p>
                <a:endParaRPr lang="tr-TR"/>
              </a:p>
            </p:txBody>
          </p:sp>
          <p:sp>
            <p:nvSpPr>
              <p:cNvPr id="388247" name="Freeform 151"/>
              <p:cNvSpPr>
                <a:spLocks/>
              </p:cNvSpPr>
              <p:nvPr/>
            </p:nvSpPr>
            <p:spPr bwMode="auto">
              <a:xfrm>
                <a:off x="2351" y="2149"/>
                <a:ext cx="83" cy="97"/>
              </a:xfrm>
              <a:custGeom>
                <a:avLst/>
                <a:gdLst/>
                <a:ahLst/>
                <a:cxnLst>
                  <a:cxn ang="0">
                    <a:pos x="83" y="12"/>
                  </a:cxn>
                  <a:cxn ang="0">
                    <a:pos x="67" y="37"/>
                  </a:cxn>
                  <a:cxn ang="0">
                    <a:pos x="52" y="60"/>
                  </a:cxn>
                  <a:cxn ang="0">
                    <a:pos x="33" y="79"/>
                  </a:cxn>
                  <a:cxn ang="0">
                    <a:pos x="11" y="97"/>
                  </a:cxn>
                  <a:cxn ang="0">
                    <a:pos x="0" y="94"/>
                  </a:cxn>
                  <a:cxn ang="0">
                    <a:pos x="2" y="81"/>
                  </a:cxn>
                  <a:cxn ang="0">
                    <a:pos x="39" y="46"/>
                  </a:cxn>
                  <a:cxn ang="0">
                    <a:pos x="55" y="25"/>
                  </a:cxn>
                  <a:cxn ang="0">
                    <a:pos x="69" y="2"/>
                  </a:cxn>
                  <a:cxn ang="0">
                    <a:pos x="81" y="0"/>
                  </a:cxn>
                  <a:cxn ang="0">
                    <a:pos x="83" y="12"/>
                  </a:cxn>
                  <a:cxn ang="0">
                    <a:pos x="83" y="12"/>
                  </a:cxn>
                </a:cxnLst>
                <a:rect l="0" t="0" r="r" b="b"/>
                <a:pathLst>
                  <a:path w="83" h="97">
                    <a:moveTo>
                      <a:pt x="83" y="12"/>
                    </a:moveTo>
                    <a:lnTo>
                      <a:pt x="67" y="37"/>
                    </a:lnTo>
                    <a:lnTo>
                      <a:pt x="52" y="60"/>
                    </a:lnTo>
                    <a:lnTo>
                      <a:pt x="33" y="79"/>
                    </a:lnTo>
                    <a:lnTo>
                      <a:pt x="11" y="97"/>
                    </a:lnTo>
                    <a:lnTo>
                      <a:pt x="0" y="94"/>
                    </a:lnTo>
                    <a:lnTo>
                      <a:pt x="2" y="81"/>
                    </a:lnTo>
                    <a:lnTo>
                      <a:pt x="39" y="46"/>
                    </a:lnTo>
                    <a:lnTo>
                      <a:pt x="55" y="25"/>
                    </a:lnTo>
                    <a:lnTo>
                      <a:pt x="69" y="2"/>
                    </a:lnTo>
                    <a:lnTo>
                      <a:pt x="81" y="0"/>
                    </a:lnTo>
                    <a:lnTo>
                      <a:pt x="83" y="12"/>
                    </a:lnTo>
                    <a:lnTo>
                      <a:pt x="83" y="12"/>
                    </a:lnTo>
                    <a:close/>
                  </a:path>
                </a:pathLst>
              </a:custGeom>
              <a:solidFill>
                <a:srgbClr val="000000"/>
              </a:solidFill>
              <a:ln w="9525">
                <a:noFill/>
                <a:round/>
                <a:headEnd/>
                <a:tailEnd/>
              </a:ln>
            </p:spPr>
            <p:txBody>
              <a:bodyPr/>
              <a:lstStyle/>
              <a:p>
                <a:endParaRPr lang="tr-TR"/>
              </a:p>
            </p:txBody>
          </p:sp>
          <p:sp>
            <p:nvSpPr>
              <p:cNvPr id="388248" name="Freeform 152"/>
              <p:cNvSpPr>
                <a:spLocks/>
              </p:cNvSpPr>
              <p:nvPr/>
            </p:nvSpPr>
            <p:spPr bwMode="auto">
              <a:xfrm>
                <a:off x="2421" y="2020"/>
                <a:ext cx="64" cy="144"/>
              </a:xfrm>
              <a:custGeom>
                <a:avLst/>
                <a:gdLst/>
                <a:ahLst/>
                <a:cxnLst>
                  <a:cxn ang="0">
                    <a:pos x="25" y="6"/>
                  </a:cxn>
                  <a:cxn ang="0">
                    <a:pos x="64" y="70"/>
                  </a:cxn>
                  <a:cxn ang="0">
                    <a:pos x="61" y="96"/>
                  </a:cxn>
                  <a:cxn ang="0">
                    <a:pos x="51" y="116"/>
                  </a:cxn>
                  <a:cxn ang="0">
                    <a:pos x="33" y="134"/>
                  </a:cxn>
                  <a:cxn ang="0">
                    <a:pos x="11" y="144"/>
                  </a:cxn>
                  <a:cxn ang="0">
                    <a:pos x="0" y="138"/>
                  </a:cxn>
                  <a:cxn ang="0">
                    <a:pos x="6" y="127"/>
                  </a:cxn>
                  <a:cxn ang="0">
                    <a:pos x="37" y="106"/>
                  </a:cxn>
                  <a:cxn ang="0">
                    <a:pos x="47" y="72"/>
                  </a:cxn>
                  <a:cxn ang="0">
                    <a:pos x="42" y="54"/>
                  </a:cxn>
                  <a:cxn ang="0">
                    <a:pos x="32" y="41"/>
                  </a:cxn>
                  <a:cxn ang="0">
                    <a:pos x="11" y="14"/>
                  </a:cxn>
                  <a:cxn ang="0">
                    <a:pos x="15" y="0"/>
                  </a:cxn>
                  <a:cxn ang="0">
                    <a:pos x="25" y="6"/>
                  </a:cxn>
                  <a:cxn ang="0">
                    <a:pos x="25" y="6"/>
                  </a:cxn>
                </a:cxnLst>
                <a:rect l="0" t="0" r="r" b="b"/>
                <a:pathLst>
                  <a:path w="64" h="144">
                    <a:moveTo>
                      <a:pt x="25" y="6"/>
                    </a:moveTo>
                    <a:lnTo>
                      <a:pt x="64" y="70"/>
                    </a:lnTo>
                    <a:lnTo>
                      <a:pt x="61" y="96"/>
                    </a:lnTo>
                    <a:lnTo>
                      <a:pt x="51" y="116"/>
                    </a:lnTo>
                    <a:lnTo>
                      <a:pt x="33" y="134"/>
                    </a:lnTo>
                    <a:lnTo>
                      <a:pt x="11" y="144"/>
                    </a:lnTo>
                    <a:lnTo>
                      <a:pt x="0" y="138"/>
                    </a:lnTo>
                    <a:lnTo>
                      <a:pt x="6" y="127"/>
                    </a:lnTo>
                    <a:lnTo>
                      <a:pt x="37" y="106"/>
                    </a:lnTo>
                    <a:lnTo>
                      <a:pt x="47" y="72"/>
                    </a:lnTo>
                    <a:lnTo>
                      <a:pt x="42" y="54"/>
                    </a:lnTo>
                    <a:lnTo>
                      <a:pt x="32" y="41"/>
                    </a:lnTo>
                    <a:lnTo>
                      <a:pt x="11" y="14"/>
                    </a:lnTo>
                    <a:lnTo>
                      <a:pt x="15" y="0"/>
                    </a:lnTo>
                    <a:lnTo>
                      <a:pt x="25" y="6"/>
                    </a:lnTo>
                    <a:lnTo>
                      <a:pt x="25" y="6"/>
                    </a:lnTo>
                    <a:close/>
                  </a:path>
                </a:pathLst>
              </a:custGeom>
              <a:solidFill>
                <a:srgbClr val="000000"/>
              </a:solidFill>
              <a:ln w="9525">
                <a:noFill/>
                <a:round/>
                <a:headEnd/>
                <a:tailEnd/>
              </a:ln>
            </p:spPr>
            <p:txBody>
              <a:bodyPr/>
              <a:lstStyle/>
              <a:p>
                <a:endParaRPr lang="tr-TR"/>
              </a:p>
            </p:txBody>
          </p:sp>
          <p:sp>
            <p:nvSpPr>
              <p:cNvPr id="388249" name="Freeform 153"/>
              <p:cNvSpPr>
                <a:spLocks/>
              </p:cNvSpPr>
              <p:nvPr/>
            </p:nvSpPr>
            <p:spPr bwMode="auto">
              <a:xfrm>
                <a:off x="2217" y="2094"/>
                <a:ext cx="89" cy="81"/>
              </a:xfrm>
              <a:custGeom>
                <a:avLst/>
                <a:gdLst/>
                <a:ahLst/>
                <a:cxnLst>
                  <a:cxn ang="0">
                    <a:pos x="86" y="15"/>
                  </a:cxn>
                  <a:cxn ang="0">
                    <a:pos x="59" y="32"/>
                  </a:cxn>
                  <a:cxn ang="0">
                    <a:pos x="36" y="49"/>
                  </a:cxn>
                  <a:cxn ang="0">
                    <a:pos x="15" y="81"/>
                  </a:cxn>
                  <a:cxn ang="0">
                    <a:pos x="3" y="81"/>
                  </a:cxn>
                  <a:cxn ang="0">
                    <a:pos x="0" y="75"/>
                  </a:cxn>
                  <a:cxn ang="0">
                    <a:pos x="3" y="68"/>
                  </a:cxn>
                  <a:cxn ang="0">
                    <a:pos x="29" y="32"/>
                  </a:cxn>
                  <a:cxn ang="0">
                    <a:pos x="38" y="25"/>
                  </a:cxn>
                  <a:cxn ang="0">
                    <a:pos x="51" y="16"/>
                  </a:cxn>
                  <a:cxn ang="0">
                    <a:pos x="78" y="0"/>
                  </a:cxn>
                  <a:cxn ang="0">
                    <a:pos x="89" y="3"/>
                  </a:cxn>
                  <a:cxn ang="0">
                    <a:pos x="86" y="15"/>
                  </a:cxn>
                  <a:cxn ang="0">
                    <a:pos x="86" y="15"/>
                  </a:cxn>
                </a:cxnLst>
                <a:rect l="0" t="0" r="r" b="b"/>
                <a:pathLst>
                  <a:path w="89" h="81">
                    <a:moveTo>
                      <a:pt x="86" y="15"/>
                    </a:moveTo>
                    <a:lnTo>
                      <a:pt x="59" y="32"/>
                    </a:lnTo>
                    <a:lnTo>
                      <a:pt x="36" y="49"/>
                    </a:lnTo>
                    <a:lnTo>
                      <a:pt x="15" y="81"/>
                    </a:lnTo>
                    <a:lnTo>
                      <a:pt x="3" y="81"/>
                    </a:lnTo>
                    <a:lnTo>
                      <a:pt x="0" y="75"/>
                    </a:lnTo>
                    <a:lnTo>
                      <a:pt x="3" y="68"/>
                    </a:lnTo>
                    <a:lnTo>
                      <a:pt x="29" y="32"/>
                    </a:lnTo>
                    <a:lnTo>
                      <a:pt x="38" y="25"/>
                    </a:lnTo>
                    <a:lnTo>
                      <a:pt x="51" y="16"/>
                    </a:lnTo>
                    <a:lnTo>
                      <a:pt x="78" y="0"/>
                    </a:lnTo>
                    <a:lnTo>
                      <a:pt x="89" y="3"/>
                    </a:lnTo>
                    <a:lnTo>
                      <a:pt x="86" y="15"/>
                    </a:lnTo>
                    <a:lnTo>
                      <a:pt x="86" y="15"/>
                    </a:lnTo>
                    <a:close/>
                  </a:path>
                </a:pathLst>
              </a:custGeom>
              <a:solidFill>
                <a:srgbClr val="000000"/>
              </a:solidFill>
              <a:ln w="9525">
                <a:noFill/>
                <a:round/>
                <a:headEnd/>
                <a:tailEnd/>
              </a:ln>
            </p:spPr>
            <p:txBody>
              <a:bodyPr/>
              <a:lstStyle/>
              <a:p>
                <a:endParaRPr lang="tr-TR"/>
              </a:p>
            </p:txBody>
          </p:sp>
          <p:sp>
            <p:nvSpPr>
              <p:cNvPr id="388250" name="Freeform 154"/>
              <p:cNvSpPr>
                <a:spLocks/>
              </p:cNvSpPr>
              <p:nvPr/>
            </p:nvSpPr>
            <p:spPr bwMode="auto">
              <a:xfrm>
                <a:off x="2290" y="2129"/>
                <a:ext cx="45" cy="87"/>
              </a:xfrm>
              <a:custGeom>
                <a:avLst/>
                <a:gdLst/>
                <a:ahLst/>
                <a:cxnLst>
                  <a:cxn ang="0">
                    <a:pos x="45" y="9"/>
                  </a:cxn>
                  <a:cxn ang="0">
                    <a:pos x="26" y="43"/>
                  </a:cxn>
                  <a:cxn ang="0">
                    <a:pos x="15" y="82"/>
                  </a:cxn>
                  <a:cxn ang="0">
                    <a:pos x="5" y="87"/>
                  </a:cxn>
                  <a:cxn ang="0">
                    <a:pos x="0" y="76"/>
                  </a:cxn>
                  <a:cxn ang="0">
                    <a:pos x="30" y="5"/>
                  </a:cxn>
                  <a:cxn ang="0">
                    <a:pos x="43" y="0"/>
                  </a:cxn>
                  <a:cxn ang="0">
                    <a:pos x="45" y="9"/>
                  </a:cxn>
                  <a:cxn ang="0">
                    <a:pos x="45" y="9"/>
                  </a:cxn>
                </a:cxnLst>
                <a:rect l="0" t="0" r="r" b="b"/>
                <a:pathLst>
                  <a:path w="45" h="87">
                    <a:moveTo>
                      <a:pt x="45" y="9"/>
                    </a:moveTo>
                    <a:lnTo>
                      <a:pt x="26" y="43"/>
                    </a:lnTo>
                    <a:lnTo>
                      <a:pt x="15" y="82"/>
                    </a:lnTo>
                    <a:lnTo>
                      <a:pt x="5" y="87"/>
                    </a:lnTo>
                    <a:lnTo>
                      <a:pt x="0" y="76"/>
                    </a:lnTo>
                    <a:lnTo>
                      <a:pt x="30" y="5"/>
                    </a:lnTo>
                    <a:lnTo>
                      <a:pt x="43" y="0"/>
                    </a:lnTo>
                    <a:lnTo>
                      <a:pt x="45" y="9"/>
                    </a:lnTo>
                    <a:lnTo>
                      <a:pt x="45" y="9"/>
                    </a:lnTo>
                    <a:close/>
                  </a:path>
                </a:pathLst>
              </a:custGeom>
              <a:solidFill>
                <a:srgbClr val="000000"/>
              </a:solidFill>
              <a:ln w="9525">
                <a:noFill/>
                <a:round/>
                <a:headEnd/>
                <a:tailEnd/>
              </a:ln>
            </p:spPr>
            <p:txBody>
              <a:bodyPr/>
              <a:lstStyle/>
              <a:p>
                <a:endParaRPr lang="tr-TR"/>
              </a:p>
            </p:txBody>
          </p:sp>
          <p:sp>
            <p:nvSpPr>
              <p:cNvPr id="388251" name="Freeform 155"/>
              <p:cNvSpPr>
                <a:spLocks/>
              </p:cNvSpPr>
              <p:nvPr/>
            </p:nvSpPr>
            <p:spPr bwMode="auto">
              <a:xfrm>
                <a:off x="2697" y="2329"/>
                <a:ext cx="106" cy="440"/>
              </a:xfrm>
              <a:custGeom>
                <a:avLst/>
                <a:gdLst/>
                <a:ahLst/>
                <a:cxnLst>
                  <a:cxn ang="0">
                    <a:pos x="75" y="13"/>
                  </a:cxn>
                  <a:cxn ang="0">
                    <a:pos x="16" y="111"/>
                  </a:cxn>
                  <a:cxn ang="0">
                    <a:pos x="22" y="155"/>
                  </a:cxn>
                  <a:cxn ang="0">
                    <a:pos x="36" y="198"/>
                  </a:cxn>
                  <a:cxn ang="0">
                    <a:pos x="54" y="232"/>
                  </a:cxn>
                  <a:cxn ang="0">
                    <a:pos x="75" y="262"/>
                  </a:cxn>
                  <a:cxn ang="0">
                    <a:pos x="92" y="299"/>
                  </a:cxn>
                  <a:cxn ang="0">
                    <a:pos x="106" y="339"/>
                  </a:cxn>
                  <a:cxn ang="0">
                    <a:pos x="105" y="430"/>
                  </a:cxn>
                  <a:cxn ang="0">
                    <a:pos x="95" y="440"/>
                  </a:cxn>
                  <a:cxn ang="0">
                    <a:pos x="88" y="430"/>
                  </a:cxn>
                  <a:cxn ang="0">
                    <a:pos x="83" y="343"/>
                  </a:cxn>
                  <a:cxn ang="0">
                    <a:pos x="74" y="310"/>
                  </a:cxn>
                  <a:cxn ang="0">
                    <a:pos x="52" y="277"/>
                  </a:cxn>
                  <a:cxn ang="0">
                    <a:pos x="10" y="208"/>
                  </a:cxn>
                  <a:cxn ang="0">
                    <a:pos x="0" y="110"/>
                  </a:cxn>
                  <a:cxn ang="0">
                    <a:pos x="7" y="78"/>
                  </a:cxn>
                  <a:cxn ang="0">
                    <a:pos x="22" y="54"/>
                  </a:cxn>
                  <a:cxn ang="0">
                    <a:pos x="42" y="30"/>
                  </a:cxn>
                  <a:cxn ang="0">
                    <a:pos x="62" y="3"/>
                  </a:cxn>
                  <a:cxn ang="0">
                    <a:pos x="73" y="0"/>
                  </a:cxn>
                  <a:cxn ang="0">
                    <a:pos x="75" y="13"/>
                  </a:cxn>
                  <a:cxn ang="0">
                    <a:pos x="75" y="13"/>
                  </a:cxn>
                </a:cxnLst>
                <a:rect l="0" t="0" r="r" b="b"/>
                <a:pathLst>
                  <a:path w="106" h="440">
                    <a:moveTo>
                      <a:pt x="75" y="13"/>
                    </a:moveTo>
                    <a:lnTo>
                      <a:pt x="16" y="111"/>
                    </a:lnTo>
                    <a:lnTo>
                      <a:pt x="22" y="155"/>
                    </a:lnTo>
                    <a:lnTo>
                      <a:pt x="36" y="198"/>
                    </a:lnTo>
                    <a:lnTo>
                      <a:pt x="54" y="232"/>
                    </a:lnTo>
                    <a:lnTo>
                      <a:pt x="75" y="262"/>
                    </a:lnTo>
                    <a:lnTo>
                      <a:pt x="92" y="299"/>
                    </a:lnTo>
                    <a:lnTo>
                      <a:pt x="106" y="339"/>
                    </a:lnTo>
                    <a:lnTo>
                      <a:pt x="105" y="430"/>
                    </a:lnTo>
                    <a:lnTo>
                      <a:pt x="95" y="440"/>
                    </a:lnTo>
                    <a:lnTo>
                      <a:pt x="88" y="430"/>
                    </a:lnTo>
                    <a:lnTo>
                      <a:pt x="83" y="343"/>
                    </a:lnTo>
                    <a:lnTo>
                      <a:pt x="74" y="310"/>
                    </a:lnTo>
                    <a:lnTo>
                      <a:pt x="52" y="277"/>
                    </a:lnTo>
                    <a:lnTo>
                      <a:pt x="10" y="208"/>
                    </a:lnTo>
                    <a:lnTo>
                      <a:pt x="0" y="110"/>
                    </a:lnTo>
                    <a:lnTo>
                      <a:pt x="7" y="78"/>
                    </a:lnTo>
                    <a:lnTo>
                      <a:pt x="22" y="54"/>
                    </a:lnTo>
                    <a:lnTo>
                      <a:pt x="42" y="30"/>
                    </a:lnTo>
                    <a:lnTo>
                      <a:pt x="62" y="3"/>
                    </a:lnTo>
                    <a:lnTo>
                      <a:pt x="73" y="0"/>
                    </a:lnTo>
                    <a:lnTo>
                      <a:pt x="75" y="13"/>
                    </a:lnTo>
                    <a:lnTo>
                      <a:pt x="75" y="13"/>
                    </a:lnTo>
                    <a:close/>
                  </a:path>
                </a:pathLst>
              </a:custGeom>
              <a:solidFill>
                <a:srgbClr val="000000"/>
              </a:solidFill>
              <a:ln w="9525">
                <a:noFill/>
                <a:round/>
                <a:headEnd/>
                <a:tailEnd/>
              </a:ln>
            </p:spPr>
            <p:txBody>
              <a:bodyPr/>
              <a:lstStyle/>
              <a:p>
                <a:endParaRPr lang="tr-TR"/>
              </a:p>
            </p:txBody>
          </p:sp>
          <p:sp>
            <p:nvSpPr>
              <p:cNvPr id="388252" name="Freeform 156"/>
              <p:cNvSpPr>
                <a:spLocks/>
              </p:cNvSpPr>
              <p:nvPr/>
            </p:nvSpPr>
            <p:spPr bwMode="auto">
              <a:xfrm>
                <a:off x="2944" y="2427"/>
                <a:ext cx="191" cy="212"/>
              </a:xfrm>
              <a:custGeom>
                <a:avLst/>
                <a:gdLst/>
                <a:ahLst/>
                <a:cxnLst>
                  <a:cxn ang="0">
                    <a:pos x="191" y="12"/>
                  </a:cxn>
                  <a:cxn ang="0">
                    <a:pos x="176" y="40"/>
                  </a:cxn>
                  <a:cxn ang="0">
                    <a:pos x="153" y="61"/>
                  </a:cxn>
                  <a:cxn ang="0">
                    <a:pos x="117" y="87"/>
                  </a:cxn>
                  <a:cxn ang="0">
                    <a:pos x="100" y="98"/>
                  </a:cxn>
                  <a:cxn ang="0">
                    <a:pos x="77" y="107"/>
                  </a:cxn>
                  <a:cxn ang="0">
                    <a:pos x="50" y="120"/>
                  </a:cxn>
                  <a:cxn ang="0">
                    <a:pos x="67" y="153"/>
                  </a:cxn>
                  <a:cxn ang="0">
                    <a:pos x="61" y="167"/>
                  </a:cxn>
                  <a:cxn ang="0">
                    <a:pos x="37" y="201"/>
                  </a:cxn>
                  <a:cxn ang="0">
                    <a:pos x="27" y="212"/>
                  </a:cxn>
                  <a:cxn ang="0">
                    <a:pos x="13" y="212"/>
                  </a:cxn>
                  <a:cxn ang="0">
                    <a:pos x="3" y="187"/>
                  </a:cxn>
                  <a:cxn ang="0">
                    <a:pos x="13" y="163"/>
                  </a:cxn>
                  <a:cxn ang="0">
                    <a:pos x="27" y="146"/>
                  </a:cxn>
                  <a:cxn ang="0">
                    <a:pos x="25" y="145"/>
                  </a:cxn>
                  <a:cxn ang="0">
                    <a:pos x="4" y="130"/>
                  </a:cxn>
                  <a:cxn ang="0">
                    <a:pos x="0" y="105"/>
                  </a:cxn>
                  <a:cxn ang="0">
                    <a:pos x="14" y="88"/>
                  </a:cxn>
                  <a:cxn ang="0">
                    <a:pos x="37" y="80"/>
                  </a:cxn>
                  <a:cxn ang="0">
                    <a:pos x="66" y="68"/>
                  </a:cxn>
                  <a:cxn ang="0">
                    <a:pos x="139" y="33"/>
                  </a:cxn>
                  <a:cxn ang="0">
                    <a:pos x="176" y="5"/>
                  </a:cxn>
                  <a:cxn ang="0">
                    <a:pos x="186" y="0"/>
                  </a:cxn>
                  <a:cxn ang="0">
                    <a:pos x="191" y="12"/>
                  </a:cxn>
                  <a:cxn ang="0">
                    <a:pos x="191" y="12"/>
                  </a:cxn>
                </a:cxnLst>
                <a:rect l="0" t="0" r="r" b="b"/>
                <a:pathLst>
                  <a:path w="191" h="212">
                    <a:moveTo>
                      <a:pt x="191" y="12"/>
                    </a:moveTo>
                    <a:lnTo>
                      <a:pt x="176" y="40"/>
                    </a:lnTo>
                    <a:lnTo>
                      <a:pt x="153" y="61"/>
                    </a:lnTo>
                    <a:lnTo>
                      <a:pt x="117" y="87"/>
                    </a:lnTo>
                    <a:lnTo>
                      <a:pt x="100" y="98"/>
                    </a:lnTo>
                    <a:lnTo>
                      <a:pt x="77" y="107"/>
                    </a:lnTo>
                    <a:lnTo>
                      <a:pt x="50" y="120"/>
                    </a:lnTo>
                    <a:lnTo>
                      <a:pt x="67" y="153"/>
                    </a:lnTo>
                    <a:lnTo>
                      <a:pt x="61" y="167"/>
                    </a:lnTo>
                    <a:lnTo>
                      <a:pt x="37" y="201"/>
                    </a:lnTo>
                    <a:lnTo>
                      <a:pt x="27" y="212"/>
                    </a:lnTo>
                    <a:lnTo>
                      <a:pt x="13" y="212"/>
                    </a:lnTo>
                    <a:lnTo>
                      <a:pt x="3" y="187"/>
                    </a:lnTo>
                    <a:lnTo>
                      <a:pt x="13" y="163"/>
                    </a:lnTo>
                    <a:lnTo>
                      <a:pt x="27" y="146"/>
                    </a:lnTo>
                    <a:lnTo>
                      <a:pt x="25" y="145"/>
                    </a:lnTo>
                    <a:lnTo>
                      <a:pt x="4" y="130"/>
                    </a:lnTo>
                    <a:lnTo>
                      <a:pt x="0" y="105"/>
                    </a:lnTo>
                    <a:lnTo>
                      <a:pt x="14" y="88"/>
                    </a:lnTo>
                    <a:lnTo>
                      <a:pt x="37" y="80"/>
                    </a:lnTo>
                    <a:lnTo>
                      <a:pt x="66" y="68"/>
                    </a:lnTo>
                    <a:lnTo>
                      <a:pt x="139" y="33"/>
                    </a:lnTo>
                    <a:lnTo>
                      <a:pt x="176" y="5"/>
                    </a:lnTo>
                    <a:lnTo>
                      <a:pt x="186" y="0"/>
                    </a:lnTo>
                    <a:lnTo>
                      <a:pt x="191" y="12"/>
                    </a:lnTo>
                    <a:lnTo>
                      <a:pt x="191" y="12"/>
                    </a:lnTo>
                    <a:close/>
                  </a:path>
                </a:pathLst>
              </a:custGeom>
              <a:solidFill>
                <a:srgbClr val="000000"/>
              </a:solidFill>
              <a:ln w="9525">
                <a:noFill/>
                <a:round/>
                <a:headEnd/>
                <a:tailEnd/>
              </a:ln>
            </p:spPr>
            <p:txBody>
              <a:bodyPr/>
              <a:lstStyle/>
              <a:p>
                <a:endParaRPr lang="tr-TR"/>
              </a:p>
            </p:txBody>
          </p:sp>
          <p:sp>
            <p:nvSpPr>
              <p:cNvPr id="388253" name="Freeform 157"/>
              <p:cNvSpPr>
                <a:spLocks/>
              </p:cNvSpPr>
              <p:nvPr/>
            </p:nvSpPr>
            <p:spPr bwMode="auto">
              <a:xfrm>
                <a:off x="2842" y="2645"/>
                <a:ext cx="265" cy="232"/>
              </a:xfrm>
              <a:custGeom>
                <a:avLst/>
                <a:gdLst/>
                <a:ahLst/>
                <a:cxnLst>
                  <a:cxn ang="0">
                    <a:pos x="154" y="4"/>
                  </a:cxn>
                  <a:cxn ang="0">
                    <a:pos x="167" y="26"/>
                  </a:cxn>
                  <a:cxn ang="0">
                    <a:pos x="184" y="40"/>
                  </a:cxn>
                  <a:cxn ang="0">
                    <a:pos x="202" y="52"/>
                  </a:cxn>
                  <a:cxn ang="0">
                    <a:pos x="222" y="66"/>
                  </a:cxn>
                  <a:cxn ang="0">
                    <a:pos x="255" y="103"/>
                  </a:cxn>
                  <a:cxn ang="0">
                    <a:pos x="265" y="155"/>
                  </a:cxn>
                  <a:cxn ang="0">
                    <a:pos x="261" y="183"/>
                  </a:cxn>
                  <a:cxn ang="0">
                    <a:pos x="256" y="195"/>
                  </a:cxn>
                  <a:cxn ang="0">
                    <a:pos x="248" y="204"/>
                  </a:cxn>
                  <a:cxn ang="0">
                    <a:pos x="228" y="214"/>
                  </a:cxn>
                  <a:cxn ang="0">
                    <a:pos x="210" y="218"/>
                  </a:cxn>
                  <a:cxn ang="0">
                    <a:pos x="168" y="224"/>
                  </a:cxn>
                  <a:cxn ang="0">
                    <a:pos x="134" y="232"/>
                  </a:cxn>
                  <a:cxn ang="0">
                    <a:pos x="102" y="231"/>
                  </a:cxn>
                  <a:cxn ang="0">
                    <a:pos x="36" y="211"/>
                  </a:cxn>
                  <a:cxn ang="0">
                    <a:pos x="3" y="180"/>
                  </a:cxn>
                  <a:cxn ang="0">
                    <a:pos x="0" y="166"/>
                  </a:cxn>
                  <a:cxn ang="0">
                    <a:pos x="13" y="163"/>
                  </a:cxn>
                  <a:cxn ang="0">
                    <a:pos x="49" y="180"/>
                  </a:cxn>
                  <a:cxn ang="0">
                    <a:pos x="79" y="190"/>
                  </a:cxn>
                  <a:cxn ang="0">
                    <a:pos x="104" y="197"/>
                  </a:cxn>
                  <a:cxn ang="0">
                    <a:pos x="159" y="191"/>
                  </a:cxn>
                  <a:cxn ang="0">
                    <a:pos x="199" y="191"/>
                  </a:cxn>
                  <a:cxn ang="0">
                    <a:pos x="234" y="184"/>
                  </a:cxn>
                  <a:cxn ang="0">
                    <a:pos x="244" y="155"/>
                  </a:cxn>
                  <a:cxn ang="0">
                    <a:pos x="236" y="113"/>
                  </a:cxn>
                  <a:cxn ang="0">
                    <a:pos x="227" y="96"/>
                  </a:cxn>
                  <a:cxn ang="0">
                    <a:pos x="212" y="82"/>
                  </a:cxn>
                  <a:cxn ang="0">
                    <a:pos x="140" y="13"/>
                  </a:cxn>
                  <a:cxn ang="0">
                    <a:pos x="143" y="0"/>
                  </a:cxn>
                  <a:cxn ang="0">
                    <a:pos x="154" y="4"/>
                  </a:cxn>
                  <a:cxn ang="0">
                    <a:pos x="154" y="4"/>
                  </a:cxn>
                </a:cxnLst>
                <a:rect l="0" t="0" r="r" b="b"/>
                <a:pathLst>
                  <a:path w="265" h="232">
                    <a:moveTo>
                      <a:pt x="154" y="4"/>
                    </a:moveTo>
                    <a:lnTo>
                      <a:pt x="167" y="26"/>
                    </a:lnTo>
                    <a:lnTo>
                      <a:pt x="184" y="40"/>
                    </a:lnTo>
                    <a:lnTo>
                      <a:pt x="202" y="52"/>
                    </a:lnTo>
                    <a:lnTo>
                      <a:pt x="222" y="66"/>
                    </a:lnTo>
                    <a:lnTo>
                      <a:pt x="255" y="103"/>
                    </a:lnTo>
                    <a:lnTo>
                      <a:pt x="265" y="155"/>
                    </a:lnTo>
                    <a:lnTo>
                      <a:pt x="261" y="183"/>
                    </a:lnTo>
                    <a:lnTo>
                      <a:pt x="256" y="195"/>
                    </a:lnTo>
                    <a:lnTo>
                      <a:pt x="248" y="204"/>
                    </a:lnTo>
                    <a:lnTo>
                      <a:pt x="228" y="214"/>
                    </a:lnTo>
                    <a:lnTo>
                      <a:pt x="210" y="218"/>
                    </a:lnTo>
                    <a:lnTo>
                      <a:pt x="168" y="224"/>
                    </a:lnTo>
                    <a:lnTo>
                      <a:pt x="134" y="232"/>
                    </a:lnTo>
                    <a:lnTo>
                      <a:pt x="102" y="231"/>
                    </a:lnTo>
                    <a:lnTo>
                      <a:pt x="36" y="211"/>
                    </a:lnTo>
                    <a:lnTo>
                      <a:pt x="3" y="180"/>
                    </a:lnTo>
                    <a:lnTo>
                      <a:pt x="0" y="166"/>
                    </a:lnTo>
                    <a:lnTo>
                      <a:pt x="13" y="163"/>
                    </a:lnTo>
                    <a:lnTo>
                      <a:pt x="49" y="180"/>
                    </a:lnTo>
                    <a:lnTo>
                      <a:pt x="79" y="190"/>
                    </a:lnTo>
                    <a:lnTo>
                      <a:pt x="104" y="197"/>
                    </a:lnTo>
                    <a:lnTo>
                      <a:pt x="159" y="191"/>
                    </a:lnTo>
                    <a:lnTo>
                      <a:pt x="199" y="191"/>
                    </a:lnTo>
                    <a:lnTo>
                      <a:pt x="234" y="184"/>
                    </a:lnTo>
                    <a:lnTo>
                      <a:pt x="244" y="155"/>
                    </a:lnTo>
                    <a:lnTo>
                      <a:pt x="236" y="113"/>
                    </a:lnTo>
                    <a:lnTo>
                      <a:pt x="227" y="96"/>
                    </a:lnTo>
                    <a:lnTo>
                      <a:pt x="212" y="82"/>
                    </a:lnTo>
                    <a:lnTo>
                      <a:pt x="140" y="13"/>
                    </a:lnTo>
                    <a:lnTo>
                      <a:pt x="143" y="0"/>
                    </a:lnTo>
                    <a:lnTo>
                      <a:pt x="154" y="4"/>
                    </a:lnTo>
                    <a:lnTo>
                      <a:pt x="154" y="4"/>
                    </a:lnTo>
                    <a:close/>
                  </a:path>
                </a:pathLst>
              </a:custGeom>
              <a:solidFill>
                <a:srgbClr val="000000"/>
              </a:solidFill>
              <a:ln w="9525">
                <a:noFill/>
                <a:round/>
                <a:headEnd/>
                <a:tailEnd/>
              </a:ln>
            </p:spPr>
            <p:txBody>
              <a:bodyPr/>
              <a:lstStyle/>
              <a:p>
                <a:endParaRPr lang="tr-TR"/>
              </a:p>
            </p:txBody>
          </p:sp>
          <p:sp>
            <p:nvSpPr>
              <p:cNvPr id="388254" name="Freeform 158"/>
              <p:cNvSpPr>
                <a:spLocks/>
              </p:cNvSpPr>
              <p:nvPr/>
            </p:nvSpPr>
            <p:spPr bwMode="auto">
              <a:xfrm>
                <a:off x="2848" y="2816"/>
                <a:ext cx="26" cy="99"/>
              </a:xfrm>
              <a:custGeom>
                <a:avLst/>
                <a:gdLst/>
                <a:ahLst/>
                <a:cxnLst>
                  <a:cxn ang="0">
                    <a:pos x="18" y="6"/>
                  </a:cxn>
                  <a:cxn ang="0">
                    <a:pos x="26" y="52"/>
                  </a:cxn>
                  <a:cxn ang="0">
                    <a:pos x="15" y="95"/>
                  </a:cxn>
                  <a:cxn ang="0">
                    <a:pos x="4" y="99"/>
                  </a:cxn>
                  <a:cxn ang="0">
                    <a:pos x="0" y="87"/>
                  </a:cxn>
                  <a:cxn ang="0">
                    <a:pos x="10" y="50"/>
                  </a:cxn>
                  <a:cxn ang="0">
                    <a:pos x="1" y="12"/>
                  </a:cxn>
                  <a:cxn ang="0">
                    <a:pos x="8" y="0"/>
                  </a:cxn>
                  <a:cxn ang="0">
                    <a:pos x="18" y="6"/>
                  </a:cxn>
                  <a:cxn ang="0">
                    <a:pos x="18" y="6"/>
                  </a:cxn>
                </a:cxnLst>
                <a:rect l="0" t="0" r="r" b="b"/>
                <a:pathLst>
                  <a:path w="26" h="99">
                    <a:moveTo>
                      <a:pt x="18" y="6"/>
                    </a:moveTo>
                    <a:lnTo>
                      <a:pt x="26" y="52"/>
                    </a:lnTo>
                    <a:lnTo>
                      <a:pt x="15" y="95"/>
                    </a:lnTo>
                    <a:lnTo>
                      <a:pt x="4" y="99"/>
                    </a:lnTo>
                    <a:lnTo>
                      <a:pt x="0" y="87"/>
                    </a:lnTo>
                    <a:lnTo>
                      <a:pt x="10" y="50"/>
                    </a:lnTo>
                    <a:lnTo>
                      <a:pt x="1" y="12"/>
                    </a:lnTo>
                    <a:lnTo>
                      <a:pt x="8" y="0"/>
                    </a:lnTo>
                    <a:lnTo>
                      <a:pt x="18" y="6"/>
                    </a:lnTo>
                    <a:lnTo>
                      <a:pt x="18" y="6"/>
                    </a:lnTo>
                    <a:close/>
                  </a:path>
                </a:pathLst>
              </a:custGeom>
              <a:solidFill>
                <a:srgbClr val="000000"/>
              </a:solidFill>
              <a:ln w="9525">
                <a:noFill/>
                <a:round/>
                <a:headEnd/>
                <a:tailEnd/>
              </a:ln>
            </p:spPr>
            <p:txBody>
              <a:bodyPr/>
              <a:lstStyle/>
              <a:p>
                <a:endParaRPr lang="tr-TR"/>
              </a:p>
            </p:txBody>
          </p:sp>
          <p:sp>
            <p:nvSpPr>
              <p:cNvPr id="388255" name="Freeform 159"/>
              <p:cNvSpPr>
                <a:spLocks/>
              </p:cNvSpPr>
              <p:nvPr/>
            </p:nvSpPr>
            <p:spPr bwMode="auto">
              <a:xfrm>
                <a:off x="2853" y="2864"/>
                <a:ext cx="66" cy="51"/>
              </a:xfrm>
              <a:custGeom>
                <a:avLst/>
                <a:gdLst/>
                <a:ahLst/>
                <a:cxnLst>
                  <a:cxn ang="0">
                    <a:pos x="5" y="34"/>
                  </a:cxn>
                  <a:cxn ang="0">
                    <a:pos x="52" y="2"/>
                  </a:cxn>
                  <a:cxn ang="0">
                    <a:pos x="65" y="0"/>
                  </a:cxn>
                  <a:cxn ang="0">
                    <a:pos x="66" y="13"/>
                  </a:cxn>
                  <a:cxn ang="0">
                    <a:pos x="41" y="37"/>
                  </a:cxn>
                  <a:cxn ang="0">
                    <a:pos x="10" y="51"/>
                  </a:cxn>
                  <a:cxn ang="0">
                    <a:pos x="0" y="46"/>
                  </a:cxn>
                  <a:cxn ang="0">
                    <a:pos x="5" y="34"/>
                  </a:cxn>
                  <a:cxn ang="0">
                    <a:pos x="5" y="34"/>
                  </a:cxn>
                </a:cxnLst>
                <a:rect l="0" t="0" r="r" b="b"/>
                <a:pathLst>
                  <a:path w="66" h="51">
                    <a:moveTo>
                      <a:pt x="5" y="34"/>
                    </a:moveTo>
                    <a:lnTo>
                      <a:pt x="52" y="2"/>
                    </a:lnTo>
                    <a:lnTo>
                      <a:pt x="65" y="0"/>
                    </a:lnTo>
                    <a:lnTo>
                      <a:pt x="66" y="13"/>
                    </a:lnTo>
                    <a:lnTo>
                      <a:pt x="41" y="37"/>
                    </a:lnTo>
                    <a:lnTo>
                      <a:pt x="10" y="51"/>
                    </a:lnTo>
                    <a:lnTo>
                      <a:pt x="0" y="46"/>
                    </a:lnTo>
                    <a:lnTo>
                      <a:pt x="5" y="34"/>
                    </a:lnTo>
                    <a:lnTo>
                      <a:pt x="5" y="34"/>
                    </a:lnTo>
                    <a:close/>
                  </a:path>
                </a:pathLst>
              </a:custGeom>
              <a:solidFill>
                <a:srgbClr val="000000"/>
              </a:solidFill>
              <a:ln w="9525">
                <a:noFill/>
                <a:round/>
                <a:headEnd/>
                <a:tailEnd/>
              </a:ln>
            </p:spPr>
            <p:txBody>
              <a:bodyPr/>
              <a:lstStyle/>
              <a:p>
                <a:endParaRPr lang="tr-TR"/>
              </a:p>
            </p:txBody>
          </p:sp>
          <p:sp>
            <p:nvSpPr>
              <p:cNvPr id="388256" name="Freeform 160"/>
              <p:cNvSpPr>
                <a:spLocks/>
              </p:cNvSpPr>
              <p:nvPr/>
            </p:nvSpPr>
            <p:spPr bwMode="auto">
              <a:xfrm>
                <a:off x="2612" y="2816"/>
                <a:ext cx="349" cy="181"/>
              </a:xfrm>
              <a:custGeom>
                <a:avLst/>
                <a:gdLst/>
                <a:ahLst/>
                <a:cxnLst>
                  <a:cxn ang="0">
                    <a:pos x="194" y="18"/>
                  </a:cxn>
                  <a:cxn ang="0">
                    <a:pos x="162" y="32"/>
                  </a:cxn>
                  <a:cxn ang="0">
                    <a:pos x="135" y="43"/>
                  </a:cxn>
                  <a:cxn ang="0">
                    <a:pos x="108" y="54"/>
                  </a:cxn>
                  <a:cxn ang="0">
                    <a:pos x="77" y="61"/>
                  </a:cxn>
                  <a:cxn ang="0">
                    <a:pos x="45" y="64"/>
                  </a:cxn>
                  <a:cxn ang="0">
                    <a:pos x="23" y="81"/>
                  </a:cxn>
                  <a:cxn ang="0">
                    <a:pos x="18" y="104"/>
                  </a:cxn>
                  <a:cxn ang="0">
                    <a:pos x="26" y="126"/>
                  </a:cxn>
                  <a:cxn ang="0">
                    <a:pos x="37" y="134"/>
                  </a:cxn>
                  <a:cxn ang="0">
                    <a:pos x="49" y="138"/>
                  </a:cxn>
                  <a:cxn ang="0">
                    <a:pos x="79" y="138"/>
                  </a:cxn>
                  <a:cxn ang="0">
                    <a:pos x="140" y="133"/>
                  </a:cxn>
                  <a:cxn ang="0">
                    <a:pos x="178" y="142"/>
                  </a:cxn>
                  <a:cxn ang="0">
                    <a:pos x="216" y="150"/>
                  </a:cxn>
                  <a:cxn ang="0">
                    <a:pos x="269" y="148"/>
                  </a:cxn>
                  <a:cxn ang="0">
                    <a:pos x="303" y="126"/>
                  </a:cxn>
                  <a:cxn ang="0">
                    <a:pos x="316" y="113"/>
                  </a:cxn>
                  <a:cxn ang="0">
                    <a:pos x="338" y="103"/>
                  </a:cxn>
                  <a:cxn ang="0">
                    <a:pos x="349" y="108"/>
                  </a:cxn>
                  <a:cxn ang="0">
                    <a:pos x="345" y="119"/>
                  </a:cxn>
                  <a:cxn ang="0">
                    <a:pos x="323" y="136"/>
                  </a:cxn>
                  <a:cxn ang="0">
                    <a:pos x="304" y="151"/>
                  </a:cxn>
                  <a:cxn ang="0">
                    <a:pos x="284" y="166"/>
                  </a:cxn>
                  <a:cxn ang="0">
                    <a:pos x="260" y="178"/>
                  </a:cxn>
                  <a:cxn ang="0">
                    <a:pos x="233" y="181"/>
                  </a:cxn>
                  <a:cxn ang="0">
                    <a:pos x="207" y="177"/>
                  </a:cxn>
                  <a:cxn ang="0">
                    <a:pos x="115" y="172"/>
                  </a:cxn>
                  <a:cxn ang="0">
                    <a:pos x="60" y="165"/>
                  </a:cxn>
                  <a:cxn ang="0">
                    <a:pos x="14" y="139"/>
                  </a:cxn>
                  <a:cxn ang="0">
                    <a:pos x="0" y="107"/>
                  </a:cxn>
                  <a:cxn ang="0">
                    <a:pos x="7" y="73"/>
                  </a:cxn>
                  <a:cxn ang="0">
                    <a:pos x="19" y="57"/>
                  </a:cxn>
                  <a:cxn ang="0">
                    <a:pos x="35" y="49"/>
                  </a:cxn>
                  <a:cxn ang="0">
                    <a:pos x="74" y="43"/>
                  </a:cxn>
                  <a:cxn ang="0">
                    <a:pos x="131" y="26"/>
                  </a:cxn>
                  <a:cxn ang="0">
                    <a:pos x="157" y="14"/>
                  </a:cxn>
                  <a:cxn ang="0">
                    <a:pos x="189" y="0"/>
                  </a:cxn>
                  <a:cxn ang="0">
                    <a:pos x="199" y="6"/>
                  </a:cxn>
                  <a:cxn ang="0">
                    <a:pos x="194" y="18"/>
                  </a:cxn>
                  <a:cxn ang="0">
                    <a:pos x="194" y="18"/>
                  </a:cxn>
                </a:cxnLst>
                <a:rect l="0" t="0" r="r" b="b"/>
                <a:pathLst>
                  <a:path w="349" h="181">
                    <a:moveTo>
                      <a:pt x="194" y="18"/>
                    </a:moveTo>
                    <a:lnTo>
                      <a:pt x="162" y="32"/>
                    </a:lnTo>
                    <a:lnTo>
                      <a:pt x="135" y="43"/>
                    </a:lnTo>
                    <a:lnTo>
                      <a:pt x="108" y="54"/>
                    </a:lnTo>
                    <a:lnTo>
                      <a:pt x="77" y="61"/>
                    </a:lnTo>
                    <a:lnTo>
                      <a:pt x="45" y="64"/>
                    </a:lnTo>
                    <a:lnTo>
                      <a:pt x="23" y="81"/>
                    </a:lnTo>
                    <a:lnTo>
                      <a:pt x="18" y="104"/>
                    </a:lnTo>
                    <a:lnTo>
                      <a:pt x="26" y="126"/>
                    </a:lnTo>
                    <a:lnTo>
                      <a:pt x="37" y="134"/>
                    </a:lnTo>
                    <a:lnTo>
                      <a:pt x="49" y="138"/>
                    </a:lnTo>
                    <a:lnTo>
                      <a:pt x="79" y="138"/>
                    </a:lnTo>
                    <a:lnTo>
                      <a:pt x="140" y="133"/>
                    </a:lnTo>
                    <a:lnTo>
                      <a:pt x="178" y="142"/>
                    </a:lnTo>
                    <a:lnTo>
                      <a:pt x="216" y="150"/>
                    </a:lnTo>
                    <a:lnTo>
                      <a:pt x="269" y="148"/>
                    </a:lnTo>
                    <a:lnTo>
                      <a:pt x="303" y="126"/>
                    </a:lnTo>
                    <a:lnTo>
                      <a:pt x="316" y="113"/>
                    </a:lnTo>
                    <a:lnTo>
                      <a:pt x="338" y="103"/>
                    </a:lnTo>
                    <a:lnTo>
                      <a:pt x="349" y="108"/>
                    </a:lnTo>
                    <a:lnTo>
                      <a:pt x="345" y="119"/>
                    </a:lnTo>
                    <a:lnTo>
                      <a:pt x="323" y="136"/>
                    </a:lnTo>
                    <a:lnTo>
                      <a:pt x="304" y="151"/>
                    </a:lnTo>
                    <a:lnTo>
                      <a:pt x="284" y="166"/>
                    </a:lnTo>
                    <a:lnTo>
                      <a:pt x="260" y="178"/>
                    </a:lnTo>
                    <a:lnTo>
                      <a:pt x="233" y="181"/>
                    </a:lnTo>
                    <a:lnTo>
                      <a:pt x="207" y="177"/>
                    </a:lnTo>
                    <a:lnTo>
                      <a:pt x="115" y="172"/>
                    </a:lnTo>
                    <a:lnTo>
                      <a:pt x="60" y="165"/>
                    </a:lnTo>
                    <a:lnTo>
                      <a:pt x="14" y="139"/>
                    </a:lnTo>
                    <a:lnTo>
                      <a:pt x="0" y="107"/>
                    </a:lnTo>
                    <a:lnTo>
                      <a:pt x="7" y="73"/>
                    </a:lnTo>
                    <a:lnTo>
                      <a:pt x="19" y="57"/>
                    </a:lnTo>
                    <a:lnTo>
                      <a:pt x="35" y="49"/>
                    </a:lnTo>
                    <a:lnTo>
                      <a:pt x="74" y="43"/>
                    </a:lnTo>
                    <a:lnTo>
                      <a:pt x="131" y="26"/>
                    </a:lnTo>
                    <a:lnTo>
                      <a:pt x="157" y="14"/>
                    </a:lnTo>
                    <a:lnTo>
                      <a:pt x="189" y="0"/>
                    </a:lnTo>
                    <a:lnTo>
                      <a:pt x="199" y="6"/>
                    </a:lnTo>
                    <a:lnTo>
                      <a:pt x="194" y="18"/>
                    </a:lnTo>
                    <a:lnTo>
                      <a:pt x="194" y="18"/>
                    </a:lnTo>
                    <a:close/>
                  </a:path>
                </a:pathLst>
              </a:custGeom>
              <a:solidFill>
                <a:srgbClr val="000000"/>
              </a:solidFill>
              <a:ln w="9525">
                <a:noFill/>
                <a:round/>
                <a:headEnd/>
                <a:tailEnd/>
              </a:ln>
            </p:spPr>
            <p:txBody>
              <a:bodyPr/>
              <a:lstStyle/>
              <a:p>
                <a:endParaRPr lang="tr-TR"/>
              </a:p>
            </p:txBody>
          </p:sp>
          <p:sp>
            <p:nvSpPr>
              <p:cNvPr id="388257" name="Freeform 161"/>
              <p:cNvSpPr>
                <a:spLocks/>
              </p:cNvSpPr>
              <p:nvPr/>
            </p:nvSpPr>
            <p:spPr bwMode="auto">
              <a:xfrm>
                <a:off x="2724" y="2882"/>
                <a:ext cx="69" cy="94"/>
              </a:xfrm>
              <a:custGeom>
                <a:avLst/>
                <a:gdLst/>
                <a:ahLst/>
                <a:cxnLst>
                  <a:cxn ang="0">
                    <a:pos x="13" y="0"/>
                  </a:cxn>
                  <a:cxn ang="0">
                    <a:pos x="52" y="36"/>
                  </a:cxn>
                  <a:cxn ang="0">
                    <a:pos x="69" y="85"/>
                  </a:cxn>
                  <a:cxn ang="0">
                    <a:pos x="64" y="92"/>
                  </a:cxn>
                  <a:cxn ang="0">
                    <a:pos x="51" y="94"/>
                  </a:cxn>
                  <a:cxn ang="0">
                    <a:pos x="32" y="85"/>
                  </a:cxn>
                  <a:cxn ang="0">
                    <a:pos x="32" y="50"/>
                  </a:cxn>
                  <a:cxn ang="0">
                    <a:pos x="1" y="13"/>
                  </a:cxn>
                  <a:cxn ang="0">
                    <a:pos x="0" y="0"/>
                  </a:cxn>
                  <a:cxn ang="0">
                    <a:pos x="13" y="0"/>
                  </a:cxn>
                  <a:cxn ang="0">
                    <a:pos x="13" y="0"/>
                  </a:cxn>
                </a:cxnLst>
                <a:rect l="0" t="0" r="r" b="b"/>
                <a:pathLst>
                  <a:path w="69" h="94">
                    <a:moveTo>
                      <a:pt x="13" y="0"/>
                    </a:moveTo>
                    <a:lnTo>
                      <a:pt x="52" y="36"/>
                    </a:lnTo>
                    <a:lnTo>
                      <a:pt x="69" y="85"/>
                    </a:lnTo>
                    <a:lnTo>
                      <a:pt x="64" y="92"/>
                    </a:lnTo>
                    <a:lnTo>
                      <a:pt x="51" y="94"/>
                    </a:lnTo>
                    <a:lnTo>
                      <a:pt x="32" y="85"/>
                    </a:lnTo>
                    <a:lnTo>
                      <a:pt x="32" y="50"/>
                    </a:lnTo>
                    <a:lnTo>
                      <a:pt x="1" y="13"/>
                    </a:lnTo>
                    <a:lnTo>
                      <a:pt x="0" y="0"/>
                    </a:lnTo>
                    <a:lnTo>
                      <a:pt x="13" y="0"/>
                    </a:lnTo>
                    <a:lnTo>
                      <a:pt x="13" y="0"/>
                    </a:lnTo>
                    <a:close/>
                  </a:path>
                </a:pathLst>
              </a:custGeom>
              <a:solidFill>
                <a:srgbClr val="000000"/>
              </a:solidFill>
              <a:ln w="9525">
                <a:noFill/>
                <a:round/>
                <a:headEnd/>
                <a:tailEnd/>
              </a:ln>
            </p:spPr>
            <p:txBody>
              <a:bodyPr/>
              <a:lstStyle/>
              <a:p>
                <a:endParaRPr lang="tr-TR"/>
              </a:p>
            </p:txBody>
          </p:sp>
          <p:sp>
            <p:nvSpPr>
              <p:cNvPr id="388258" name="Freeform 162"/>
              <p:cNvSpPr>
                <a:spLocks/>
              </p:cNvSpPr>
              <p:nvPr/>
            </p:nvSpPr>
            <p:spPr bwMode="auto">
              <a:xfrm>
                <a:off x="2924" y="2859"/>
                <a:ext cx="140" cy="115"/>
              </a:xfrm>
              <a:custGeom>
                <a:avLst/>
                <a:gdLst/>
                <a:ahLst/>
                <a:cxnLst>
                  <a:cxn ang="0">
                    <a:pos x="11" y="72"/>
                  </a:cxn>
                  <a:cxn ang="0">
                    <a:pos x="47" y="87"/>
                  </a:cxn>
                  <a:cxn ang="0">
                    <a:pos x="84" y="70"/>
                  </a:cxn>
                  <a:cxn ang="0">
                    <a:pos x="116" y="46"/>
                  </a:cxn>
                  <a:cxn ang="0">
                    <a:pos x="106" y="13"/>
                  </a:cxn>
                  <a:cxn ang="0">
                    <a:pos x="111" y="0"/>
                  </a:cxn>
                  <a:cxn ang="0">
                    <a:pos x="123" y="6"/>
                  </a:cxn>
                  <a:cxn ang="0">
                    <a:pos x="138" y="42"/>
                  </a:cxn>
                  <a:cxn ang="0">
                    <a:pos x="140" y="59"/>
                  </a:cxn>
                  <a:cxn ang="0">
                    <a:pos x="124" y="77"/>
                  </a:cxn>
                  <a:cxn ang="0">
                    <a:pos x="96" y="94"/>
                  </a:cxn>
                  <a:cxn ang="0">
                    <a:pos x="66" y="107"/>
                  </a:cxn>
                  <a:cxn ang="0">
                    <a:pos x="43" y="115"/>
                  </a:cxn>
                  <a:cxn ang="0">
                    <a:pos x="25" y="112"/>
                  </a:cxn>
                  <a:cxn ang="0">
                    <a:pos x="5" y="101"/>
                  </a:cxn>
                  <a:cxn ang="0">
                    <a:pos x="0" y="83"/>
                  </a:cxn>
                  <a:cxn ang="0">
                    <a:pos x="4" y="73"/>
                  </a:cxn>
                  <a:cxn ang="0">
                    <a:pos x="11" y="72"/>
                  </a:cxn>
                  <a:cxn ang="0">
                    <a:pos x="11" y="72"/>
                  </a:cxn>
                </a:cxnLst>
                <a:rect l="0" t="0" r="r" b="b"/>
                <a:pathLst>
                  <a:path w="140" h="115">
                    <a:moveTo>
                      <a:pt x="11" y="72"/>
                    </a:moveTo>
                    <a:lnTo>
                      <a:pt x="47" y="87"/>
                    </a:lnTo>
                    <a:lnTo>
                      <a:pt x="84" y="70"/>
                    </a:lnTo>
                    <a:lnTo>
                      <a:pt x="116" y="46"/>
                    </a:lnTo>
                    <a:lnTo>
                      <a:pt x="106" y="13"/>
                    </a:lnTo>
                    <a:lnTo>
                      <a:pt x="111" y="0"/>
                    </a:lnTo>
                    <a:lnTo>
                      <a:pt x="123" y="6"/>
                    </a:lnTo>
                    <a:lnTo>
                      <a:pt x="138" y="42"/>
                    </a:lnTo>
                    <a:lnTo>
                      <a:pt x="140" y="59"/>
                    </a:lnTo>
                    <a:lnTo>
                      <a:pt x="124" y="77"/>
                    </a:lnTo>
                    <a:lnTo>
                      <a:pt x="96" y="94"/>
                    </a:lnTo>
                    <a:lnTo>
                      <a:pt x="66" y="107"/>
                    </a:lnTo>
                    <a:lnTo>
                      <a:pt x="43" y="115"/>
                    </a:lnTo>
                    <a:lnTo>
                      <a:pt x="25" y="112"/>
                    </a:lnTo>
                    <a:lnTo>
                      <a:pt x="5" y="101"/>
                    </a:lnTo>
                    <a:lnTo>
                      <a:pt x="0" y="83"/>
                    </a:lnTo>
                    <a:lnTo>
                      <a:pt x="4" y="73"/>
                    </a:lnTo>
                    <a:lnTo>
                      <a:pt x="11" y="72"/>
                    </a:lnTo>
                    <a:lnTo>
                      <a:pt x="11" y="72"/>
                    </a:lnTo>
                    <a:close/>
                  </a:path>
                </a:pathLst>
              </a:custGeom>
              <a:solidFill>
                <a:srgbClr val="000000"/>
              </a:solidFill>
              <a:ln w="9525">
                <a:noFill/>
                <a:round/>
                <a:headEnd/>
                <a:tailEnd/>
              </a:ln>
            </p:spPr>
            <p:txBody>
              <a:bodyPr/>
              <a:lstStyle/>
              <a:p>
                <a:endParaRPr lang="tr-TR"/>
              </a:p>
            </p:txBody>
          </p:sp>
          <p:sp>
            <p:nvSpPr>
              <p:cNvPr id="388259" name="Freeform 163"/>
              <p:cNvSpPr>
                <a:spLocks/>
              </p:cNvSpPr>
              <p:nvPr/>
            </p:nvSpPr>
            <p:spPr bwMode="auto">
              <a:xfrm>
                <a:off x="3103" y="2285"/>
                <a:ext cx="52" cy="429"/>
              </a:xfrm>
              <a:custGeom>
                <a:avLst/>
                <a:gdLst/>
                <a:ahLst/>
                <a:cxnLst>
                  <a:cxn ang="0">
                    <a:pos x="16" y="7"/>
                  </a:cxn>
                  <a:cxn ang="0">
                    <a:pos x="27" y="93"/>
                  </a:cxn>
                  <a:cxn ang="0">
                    <a:pos x="52" y="318"/>
                  </a:cxn>
                  <a:cxn ang="0">
                    <a:pos x="44" y="370"/>
                  </a:cxn>
                  <a:cxn ang="0">
                    <a:pos x="47" y="417"/>
                  </a:cxn>
                  <a:cxn ang="0">
                    <a:pos x="41" y="429"/>
                  </a:cxn>
                  <a:cxn ang="0">
                    <a:pos x="30" y="421"/>
                  </a:cxn>
                  <a:cxn ang="0">
                    <a:pos x="9" y="372"/>
                  </a:cxn>
                  <a:cxn ang="0">
                    <a:pos x="8" y="364"/>
                  </a:cxn>
                  <a:cxn ang="0">
                    <a:pos x="16" y="312"/>
                  </a:cxn>
                  <a:cxn ang="0">
                    <a:pos x="20" y="203"/>
                  </a:cxn>
                  <a:cxn ang="0">
                    <a:pos x="10" y="94"/>
                  </a:cxn>
                  <a:cxn ang="0">
                    <a:pos x="0" y="11"/>
                  </a:cxn>
                  <a:cxn ang="0">
                    <a:pos x="6" y="0"/>
                  </a:cxn>
                  <a:cxn ang="0">
                    <a:pos x="16" y="7"/>
                  </a:cxn>
                  <a:cxn ang="0">
                    <a:pos x="16" y="7"/>
                  </a:cxn>
                </a:cxnLst>
                <a:rect l="0" t="0" r="r" b="b"/>
                <a:pathLst>
                  <a:path w="52" h="429">
                    <a:moveTo>
                      <a:pt x="16" y="7"/>
                    </a:moveTo>
                    <a:lnTo>
                      <a:pt x="27" y="93"/>
                    </a:lnTo>
                    <a:lnTo>
                      <a:pt x="52" y="318"/>
                    </a:lnTo>
                    <a:lnTo>
                      <a:pt x="44" y="370"/>
                    </a:lnTo>
                    <a:lnTo>
                      <a:pt x="47" y="417"/>
                    </a:lnTo>
                    <a:lnTo>
                      <a:pt x="41" y="429"/>
                    </a:lnTo>
                    <a:lnTo>
                      <a:pt x="30" y="421"/>
                    </a:lnTo>
                    <a:lnTo>
                      <a:pt x="9" y="372"/>
                    </a:lnTo>
                    <a:lnTo>
                      <a:pt x="8" y="364"/>
                    </a:lnTo>
                    <a:lnTo>
                      <a:pt x="16" y="312"/>
                    </a:lnTo>
                    <a:lnTo>
                      <a:pt x="20" y="203"/>
                    </a:lnTo>
                    <a:lnTo>
                      <a:pt x="10" y="94"/>
                    </a:lnTo>
                    <a:lnTo>
                      <a:pt x="0" y="11"/>
                    </a:lnTo>
                    <a:lnTo>
                      <a:pt x="6" y="0"/>
                    </a:lnTo>
                    <a:lnTo>
                      <a:pt x="16" y="7"/>
                    </a:lnTo>
                    <a:lnTo>
                      <a:pt x="16" y="7"/>
                    </a:lnTo>
                    <a:close/>
                  </a:path>
                </a:pathLst>
              </a:custGeom>
              <a:solidFill>
                <a:srgbClr val="000000"/>
              </a:solidFill>
              <a:ln w="9525">
                <a:noFill/>
                <a:round/>
                <a:headEnd/>
                <a:tailEnd/>
              </a:ln>
            </p:spPr>
            <p:txBody>
              <a:bodyPr/>
              <a:lstStyle/>
              <a:p>
                <a:endParaRPr lang="tr-TR"/>
              </a:p>
            </p:txBody>
          </p:sp>
          <p:sp>
            <p:nvSpPr>
              <p:cNvPr id="388260" name="Freeform 164"/>
              <p:cNvSpPr>
                <a:spLocks/>
              </p:cNvSpPr>
              <p:nvPr/>
            </p:nvSpPr>
            <p:spPr bwMode="auto">
              <a:xfrm>
                <a:off x="3157" y="2708"/>
                <a:ext cx="302" cy="289"/>
              </a:xfrm>
              <a:custGeom>
                <a:avLst/>
                <a:gdLst/>
                <a:ahLst/>
                <a:cxnLst>
                  <a:cxn ang="0">
                    <a:pos x="21" y="8"/>
                  </a:cxn>
                  <a:cxn ang="0">
                    <a:pos x="23" y="24"/>
                  </a:cxn>
                  <a:cxn ang="0">
                    <a:pos x="46" y="42"/>
                  </a:cxn>
                  <a:cxn ang="0">
                    <a:pos x="68" y="52"/>
                  </a:cxn>
                  <a:cxn ang="0">
                    <a:pos x="121" y="66"/>
                  </a:cxn>
                  <a:cxn ang="0">
                    <a:pos x="182" y="112"/>
                  </a:cxn>
                  <a:cxn ang="0">
                    <a:pos x="184" y="153"/>
                  </a:cxn>
                  <a:cxn ang="0">
                    <a:pos x="190" y="169"/>
                  </a:cxn>
                  <a:cxn ang="0">
                    <a:pos x="202" y="181"/>
                  </a:cxn>
                  <a:cxn ang="0">
                    <a:pos x="232" y="194"/>
                  </a:cxn>
                  <a:cxn ang="0">
                    <a:pos x="293" y="227"/>
                  </a:cxn>
                  <a:cxn ang="0">
                    <a:pos x="302" y="265"/>
                  </a:cxn>
                  <a:cxn ang="0">
                    <a:pos x="300" y="280"/>
                  </a:cxn>
                  <a:cxn ang="0">
                    <a:pos x="291" y="289"/>
                  </a:cxn>
                  <a:cxn ang="0">
                    <a:pos x="279" y="288"/>
                  </a:cxn>
                  <a:cxn ang="0">
                    <a:pos x="270" y="275"/>
                  </a:cxn>
                  <a:cxn ang="0">
                    <a:pos x="261" y="245"/>
                  </a:cxn>
                  <a:cxn ang="0">
                    <a:pos x="248" y="231"/>
                  </a:cxn>
                  <a:cxn ang="0">
                    <a:pos x="233" y="220"/>
                  </a:cxn>
                  <a:cxn ang="0">
                    <a:pos x="201" y="206"/>
                  </a:cxn>
                  <a:cxn ang="0">
                    <a:pos x="173" y="191"/>
                  </a:cxn>
                  <a:cxn ang="0">
                    <a:pos x="156" y="161"/>
                  </a:cxn>
                  <a:cxn ang="0">
                    <a:pos x="155" y="118"/>
                  </a:cxn>
                  <a:cxn ang="0">
                    <a:pos x="140" y="94"/>
                  </a:cxn>
                  <a:cxn ang="0">
                    <a:pos x="116" y="83"/>
                  </a:cxn>
                  <a:cxn ang="0">
                    <a:pos x="59" y="67"/>
                  </a:cxn>
                  <a:cxn ang="0">
                    <a:pos x="10" y="34"/>
                  </a:cxn>
                  <a:cxn ang="0">
                    <a:pos x="0" y="17"/>
                  </a:cxn>
                  <a:cxn ang="0">
                    <a:pos x="0" y="8"/>
                  </a:cxn>
                  <a:cxn ang="0">
                    <a:pos x="7" y="0"/>
                  </a:cxn>
                  <a:cxn ang="0">
                    <a:pos x="21" y="8"/>
                  </a:cxn>
                  <a:cxn ang="0">
                    <a:pos x="21" y="8"/>
                  </a:cxn>
                </a:cxnLst>
                <a:rect l="0" t="0" r="r" b="b"/>
                <a:pathLst>
                  <a:path w="302" h="289">
                    <a:moveTo>
                      <a:pt x="21" y="8"/>
                    </a:moveTo>
                    <a:lnTo>
                      <a:pt x="23" y="24"/>
                    </a:lnTo>
                    <a:lnTo>
                      <a:pt x="46" y="42"/>
                    </a:lnTo>
                    <a:lnTo>
                      <a:pt x="68" y="52"/>
                    </a:lnTo>
                    <a:lnTo>
                      <a:pt x="121" y="66"/>
                    </a:lnTo>
                    <a:lnTo>
                      <a:pt x="182" y="112"/>
                    </a:lnTo>
                    <a:lnTo>
                      <a:pt x="184" y="153"/>
                    </a:lnTo>
                    <a:lnTo>
                      <a:pt x="190" y="169"/>
                    </a:lnTo>
                    <a:lnTo>
                      <a:pt x="202" y="181"/>
                    </a:lnTo>
                    <a:lnTo>
                      <a:pt x="232" y="194"/>
                    </a:lnTo>
                    <a:lnTo>
                      <a:pt x="293" y="227"/>
                    </a:lnTo>
                    <a:lnTo>
                      <a:pt x="302" y="265"/>
                    </a:lnTo>
                    <a:lnTo>
                      <a:pt x="300" y="280"/>
                    </a:lnTo>
                    <a:lnTo>
                      <a:pt x="291" y="289"/>
                    </a:lnTo>
                    <a:lnTo>
                      <a:pt x="279" y="288"/>
                    </a:lnTo>
                    <a:lnTo>
                      <a:pt x="270" y="275"/>
                    </a:lnTo>
                    <a:lnTo>
                      <a:pt x="261" y="245"/>
                    </a:lnTo>
                    <a:lnTo>
                      <a:pt x="248" y="231"/>
                    </a:lnTo>
                    <a:lnTo>
                      <a:pt x="233" y="220"/>
                    </a:lnTo>
                    <a:lnTo>
                      <a:pt x="201" y="206"/>
                    </a:lnTo>
                    <a:lnTo>
                      <a:pt x="173" y="191"/>
                    </a:lnTo>
                    <a:lnTo>
                      <a:pt x="156" y="161"/>
                    </a:lnTo>
                    <a:lnTo>
                      <a:pt x="155" y="118"/>
                    </a:lnTo>
                    <a:lnTo>
                      <a:pt x="140" y="94"/>
                    </a:lnTo>
                    <a:lnTo>
                      <a:pt x="116" y="83"/>
                    </a:lnTo>
                    <a:lnTo>
                      <a:pt x="59" y="67"/>
                    </a:lnTo>
                    <a:lnTo>
                      <a:pt x="10" y="34"/>
                    </a:lnTo>
                    <a:lnTo>
                      <a:pt x="0" y="17"/>
                    </a:lnTo>
                    <a:lnTo>
                      <a:pt x="0" y="8"/>
                    </a:lnTo>
                    <a:lnTo>
                      <a:pt x="7" y="0"/>
                    </a:lnTo>
                    <a:lnTo>
                      <a:pt x="21" y="8"/>
                    </a:lnTo>
                    <a:lnTo>
                      <a:pt x="21" y="8"/>
                    </a:lnTo>
                    <a:close/>
                  </a:path>
                </a:pathLst>
              </a:custGeom>
              <a:solidFill>
                <a:srgbClr val="000000"/>
              </a:solidFill>
              <a:ln w="9525">
                <a:noFill/>
                <a:round/>
                <a:headEnd/>
                <a:tailEnd/>
              </a:ln>
            </p:spPr>
            <p:txBody>
              <a:bodyPr/>
              <a:lstStyle/>
              <a:p>
                <a:endParaRPr lang="tr-TR"/>
              </a:p>
            </p:txBody>
          </p:sp>
          <p:sp>
            <p:nvSpPr>
              <p:cNvPr id="388261" name="Freeform 165"/>
              <p:cNvSpPr>
                <a:spLocks/>
              </p:cNvSpPr>
              <p:nvPr/>
            </p:nvSpPr>
            <p:spPr bwMode="auto">
              <a:xfrm>
                <a:off x="2563" y="3056"/>
                <a:ext cx="1188" cy="161"/>
              </a:xfrm>
              <a:custGeom>
                <a:avLst/>
                <a:gdLst/>
                <a:ahLst/>
                <a:cxnLst>
                  <a:cxn ang="0">
                    <a:pos x="167" y="2"/>
                  </a:cxn>
                  <a:cxn ang="0">
                    <a:pos x="431" y="10"/>
                  </a:cxn>
                  <a:cxn ang="0">
                    <a:pos x="438" y="24"/>
                  </a:cxn>
                  <a:cxn ang="0">
                    <a:pos x="417" y="38"/>
                  </a:cxn>
                  <a:cxn ang="0">
                    <a:pos x="304" y="59"/>
                  </a:cxn>
                  <a:cxn ang="0">
                    <a:pos x="221" y="88"/>
                  </a:cxn>
                  <a:cxn ang="0">
                    <a:pos x="390" y="57"/>
                  </a:cxn>
                  <a:cxn ang="0">
                    <a:pos x="559" y="46"/>
                  </a:cxn>
                  <a:cxn ang="0">
                    <a:pos x="639" y="54"/>
                  </a:cxn>
                  <a:cxn ang="0">
                    <a:pos x="644" y="82"/>
                  </a:cxn>
                  <a:cxn ang="0">
                    <a:pos x="559" y="119"/>
                  </a:cxn>
                  <a:cxn ang="0">
                    <a:pos x="813" y="126"/>
                  </a:cxn>
                  <a:cxn ang="0">
                    <a:pos x="1022" y="117"/>
                  </a:cxn>
                  <a:cxn ang="0">
                    <a:pos x="1026" y="99"/>
                  </a:cxn>
                  <a:cxn ang="0">
                    <a:pos x="982" y="86"/>
                  </a:cxn>
                  <a:cxn ang="0">
                    <a:pos x="1060" y="46"/>
                  </a:cxn>
                  <a:cxn ang="0">
                    <a:pos x="1171" y="82"/>
                  </a:cxn>
                  <a:cxn ang="0">
                    <a:pos x="1186" y="111"/>
                  </a:cxn>
                  <a:cxn ang="0">
                    <a:pos x="1155" y="133"/>
                  </a:cxn>
                  <a:cxn ang="0">
                    <a:pos x="1096" y="144"/>
                  </a:cxn>
                  <a:cxn ang="0">
                    <a:pos x="931" y="153"/>
                  </a:cxn>
                  <a:cxn ang="0">
                    <a:pos x="695" y="161"/>
                  </a:cxn>
                  <a:cxn ang="0">
                    <a:pos x="518" y="148"/>
                  </a:cxn>
                  <a:cxn ang="0">
                    <a:pos x="507" y="124"/>
                  </a:cxn>
                  <a:cxn ang="0">
                    <a:pos x="548" y="91"/>
                  </a:cxn>
                  <a:cxn ang="0">
                    <a:pos x="558" y="77"/>
                  </a:cxn>
                  <a:cxn ang="0">
                    <a:pos x="223" y="106"/>
                  </a:cxn>
                  <a:cxn ang="0">
                    <a:pos x="102" y="115"/>
                  </a:cxn>
                  <a:cxn ang="0">
                    <a:pos x="110" y="74"/>
                  </a:cxn>
                  <a:cxn ang="0">
                    <a:pos x="157" y="59"/>
                  </a:cxn>
                  <a:cxn ang="0">
                    <a:pos x="300" y="41"/>
                  </a:cxn>
                  <a:cxn ang="0">
                    <a:pos x="381" y="23"/>
                  </a:cxn>
                  <a:cxn ang="0">
                    <a:pos x="10" y="32"/>
                  </a:cxn>
                  <a:cxn ang="0">
                    <a:pos x="8" y="14"/>
                  </a:cxn>
                </a:cxnLst>
                <a:rect l="0" t="0" r="r" b="b"/>
                <a:pathLst>
                  <a:path w="1188" h="161">
                    <a:moveTo>
                      <a:pt x="8" y="14"/>
                    </a:moveTo>
                    <a:lnTo>
                      <a:pt x="167" y="2"/>
                    </a:lnTo>
                    <a:lnTo>
                      <a:pt x="328" y="0"/>
                    </a:lnTo>
                    <a:lnTo>
                      <a:pt x="431" y="10"/>
                    </a:lnTo>
                    <a:lnTo>
                      <a:pt x="439" y="14"/>
                    </a:lnTo>
                    <a:lnTo>
                      <a:pt x="438" y="24"/>
                    </a:lnTo>
                    <a:lnTo>
                      <a:pt x="429" y="34"/>
                    </a:lnTo>
                    <a:lnTo>
                      <a:pt x="417" y="38"/>
                    </a:lnTo>
                    <a:lnTo>
                      <a:pt x="389" y="41"/>
                    </a:lnTo>
                    <a:lnTo>
                      <a:pt x="304" y="59"/>
                    </a:lnTo>
                    <a:lnTo>
                      <a:pt x="155" y="86"/>
                    </a:lnTo>
                    <a:lnTo>
                      <a:pt x="221" y="88"/>
                    </a:lnTo>
                    <a:lnTo>
                      <a:pt x="336" y="67"/>
                    </a:lnTo>
                    <a:lnTo>
                      <a:pt x="390" y="57"/>
                    </a:lnTo>
                    <a:lnTo>
                      <a:pt x="452" y="46"/>
                    </a:lnTo>
                    <a:lnTo>
                      <a:pt x="559" y="46"/>
                    </a:lnTo>
                    <a:lnTo>
                      <a:pt x="595" y="51"/>
                    </a:lnTo>
                    <a:lnTo>
                      <a:pt x="639" y="54"/>
                    </a:lnTo>
                    <a:lnTo>
                      <a:pt x="653" y="65"/>
                    </a:lnTo>
                    <a:lnTo>
                      <a:pt x="644" y="82"/>
                    </a:lnTo>
                    <a:lnTo>
                      <a:pt x="617" y="96"/>
                    </a:lnTo>
                    <a:lnTo>
                      <a:pt x="559" y="119"/>
                    </a:lnTo>
                    <a:lnTo>
                      <a:pt x="696" y="131"/>
                    </a:lnTo>
                    <a:lnTo>
                      <a:pt x="813" y="126"/>
                    </a:lnTo>
                    <a:lnTo>
                      <a:pt x="929" y="114"/>
                    </a:lnTo>
                    <a:lnTo>
                      <a:pt x="1022" y="117"/>
                    </a:lnTo>
                    <a:lnTo>
                      <a:pt x="1039" y="108"/>
                    </a:lnTo>
                    <a:lnTo>
                      <a:pt x="1026" y="99"/>
                    </a:lnTo>
                    <a:lnTo>
                      <a:pt x="1001" y="91"/>
                    </a:lnTo>
                    <a:lnTo>
                      <a:pt x="982" y="86"/>
                    </a:lnTo>
                    <a:lnTo>
                      <a:pt x="1039" y="72"/>
                    </a:lnTo>
                    <a:lnTo>
                      <a:pt x="1060" y="46"/>
                    </a:lnTo>
                    <a:lnTo>
                      <a:pt x="1136" y="73"/>
                    </a:lnTo>
                    <a:lnTo>
                      <a:pt x="1171" y="82"/>
                    </a:lnTo>
                    <a:lnTo>
                      <a:pt x="1188" y="99"/>
                    </a:lnTo>
                    <a:lnTo>
                      <a:pt x="1186" y="111"/>
                    </a:lnTo>
                    <a:lnTo>
                      <a:pt x="1176" y="121"/>
                    </a:lnTo>
                    <a:lnTo>
                      <a:pt x="1155" y="133"/>
                    </a:lnTo>
                    <a:lnTo>
                      <a:pt x="1134" y="140"/>
                    </a:lnTo>
                    <a:lnTo>
                      <a:pt x="1096" y="144"/>
                    </a:lnTo>
                    <a:lnTo>
                      <a:pt x="1009" y="144"/>
                    </a:lnTo>
                    <a:lnTo>
                      <a:pt x="931" y="153"/>
                    </a:lnTo>
                    <a:lnTo>
                      <a:pt x="813" y="161"/>
                    </a:lnTo>
                    <a:lnTo>
                      <a:pt x="695" y="161"/>
                    </a:lnTo>
                    <a:lnTo>
                      <a:pt x="606" y="153"/>
                    </a:lnTo>
                    <a:lnTo>
                      <a:pt x="518" y="148"/>
                    </a:lnTo>
                    <a:lnTo>
                      <a:pt x="503" y="141"/>
                    </a:lnTo>
                    <a:lnTo>
                      <a:pt x="507" y="124"/>
                    </a:lnTo>
                    <a:lnTo>
                      <a:pt x="521" y="105"/>
                    </a:lnTo>
                    <a:lnTo>
                      <a:pt x="548" y="91"/>
                    </a:lnTo>
                    <a:lnTo>
                      <a:pt x="575" y="78"/>
                    </a:lnTo>
                    <a:lnTo>
                      <a:pt x="558" y="77"/>
                    </a:lnTo>
                    <a:lnTo>
                      <a:pt x="453" y="77"/>
                    </a:lnTo>
                    <a:lnTo>
                      <a:pt x="223" y="106"/>
                    </a:lnTo>
                    <a:lnTo>
                      <a:pt x="163" y="115"/>
                    </a:lnTo>
                    <a:lnTo>
                      <a:pt x="102" y="115"/>
                    </a:lnTo>
                    <a:lnTo>
                      <a:pt x="99" y="95"/>
                    </a:lnTo>
                    <a:lnTo>
                      <a:pt x="110" y="74"/>
                    </a:lnTo>
                    <a:lnTo>
                      <a:pt x="134" y="65"/>
                    </a:lnTo>
                    <a:lnTo>
                      <a:pt x="157" y="59"/>
                    </a:lnTo>
                    <a:lnTo>
                      <a:pt x="203" y="52"/>
                    </a:lnTo>
                    <a:lnTo>
                      <a:pt x="300" y="41"/>
                    </a:lnTo>
                    <a:lnTo>
                      <a:pt x="341" y="31"/>
                    </a:lnTo>
                    <a:lnTo>
                      <a:pt x="381" y="23"/>
                    </a:lnTo>
                    <a:lnTo>
                      <a:pt x="328" y="18"/>
                    </a:lnTo>
                    <a:lnTo>
                      <a:pt x="10" y="32"/>
                    </a:lnTo>
                    <a:lnTo>
                      <a:pt x="0" y="24"/>
                    </a:lnTo>
                    <a:lnTo>
                      <a:pt x="8" y="14"/>
                    </a:lnTo>
                    <a:lnTo>
                      <a:pt x="8" y="14"/>
                    </a:lnTo>
                    <a:close/>
                  </a:path>
                </a:pathLst>
              </a:custGeom>
              <a:solidFill>
                <a:srgbClr val="000000"/>
              </a:solidFill>
              <a:ln w="9525">
                <a:noFill/>
                <a:round/>
                <a:headEnd/>
                <a:tailEnd/>
              </a:ln>
            </p:spPr>
            <p:txBody>
              <a:bodyPr/>
              <a:lstStyle/>
              <a:p>
                <a:endParaRPr lang="tr-TR"/>
              </a:p>
            </p:txBody>
          </p:sp>
          <p:sp>
            <p:nvSpPr>
              <p:cNvPr id="388262" name="Freeform 166"/>
              <p:cNvSpPr>
                <a:spLocks/>
              </p:cNvSpPr>
              <p:nvPr/>
            </p:nvSpPr>
            <p:spPr bwMode="auto">
              <a:xfrm>
                <a:off x="2440" y="1935"/>
                <a:ext cx="45" cy="35"/>
              </a:xfrm>
              <a:custGeom>
                <a:avLst/>
                <a:gdLst/>
                <a:ahLst/>
                <a:cxnLst>
                  <a:cxn ang="0">
                    <a:pos x="41" y="19"/>
                  </a:cxn>
                  <a:cxn ang="0">
                    <a:pos x="14" y="35"/>
                  </a:cxn>
                  <a:cxn ang="0">
                    <a:pos x="0" y="29"/>
                  </a:cxn>
                  <a:cxn ang="0">
                    <a:pos x="4" y="15"/>
                  </a:cxn>
                  <a:cxn ang="0">
                    <a:pos x="32" y="0"/>
                  </a:cxn>
                  <a:cxn ang="0">
                    <a:pos x="45" y="5"/>
                  </a:cxn>
                  <a:cxn ang="0">
                    <a:pos x="41" y="19"/>
                  </a:cxn>
                  <a:cxn ang="0">
                    <a:pos x="41" y="19"/>
                  </a:cxn>
                </a:cxnLst>
                <a:rect l="0" t="0" r="r" b="b"/>
                <a:pathLst>
                  <a:path w="45" h="35">
                    <a:moveTo>
                      <a:pt x="41" y="19"/>
                    </a:moveTo>
                    <a:lnTo>
                      <a:pt x="14" y="35"/>
                    </a:lnTo>
                    <a:lnTo>
                      <a:pt x="0" y="29"/>
                    </a:lnTo>
                    <a:lnTo>
                      <a:pt x="4" y="15"/>
                    </a:lnTo>
                    <a:lnTo>
                      <a:pt x="32" y="0"/>
                    </a:lnTo>
                    <a:lnTo>
                      <a:pt x="45" y="5"/>
                    </a:lnTo>
                    <a:lnTo>
                      <a:pt x="41" y="19"/>
                    </a:lnTo>
                    <a:lnTo>
                      <a:pt x="41" y="19"/>
                    </a:lnTo>
                    <a:close/>
                  </a:path>
                </a:pathLst>
              </a:custGeom>
              <a:solidFill>
                <a:srgbClr val="000000"/>
              </a:solidFill>
              <a:ln w="9525">
                <a:noFill/>
                <a:round/>
                <a:headEnd/>
                <a:tailEnd/>
              </a:ln>
            </p:spPr>
            <p:txBody>
              <a:bodyPr/>
              <a:lstStyle/>
              <a:p>
                <a:endParaRPr lang="tr-TR"/>
              </a:p>
            </p:txBody>
          </p:sp>
          <p:sp>
            <p:nvSpPr>
              <p:cNvPr id="388263" name="Freeform 167"/>
              <p:cNvSpPr>
                <a:spLocks/>
              </p:cNvSpPr>
              <p:nvPr/>
            </p:nvSpPr>
            <p:spPr bwMode="auto">
              <a:xfrm>
                <a:off x="2499" y="2030"/>
                <a:ext cx="74" cy="63"/>
              </a:xfrm>
              <a:custGeom>
                <a:avLst/>
                <a:gdLst/>
                <a:ahLst/>
                <a:cxnLst>
                  <a:cxn ang="0">
                    <a:pos x="63" y="21"/>
                  </a:cxn>
                  <a:cxn ang="0">
                    <a:pos x="41" y="38"/>
                  </a:cxn>
                  <a:cxn ang="0">
                    <a:pos x="20" y="60"/>
                  </a:cxn>
                  <a:cxn ang="0">
                    <a:pos x="7" y="63"/>
                  </a:cxn>
                  <a:cxn ang="0">
                    <a:pos x="0" y="54"/>
                  </a:cxn>
                  <a:cxn ang="0">
                    <a:pos x="1" y="40"/>
                  </a:cxn>
                  <a:cxn ang="0">
                    <a:pos x="11" y="28"/>
                  </a:cxn>
                  <a:cxn ang="0">
                    <a:pos x="22" y="19"/>
                  </a:cxn>
                  <a:cxn ang="0">
                    <a:pos x="36" y="10"/>
                  </a:cxn>
                  <a:cxn ang="0">
                    <a:pos x="50" y="3"/>
                  </a:cxn>
                  <a:cxn ang="0">
                    <a:pos x="63" y="0"/>
                  </a:cxn>
                  <a:cxn ang="0">
                    <a:pos x="74" y="10"/>
                  </a:cxn>
                  <a:cxn ang="0">
                    <a:pos x="63" y="21"/>
                  </a:cxn>
                  <a:cxn ang="0">
                    <a:pos x="63" y="21"/>
                  </a:cxn>
                </a:cxnLst>
                <a:rect l="0" t="0" r="r" b="b"/>
                <a:pathLst>
                  <a:path w="74" h="63">
                    <a:moveTo>
                      <a:pt x="63" y="21"/>
                    </a:moveTo>
                    <a:lnTo>
                      <a:pt x="41" y="38"/>
                    </a:lnTo>
                    <a:lnTo>
                      <a:pt x="20" y="60"/>
                    </a:lnTo>
                    <a:lnTo>
                      <a:pt x="7" y="63"/>
                    </a:lnTo>
                    <a:lnTo>
                      <a:pt x="0" y="54"/>
                    </a:lnTo>
                    <a:lnTo>
                      <a:pt x="1" y="40"/>
                    </a:lnTo>
                    <a:lnTo>
                      <a:pt x="11" y="28"/>
                    </a:lnTo>
                    <a:lnTo>
                      <a:pt x="22" y="19"/>
                    </a:lnTo>
                    <a:lnTo>
                      <a:pt x="36" y="10"/>
                    </a:lnTo>
                    <a:lnTo>
                      <a:pt x="50" y="3"/>
                    </a:lnTo>
                    <a:lnTo>
                      <a:pt x="63" y="0"/>
                    </a:lnTo>
                    <a:lnTo>
                      <a:pt x="74" y="10"/>
                    </a:lnTo>
                    <a:lnTo>
                      <a:pt x="63" y="21"/>
                    </a:lnTo>
                    <a:lnTo>
                      <a:pt x="63" y="21"/>
                    </a:lnTo>
                    <a:close/>
                  </a:path>
                </a:pathLst>
              </a:custGeom>
              <a:solidFill>
                <a:srgbClr val="000000"/>
              </a:solidFill>
              <a:ln w="9525">
                <a:noFill/>
                <a:round/>
                <a:headEnd/>
                <a:tailEnd/>
              </a:ln>
            </p:spPr>
            <p:txBody>
              <a:bodyPr/>
              <a:lstStyle/>
              <a:p>
                <a:endParaRPr lang="tr-TR"/>
              </a:p>
            </p:txBody>
          </p:sp>
          <p:sp>
            <p:nvSpPr>
              <p:cNvPr id="388264" name="Freeform 168"/>
              <p:cNvSpPr>
                <a:spLocks/>
              </p:cNvSpPr>
              <p:nvPr/>
            </p:nvSpPr>
            <p:spPr bwMode="auto">
              <a:xfrm>
                <a:off x="2900" y="1177"/>
                <a:ext cx="30" cy="33"/>
              </a:xfrm>
              <a:custGeom>
                <a:avLst/>
                <a:gdLst/>
                <a:ahLst/>
                <a:cxnLst>
                  <a:cxn ang="0">
                    <a:pos x="30" y="13"/>
                  </a:cxn>
                  <a:cxn ang="0">
                    <a:pos x="27" y="26"/>
                  </a:cxn>
                  <a:cxn ang="0">
                    <a:pos x="17" y="33"/>
                  </a:cxn>
                  <a:cxn ang="0">
                    <a:pos x="9" y="28"/>
                  </a:cxn>
                  <a:cxn ang="0">
                    <a:pos x="0" y="17"/>
                  </a:cxn>
                  <a:cxn ang="0">
                    <a:pos x="9" y="4"/>
                  </a:cxn>
                  <a:cxn ang="0">
                    <a:pos x="22" y="0"/>
                  </a:cxn>
                  <a:cxn ang="0">
                    <a:pos x="30" y="13"/>
                  </a:cxn>
                  <a:cxn ang="0">
                    <a:pos x="30" y="13"/>
                  </a:cxn>
                </a:cxnLst>
                <a:rect l="0" t="0" r="r" b="b"/>
                <a:pathLst>
                  <a:path w="30" h="33">
                    <a:moveTo>
                      <a:pt x="30" y="13"/>
                    </a:moveTo>
                    <a:lnTo>
                      <a:pt x="27" y="26"/>
                    </a:lnTo>
                    <a:lnTo>
                      <a:pt x="17" y="33"/>
                    </a:lnTo>
                    <a:lnTo>
                      <a:pt x="9" y="28"/>
                    </a:lnTo>
                    <a:lnTo>
                      <a:pt x="0" y="17"/>
                    </a:lnTo>
                    <a:lnTo>
                      <a:pt x="9" y="4"/>
                    </a:lnTo>
                    <a:lnTo>
                      <a:pt x="22" y="0"/>
                    </a:lnTo>
                    <a:lnTo>
                      <a:pt x="30" y="13"/>
                    </a:lnTo>
                    <a:lnTo>
                      <a:pt x="30" y="13"/>
                    </a:lnTo>
                    <a:close/>
                  </a:path>
                </a:pathLst>
              </a:custGeom>
              <a:solidFill>
                <a:srgbClr val="000000"/>
              </a:solidFill>
              <a:ln w="9525">
                <a:noFill/>
                <a:round/>
                <a:headEnd/>
                <a:tailEnd/>
              </a:ln>
            </p:spPr>
            <p:txBody>
              <a:bodyPr/>
              <a:lstStyle/>
              <a:p>
                <a:endParaRPr lang="tr-TR"/>
              </a:p>
            </p:txBody>
          </p:sp>
          <p:sp>
            <p:nvSpPr>
              <p:cNvPr id="388265" name="Freeform 169"/>
              <p:cNvSpPr>
                <a:spLocks/>
              </p:cNvSpPr>
              <p:nvPr/>
            </p:nvSpPr>
            <p:spPr bwMode="auto">
              <a:xfrm>
                <a:off x="3400" y="2354"/>
                <a:ext cx="104" cy="258"/>
              </a:xfrm>
              <a:custGeom>
                <a:avLst/>
                <a:gdLst/>
                <a:ahLst/>
                <a:cxnLst>
                  <a:cxn ang="0">
                    <a:pos x="104" y="10"/>
                  </a:cxn>
                  <a:cxn ang="0">
                    <a:pos x="99" y="42"/>
                  </a:cxn>
                  <a:cxn ang="0">
                    <a:pos x="87" y="67"/>
                  </a:cxn>
                  <a:cxn ang="0">
                    <a:pos x="71" y="91"/>
                  </a:cxn>
                  <a:cxn ang="0">
                    <a:pos x="53" y="117"/>
                  </a:cxn>
                  <a:cxn ang="0">
                    <a:pos x="36" y="141"/>
                  </a:cxn>
                  <a:cxn ang="0">
                    <a:pos x="52" y="153"/>
                  </a:cxn>
                  <a:cxn ang="0">
                    <a:pos x="75" y="161"/>
                  </a:cxn>
                  <a:cxn ang="0">
                    <a:pos x="84" y="176"/>
                  </a:cxn>
                  <a:cxn ang="0">
                    <a:pos x="76" y="193"/>
                  </a:cxn>
                  <a:cxn ang="0">
                    <a:pos x="60" y="215"/>
                  </a:cxn>
                  <a:cxn ang="0">
                    <a:pos x="55" y="245"/>
                  </a:cxn>
                  <a:cxn ang="0">
                    <a:pos x="50" y="258"/>
                  </a:cxn>
                  <a:cxn ang="0">
                    <a:pos x="38" y="254"/>
                  </a:cxn>
                  <a:cxn ang="0">
                    <a:pos x="17" y="195"/>
                  </a:cxn>
                  <a:cxn ang="0">
                    <a:pos x="25" y="182"/>
                  </a:cxn>
                  <a:cxn ang="0">
                    <a:pos x="29" y="179"/>
                  </a:cxn>
                  <a:cxn ang="0">
                    <a:pos x="0" y="149"/>
                  </a:cxn>
                  <a:cxn ang="0">
                    <a:pos x="6" y="121"/>
                  </a:cxn>
                  <a:cxn ang="0">
                    <a:pos x="24" y="96"/>
                  </a:cxn>
                  <a:cxn ang="0">
                    <a:pos x="42" y="74"/>
                  </a:cxn>
                  <a:cxn ang="0">
                    <a:pos x="62" y="55"/>
                  </a:cxn>
                  <a:cxn ang="0">
                    <a:pos x="87" y="9"/>
                  </a:cxn>
                  <a:cxn ang="0">
                    <a:pos x="96" y="0"/>
                  </a:cxn>
                  <a:cxn ang="0">
                    <a:pos x="104" y="10"/>
                  </a:cxn>
                  <a:cxn ang="0">
                    <a:pos x="104" y="10"/>
                  </a:cxn>
                </a:cxnLst>
                <a:rect l="0" t="0" r="r" b="b"/>
                <a:pathLst>
                  <a:path w="104" h="258">
                    <a:moveTo>
                      <a:pt x="104" y="10"/>
                    </a:moveTo>
                    <a:lnTo>
                      <a:pt x="99" y="42"/>
                    </a:lnTo>
                    <a:lnTo>
                      <a:pt x="87" y="67"/>
                    </a:lnTo>
                    <a:lnTo>
                      <a:pt x="71" y="91"/>
                    </a:lnTo>
                    <a:lnTo>
                      <a:pt x="53" y="117"/>
                    </a:lnTo>
                    <a:lnTo>
                      <a:pt x="36" y="141"/>
                    </a:lnTo>
                    <a:lnTo>
                      <a:pt x="52" y="153"/>
                    </a:lnTo>
                    <a:lnTo>
                      <a:pt x="75" y="161"/>
                    </a:lnTo>
                    <a:lnTo>
                      <a:pt x="84" y="176"/>
                    </a:lnTo>
                    <a:lnTo>
                      <a:pt x="76" y="193"/>
                    </a:lnTo>
                    <a:lnTo>
                      <a:pt x="60" y="215"/>
                    </a:lnTo>
                    <a:lnTo>
                      <a:pt x="55" y="245"/>
                    </a:lnTo>
                    <a:lnTo>
                      <a:pt x="50" y="258"/>
                    </a:lnTo>
                    <a:lnTo>
                      <a:pt x="38" y="254"/>
                    </a:lnTo>
                    <a:lnTo>
                      <a:pt x="17" y="195"/>
                    </a:lnTo>
                    <a:lnTo>
                      <a:pt x="25" y="182"/>
                    </a:lnTo>
                    <a:lnTo>
                      <a:pt x="29" y="179"/>
                    </a:lnTo>
                    <a:lnTo>
                      <a:pt x="0" y="149"/>
                    </a:lnTo>
                    <a:lnTo>
                      <a:pt x="6" y="121"/>
                    </a:lnTo>
                    <a:lnTo>
                      <a:pt x="24" y="96"/>
                    </a:lnTo>
                    <a:lnTo>
                      <a:pt x="42" y="74"/>
                    </a:lnTo>
                    <a:lnTo>
                      <a:pt x="62" y="55"/>
                    </a:lnTo>
                    <a:lnTo>
                      <a:pt x="87" y="9"/>
                    </a:lnTo>
                    <a:lnTo>
                      <a:pt x="96" y="0"/>
                    </a:lnTo>
                    <a:lnTo>
                      <a:pt x="104" y="10"/>
                    </a:lnTo>
                    <a:lnTo>
                      <a:pt x="104" y="10"/>
                    </a:lnTo>
                    <a:close/>
                  </a:path>
                </a:pathLst>
              </a:custGeom>
              <a:solidFill>
                <a:srgbClr val="000000"/>
              </a:solidFill>
              <a:ln w="9525">
                <a:noFill/>
                <a:round/>
                <a:headEnd/>
                <a:tailEnd/>
              </a:ln>
            </p:spPr>
            <p:txBody>
              <a:bodyPr/>
              <a:lstStyle/>
              <a:p>
                <a:endParaRPr lang="tr-TR"/>
              </a:p>
            </p:txBody>
          </p:sp>
          <p:sp>
            <p:nvSpPr>
              <p:cNvPr id="388266" name="Freeform 170"/>
              <p:cNvSpPr>
                <a:spLocks/>
              </p:cNvSpPr>
              <p:nvPr/>
            </p:nvSpPr>
            <p:spPr bwMode="auto">
              <a:xfrm>
                <a:off x="3484" y="2592"/>
                <a:ext cx="181" cy="162"/>
              </a:xfrm>
              <a:custGeom>
                <a:avLst/>
                <a:gdLst/>
                <a:ahLst/>
                <a:cxnLst>
                  <a:cxn ang="0">
                    <a:pos x="13" y="0"/>
                  </a:cxn>
                  <a:cxn ang="0">
                    <a:pos x="33" y="13"/>
                  </a:cxn>
                  <a:cxn ang="0">
                    <a:pos x="54" y="21"/>
                  </a:cxn>
                  <a:cxn ang="0">
                    <a:pos x="97" y="35"/>
                  </a:cxn>
                  <a:cxn ang="0">
                    <a:pos x="147" y="69"/>
                  </a:cxn>
                  <a:cxn ang="0">
                    <a:pos x="181" y="120"/>
                  </a:cxn>
                  <a:cxn ang="0">
                    <a:pos x="179" y="147"/>
                  </a:cxn>
                  <a:cxn ang="0">
                    <a:pos x="176" y="157"/>
                  </a:cxn>
                  <a:cxn ang="0">
                    <a:pos x="169" y="162"/>
                  </a:cxn>
                  <a:cxn ang="0">
                    <a:pos x="154" y="151"/>
                  </a:cxn>
                  <a:cxn ang="0">
                    <a:pos x="146" y="131"/>
                  </a:cxn>
                  <a:cxn ang="0">
                    <a:pos x="136" y="106"/>
                  </a:cxn>
                  <a:cxn ang="0">
                    <a:pos x="125" y="85"/>
                  </a:cxn>
                  <a:cxn ang="0">
                    <a:pos x="111" y="68"/>
                  </a:cxn>
                  <a:cxn ang="0">
                    <a:pos x="90" y="53"/>
                  </a:cxn>
                  <a:cxn ang="0">
                    <a:pos x="3" y="17"/>
                  </a:cxn>
                  <a:cxn ang="0">
                    <a:pos x="0" y="3"/>
                  </a:cxn>
                  <a:cxn ang="0">
                    <a:pos x="13" y="0"/>
                  </a:cxn>
                  <a:cxn ang="0">
                    <a:pos x="13" y="0"/>
                  </a:cxn>
                </a:cxnLst>
                <a:rect l="0" t="0" r="r" b="b"/>
                <a:pathLst>
                  <a:path w="181" h="162">
                    <a:moveTo>
                      <a:pt x="13" y="0"/>
                    </a:moveTo>
                    <a:lnTo>
                      <a:pt x="33" y="13"/>
                    </a:lnTo>
                    <a:lnTo>
                      <a:pt x="54" y="21"/>
                    </a:lnTo>
                    <a:lnTo>
                      <a:pt x="97" y="35"/>
                    </a:lnTo>
                    <a:lnTo>
                      <a:pt x="147" y="69"/>
                    </a:lnTo>
                    <a:lnTo>
                      <a:pt x="181" y="120"/>
                    </a:lnTo>
                    <a:lnTo>
                      <a:pt x="179" y="147"/>
                    </a:lnTo>
                    <a:lnTo>
                      <a:pt x="176" y="157"/>
                    </a:lnTo>
                    <a:lnTo>
                      <a:pt x="169" y="162"/>
                    </a:lnTo>
                    <a:lnTo>
                      <a:pt x="154" y="151"/>
                    </a:lnTo>
                    <a:lnTo>
                      <a:pt x="146" y="131"/>
                    </a:lnTo>
                    <a:lnTo>
                      <a:pt x="136" y="106"/>
                    </a:lnTo>
                    <a:lnTo>
                      <a:pt x="125" y="85"/>
                    </a:lnTo>
                    <a:lnTo>
                      <a:pt x="111" y="68"/>
                    </a:lnTo>
                    <a:lnTo>
                      <a:pt x="90" y="53"/>
                    </a:lnTo>
                    <a:lnTo>
                      <a:pt x="3" y="17"/>
                    </a:lnTo>
                    <a:lnTo>
                      <a:pt x="0" y="3"/>
                    </a:lnTo>
                    <a:lnTo>
                      <a:pt x="13" y="0"/>
                    </a:lnTo>
                    <a:lnTo>
                      <a:pt x="13" y="0"/>
                    </a:lnTo>
                    <a:close/>
                  </a:path>
                </a:pathLst>
              </a:custGeom>
              <a:solidFill>
                <a:srgbClr val="000000"/>
              </a:solidFill>
              <a:ln w="9525">
                <a:noFill/>
                <a:round/>
                <a:headEnd/>
                <a:tailEnd/>
              </a:ln>
            </p:spPr>
            <p:txBody>
              <a:bodyPr/>
              <a:lstStyle/>
              <a:p>
                <a:endParaRPr lang="tr-TR"/>
              </a:p>
            </p:txBody>
          </p:sp>
          <p:sp>
            <p:nvSpPr>
              <p:cNvPr id="388267" name="Freeform 171"/>
              <p:cNvSpPr>
                <a:spLocks/>
              </p:cNvSpPr>
              <p:nvPr/>
            </p:nvSpPr>
            <p:spPr bwMode="auto">
              <a:xfrm>
                <a:off x="3486" y="2782"/>
                <a:ext cx="183" cy="230"/>
              </a:xfrm>
              <a:custGeom>
                <a:avLst/>
                <a:gdLst/>
                <a:ahLst/>
                <a:cxnLst>
                  <a:cxn ang="0">
                    <a:pos x="183" y="11"/>
                  </a:cxn>
                  <a:cxn ang="0">
                    <a:pos x="170" y="65"/>
                  </a:cxn>
                  <a:cxn ang="0">
                    <a:pos x="159" y="88"/>
                  </a:cxn>
                  <a:cxn ang="0">
                    <a:pos x="148" y="109"/>
                  </a:cxn>
                  <a:cxn ang="0">
                    <a:pos x="134" y="128"/>
                  </a:cxn>
                  <a:cxn ang="0">
                    <a:pos x="118" y="147"/>
                  </a:cxn>
                  <a:cxn ang="0">
                    <a:pos x="99" y="165"/>
                  </a:cxn>
                  <a:cxn ang="0">
                    <a:pos x="79" y="183"/>
                  </a:cxn>
                  <a:cxn ang="0">
                    <a:pos x="27" y="227"/>
                  </a:cxn>
                  <a:cxn ang="0">
                    <a:pos x="14" y="230"/>
                  </a:cxn>
                  <a:cxn ang="0">
                    <a:pos x="3" y="223"/>
                  </a:cxn>
                  <a:cxn ang="0">
                    <a:pos x="0" y="209"/>
                  </a:cxn>
                  <a:cxn ang="0">
                    <a:pos x="6" y="196"/>
                  </a:cxn>
                  <a:cxn ang="0">
                    <a:pos x="58" y="151"/>
                  </a:cxn>
                  <a:cxn ang="0">
                    <a:pos x="94" y="121"/>
                  </a:cxn>
                  <a:cxn ang="0">
                    <a:pos x="126" y="90"/>
                  </a:cxn>
                  <a:cxn ang="0">
                    <a:pos x="150" y="55"/>
                  </a:cxn>
                  <a:cxn ang="0">
                    <a:pos x="164" y="8"/>
                  </a:cxn>
                  <a:cxn ang="0">
                    <a:pos x="175" y="0"/>
                  </a:cxn>
                  <a:cxn ang="0">
                    <a:pos x="183" y="11"/>
                  </a:cxn>
                  <a:cxn ang="0">
                    <a:pos x="183" y="11"/>
                  </a:cxn>
                </a:cxnLst>
                <a:rect l="0" t="0" r="r" b="b"/>
                <a:pathLst>
                  <a:path w="183" h="230">
                    <a:moveTo>
                      <a:pt x="183" y="11"/>
                    </a:moveTo>
                    <a:lnTo>
                      <a:pt x="170" y="65"/>
                    </a:lnTo>
                    <a:lnTo>
                      <a:pt x="159" y="88"/>
                    </a:lnTo>
                    <a:lnTo>
                      <a:pt x="148" y="109"/>
                    </a:lnTo>
                    <a:lnTo>
                      <a:pt x="134" y="128"/>
                    </a:lnTo>
                    <a:lnTo>
                      <a:pt x="118" y="147"/>
                    </a:lnTo>
                    <a:lnTo>
                      <a:pt x="99" y="165"/>
                    </a:lnTo>
                    <a:lnTo>
                      <a:pt x="79" y="183"/>
                    </a:lnTo>
                    <a:lnTo>
                      <a:pt x="27" y="227"/>
                    </a:lnTo>
                    <a:lnTo>
                      <a:pt x="14" y="230"/>
                    </a:lnTo>
                    <a:lnTo>
                      <a:pt x="3" y="223"/>
                    </a:lnTo>
                    <a:lnTo>
                      <a:pt x="0" y="209"/>
                    </a:lnTo>
                    <a:lnTo>
                      <a:pt x="6" y="196"/>
                    </a:lnTo>
                    <a:lnTo>
                      <a:pt x="58" y="151"/>
                    </a:lnTo>
                    <a:lnTo>
                      <a:pt x="94" y="121"/>
                    </a:lnTo>
                    <a:lnTo>
                      <a:pt x="126" y="90"/>
                    </a:lnTo>
                    <a:lnTo>
                      <a:pt x="150" y="55"/>
                    </a:lnTo>
                    <a:lnTo>
                      <a:pt x="164" y="8"/>
                    </a:lnTo>
                    <a:lnTo>
                      <a:pt x="175" y="0"/>
                    </a:lnTo>
                    <a:lnTo>
                      <a:pt x="183" y="11"/>
                    </a:lnTo>
                    <a:lnTo>
                      <a:pt x="183" y="11"/>
                    </a:lnTo>
                    <a:close/>
                  </a:path>
                </a:pathLst>
              </a:custGeom>
              <a:solidFill>
                <a:srgbClr val="000000"/>
              </a:solidFill>
              <a:ln w="9525">
                <a:noFill/>
                <a:round/>
                <a:headEnd/>
                <a:tailEnd/>
              </a:ln>
            </p:spPr>
            <p:txBody>
              <a:bodyPr/>
              <a:lstStyle/>
              <a:p>
                <a:endParaRPr lang="tr-TR"/>
              </a:p>
            </p:txBody>
          </p:sp>
          <p:sp>
            <p:nvSpPr>
              <p:cNvPr id="388268" name="Freeform 172"/>
              <p:cNvSpPr>
                <a:spLocks/>
              </p:cNvSpPr>
              <p:nvPr/>
            </p:nvSpPr>
            <p:spPr bwMode="auto">
              <a:xfrm>
                <a:off x="3590" y="2888"/>
                <a:ext cx="87" cy="103"/>
              </a:xfrm>
              <a:custGeom>
                <a:avLst/>
                <a:gdLst/>
                <a:ahLst/>
                <a:cxnLst>
                  <a:cxn ang="0">
                    <a:pos x="13" y="25"/>
                  </a:cxn>
                  <a:cxn ang="0">
                    <a:pos x="49" y="67"/>
                  </a:cxn>
                  <a:cxn ang="0">
                    <a:pos x="70" y="8"/>
                  </a:cxn>
                  <a:cxn ang="0">
                    <a:pos x="74" y="1"/>
                  </a:cxn>
                  <a:cxn ang="0">
                    <a:pos x="81" y="0"/>
                  </a:cxn>
                  <a:cxn ang="0">
                    <a:pos x="87" y="12"/>
                  </a:cxn>
                  <a:cxn ang="0">
                    <a:pos x="76" y="56"/>
                  </a:cxn>
                  <a:cxn ang="0">
                    <a:pos x="57" y="96"/>
                  </a:cxn>
                  <a:cxn ang="0">
                    <a:pos x="47" y="103"/>
                  </a:cxn>
                  <a:cxn ang="0">
                    <a:pos x="39" y="94"/>
                  </a:cxn>
                  <a:cxn ang="0">
                    <a:pos x="24" y="64"/>
                  </a:cxn>
                  <a:cxn ang="0">
                    <a:pos x="0" y="40"/>
                  </a:cxn>
                  <a:cxn ang="0">
                    <a:pos x="0" y="26"/>
                  </a:cxn>
                  <a:cxn ang="0">
                    <a:pos x="13" y="25"/>
                  </a:cxn>
                  <a:cxn ang="0">
                    <a:pos x="13" y="25"/>
                  </a:cxn>
                </a:cxnLst>
                <a:rect l="0" t="0" r="r" b="b"/>
                <a:pathLst>
                  <a:path w="87" h="103">
                    <a:moveTo>
                      <a:pt x="13" y="25"/>
                    </a:moveTo>
                    <a:lnTo>
                      <a:pt x="49" y="67"/>
                    </a:lnTo>
                    <a:lnTo>
                      <a:pt x="70" y="8"/>
                    </a:lnTo>
                    <a:lnTo>
                      <a:pt x="74" y="1"/>
                    </a:lnTo>
                    <a:lnTo>
                      <a:pt x="81" y="0"/>
                    </a:lnTo>
                    <a:lnTo>
                      <a:pt x="87" y="12"/>
                    </a:lnTo>
                    <a:lnTo>
                      <a:pt x="76" y="56"/>
                    </a:lnTo>
                    <a:lnTo>
                      <a:pt x="57" y="96"/>
                    </a:lnTo>
                    <a:lnTo>
                      <a:pt x="47" y="103"/>
                    </a:lnTo>
                    <a:lnTo>
                      <a:pt x="39" y="94"/>
                    </a:lnTo>
                    <a:lnTo>
                      <a:pt x="24" y="64"/>
                    </a:lnTo>
                    <a:lnTo>
                      <a:pt x="0" y="40"/>
                    </a:lnTo>
                    <a:lnTo>
                      <a:pt x="0" y="26"/>
                    </a:lnTo>
                    <a:lnTo>
                      <a:pt x="13" y="25"/>
                    </a:lnTo>
                    <a:lnTo>
                      <a:pt x="13" y="25"/>
                    </a:lnTo>
                    <a:close/>
                  </a:path>
                </a:pathLst>
              </a:custGeom>
              <a:solidFill>
                <a:srgbClr val="000000"/>
              </a:solidFill>
              <a:ln w="9525">
                <a:noFill/>
                <a:round/>
                <a:headEnd/>
                <a:tailEnd/>
              </a:ln>
            </p:spPr>
            <p:txBody>
              <a:bodyPr/>
              <a:lstStyle/>
              <a:p>
                <a:endParaRPr lang="tr-TR"/>
              </a:p>
            </p:txBody>
          </p:sp>
          <p:sp>
            <p:nvSpPr>
              <p:cNvPr id="388269" name="Freeform 173"/>
              <p:cNvSpPr>
                <a:spLocks/>
              </p:cNvSpPr>
              <p:nvPr/>
            </p:nvSpPr>
            <p:spPr bwMode="auto">
              <a:xfrm>
                <a:off x="3688" y="2797"/>
                <a:ext cx="84" cy="112"/>
              </a:xfrm>
              <a:custGeom>
                <a:avLst/>
                <a:gdLst/>
                <a:ahLst/>
                <a:cxnLst>
                  <a:cxn ang="0">
                    <a:pos x="11" y="0"/>
                  </a:cxn>
                  <a:cxn ang="0">
                    <a:pos x="41" y="14"/>
                  </a:cxn>
                  <a:cxn ang="0">
                    <a:pos x="63" y="37"/>
                  </a:cxn>
                  <a:cxn ang="0">
                    <a:pos x="84" y="102"/>
                  </a:cxn>
                  <a:cxn ang="0">
                    <a:pos x="75" y="112"/>
                  </a:cxn>
                  <a:cxn ang="0">
                    <a:pos x="66" y="103"/>
                  </a:cxn>
                  <a:cxn ang="0">
                    <a:pos x="61" y="74"/>
                  </a:cxn>
                  <a:cxn ang="0">
                    <a:pos x="49" y="49"/>
                  </a:cxn>
                  <a:cxn ang="0">
                    <a:pos x="32" y="31"/>
                  </a:cxn>
                  <a:cxn ang="0">
                    <a:pos x="6" y="19"/>
                  </a:cxn>
                  <a:cxn ang="0">
                    <a:pos x="0" y="7"/>
                  </a:cxn>
                  <a:cxn ang="0">
                    <a:pos x="3" y="1"/>
                  </a:cxn>
                  <a:cxn ang="0">
                    <a:pos x="11" y="0"/>
                  </a:cxn>
                  <a:cxn ang="0">
                    <a:pos x="11" y="0"/>
                  </a:cxn>
                </a:cxnLst>
                <a:rect l="0" t="0" r="r" b="b"/>
                <a:pathLst>
                  <a:path w="84" h="112">
                    <a:moveTo>
                      <a:pt x="11" y="0"/>
                    </a:moveTo>
                    <a:lnTo>
                      <a:pt x="41" y="14"/>
                    </a:lnTo>
                    <a:lnTo>
                      <a:pt x="63" y="37"/>
                    </a:lnTo>
                    <a:lnTo>
                      <a:pt x="84" y="102"/>
                    </a:lnTo>
                    <a:lnTo>
                      <a:pt x="75" y="112"/>
                    </a:lnTo>
                    <a:lnTo>
                      <a:pt x="66" y="103"/>
                    </a:lnTo>
                    <a:lnTo>
                      <a:pt x="61" y="74"/>
                    </a:lnTo>
                    <a:lnTo>
                      <a:pt x="49" y="49"/>
                    </a:lnTo>
                    <a:lnTo>
                      <a:pt x="32" y="31"/>
                    </a:lnTo>
                    <a:lnTo>
                      <a:pt x="6" y="19"/>
                    </a:lnTo>
                    <a:lnTo>
                      <a:pt x="0" y="7"/>
                    </a:lnTo>
                    <a:lnTo>
                      <a:pt x="3" y="1"/>
                    </a:lnTo>
                    <a:lnTo>
                      <a:pt x="11" y="0"/>
                    </a:lnTo>
                    <a:lnTo>
                      <a:pt x="11" y="0"/>
                    </a:lnTo>
                    <a:close/>
                  </a:path>
                </a:pathLst>
              </a:custGeom>
              <a:solidFill>
                <a:srgbClr val="000000"/>
              </a:solidFill>
              <a:ln w="9525">
                <a:noFill/>
                <a:round/>
                <a:headEnd/>
                <a:tailEnd/>
              </a:ln>
            </p:spPr>
            <p:txBody>
              <a:bodyPr/>
              <a:lstStyle/>
              <a:p>
                <a:endParaRPr lang="tr-TR"/>
              </a:p>
            </p:txBody>
          </p:sp>
          <p:sp>
            <p:nvSpPr>
              <p:cNvPr id="388270" name="Freeform 174"/>
              <p:cNvSpPr>
                <a:spLocks/>
              </p:cNvSpPr>
              <p:nvPr/>
            </p:nvSpPr>
            <p:spPr bwMode="auto">
              <a:xfrm>
                <a:off x="3681" y="2920"/>
                <a:ext cx="93" cy="124"/>
              </a:xfrm>
              <a:custGeom>
                <a:avLst/>
                <a:gdLst/>
                <a:ahLst/>
                <a:cxnLst>
                  <a:cxn ang="0">
                    <a:pos x="93" y="11"/>
                  </a:cxn>
                  <a:cxn ang="0">
                    <a:pos x="86" y="55"/>
                  </a:cxn>
                  <a:cxn ang="0">
                    <a:pos x="70" y="100"/>
                  </a:cxn>
                  <a:cxn ang="0">
                    <a:pos x="64" y="116"/>
                  </a:cxn>
                  <a:cxn ang="0">
                    <a:pos x="54" y="124"/>
                  </a:cxn>
                  <a:cxn ang="0">
                    <a:pos x="32" y="118"/>
                  </a:cxn>
                  <a:cxn ang="0">
                    <a:pos x="9" y="112"/>
                  </a:cxn>
                  <a:cxn ang="0">
                    <a:pos x="0" y="102"/>
                  </a:cxn>
                  <a:cxn ang="0">
                    <a:pos x="9" y="93"/>
                  </a:cxn>
                  <a:cxn ang="0">
                    <a:pos x="51" y="92"/>
                  </a:cxn>
                  <a:cxn ang="0">
                    <a:pos x="71" y="8"/>
                  </a:cxn>
                  <a:cxn ang="0">
                    <a:pos x="83" y="0"/>
                  </a:cxn>
                  <a:cxn ang="0">
                    <a:pos x="93" y="11"/>
                  </a:cxn>
                  <a:cxn ang="0">
                    <a:pos x="93" y="11"/>
                  </a:cxn>
                </a:cxnLst>
                <a:rect l="0" t="0" r="r" b="b"/>
                <a:pathLst>
                  <a:path w="93" h="124">
                    <a:moveTo>
                      <a:pt x="93" y="11"/>
                    </a:moveTo>
                    <a:lnTo>
                      <a:pt x="86" y="55"/>
                    </a:lnTo>
                    <a:lnTo>
                      <a:pt x="70" y="100"/>
                    </a:lnTo>
                    <a:lnTo>
                      <a:pt x="64" y="116"/>
                    </a:lnTo>
                    <a:lnTo>
                      <a:pt x="54" y="124"/>
                    </a:lnTo>
                    <a:lnTo>
                      <a:pt x="32" y="118"/>
                    </a:lnTo>
                    <a:lnTo>
                      <a:pt x="9" y="112"/>
                    </a:lnTo>
                    <a:lnTo>
                      <a:pt x="0" y="102"/>
                    </a:lnTo>
                    <a:lnTo>
                      <a:pt x="9" y="93"/>
                    </a:lnTo>
                    <a:lnTo>
                      <a:pt x="51" y="92"/>
                    </a:lnTo>
                    <a:lnTo>
                      <a:pt x="71" y="8"/>
                    </a:lnTo>
                    <a:lnTo>
                      <a:pt x="83" y="0"/>
                    </a:lnTo>
                    <a:lnTo>
                      <a:pt x="93" y="11"/>
                    </a:lnTo>
                    <a:lnTo>
                      <a:pt x="93" y="11"/>
                    </a:lnTo>
                    <a:close/>
                  </a:path>
                </a:pathLst>
              </a:custGeom>
              <a:solidFill>
                <a:srgbClr val="000000"/>
              </a:solidFill>
              <a:ln w="9525">
                <a:noFill/>
                <a:round/>
                <a:headEnd/>
                <a:tailEnd/>
              </a:ln>
            </p:spPr>
            <p:txBody>
              <a:bodyPr/>
              <a:lstStyle/>
              <a:p>
                <a:endParaRPr lang="tr-TR"/>
              </a:p>
            </p:txBody>
          </p:sp>
          <p:sp>
            <p:nvSpPr>
              <p:cNvPr id="388271" name="Freeform 175"/>
              <p:cNvSpPr>
                <a:spLocks/>
              </p:cNvSpPr>
              <p:nvPr/>
            </p:nvSpPr>
            <p:spPr bwMode="auto">
              <a:xfrm>
                <a:off x="3614" y="2994"/>
                <a:ext cx="85" cy="132"/>
              </a:xfrm>
              <a:custGeom>
                <a:avLst/>
                <a:gdLst/>
                <a:ahLst/>
                <a:cxnLst>
                  <a:cxn ang="0">
                    <a:pos x="85" y="14"/>
                  </a:cxn>
                  <a:cxn ang="0">
                    <a:pos x="57" y="85"/>
                  </a:cxn>
                  <a:cxn ang="0">
                    <a:pos x="34" y="117"/>
                  </a:cxn>
                  <a:cxn ang="0">
                    <a:pos x="12" y="132"/>
                  </a:cxn>
                  <a:cxn ang="0">
                    <a:pos x="0" y="131"/>
                  </a:cxn>
                  <a:cxn ang="0">
                    <a:pos x="0" y="117"/>
                  </a:cxn>
                  <a:cxn ang="0">
                    <a:pos x="14" y="96"/>
                  </a:cxn>
                  <a:cxn ang="0">
                    <a:pos x="34" y="69"/>
                  </a:cxn>
                  <a:cxn ang="0">
                    <a:pos x="68" y="6"/>
                  </a:cxn>
                  <a:cxn ang="0">
                    <a:pos x="80" y="0"/>
                  </a:cxn>
                  <a:cxn ang="0">
                    <a:pos x="85" y="14"/>
                  </a:cxn>
                  <a:cxn ang="0">
                    <a:pos x="85" y="14"/>
                  </a:cxn>
                </a:cxnLst>
                <a:rect l="0" t="0" r="r" b="b"/>
                <a:pathLst>
                  <a:path w="85" h="132">
                    <a:moveTo>
                      <a:pt x="85" y="14"/>
                    </a:moveTo>
                    <a:lnTo>
                      <a:pt x="57" y="85"/>
                    </a:lnTo>
                    <a:lnTo>
                      <a:pt x="34" y="117"/>
                    </a:lnTo>
                    <a:lnTo>
                      <a:pt x="12" y="132"/>
                    </a:lnTo>
                    <a:lnTo>
                      <a:pt x="0" y="131"/>
                    </a:lnTo>
                    <a:lnTo>
                      <a:pt x="0" y="117"/>
                    </a:lnTo>
                    <a:lnTo>
                      <a:pt x="14" y="96"/>
                    </a:lnTo>
                    <a:lnTo>
                      <a:pt x="34" y="69"/>
                    </a:lnTo>
                    <a:lnTo>
                      <a:pt x="68" y="6"/>
                    </a:lnTo>
                    <a:lnTo>
                      <a:pt x="80" y="0"/>
                    </a:lnTo>
                    <a:lnTo>
                      <a:pt x="85" y="14"/>
                    </a:lnTo>
                    <a:lnTo>
                      <a:pt x="85" y="14"/>
                    </a:lnTo>
                    <a:close/>
                  </a:path>
                </a:pathLst>
              </a:custGeom>
              <a:solidFill>
                <a:srgbClr val="000000"/>
              </a:solidFill>
              <a:ln w="9525">
                <a:noFill/>
                <a:round/>
                <a:headEnd/>
                <a:tailEnd/>
              </a:ln>
            </p:spPr>
            <p:txBody>
              <a:bodyPr/>
              <a:lstStyle/>
              <a:p>
                <a:endParaRPr lang="tr-TR"/>
              </a:p>
            </p:txBody>
          </p:sp>
          <p:sp>
            <p:nvSpPr>
              <p:cNvPr id="388272" name="Freeform 176"/>
              <p:cNvSpPr>
                <a:spLocks/>
              </p:cNvSpPr>
              <p:nvPr/>
            </p:nvSpPr>
            <p:spPr bwMode="auto">
              <a:xfrm>
                <a:off x="3386" y="2998"/>
                <a:ext cx="236" cy="150"/>
              </a:xfrm>
              <a:custGeom>
                <a:avLst/>
                <a:gdLst/>
                <a:ahLst/>
                <a:cxnLst>
                  <a:cxn ang="0">
                    <a:pos x="118" y="17"/>
                  </a:cxn>
                  <a:cxn ang="0">
                    <a:pos x="32" y="56"/>
                  </a:cxn>
                  <a:cxn ang="0">
                    <a:pos x="23" y="73"/>
                  </a:cxn>
                  <a:cxn ang="0">
                    <a:pos x="22" y="95"/>
                  </a:cxn>
                  <a:cxn ang="0">
                    <a:pos x="58" y="110"/>
                  </a:cxn>
                  <a:cxn ang="0">
                    <a:pos x="91" y="119"/>
                  </a:cxn>
                  <a:cxn ang="0">
                    <a:pos x="166" y="126"/>
                  </a:cxn>
                  <a:cxn ang="0">
                    <a:pos x="226" y="124"/>
                  </a:cxn>
                  <a:cxn ang="0">
                    <a:pos x="236" y="132"/>
                  </a:cxn>
                  <a:cxn ang="0">
                    <a:pos x="228" y="143"/>
                  </a:cxn>
                  <a:cxn ang="0">
                    <a:pos x="165" y="150"/>
                  </a:cxn>
                  <a:cxn ang="0">
                    <a:pos x="82" y="142"/>
                  </a:cxn>
                  <a:cxn ang="0">
                    <a:pos x="6" y="114"/>
                  </a:cxn>
                  <a:cxn ang="0">
                    <a:pos x="0" y="103"/>
                  </a:cxn>
                  <a:cxn ang="0">
                    <a:pos x="4" y="68"/>
                  </a:cxn>
                  <a:cxn ang="0">
                    <a:pos x="10" y="52"/>
                  </a:cxn>
                  <a:cxn ang="0">
                    <a:pos x="21" y="40"/>
                  </a:cxn>
                  <a:cxn ang="0">
                    <a:pos x="43" y="26"/>
                  </a:cxn>
                  <a:cxn ang="0">
                    <a:pos x="63" y="19"/>
                  </a:cxn>
                  <a:cxn ang="0">
                    <a:pos x="109" y="0"/>
                  </a:cxn>
                  <a:cxn ang="0">
                    <a:pos x="121" y="4"/>
                  </a:cxn>
                  <a:cxn ang="0">
                    <a:pos x="118" y="17"/>
                  </a:cxn>
                  <a:cxn ang="0">
                    <a:pos x="118" y="17"/>
                  </a:cxn>
                </a:cxnLst>
                <a:rect l="0" t="0" r="r" b="b"/>
                <a:pathLst>
                  <a:path w="236" h="150">
                    <a:moveTo>
                      <a:pt x="118" y="17"/>
                    </a:moveTo>
                    <a:lnTo>
                      <a:pt x="32" y="56"/>
                    </a:lnTo>
                    <a:lnTo>
                      <a:pt x="23" y="73"/>
                    </a:lnTo>
                    <a:lnTo>
                      <a:pt x="22" y="95"/>
                    </a:lnTo>
                    <a:lnTo>
                      <a:pt x="58" y="110"/>
                    </a:lnTo>
                    <a:lnTo>
                      <a:pt x="91" y="119"/>
                    </a:lnTo>
                    <a:lnTo>
                      <a:pt x="166" y="126"/>
                    </a:lnTo>
                    <a:lnTo>
                      <a:pt x="226" y="124"/>
                    </a:lnTo>
                    <a:lnTo>
                      <a:pt x="236" y="132"/>
                    </a:lnTo>
                    <a:lnTo>
                      <a:pt x="228" y="143"/>
                    </a:lnTo>
                    <a:lnTo>
                      <a:pt x="165" y="150"/>
                    </a:lnTo>
                    <a:lnTo>
                      <a:pt x="82" y="142"/>
                    </a:lnTo>
                    <a:lnTo>
                      <a:pt x="6" y="114"/>
                    </a:lnTo>
                    <a:lnTo>
                      <a:pt x="0" y="103"/>
                    </a:lnTo>
                    <a:lnTo>
                      <a:pt x="4" y="68"/>
                    </a:lnTo>
                    <a:lnTo>
                      <a:pt x="10" y="52"/>
                    </a:lnTo>
                    <a:lnTo>
                      <a:pt x="21" y="40"/>
                    </a:lnTo>
                    <a:lnTo>
                      <a:pt x="43" y="26"/>
                    </a:lnTo>
                    <a:lnTo>
                      <a:pt x="63" y="19"/>
                    </a:lnTo>
                    <a:lnTo>
                      <a:pt x="109" y="0"/>
                    </a:lnTo>
                    <a:lnTo>
                      <a:pt x="121" y="4"/>
                    </a:lnTo>
                    <a:lnTo>
                      <a:pt x="118" y="17"/>
                    </a:lnTo>
                    <a:lnTo>
                      <a:pt x="118" y="17"/>
                    </a:lnTo>
                    <a:close/>
                  </a:path>
                </a:pathLst>
              </a:custGeom>
              <a:solidFill>
                <a:srgbClr val="000000"/>
              </a:solidFill>
              <a:ln w="9525">
                <a:noFill/>
                <a:round/>
                <a:headEnd/>
                <a:tailEnd/>
              </a:ln>
            </p:spPr>
            <p:txBody>
              <a:bodyPr/>
              <a:lstStyle/>
              <a:p>
                <a:endParaRPr lang="tr-TR"/>
              </a:p>
            </p:txBody>
          </p:sp>
          <p:sp>
            <p:nvSpPr>
              <p:cNvPr id="388273" name="Freeform 177"/>
              <p:cNvSpPr>
                <a:spLocks/>
              </p:cNvSpPr>
              <p:nvPr/>
            </p:nvSpPr>
            <p:spPr bwMode="auto">
              <a:xfrm>
                <a:off x="3486" y="3028"/>
                <a:ext cx="97" cy="112"/>
              </a:xfrm>
              <a:custGeom>
                <a:avLst/>
                <a:gdLst/>
                <a:ahLst/>
                <a:cxnLst>
                  <a:cxn ang="0">
                    <a:pos x="21" y="1"/>
                  </a:cxn>
                  <a:cxn ang="0">
                    <a:pos x="49" y="18"/>
                  </a:cxn>
                  <a:cxn ang="0">
                    <a:pos x="75" y="40"/>
                  </a:cxn>
                  <a:cxn ang="0">
                    <a:pos x="97" y="101"/>
                  </a:cxn>
                  <a:cxn ang="0">
                    <a:pos x="85" y="112"/>
                  </a:cxn>
                  <a:cxn ang="0">
                    <a:pos x="69" y="105"/>
                  </a:cxn>
                  <a:cxn ang="0">
                    <a:pos x="54" y="62"/>
                  </a:cxn>
                  <a:cxn ang="0">
                    <a:pos x="0" y="11"/>
                  </a:cxn>
                  <a:cxn ang="0">
                    <a:pos x="4" y="0"/>
                  </a:cxn>
                  <a:cxn ang="0">
                    <a:pos x="21" y="1"/>
                  </a:cxn>
                  <a:cxn ang="0">
                    <a:pos x="21" y="1"/>
                  </a:cxn>
                </a:cxnLst>
                <a:rect l="0" t="0" r="r" b="b"/>
                <a:pathLst>
                  <a:path w="97" h="112">
                    <a:moveTo>
                      <a:pt x="21" y="1"/>
                    </a:moveTo>
                    <a:lnTo>
                      <a:pt x="49" y="18"/>
                    </a:lnTo>
                    <a:lnTo>
                      <a:pt x="75" y="40"/>
                    </a:lnTo>
                    <a:lnTo>
                      <a:pt x="97" y="101"/>
                    </a:lnTo>
                    <a:lnTo>
                      <a:pt x="85" y="112"/>
                    </a:lnTo>
                    <a:lnTo>
                      <a:pt x="69" y="105"/>
                    </a:lnTo>
                    <a:lnTo>
                      <a:pt x="54" y="62"/>
                    </a:lnTo>
                    <a:lnTo>
                      <a:pt x="0" y="11"/>
                    </a:lnTo>
                    <a:lnTo>
                      <a:pt x="4" y="0"/>
                    </a:lnTo>
                    <a:lnTo>
                      <a:pt x="21" y="1"/>
                    </a:lnTo>
                    <a:lnTo>
                      <a:pt x="21" y="1"/>
                    </a:lnTo>
                    <a:close/>
                  </a:path>
                </a:pathLst>
              </a:custGeom>
              <a:solidFill>
                <a:srgbClr val="000000"/>
              </a:solidFill>
              <a:ln w="9525">
                <a:noFill/>
                <a:round/>
                <a:headEnd/>
                <a:tailEnd/>
              </a:ln>
            </p:spPr>
            <p:txBody>
              <a:bodyPr/>
              <a:lstStyle/>
              <a:p>
                <a:endParaRPr lang="tr-TR"/>
              </a:p>
            </p:txBody>
          </p:sp>
          <p:sp>
            <p:nvSpPr>
              <p:cNvPr id="388274" name="Freeform 178"/>
              <p:cNvSpPr>
                <a:spLocks/>
              </p:cNvSpPr>
              <p:nvPr/>
            </p:nvSpPr>
            <p:spPr bwMode="auto">
              <a:xfrm>
                <a:off x="2504" y="1851"/>
                <a:ext cx="342" cy="215"/>
              </a:xfrm>
              <a:custGeom>
                <a:avLst/>
                <a:gdLst/>
                <a:ahLst/>
                <a:cxnLst>
                  <a:cxn ang="0">
                    <a:pos x="19" y="104"/>
                  </a:cxn>
                  <a:cxn ang="0">
                    <a:pos x="32" y="133"/>
                  </a:cxn>
                  <a:cxn ang="0">
                    <a:pos x="44" y="160"/>
                  </a:cxn>
                  <a:cxn ang="0">
                    <a:pos x="59" y="181"/>
                  </a:cxn>
                  <a:cxn ang="0">
                    <a:pos x="82" y="185"/>
                  </a:cxn>
                  <a:cxn ang="0">
                    <a:pos x="144" y="156"/>
                  </a:cxn>
                  <a:cxn ang="0">
                    <a:pos x="170" y="137"/>
                  </a:cxn>
                  <a:cxn ang="0">
                    <a:pos x="201" y="113"/>
                  </a:cxn>
                  <a:cxn ang="0">
                    <a:pos x="223" y="97"/>
                  </a:cxn>
                  <a:cxn ang="0">
                    <a:pos x="248" y="84"/>
                  </a:cxn>
                  <a:cxn ang="0">
                    <a:pos x="296" y="65"/>
                  </a:cxn>
                  <a:cxn ang="0">
                    <a:pos x="315" y="41"/>
                  </a:cxn>
                  <a:cxn ang="0">
                    <a:pos x="322" y="9"/>
                  </a:cxn>
                  <a:cxn ang="0">
                    <a:pos x="326" y="1"/>
                  </a:cxn>
                  <a:cxn ang="0">
                    <a:pos x="334" y="0"/>
                  </a:cxn>
                  <a:cxn ang="0">
                    <a:pos x="342" y="12"/>
                  </a:cxn>
                  <a:cxn ang="0">
                    <a:pos x="339" y="63"/>
                  </a:cxn>
                  <a:cxn ang="0">
                    <a:pos x="334" y="83"/>
                  </a:cxn>
                  <a:cxn ang="0">
                    <a:pos x="318" y="100"/>
                  </a:cxn>
                  <a:cxn ang="0">
                    <a:pos x="265" y="123"/>
                  </a:cxn>
                  <a:cxn ang="0">
                    <a:pos x="226" y="147"/>
                  </a:cxn>
                  <a:cxn ang="0">
                    <a:pos x="208" y="160"/>
                  </a:cxn>
                  <a:cxn ang="0">
                    <a:pos x="190" y="171"/>
                  </a:cxn>
                  <a:cxn ang="0">
                    <a:pos x="153" y="189"/>
                  </a:cxn>
                  <a:cxn ang="0">
                    <a:pos x="114" y="203"/>
                  </a:cxn>
                  <a:cxn ang="0">
                    <a:pos x="74" y="215"/>
                  </a:cxn>
                  <a:cxn ang="0">
                    <a:pos x="47" y="210"/>
                  </a:cxn>
                  <a:cxn ang="0">
                    <a:pos x="30" y="185"/>
                  </a:cxn>
                  <a:cxn ang="0">
                    <a:pos x="16" y="150"/>
                  </a:cxn>
                  <a:cxn ang="0">
                    <a:pos x="0" y="115"/>
                  </a:cxn>
                  <a:cxn ang="0">
                    <a:pos x="5" y="101"/>
                  </a:cxn>
                  <a:cxn ang="0">
                    <a:pos x="19" y="104"/>
                  </a:cxn>
                  <a:cxn ang="0">
                    <a:pos x="19" y="104"/>
                  </a:cxn>
                </a:cxnLst>
                <a:rect l="0" t="0" r="r" b="b"/>
                <a:pathLst>
                  <a:path w="342" h="215">
                    <a:moveTo>
                      <a:pt x="19" y="104"/>
                    </a:moveTo>
                    <a:lnTo>
                      <a:pt x="32" y="133"/>
                    </a:lnTo>
                    <a:lnTo>
                      <a:pt x="44" y="160"/>
                    </a:lnTo>
                    <a:lnTo>
                      <a:pt x="59" y="181"/>
                    </a:lnTo>
                    <a:lnTo>
                      <a:pt x="82" y="185"/>
                    </a:lnTo>
                    <a:lnTo>
                      <a:pt x="144" y="156"/>
                    </a:lnTo>
                    <a:lnTo>
                      <a:pt x="170" y="137"/>
                    </a:lnTo>
                    <a:lnTo>
                      <a:pt x="201" y="113"/>
                    </a:lnTo>
                    <a:lnTo>
                      <a:pt x="223" y="97"/>
                    </a:lnTo>
                    <a:lnTo>
                      <a:pt x="248" y="84"/>
                    </a:lnTo>
                    <a:lnTo>
                      <a:pt x="296" y="65"/>
                    </a:lnTo>
                    <a:lnTo>
                      <a:pt x="315" y="41"/>
                    </a:lnTo>
                    <a:lnTo>
                      <a:pt x="322" y="9"/>
                    </a:lnTo>
                    <a:lnTo>
                      <a:pt x="326" y="1"/>
                    </a:lnTo>
                    <a:lnTo>
                      <a:pt x="334" y="0"/>
                    </a:lnTo>
                    <a:lnTo>
                      <a:pt x="342" y="12"/>
                    </a:lnTo>
                    <a:lnTo>
                      <a:pt x="339" y="63"/>
                    </a:lnTo>
                    <a:lnTo>
                      <a:pt x="334" y="83"/>
                    </a:lnTo>
                    <a:lnTo>
                      <a:pt x="318" y="100"/>
                    </a:lnTo>
                    <a:lnTo>
                      <a:pt x="265" y="123"/>
                    </a:lnTo>
                    <a:lnTo>
                      <a:pt x="226" y="147"/>
                    </a:lnTo>
                    <a:lnTo>
                      <a:pt x="208" y="160"/>
                    </a:lnTo>
                    <a:lnTo>
                      <a:pt x="190" y="171"/>
                    </a:lnTo>
                    <a:lnTo>
                      <a:pt x="153" y="189"/>
                    </a:lnTo>
                    <a:lnTo>
                      <a:pt x="114" y="203"/>
                    </a:lnTo>
                    <a:lnTo>
                      <a:pt x="74" y="215"/>
                    </a:lnTo>
                    <a:lnTo>
                      <a:pt x="47" y="210"/>
                    </a:lnTo>
                    <a:lnTo>
                      <a:pt x="30" y="185"/>
                    </a:lnTo>
                    <a:lnTo>
                      <a:pt x="16" y="150"/>
                    </a:lnTo>
                    <a:lnTo>
                      <a:pt x="0" y="115"/>
                    </a:lnTo>
                    <a:lnTo>
                      <a:pt x="5" y="101"/>
                    </a:lnTo>
                    <a:lnTo>
                      <a:pt x="19" y="104"/>
                    </a:lnTo>
                    <a:lnTo>
                      <a:pt x="19" y="104"/>
                    </a:lnTo>
                    <a:close/>
                  </a:path>
                </a:pathLst>
              </a:custGeom>
              <a:solidFill>
                <a:srgbClr val="000000"/>
              </a:solidFill>
              <a:ln w="9525">
                <a:noFill/>
                <a:round/>
                <a:headEnd/>
                <a:tailEnd/>
              </a:ln>
            </p:spPr>
            <p:txBody>
              <a:bodyPr/>
              <a:lstStyle/>
              <a:p>
                <a:endParaRPr lang="tr-TR"/>
              </a:p>
            </p:txBody>
          </p:sp>
          <p:sp>
            <p:nvSpPr>
              <p:cNvPr id="388275" name="Freeform 179"/>
              <p:cNvSpPr>
                <a:spLocks/>
              </p:cNvSpPr>
              <p:nvPr/>
            </p:nvSpPr>
            <p:spPr bwMode="auto">
              <a:xfrm>
                <a:off x="2796" y="1760"/>
                <a:ext cx="111" cy="273"/>
              </a:xfrm>
              <a:custGeom>
                <a:avLst/>
                <a:gdLst/>
                <a:ahLst/>
                <a:cxnLst>
                  <a:cxn ang="0">
                    <a:pos x="21" y="9"/>
                  </a:cxn>
                  <a:cxn ang="0">
                    <a:pos x="35" y="62"/>
                  </a:cxn>
                  <a:cxn ang="0">
                    <a:pos x="44" y="84"/>
                  </a:cxn>
                  <a:cxn ang="0">
                    <a:pos x="56" y="106"/>
                  </a:cxn>
                  <a:cxn ang="0">
                    <a:pos x="79" y="149"/>
                  </a:cxn>
                  <a:cxn ang="0">
                    <a:pos x="101" y="199"/>
                  </a:cxn>
                  <a:cxn ang="0">
                    <a:pos x="111" y="260"/>
                  </a:cxn>
                  <a:cxn ang="0">
                    <a:pos x="109" y="269"/>
                  </a:cxn>
                  <a:cxn ang="0">
                    <a:pos x="102" y="273"/>
                  </a:cxn>
                  <a:cxn ang="0">
                    <a:pos x="90" y="262"/>
                  </a:cxn>
                  <a:cxn ang="0">
                    <a:pos x="82" y="236"/>
                  </a:cxn>
                  <a:cxn ang="0">
                    <a:pos x="71" y="210"/>
                  </a:cxn>
                  <a:cxn ang="0">
                    <a:pos x="50" y="158"/>
                  </a:cxn>
                  <a:cxn ang="0">
                    <a:pos x="30" y="113"/>
                  </a:cxn>
                  <a:cxn ang="0">
                    <a:pos x="0" y="12"/>
                  </a:cxn>
                  <a:cxn ang="0">
                    <a:pos x="2" y="4"/>
                  </a:cxn>
                  <a:cxn ang="0">
                    <a:pos x="9" y="0"/>
                  </a:cxn>
                  <a:cxn ang="0">
                    <a:pos x="21" y="9"/>
                  </a:cxn>
                  <a:cxn ang="0">
                    <a:pos x="21" y="9"/>
                  </a:cxn>
                </a:cxnLst>
                <a:rect l="0" t="0" r="r" b="b"/>
                <a:pathLst>
                  <a:path w="111" h="273">
                    <a:moveTo>
                      <a:pt x="21" y="9"/>
                    </a:moveTo>
                    <a:lnTo>
                      <a:pt x="35" y="62"/>
                    </a:lnTo>
                    <a:lnTo>
                      <a:pt x="44" y="84"/>
                    </a:lnTo>
                    <a:lnTo>
                      <a:pt x="56" y="106"/>
                    </a:lnTo>
                    <a:lnTo>
                      <a:pt x="79" y="149"/>
                    </a:lnTo>
                    <a:lnTo>
                      <a:pt x="101" y="199"/>
                    </a:lnTo>
                    <a:lnTo>
                      <a:pt x="111" y="260"/>
                    </a:lnTo>
                    <a:lnTo>
                      <a:pt x="109" y="269"/>
                    </a:lnTo>
                    <a:lnTo>
                      <a:pt x="102" y="273"/>
                    </a:lnTo>
                    <a:lnTo>
                      <a:pt x="90" y="262"/>
                    </a:lnTo>
                    <a:lnTo>
                      <a:pt x="82" y="236"/>
                    </a:lnTo>
                    <a:lnTo>
                      <a:pt x="71" y="210"/>
                    </a:lnTo>
                    <a:lnTo>
                      <a:pt x="50" y="158"/>
                    </a:lnTo>
                    <a:lnTo>
                      <a:pt x="30" y="113"/>
                    </a:lnTo>
                    <a:lnTo>
                      <a:pt x="0" y="12"/>
                    </a:lnTo>
                    <a:lnTo>
                      <a:pt x="2" y="4"/>
                    </a:lnTo>
                    <a:lnTo>
                      <a:pt x="9" y="0"/>
                    </a:lnTo>
                    <a:lnTo>
                      <a:pt x="21" y="9"/>
                    </a:lnTo>
                    <a:lnTo>
                      <a:pt x="21" y="9"/>
                    </a:lnTo>
                    <a:close/>
                  </a:path>
                </a:pathLst>
              </a:custGeom>
              <a:solidFill>
                <a:srgbClr val="000000"/>
              </a:solidFill>
              <a:ln w="9525">
                <a:noFill/>
                <a:round/>
                <a:headEnd/>
                <a:tailEnd/>
              </a:ln>
            </p:spPr>
            <p:txBody>
              <a:bodyPr/>
              <a:lstStyle/>
              <a:p>
                <a:endParaRPr lang="tr-TR"/>
              </a:p>
            </p:txBody>
          </p:sp>
        </p:grpSp>
        <p:grpSp>
          <p:nvGrpSpPr>
            <p:cNvPr id="4" name="Group 78"/>
            <p:cNvGrpSpPr>
              <a:grpSpLocks/>
            </p:cNvGrpSpPr>
            <p:nvPr/>
          </p:nvGrpSpPr>
          <p:grpSpPr bwMode="auto">
            <a:xfrm>
              <a:off x="684" y="3096"/>
              <a:ext cx="1056" cy="144"/>
              <a:chOff x="672" y="3216"/>
              <a:chExt cx="1056" cy="144"/>
            </a:xfrm>
          </p:grpSpPr>
          <p:sp>
            <p:nvSpPr>
              <p:cNvPr id="388171" name="Oval 75"/>
              <p:cNvSpPr>
                <a:spLocks noChangeArrowheads="1"/>
              </p:cNvSpPr>
              <p:nvPr/>
            </p:nvSpPr>
            <p:spPr bwMode="auto">
              <a:xfrm>
                <a:off x="672" y="3216"/>
                <a:ext cx="144" cy="144"/>
              </a:xfrm>
              <a:prstGeom prst="ellipse">
                <a:avLst/>
              </a:prstGeom>
              <a:noFill/>
              <a:ln w="19050">
                <a:solidFill>
                  <a:schemeClr val="tx1"/>
                </a:solidFill>
                <a:miter lim="800000"/>
                <a:headEnd/>
                <a:tailEnd/>
              </a:ln>
              <a:effectLst/>
            </p:spPr>
            <p:txBody>
              <a:bodyPr wrap="none" anchor="ctr"/>
              <a:lstStyle/>
              <a:p>
                <a:endParaRPr lang="tr-TR"/>
              </a:p>
            </p:txBody>
          </p:sp>
          <p:sp>
            <p:nvSpPr>
              <p:cNvPr id="388172" name="Line 76"/>
              <p:cNvSpPr>
                <a:spLocks noChangeShapeType="1"/>
              </p:cNvSpPr>
              <p:nvPr/>
            </p:nvSpPr>
            <p:spPr bwMode="auto">
              <a:xfrm>
                <a:off x="816" y="3292"/>
                <a:ext cx="768" cy="0"/>
              </a:xfrm>
              <a:prstGeom prst="line">
                <a:avLst/>
              </a:prstGeom>
              <a:noFill/>
              <a:ln w="19050">
                <a:solidFill>
                  <a:schemeClr val="tx1"/>
                </a:solidFill>
                <a:miter lim="800000"/>
                <a:headEnd/>
                <a:tailEnd/>
              </a:ln>
              <a:effectLst/>
            </p:spPr>
            <p:txBody>
              <a:bodyPr/>
              <a:lstStyle/>
              <a:p>
                <a:endParaRPr lang="tr-TR"/>
              </a:p>
            </p:txBody>
          </p:sp>
          <p:sp>
            <p:nvSpPr>
              <p:cNvPr id="388173" name="Oval 77"/>
              <p:cNvSpPr>
                <a:spLocks noChangeArrowheads="1"/>
              </p:cNvSpPr>
              <p:nvPr/>
            </p:nvSpPr>
            <p:spPr bwMode="auto">
              <a:xfrm>
                <a:off x="1584" y="3216"/>
                <a:ext cx="144" cy="144"/>
              </a:xfrm>
              <a:prstGeom prst="ellipse">
                <a:avLst/>
              </a:prstGeom>
              <a:noFill/>
              <a:ln w="19050">
                <a:solidFill>
                  <a:schemeClr val="tx1"/>
                </a:solidFill>
                <a:miter lim="800000"/>
                <a:headEnd/>
                <a:tailEnd/>
              </a:ln>
              <a:effectLst/>
            </p:spPr>
            <p:txBody>
              <a:bodyPr wrap="none" anchor="ctr"/>
              <a:lstStyle/>
              <a:p>
                <a:endParaRPr lang="tr-TR"/>
              </a:p>
            </p:txBody>
          </p:sp>
        </p:grpSp>
      </p:grpSp>
      <p:grpSp>
        <p:nvGrpSpPr>
          <p:cNvPr id="5" name="Group 389"/>
          <p:cNvGrpSpPr>
            <a:grpSpLocks/>
          </p:cNvGrpSpPr>
          <p:nvPr/>
        </p:nvGrpSpPr>
        <p:grpSpPr bwMode="auto">
          <a:xfrm>
            <a:off x="7010400" y="4572000"/>
            <a:ext cx="1676400" cy="858838"/>
            <a:chOff x="4416" y="2880"/>
            <a:chExt cx="1056" cy="541"/>
          </a:xfrm>
        </p:grpSpPr>
        <p:grpSp>
          <p:nvGrpSpPr>
            <p:cNvPr id="6" name="Group 180"/>
            <p:cNvGrpSpPr>
              <a:grpSpLocks/>
            </p:cNvGrpSpPr>
            <p:nvPr/>
          </p:nvGrpSpPr>
          <p:grpSpPr bwMode="auto">
            <a:xfrm>
              <a:off x="4724" y="2880"/>
              <a:ext cx="371" cy="541"/>
              <a:chOff x="2183" y="915"/>
              <a:chExt cx="1591" cy="2317"/>
            </a:xfrm>
          </p:grpSpPr>
          <p:sp>
            <p:nvSpPr>
              <p:cNvPr id="388277" name="Freeform 181"/>
              <p:cNvSpPr>
                <a:spLocks/>
              </p:cNvSpPr>
              <p:nvPr/>
            </p:nvSpPr>
            <p:spPr bwMode="auto">
              <a:xfrm>
                <a:off x="2255" y="925"/>
                <a:ext cx="1516" cy="2212"/>
              </a:xfrm>
              <a:custGeom>
                <a:avLst/>
                <a:gdLst/>
                <a:ahLst/>
                <a:cxnLst>
                  <a:cxn ang="0">
                    <a:pos x="627" y="0"/>
                  </a:cxn>
                  <a:cxn ang="0">
                    <a:pos x="768" y="21"/>
                  </a:cxn>
                  <a:cxn ang="0">
                    <a:pos x="842" y="53"/>
                  </a:cxn>
                  <a:cxn ang="0">
                    <a:pos x="863" y="211"/>
                  </a:cxn>
                  <a:cxn ang="0">
                    <a:pos x="853" y="338"/>
                  </a:cxn>
                  <a:cxn ang="0">
                    <a:pos x="896" y="398"/>
                  </a:cxn>
                  <a:cxn ang="0">
                    <a:pos x="1134" y="535"/>
                  </a:cxn>
                  <a:cxn ang="0">
                    <a:pos x="1204" y="618"/>
                  </a:cxn>
                  <a:cxn ang="0">
                    <a:pos x="1202" y="998"/>
                  </a:cxn>
                  <a:cxn ang="0">
                    <a:pos x="1381" y="1369"/>
                  </a:cxn>
                  <a:cxn ang="0">
                    <a:pos x="1211" y="1506"/>
                  </a:cxn>
                  <a:cxn ang="0">
                    <a:pos x="1199" y="1609"/>
                  </a:cxn>
                  <a:cxn ang="0">
                    <a:pos x="1354" y="1723"/>
                  </a:cxn>
                  <a:cxn ang="0">
                    <a:pos x="1405" y="1871"/>
                  </a:cxn>
                  <a:cxn ang="0">
                    <a:pos x="1484" y="1910"/>
                  </a:cxn>
                  <a:cxn ang="0">
                    <a:pos x="1471" y="2110"/>
                  </a:cxn>
                  <a:cxn ang="0">
                    <a:pos x="1249" y="2212"/>
                  </a:cxn>
                  <a:cxn ang="0">
                    <a:pos x="1166" y="2112"/>
                  </a:cxn>
                  <a:cxn ang="0">
                    <a:pos x="1100" y="1830"/>
                  </a:cxn>
                  <a:cxn ang="0">
                    <a:pos x="740" y="1647"/>
                  </a:cxn>
                  <a:cxn ang="0">
                    <a:pos x="748" y="1756"/>
                  </a:cxn>
                  <a:cxn ang="0">
                    <a:pos x="840" y="1896"/>
                  </a:cxn>
                  <a:cxn ang="0">
                    <a:pos x="789" y="1988"/>
                  </a:cxn>
                  <a:cxn ang="0">
                    <a:pos x="604" y="2063"/>
                  </a:cxn>
                  <a:cxn ang="0">
                    <a:pos x="366" y="1997"/>
                  </a:cxn>
                  <a:cxn ang="0">
                    <a:pos x="544" y="1903"/>
                  </a:cxn>
                  <a:cxn ang="0">
                    <a:pos x="544" y="1344"/>
                  </a:cxn>
                  <a:cxn ang="0">
                    <a:pos x="392" y="1155"/>
                  </a:cxn>
                  <a:cxn ang="0">
                    <a:pos x="563" y="1182"/>
                  </a:cxn>
                  <a:cxn ang="0">
                    <a:pos x="642" y="1092"/>
                  </a:cxn>
                  <a:cxn ang="0">
                    <a:pos x="535" y="1013"/>
                  </a:cxn>
                  <a:cxn ang="0">
                    <a:pos x="277" y="1120"/>
                  </a:cxn>
                  <a:cxn ang="0">
                    <a:pos x="199" y="1192"/>
                  </a:cxn>
                  <a:cxn ang="0">
                    <a:pos x="45" y="1120"/>
                  </a:cxn>
                  <a:cxn ang="0">
                    <a:pos x="6" y="1032"/>
                  </a:cxn>
                  <a:cxn ang="0">
                    <a:pos x="158" y="1066"/>
                  </a:cxn>
                  <a:cxn ang="0">
                    <a:pos x="220" y="1015"/>
                  </a:cxn>
                  <a:cxn ang="0">
                    <a:pos x="411" y="791"/>
                  </a:cxn>
                  <a:cxn ang="0">
                    <a:pos x="508" y="597"/>
                  </a:cxn>
                  <a:cxn ang="0">
                    <a:pos x="590" y="424"/>
                  </a:cxn>
                  <a:cxn ang="0">
                    <a:pos x="526" y="264"/>
                  </a:cxn>
                  <a:cxn ang="0">
                    <a:pos x="471" y="71"/>
                  </a:cxn>
                </a:cxnLst>
                <a:rect l="0" t="0" r="r" b="b"/>
                <a:pathLst>
                  <a:path w="1516" h="2212">
                    <a:moveTo>
                      <a:pt x="535" y="46"/>
                    </a:moveTo>
                    <a:lnTo>
                      <a:pt x="578" y="12"/>
                    </a:lnTo>
                    <a:lnTo>
                      <a:pt x="627" y="0"/>
                    </a:lnTo>
                    <a:lnTo>
                      <a:pt x="711" y="0"/>
                    </a:lnTo>
                    <a:lnTo>
                      <a:pt x="748" y="9"/>
                    </a:lnTo>
                    <a:lnTo>
                      <a:pt x="768" y="21"/>
                    </a:lnTo>
                    <a:lnTo>
                      <a:pt x="776" y="36"/>
                    </a:lnTo>
                    <a:lnTo>
                      <a:pt x="808" y="32"/>
                    </a:lnTo>
                    <a:lnTo>
                      <a:pt x="842" y="53"/>
                    </a:lnTo>
                    <a:lnTo>
                      <a:pt x="865" y="81"/>
                    </a:lnTo>
                    <a:lnTo>
                      <a:pt x="874" y="132"/>
                    </a:lnTo>
                    <a:lnTo>
                      <a:pt x="863" y="211"/>
                    </a:lnTo>
                    <a:lnTo>
                      <a:pt x="855" y="240"/>
                    </a:lnTo>
                    <a:lnTo>
                      <a:pt x="863" y="307"/>
                    </a:lnTo>
                    <a:lnTo>
                      <a:pt x="853" y="338"/>
                    </a:lnTo>
                    <a:lnTo>
                      <a:pt x="851" y="377"/>
                    </a:lnTo>
                    <a:lnTo>
                      <a:pt x="880" y="377"/>
                    </a:lnTo>
                    <a:lnTo>
                      <a:pt x="896" y="398"/>
                    </a:lnTo>
                    <a:lnTo>
                      <a:pt x="909" y="446"/>
                    </a:lnTo>
                    <a:lnTo>
                      <a:pt x="941" y="454"/>
                    </a:lnTo>
                    <a:lnTo>
                      <a:pt x="1134" y="535"/>
                    </a:lnTo>
                    <a:lnTo>
                      <a:pt x="1161" y="567"/>
                    </a:lnTo>
                    <a:lnTo>
                      <a:pt x="1192" y="593"/>
                    </a:lnTo>
                    <a:lnTo>
                      <a:pt x="1204" y="618"/>
                    </a:lnTo>
                    <a:lnTo>
                      <a:pt x="1217" y="676"/>
                    </a:lnTo>
                    <a:lnTo>
                      <a:pt x="1219" y="825"/>
                    </a:lnTo>
                    <a:lnTo>
                      <a:pt x="1202" y="998"/>
                    </a:lnTo>
                    <a:lnTo>
                      <a:pt x="1309" y="1173"/>
                    </a:lnTo>
                    <a:lnTo>
                      <a:pt x="1377" y="1293"/>
                    </a:lnTo>
                    <a:lnTo>
                      <a:pt x="1381" y="1369"/>
                    </a:lnTo>
                    <a:lnTo>
                      <a:pt x="1324" y="1418"/>
                    </a:lnTo>
                    <a:lnTo>
                      <a:pt x="1249" y="1437"/>
                    </a:lnTo>
                    <a:lnTo>
                      <a:pt x="1211" y="1506"/>
                    </a:lnTo>
                    <a:lnTo>
                      <a:pt x="1171" y="1560"/>
                    </a:lnTo>
                    <a:lnTo>
                      <a:pt x="1164" y="1579"/>
                    </a:lnTo>
                    <a:lnTo>
                      <a:pt x="1199" y="1609"/>
                    </a:lnTo>
                    <a:lnTo>
                      <a:pt x="1196" y="1675"/>
                    </a:lnTo>
                    <a:lnTo>
                      <a:pt x="1235" y="1677"/>
                    </a:lnTo>
                    <a:lnTo>
                      <a:pt x="1354" y="1723"/>
                    </a:lnTo>
                    <a:lnTo>
                      <a:pt x="1392" y="1770"/>
                    </a:lnTo>
                    <a:lnTo>
                      <a:pt x="1405" y="1841"/>
                    </a:lnTo>
                    <a:lnTo>
                      <a:pt x="1405" y="1871"/>
                    </a:lnTo>
                    <a:lnTo>
                      <a:pt x="1407" y="1888"/>
                    </a:lnTo>
                    <a:lnTo>
                      <a:pt x="1443" y="1881"/>
                    </a:lnTo>
                    <a:lnTo>
                      <a:pt x="1484" y="1910"/>
                    </a:lnTo>
                    <a:lnTo>
                      <a:pt x="1516" y="1957"/>
                    </a:lnTo>
                    <a:lnTo>
                      <a:pt x="1509" y="2029"/>
                    </a:lnTo>
                    <a:lnTo>
                      <a:pt x="1471" y="2110"/>
                    </a:lnTo>
                    <a:lnTo>
                      <a:pt x="1430" y="2087"/>
                    </a:lnTo>
                    <a:lnTo>
                      <a:pt x="1358" y="2210"/>
                    </a:lnTo>
                    <a:lnTo>
                      <a:pt x="1249" y="2212"/>
                    </a:lnTo>
                    <a:lnTo>
                      <a:pt x="1138" y="2176"/>
                    </a:lnTo>
                    <a:lnTo>
                      <a:pt x="1136" y="2138"/>
                    </a:lnTo>
                    <a:lnTo>
                      <a:pt x="1166" y="2112"/>
                    </a:lnTo>
                    <a:lnTo>
                      <a:pt x="1241" y="2088"/>
                    </a:lnTo>
                    <a:lnTo>
                      <a:pt x="1254" y="2044"/>
                    </a:lnTo>
                    <a:lnTo>
                      <a:pt x="1100" y="1830"/>
                    </a:lnTo>
                    <a:lnTo>
                      <a:pt x="870" y="1526"/>
                    </a:lnTo>
                    <a:lnTo>
                      <a:pt x="715" y="1604"/>
                    </a:lnTo>
                    <a:lnTo>
                      <a:pt x="740" y="1647"/>
                    </a:lnTo>
                    <a:lnTo>
                      <a:pt x="713" y="1698"/>
                    </a:lnTo>
                    <a:lnTo>
                      <a:pt x="734" y="1715"/>
                    </a:lnTo>
                    <a:lnTo>
                      <a:pt x="748" y="1756"/>
                    </a:lnTo>
                    <a:lnTo>
                      <a:pt x="804" y="1794"/>
                    </a:lnTo>
                    <a:lnTo>
                      <a:pt x="836" y="1832"/>
                    </a:lnTo>
                    <a:lnTo>
                      <a:pt x="840" y="1896"/>
                    </a:lnTo>
                    <a:lnTo>
                      <a:pt x="820" y="1918"/>
                    </a:lnTo>
                    <a:lnTo>
                      <a:pt x="784" y="1928"/>
                    </a:lnTo>
                    <a:lnTo>
                      <a:pt x="789" y="1988"/>
                    </a:lnTo>
                    <a:lnTo>
                      <a:pt x="717" y="2029"/>
                    </a:lnTo>
                    <a:lnTo>
                      <a:pt x="679" y="2018"/>
                    </a:lnTo>
                    <a:lnTo>
                      <a:pt x="604" y="2063"/>
                    </a:lnTo>
                    <a:lnTo>
                      <a:pt x="475" y="2052"/>
                    </a:lnTo>
                    <a:lnTo>
                      <a:pt x="387" y="2038"/>
                    </a:lnTo>
                    <a:lnTo>
                      <a:pt x="366" y="1997"/>
                    </a:lnTo>
                    <a:lnTo>
                      <a:pt x="378" y="1954"/>
                    </a:lnTo>
                    <a:lnTo>
                      <a:pt x="440" y="1937"/>
                    </a:lnTo>
                    <a:lnTo>
                      <a:pt x="544" y="1903"/>
                    </a:lnTo>
                    <a:lnTo>
                      <a:pt x="584" y="1871"/>
                    </a:lnTo>
                    <a:lnTo>
                      <a:pt x="501" y="1540"/>
                    </a:lnTo>
                    <a:lnTo>
                      <a:pt x="544" y="1344"/>
                    </a:lnTo>
                    <a:lnTo>
                      <a:pt x="432" y="1215"/>
                    </a:lnTo>
                    <a:lnTo>
                      <a:pt x="392" y="1184"/>
                    </a:lnTo>
                    <a:lnTo>
                      <a:pt x="392" y="1155"/>
                    </a:lnTo>
                    <a:lnTo>
                      <a:pt x="407" y="1153"/>
                    </a:lnTo>
                    <a:lnTo>
                      <a:pt x="487" y="1184"/>
                    </a:lnTo>
                    <a:lnTo>
                      <a:pt x="563" y="1182"/>
                    </a:lnTo>
                    <a:lnTo>
                      <a:pt x="588" y="1190"/>
                    </a:lnTo>
                    <a:lnTo>
                      <a:pt x="588" y="1145"/>
                    </a:lnTo>
                    <a:lnTo>
                      <a:pt x="642" y="1092"/>
                    </a:lnTo>
                    <a:lnTo>
                      <a:pt x="614" y="1003"/>
                    </a:lnTo>
                    <a:lnTo>
                      <a:pt x="580" y="968"/>
                    </a:lnTo>
                    <a:lnTo>
                      <a:pt x="535" y="1013"/>
                    </a:lnTo>
                    <a:lnTo>
                      <a:pt x="374" y="1109"/>
                    </a:lnTo>
                    <a:lnTo>
                      <a:pt x="320" y="1124"/>
                    </a:lnTo>
                    <a:lnTo>
                      <a:pt x="277" y="1120"/>
                    </a:lnTo>
                    <a:lnTo>
                      <a:pt x="248" y="1160"/>
                    </a:lnTo>
                    <a:lnTo>
                      <a:pt x="214" y="1147"/>
                    </a:lnTo>
                    <a:lnTo>
                      <a:pt x="199" y="1192"/>
                    </a:lnTo>
                    <a:lnTo>
                      <a:pt x="128" y="1218"/>
                    </a:lnTo>
                    <a:lnTo>
                      <a:pt x="56" y="1194"/>
                    </a:lnTo>
                    <a:lnTo>
                      <a:pt x="45" y="1120"/>
                    </a:lnTo>
                    <a:lnTo>
                      <a:pt x="66" y="1101"/>
                    </a:lnTo>
                    <a:lnTo>
                      <a:pt x="0" y="1052"/>
                    </a:lnTo>
                    <a:lnTo>
                      <a:pt x="6" y="1032"/>
                    </a:lnTo>
                    <a:lnTo>
                      <a:pt x="68" y="1026"/>
                    </a:lnTo>
                    <a:lnTo>
                      <a:pt x="124" y="1042"/>
                    </a:lnTo>
                    <a:lnTo>
                      <a:pt x="158" y="1066"/>
                    </a:lnTo>
                    <a:lnTo>
                      <a:pt x="181" y="1060"/>
                    </a:lnTo>
                    <a:lnTo>
                      <a:pt x="183" y="1032"/>
                    </a:lnTo>
                    <a:lnTo>
                      <a:pt x="220" y="1015"/>
                    </a:lnTo>
                    <a:lnTo>
                      <a:pt x="214" y="992"/>
                    </a:lnTo>
                    <a:lnTo>
                      <a:pt x="384" y="814"/>
                    </a:lnTo>
                    <a:lnTo>
                      <a:pt x="411" y="791"/>
                    </a:lnTo>
                    <a:lnTo>
                      <a:pt x="427" y="748"/>
                    </a:lnTo>
                    <a:lnTo>
                      <a:pt x="493" y="624"/>
                    </a:lnTo>
                    <a:lnTo>
                      <a:pt x="508" y="597"/>
                    </a:lnTo>
                    <a:lnTo>
                      <a:pt x="582" y="552"/>
                    </a:lnTo>
                    <a:lnTo>
                      <a:pt x="639" y="484"/>
                    </a:lnTo>
                    <a:lnTo>
                      <a:pt x="590" y="424"/>
                    </a:lnTo>
                    <a:lnTo>
                      <a:pt x="544" y="336"/>
                    </a:lnTo>
                    <a:lnTo>
                      <a:pt x="550" y="293"/>
                    </a:lnTo>
                    <a:lnTo>
                      <a:pt x="526" y="264"/>
                    </a:lnTo>
                    <a:lnTo>
                      <a:pt x="522" y="157"/>
                    </a:lnTo>
                    <a:lnTo>
                      <a:pt x="475" y="143"/>
                    </a:lnTo>
                    <a:lnTo>
                      <a:pt x="471" y="71"/>
                    </a:lnTo>
                    <a:lnTo>
                      <a:pt x="535" y="46"/>
                    </a:lnTo>
                    <a:lnTo>
                      <a:pt x="535" y="46"/>
                    </a:lnTo>
                    <a:close/>
                  </a:path>
                </a:pathLst>
              </a:custGeom>
              <a:solidFill>
                <a:srgbClr val="FFFFFF"/>
              </a:solidFill>
              <a:ln w="9525">
                <a:noFill/>
                <a:round/>
                <a:headEnd/>
                <a:tailEnd/>
              </a:ln>
            </p:spPr>
            <p:txBody>
              <a:bodyPr/>
              <a:lstStyle/>
              <a:p>
                <a:endParaRPr lang="tr-TR"/>
              </a:p>
            </p:txBody>
          </p:sp>
          <p:sp>
            <p:nvSpPr>
              <p:cNvPr id="388278" name="Freeform 182"/>
              <p:cNvSpPr>
                <a:spLocks/>
              </p:cNvSpPr>
              <p:nvPr/>
            </p:nvSpPr>
            <p:spPr bwMode="auto">
              <a:xfrm>
                <a:off x="2530" y="3043"/>
                <a:ext cx="1215" cy="189"/>
              </a:xfrm>
              <a:custGeom>
                <a:avLst/>
                <a:gdLst/>
                <a:ahLst/>
                <a:cxnLst>
                  <a:cxn ang="0">
                    <a:pos x="442" y="0"/>
                  </a:cxn>
                  <a:cxn ang="0">
                    <a:pos x="305" y="2"/>
                  </a:cxn>
                  <a:cxn ang="0">
                    <a:pos x="105" y="8"/>
                  </a:cxn>
                  <a:cxn ang="0">
                    <a:pos x="13" y="28"/>
                  </a:cxn>
                  <a:cxn ang="0">
                    <a:pos x="0" y="43"/>
                  </a:cxn>
                  <a:cxn ang="0">
                    <a:pos x="28" y="60"/>
                  </a:cxn>
                  <a:cxn ang="0">
                    <a:pos x="154" y="60"/>
                  </a:cxn>
                  <a:cxn ang="0">
                    <a:pos x="81" y="94"/>
                  </a:cxn>
                  <a:cxn ang="0">
                    <a:pos x="75" y="122"/>
                  </a:cxn>
                  <a:cxn ang="0">
                    <a:pos x="139" y="148"/>
                  </a:cxn>
                  <a:cxn ang="0">
                    <a:pos x="245" y="144"/>
                  </a:cxn>
                  <a:cxn ang="0">
                    <a:pos x="479" y="135"/>
                  </a:cxn>
                  <a:cxn ang="0">
                    <a:pos x="499" y="163"/>
                  </a:cxn>
                  <a:cxn ang="0">
                    <a:pos x="599" y="189"/>
                  </a:cxn>
                  <a:cxn ang="0">
                    <a:pos x="876" y="186"/>
                  </a:cxn>
                  <a:cxn ang="0">
                    <a:pos x="1153" y="163"/>
                  </a:cxn>
                  <a:cxn ang="0">
                    <a:pos x="1215" y="117"/>
                  </a:cxn>
                  <a:cxn ang="0">
                    <a:pos x="1115" y="86"/>
                  </a:cxn>
                  <a:cxn ang="0">
                    <a:pos x="985" y="94"/>
                  </a:cxn>
                  <a:cxn ang="0">
                    <a:pos x="880" y="119"/>
                  </a:cxn>
                  <a:cxn ang="0">
                    <a:pos x="785" y="122"/>
                  </a:cxn>
                  <a:cxn ang="0">
                    <a:pos x="736" y="111"/>
                  </a:cxn>
                  <a:cxn ang="0">
                    <a:pos x="736" y="73"/>
                  </a:cxn>
                  <a:cxn ang="0">
                    <a:pos x="726" y="69"/>
                  </a:cxn>
                  <a:cxn ang="0">
                    <a:pos x="701" y="57"/>
                  </a:cxn>
                  <a:cxn ang="0">
                    <a:pos x="676" y="47"/>
                  </a:cxn>
                  <a:cxn ang="0">
                    <a:pos x="660" y="41"/>
                  </a:cxn>
                  <a:cxn ang="0">
                    <a:pos x="589" y="36"/>
                  </a:cxn>
                  <a:cxn ang="0">
                    <a:pos x="525" y="32"/>
                  </a:cxn>
                  <a:cxn ang="0">
                    <a:pos x="475" y="6"/>
                  </a:cxn>
                  <a:cxn ang="0">
                    <a:pos x="442" y="0"/>
                  </a:cxn>
                  <a:cxn ang="0">
                    <a:pos x="442" y="0"/>
                  </a:cxn>
                </a:cxnLst>
                <a:rect l="0" t="0" r="r" b="b"/>
                <a:pathLst>
                  <a:path w="1215" h="189">
                    <a:moveTo>
                      <a:pt x="442" y="0"/>
                    </a:moveTo>
                    <a:lnTo>
                      <a:pt x="305" y="2"/>
                    </a:lnTo>
                    <a:lnTo>
                      <a:pt x="105" y="8"/>
                    </a:lnTo>
                    <a:lnTo>
                      <a:pt x="13" y="28"/>
                    </a:lnTo>
                    <a:lnTo>
                      <a:pt x="0" y="43"/>
                    </a:lnTo>
                    <a:lnTo>
                      <a:pt x="28" y="60"/>
                    </a:lnTo>
                    <a:lnTo>
                      <a:pt x="154" y="60"/>
                    </a:lnTo>
                    <a:lnTo>
                      <a:pt x="81" y="94"/>
                    </a:lnTo>
                    <a:lnTo>
                      <a:pt x="75" y="122"/>
                    </a:lnTo>
                    <a:lnTo>
                      <a:pt x="139" y="148"/>
                    </a:lnTo>
                    <a:lnTo>
                      <a:pt x="245" y="144"/>
                    </a:lnTo>
                    <a:lnTo>
                      <a:pt x="479" y="135"/>
                    </a:lnTo>
                    <a:lnTo>
                      <a:pt x="499" y="163"/>
                    </a:lnTo>
                    <a:lnTo>
                      <a:pt x="599" y="189"/>
                    </a:lnTo>
                    <a:lnTo>
                      <a:pt x="876" y="186"/>
                    </a:lnTo>
                    <a:lnTo>
                      <a:pt x="1153" y="163"/>
                    </a:lnTo>
                    <a:lnTo>
                      <a:pt x="1215" y="117"/>
                    </a:lnTo>
                    <a:lnTo>
                      <a:pt x="1115" y="86"/>
                    </a:lnTo>
                    <a:lnTo>
                      <a:pt x="985" y="94"/>
                    </a:lnTo>
                    <a:lnTo>
                      <a:pt x="880" y="119"/>
                    </a:lnTo>
                    <a:lnTo>
                      <a:pt x="785" y="122"/>
                    </a:lnTo>
                    <a:lnTo>
                      <a:pt x="736" y="111"/>
                    </a:lnTo>
                    <a:lnTo>
                      <a:pt x="736" y="73"/>
                    </a:lnTo>
                    <a:lnTo>
                      <a:pt x="726" y="69"/>
                    </a:lnTo>
                    <a:lnTo>
                      <a:pt x="701" y="57"/>
                    </a:lnTo>
                    <a:lnTo>
                      <a:pt x="676" y="47"/>
                    </a:lnTo>
                    <a:lnTo>
                      <a:pt x="660" y="41"/>
                    </a:lnTo>
                    <a:lnTo>
                      <a:pt x="589" y="36"/>
                    </a:lnTo>
                    <a:lnTo>
                      <a:pt x="525" y="32"/>
                    </a:lnTo>
                    <a:lnTo>
                      <a:pt x="475" y="6"/>
                    </a:lnTo>
                    <a:lnTo>
                      <a:pt x="442" y="0"/>
                    </a:lnTo>
                    <a:lnTo>
                      <a:pt x="442" y="0"/>
                    </a:lnTo>
                    <a:close/>
                  </a:path>
                </a:pathLst>
              </a:custGeom>
              <a:solidFill>
                <a:srgbClr val="B2B2B2"/>
              </a:solidFill>
              <a:ln w="9525">
                <a:noFill/>
                <a:round/>
                <a:headEnd/>
                <a:tailEnd/>
              </a:ln>
            </p:spPr>
            <p:txBody>
              <a:bodyPr/>
              <a:lstStyle/>
              <a:p>
                <a:endParaRPr lang="tr-TR"/>
              </a:p>
            </p:txBody>
          </p:sp>
          <p:sp>
            <p:nvSpPr>
              <p:cNvPr id="388279" name="Freeform 183"/>
              <p:cNvSpPr>
                <a:spLocks/>
              </p:cNvSpPr>
              <p:nvPr/>
            </p:nvSpPr>
            <p:spPr bwMode="auto">
              <a:xfrm>
                <a:off x="2854" y="2814"/>
                <a:ext cx="103" cy="123"/>
              </a:xfrm>
              <a:custGeom>
                <a:avLst/>
                <a:gdLst/>
                <a:ahLst/>
                <a:cxnLst>
                  <a:cxn ang="0">
                    <a:pos x="20" y="0"/>
                  </a:cxn>
                  <a:cxn ang="0">
                    <a:pos x="0" y="123"/>
                  </a:cxn>
                  <a:cxn ang="0">
                    <a:pos x="103" y="50"/>
                  </a:cxn>
                  <a:cxn ang="0">
                    <a:pos x="20" y="0"/>
                  </a:cxn>
                  <a:cxn ang="0">
                    <a:pos x="20" y="0"/>
                  </a:cxn>
                </a:cxnLst>
                <a:rect l="0" t="0" r="r" b="b"/>
                <a:pathLst>
                  <a:path w="103" h="123">
                    <a:moveTo>
                      <a:pt x="20" y="0"/>
                    </a:moveTo>
                    <a:lnTo>
                      <a:pt x="0" y="123"/>
                    </a:lnTo>
                    <a:lnTo>
                      <a:pt x="103" y="50"/>
                    </a:lnTo>
                    <a:lnTo>
                      <a:pt x="20" y="0"/>
                    </a:lnTo>
                    <a:lnTo>
                      <a:pt x="20" y="0"/>
                    </a:lnTo>
                    <a:close/>
                  </a:path>
                </a:pathLst>
              </a:custGeom>
              <a:solidFill>
                <a:srgbClr val="7A7AAD"/>
              </a:solidFill>
              <a:ln w="9525">
                <a:noFill/>
                <a:round/>
                <a:headEnd/>
                <a:tailEnd/>
              </a:ln>
            </p:spPr>
            <p:txBody>
              <a:bodyPr/>
              <a:lstStyle/>
              <a:p>
                <a:endParaRPr lang="tr-TR"/>
              </a:p>
            </p:txBody>
          </p:sp>
          <p:sp>
            <p:nvSpPr>
              <p:cNvPr id="388280" name="Freeform 184"/>
              <p:cNvSpPr>
                <a:spLocks/>
              </p:cNvSpPr>
              <p:nvPr/>
            </p:nvSpPr>
            <p:spPr bwMode="auto">
              <a:xfrm>
                <a:off x="3608" y="2828"/>
                <a:ext cx="60" cy="156"/>
              </a:xfrm>
              <a:custGeom>
                <a:avLst/>
                <a:gdLst/>
                <a:ahLst/>
                <a:cxnLst>
                  <a:cxn ang="0">
                    <a:pos x="36" y="0"/>
                  </a:cxn>
                  <a:cxn ang="0">
                    <a:pos x="60" y="67"/>
                  </a:cxn>
                  <a:cxn ang="0">
                    <a:pos x="26" y="156"/>
                  </a:cxn>
                  <a:cxn ang="0">
                    <a:pos x="0" y="106"/>
                  </a:cxn>
                  <a:cxn ang="0">
                    <a:pos x="36" y="0"/>
                  </a:cxn>
                  <a:cxn ang="0">
                    <a:pos x="36" y="0"/>
                  </a:cxn>
                </a:cxnLst>
                <a:rect l="0" t="0" r="r" b="b"/>
                <a:pathLst>
                  <a:path w="60" h="156">
                    <a:moveTo>
                      <a:pt x="36" y="0"/>
                    </a:moveTo>
                    <a:lnTo>
                      <a:pt x="60" y="67"/>
                    </a:lnTo>
                    <a:lnTo>
                      <a:pt x="26" y="156"/>
                    </a:lnTo>
                    <a:lnTo>
                      <a:pt x="0" y="106"/>
                    </a:lnTo>
                    <a:lnTo>
                      <a:pt x="36" y="0"/>
                    </a:lnTo>
                    <a:lnTo>
                      <a:pt x="36" y="0"/>
                    </a:lnTo>
                    <a:close/>
                  </a:path>
                </a:pathLst>
              </a:custGeom>
              <a:solidFill>
                <a:srgbClr val="7A7AAD"/>
              </a:solidFill>
              <a:ln w="9525">
                <a:noFill/>
                <a:round/>
                <a:headEnd/>
                <a:tailEnd/>
              </a:ln>
            </p:spPr>
            <p:txBody>
              <a:bodyPr/>
              <a:lstStyle/>
              <a:p>
                <a:endParaRPr lang="tr-TR"/>
              </a:p>
            </p:txBody>
          </p:sp>
          <p:sp>
            <p:nvSpPr>
              <p:cNvPr id="388281" name="Freeform 185"/>
              <p:cNvSpPr>
                <a:spLocks/>
              </p:cNvSpPr>
              <p:nvPr/>
            </p:nvSpPr>
            <p:spPr bwMode="auto">
              <a:xfrm>
                <a:off x="2621" y="2779"/>
                <a:ext cx="418" cy="202"/>
              </a:xfrm>
              <a:custGeom>
                <a:avLst/>
                <a:gdLst/>
                <a:ahLst/>
                <a:cxnLst>
                  <a:cxn ang="0">
                    <a:pos x="6" y="127"/>
                  </a:cxn>
                  <a:cxn ang="0">
                    <a:pos x="34" y="114"/>
                  </a:cxn>
                  <a:cxn ang="0">
                    <a:pos x="86" y="140"/>
                  </a:cxn>
                  <a:cxn ang="0">
                    <a:pos x="104" y="111"/>
                  </a:cxn>
                  <a:cxn ang="0">
                    <a:pos x="149" y="145"/>
                  </a:cxn>
                  <a:cxn ang="0">
                    <a:pos x="133" y="95"/>
                  </a:cxn>
                  <a:cxn ang="0">
                    <a:pos x="191" y="87"/>
                  </a:cxn>
                  <a:cxn ang="0">
                    <a:pos x="169" y="51"/>
                  </a:cxn>
                  <a:cxn ang="0">
                    <a:pos x="195" y="0"/>
                  </a:cxn>
                  <a:cxn ang="0">
                    <a:pos x="243" y="51"/>
                  </a:cxn>
                  <a:cxn ang="0">
                    <a:pos x="248" y="127"/>
                  </a:cxn>
                  <a:cxn ang="0">
                    <a:pos x="306" y="72"/>
                  </a:cxn>
                  <a:cxn ang="0">
                    <a:pos x="418" y="74"/>
                  </a:cxn>
                  <a:cxn ang="0">
                    <a:pos x="389" y="114"/>
                  </a:cxn>
                  <a:cxn ang="0">
                    <a:pos x="403" y="127"/>
                  </a:cxn>
                  <a:cxn ang="0">
                    <a:pos x="394" y="155"/>
                  </a:cxn>
                  <a:cxn ang="0">
                    <a:pos x="355" y="184"/>
                  </a:cxn>
                  <a:cxn ang="0">
                    <a:pos x="313" y="164"/>
                  </a:cxn>
                  <a:cxn ang="0">
                    <a:pos x="266" y="202"/>
                  </a:cxn>
                  <a:cxn ang="0">
                    <a:pos x="201" y="202"/>
                  </a:cxn>
                  <a:cxn ang="0">
                    <a:pos x="71" y="179"/>
                  </a:cxn>
                  <a:cxn ang="0">
                    <a:pos x="21" y="184"/>
                  </a:cxn>
                  <a:cxn ang="0">
                    <a:pos x="0" y="152"/>
                  </a:cxn>
                  <a:cxn ang="0">
                    <a:pos x="6" y="127"/>
                  </a:cxn>
                  <a:cxn ang="0">
                    <a:pos x="6" y="127"/>
                  </a:cxn>
                </a:cxnLst>
                <a:rect l="0" t="0" r="r" b="b"/>
                <a:pathLst>
                  <a:path w="418" h="202">
                    <a:moveTo>
                      <a:pt x="6" y="127"/>
                    </a:moveTo>
                    <a:lnTo>
                      <a:pt x="34" y="114"/>
                    </a:lnTo>
                    <a:lnTo>
                      <a:pt x="86" y="140"/>
                    </a:lnTo>
                    <a:lnTo>
                      <a:pt x="104" y="111"/>
                    </a:lnTo>
                    <a:lnTo>
                      <a:pt x="149" y="145"/>
                    </a:lnTo>
                    <a:lnTo>
                      <a:pt x="133" y="95"/>
                    </a:lnTo>
                    <a:lnTo>
                      <a:pt x="191" y="87"/>
                    </a:lnTo>
                    <a:lnTo>
                      <a:pt x="169" y="51"/>
                    </a:lnTo>
                    <a:lnTo>
                      <a:pt x="195" y="0"/>
                    </a:lnTo>
                    <a:lnTo>
                      <a:pt x="243" y="51"/>
                    </a:lnTo>
                    <a:lnTo>
                      <a:pt x="248" y="127"/>
                    </a:lnTo>
                    <a:lnTo>
                      <a:pt x="306" y="72"/>
                    </a:lnTo>
                    <a:lnTo>
                      <a:pt x="418" y="74"/>
                    </a:lnTo>
                    <a:lnTo>
                      <a:pt x="389" y="114"/>
                    </a:lnTo>
                    <a:lnTo>
                      <a:pt x="403" y="127"/>
                    </a:lnTo>
                    <a:lnTo>
                      <a:pt x="394" y="155"/>
                    </a:lnTo>
                    <a:lnTo>
                      <a:pt x="355" y="184"/>
                    </a:lnTo>
                    <a:lnTo>
                      <a:pt x="313" y="164"/>
                    </a:lnTo>
                    <a:lnTo>
                      <a:pt x="266" y="202"/>
                    </a:lnTo>
                    <a:lnTo>
                      <a:pt x="201" y="202"/>
                    </a:lnTo>
                    <a:lnTo>
                      <a:pt x="71" y="179"/>
                    </a:lnTo>
                    <a:lnTo>
                      <a:pt x="21" y="184"/>
                    </a:lnTo>
                    <a:lnTo>
                      <a:pt x="0" y="152"/>
                    </a:lnTo>
                    <a:lnTo>
                      <a:pt x="6" y="127"/>
                    </a:lnTo>
                    <a:lnTo>
                      <a:pt x="6" y="127"/>
                    </a:lnTo>
                    <a:close/>
                  </a:path>
                </a:pathLst>
              </a:custGeom>
              <a:solidFill>
                <a:srgbClr val="CF8967"/>
              </a:solidFill>
              <a:ln w="9525">
                <a:noFill/>
                <a:round/>
                <a:headEnd/>
                <a:tailEnd/>
              </a:ln>
            </p:spPr>
            <p:txBody>
              <a:bodyPr/>
              <a:lstStyle/>
              <a:p>
                <a:endParaRPr lang="tr-TR"/>
              </a:p>
            </p:txBody>
          </p:sp>
          <p:sp>
            <p:nvSpPr>
              <p:cNvPr id="388282" name="Freeform 186"/>
              <p:cNvSpPr>
                <a:spLocks/>
              </p:cNvSpPr>
              <p:nvPr/>
            </p:nvSpPr>
            <p:spPr bwMode="auto">
              <a:xfrm>
                <a:off x="3409" y="2838"/>
                <a:ext cx="355" cy="300"/>
              </a:xfrm>
              <a:custGeom>
                <a:avLst/>
                <a:gdLst/>
                <a:ahLst/>
                <a:cxnLst>
                  <a:cxn ang="0">
                    <a:pos x="180" y="81"/>
                  </a:cxn>
                  <a:cxn ang="0">
                    <a:pos x="249" y="128"/>
                  </a:cxn>
                  <a:cxn ang="0">
                    <a:pos x="259" y="57"/>
                  </a:cxn>
                  <a:cxn ang="0">
                    <a:pos x="275" y="0"/>
                  </a:cxn>
                  <a:cxn ang="0">
                    <a:pos x="306" y="15"/>
                  </a:cxn>
                  <a:cxn ang="0">
                    <a:pos x="309" y="105"/>
                  </a:cxn>
                  <a:cxn ang="0">
                    <a:pos x="327" y="55"/>
                  </a:cxn>
                  <a:cxn ang="0">
                    <a:pos x="355" y="102"/>
                  </a:cxn>
                  <a:cxn ang="0">
                    <a:pos x="324" y="183"/>
                  </a:cxn>
                  <a:cxn ang="0">
                    <a:pos x="282" y="188"/>
                  </a:cxn>
                  <a:cxn ang="0">
                    <a:pos x="215" y="285"/>
                  </a:cxn>
                  <a:cxn ang="0">
                    <a:pos x="172" y="300"/>
                  </a:cxn>
                  <a:cxn ang="0">
                    <a:pos x="52" y="290"/>
                  </a:cxn>
                  <a:cxn ang="0">
                    <a:pos x="0" y="263"/>
                  </a:cxn>
                  <a:cxn ang="0">
                    <a:pos x="22" y="227"/>
                  </a:cxn>
                  <a:cxn ang="0">
                    <a:pos x="52" y="215"/>
                  </a:cxn>
                  <a:cxn ang="0">
                    <a:pos x="139" y="235"/>
                  </a:cxn>
                  <a:cxn ang="0">
                    <a:pos x="97" y="190"/>
                  </a:cxn>
                  <a:cxn ang="0">
                    <a:pos x="87" y="175"/>
                  </a:cxn>
                  <a:cxn ang="0">
                    <a:pos x="180" y="81"/>
                  </a:cxn>
                  <a:cxn ang="0">
                    <a:pos x="180" y="81"/>
                  </a:cxn>
                </a:cxnLst>
                <a:rect l="0" t="0" r="r" b="b"/>
                <a:pathLst>
                  <a:path w="355" h="300">
                    <a:moveTo>
                      <a:pt x="180" y="81"/>
                    </a:moveTo>
                    <a:lnTo>
                      <a:pt x="249" y="128"/>
                    </a:lnTo>
                    <a:lnTo>
                      <a:pt x="259" y="57"/>
                    </a:lnTo>
                    <a:lnTo>
                      <a:pt x="275" y="0"/>
                    </a:lnTo>
                    <a:lnTo>
                      <a:pt x="306" y="15"/>
                    </a:lnTo>
                    <a:lnTo>
                      <a:pt x="309" y="105"/>
                    </a:lnTo>
                    <a:lnTo>
                      <a:pt x="327" y="55"/>
                    </a:lnTo>
                    <a:lnTo>
                      <a:pt x="355" y="102"/>
                    </a:lnTo>
                    <a:lnTo>
                      <a:pt x="324" y="183"/>
                    </a:lnTo>
                    <a:lnTo>
                      <a:pt x="282" y="188"/>
                    </a:lnTo>
                    <a:lnTo>
                      <a:pt x="215" y="285"/>
                    </a:lnTo>
                    <a:lnTo>
                      <a:pt x="172" y="300"/>
                    </a:lnTo>
                    <a:lnTo>
                      <a:pt x="52" y="290"/>
                    </a:lnTo>
                    <a:lnTo>
                      <a:pt x="0" y="263"/>
                    </a:lnTo>
                    <a:lnTo>
                      <a:pt x="22" y="227"/>
                    </a:lnTo>
                    <a:lnTo>
                      <a:pt x="52" y="215"/>
                    </a:lnTo>
                    <a:lnTo>
                      <a:pt x="139" y="235"/>
                    </a:lnTo>
                    <a:lnTo>
                      <a:pt x="97" y="190"/>
                    </a:lnTo>
                    <a:lnTo>
                      <a:pt x="87" y="175"/>
                    </a:lnTo>
                    <a:lnTo>
                      <a:pt x="180" y="81"/>
                    </a:lnTo>
                    <a:lnTo>
                      <a:pt x="180" y="81"/>
                    </a:lnTo>
                    <a:close/>
                  </a:path>
                </a:pathLst>
              </a:custGeom>
              <a:solidFill>
                <a:srgbClr val="CF8967"/>
              </a:solidFill>
              <a:ln w="9525">
                <a:noFill/>
                <a:round/>
                <a:headEnd/>
                <a:tailEnd/>
              </a:ln>
            </p:spPr>
            <p:txBody>
              <a:bodyPr/>
              <a:lstStyle/>
              <a:p>
                <a:endParaRPr lang="tr-TR"/>
              </a:p>
            </p:txBody>
          </p:sp>
          <p:sp>
            <p:nvSpPr>
              <p:cNvPr id="388283" name="Freeform 187"/>
              <p:cNvSpPr>
                <a:spLocks/>
              </p:cNvSpPr>
              <p:nvPr/>
            </p:nvSpPr>
            <p:spPr bwMode="auto">
              <a:xfrm>
                <a:off x="3036" y="1149"/>
                <a:ext cx="68" cy="115"/>
              </a:xfrm>
              <a:custGeom>
                <a:avLst/>
                <a:gdLst/>
                <a:ahLst/>
                <a:cxnLst>
                  <a:cxn ang="0">
                    <a:pos x="48" y="21"/>
                  </a:cxn>
                  <a:cxn ang="0">
                    <a:pos x="26" y="0"/>
                  </a:cxn>
                  <a:cxn ang="0">
                    <a:pos x="0" y="13"/>
                  </a:cxn>
                  <a:cxn ang="0">
                    <a:pos x="13" y="50"/>
                  </a:cxn>
                  <a:cxn ang="0">
                    <a:pos x="13" y="79"/>
                  </a:cxn>
                  <a:cxn ang="0">
                    <a:pos x="45" y="68"/>
                  </a:cxn>
                  <a:cxn ang="0">
                    <a:pos x="48" y="115"/>
                  </a:cxn>
                  <a:cxn ang="0">
                    <a:pos x="68" y="73"/>
                  </a:cxn>
                  <a:cxn ang="0">
                    <a:pos x="36" y="42"/>
                  </a:cxn>
                  <a:cxn ang="0">
                    <a:pos x="48" y="21"/>
                  </a:cxn>
                  <a:cxn ang="0">
                    <a:pos x="48" y="21"/>
                  </a:cxn>
                </a:cxnLst>
                <a:rect l="0" t="0" r="r" b="b"/>
                <a:pathLst>
                  <a:path w="68" h="115">
                    <a:moveTo>
                      <a:pt x="48" y="21"/>
                    </a:moveTo>
                    <a:lnTo>
                      <a:pt x="26" y="0"/>
                    </a:lnTo>
                    <a:lnTo>
                      <a:pt x="0" y="13"/>
                    </a:lnTo>
                    <a:lnTo>
                      <a:pt x="13" y="50"/>
                    </a:lnTo>
                    <a:lnTo>
                      <a:pt x="13" y="79"/>
                    </a:lnTo>
                    <a:lnTo>
                      <a:pt x="45" y="68"/>
                    </a:lnTo>
                    <a:lnTo>
                      <a:pt x="48" y="115"/>
                    </a:lnTo>
                    <a:lnTo>
                      <a:pt x="68" y="73"/>
                    </a:lnTo>
                    <a:lnTo>
                      <a:pt x="36" y="42"/>
                    </a:lnTo>
                    <a:lnTo>
                      <a:pt x="48" y="21"/>
                    </a:lnTo>
                    <a:lnTo>
                      <a:pt x="48" y="21"/>
                    </a:lnTo>
                    <a:close/>
                  </a:path>
                </a:pathLst>
              </a:custGeom>
              <a:solidFill>
                <a:srgbClr val="FFD8C8"/>
              </a:solidFill>
              <a:ln w="9525">
                <a:noFill/>
                <a:round/>
                <a:headEnd/>
                <a:tailEnd/>
              </a:ln>
            </p:spPr>
            <p:txBody>
              <a:bodyPr/>
              <a:lstStyle/>
              <a:p>
                <a:endParaRPr lang="tr-TR"/>
              </a:p>
            </p:txBody>
          </p:sp>
          <p:sp>
            <p:nvSpPr>
              <p:cNvPr id="388284" name="Freeform 188"/>
              <p:cNvSpPr>
                <a:spLocks/>
              </p:cNvSpPr>
              <p:nvPr/>
            </p:nvSpPr>
            <p:spPr bwMode="auto">
              <a:xfrm>
                <a:off x="2742" y="946"/>
                <a:ext cx="354" cy="250"/>
              </a:xfrm>
              <a:custGeom>
                <a:avLst/>
                <a:gdLst/>
                <a:ahLst/>
                <a:cxnLst>
                  <a:cxn ang="0">
                    <a:pos x="0" y="85"/>
                  </a:cxn>
                  <a:cxn ang="0">
                    <a:pos x="23" y="130"/>
                  </a:cxn>
                  <a:cxn ang="0">
                    <a:pos x="78" y="140"/>
                  </a:cxn>
                  <a:cxn ang="0">
                    <a:pos x="130" y="125"/>
                  </a:cxn>
                  <a:cxn ang="0">
                    <a:pos x="150" y="70"/>
                  </a:cxn>
                  <a:cxn ang="0">
                    <a:pos x="208" y="67"/>
                  </a:cxn>
                  <a:cxn ang="0">
                    <a:pos x="240" y="80"/>
                  </a:cxn>
                  <a:cxn ang="0">
                    <a:pos x="229" y="103"/>
                  </a:cxn>
                  <a:cxn ang="0">
                    <a:pos x="260" y="125"/>
                  </a:cxn>
                  <a:cxn ang="0">
                    <a:pos x="242" y="145"/>
                  </a:cxn>
                  <a:cxn ang="0">
                    <a:pos x="252" y="172"/>
                  </a:cxn>
                  <a:cxn ang="0">
                    <a:pos x="275" y="198"/>
                  </a:cxn>
                  <a:cxn ang="0">
                    <a:pos x="275" y="221"/>
                  </a:cxn>
                  <a:cxn ang="0">
                    <a:pos x="292" y="250"/>
                  </a:cxn>
                  <a:cxn ang="0">
                    <a:pos x="318" y="250"/>
                  </a:cxn>
                  <a:cxn ang="0">
                    <a:pos x="330" y="221"/>
                  </a:cxn>
                  <a:cxn ang="0">
                    <a:pos x="352" y="213"/>
                  </a:cxn>
                  <a:cxn ang="0">
                    <a:pos x="354" y="175"/>
                  </a:cxn>
                  <a:cxn ang="0">
                    <a:pos x="335" y="161"/>
                  </a:cxn>
                  <a:cxn ang="0">
                    <a:pos x="354" y="140"/>
                  </a:cxn>
                  <a:cxn ang="0">
                    <a:pos x="335" y="96"/>
                  </a:cxn>
                  <a:cxn ang="0">
                    <a:pos x="312" y="72"/>
                  </a:cxn>
                  <a:cxn ang="0">
                    <a:pos x="347" y="62"/>
                  </a:cxn>
                  <a:cxn ang="0">
                    <a:pos x="310" y="41"/>
                  </a:cxn>
                  <a:cxn ang="0">
                    <a:pos x="270" y="41"/>
                  </a:cxn>
                  <a:cxn ang="0">
                    <a:pos x="250" y="18"/>
                  </a:cxn>
                  <a:cxn ang="0">
                    <a:pos x="190" y="0"/>
                  </a:cxn>
                  <a:cxn ang="0">
                    <a:pos x="150" y="10"/>
                  </a:cxn>
                  <a:cxn ang="0">
                    <a:pos x="203" y="30"/>
                  </a:cxn>
                  <a:cxn ang="0">
                    <a:pos x="158" y="28"/>
                  </a:cxn>
                  <a:cxn ang="0">
                    <a:pos x="103" y="23"/>
                  </a:cxn>
                  <a:cxn ang="0">
                    <a:pos x="75" y="41"/>
                  </a:cxn>
                  <a:cxn ang="0">
                    <a:pos x="114" y="54"/>
                  </a:cxn>
                  <a:cxn ang="0">
                    <a:pos x="83" y="75"/>
                  </a:cxn>
                  <a:cxn ang="0">
                    <a:pos x="43" y="67"/>
                  </a:cxn>
                  <a:cxn ang="0">
                    <a:pos x="18" y="65"/>
                  </a:cxn>
                  <a:cxn ang="0">
                    <a:pos x="0" y="85"/>
                  </a:cxn>
                  <a:cxn ang="0">
                    <a:pos x="0" y="85"/>
                  </a:cxn>
                </a:cxnLst>
                <a:rect l="0" t="0" r="r" b="b"/>
                <a:pathLst>
                  <a:path w="354" h="250">
                    <a:moveTo>
                      <a:pt x="0" y="85"/>
                    </a:moveTo>
                    <a:lnTo>
                      <a:pt x="23" y="130"/>
                    </a:lnTo>
                    <a:lnTo>
                      <a:pt x="78" y="140"/>
                    </a:lnTo>
                    <a:lnTo>
                      <a:pt x="130" y="125"/>
                    </a:lnTo>
                    <a:lnTo>
                      <a:pt x="150" y="70"/>
                    </a:lnTo>
                    <a:lnTo>
                      <a:pt x="208" y="67"/>
                    </a:lnTo>
                    <a:lnTo>
                      <a:pt x="240" y="80"/>
                    </a:lnTo>
                    <a:lnTo>
                      <a:pt x="229" y="103"/>
                    </a:lnTo>
                    <a:lnTo>
                      <a:pt x="260" y="125"/>
                    </a:lnTo>
                    <a:lnTo>
                      <a:pt x="242" y="145"/>
                    </a:lnTo>
                    <a:lnTo>
                      <a:pt x="252" y="172"/>
                    </a:lnTo>
                    <a:lnTo>
                      <a:pt x="275" y="198"/>
                    </a:lnTo>
                    <a:lnTo>
                      <a:pt x="275" y="221"/>
                    </a:lnTo>
                    <a:lnTo>
                      <a:pt x="292" y="250"/>
                    </a:lnTo>
                    <a:lnTo>
                      <a:pt x="318" y="250"/>
                    </a:lnTo>
                    <a:lnTo>
                      <a:pt x="330" y="221"/>
                    </a:lnTo>
                    <a:lnTo>
                      <a:pt x="352" y="213"/>
                    </a:lnTo>
                    <a:lnTo>
                      <a:pt x="354" y="175"/>
                    </a:lnTo>
                    <a:lnTo>
                      <a:pt x="335" y="161"/>
                    </a:lnTo>
                    <a:lnTo>
                      <a:pt x="354" y="140"/>
                    </a:lnTo>
                    <a:lnTo>
                      <a:pt x="335" y="96"/>
                    </a:lnTo>
                    <a:lnTo>
                      <a:pt x="312" y="72"/>
                    </a:lnTo>
                    <a:lnTo>
                      <a:pt x="347" y="62"/>
                    </a:lnTo>
                    <a:lnTo>
                      <a:pt x="310" y="41"/>
                    </a:lnTo>
                    <a:lnTo>
                      <a:pt x="270" y="41"/>
                    </a:lnTo>
                    <a:lnTo>
                      <a:pt x="250" y="18"/>
                    </a:lnTo>
                    <a:lnTo>
                      <a:pt x="190" y="0"/>
                    </a:lnTo>
                    <a:lnTo>
                      <a:pt x="150" y="10"/>
                    </a:lnTo>
                    <a:lnTo>
                      <a:pt x="203" y="30"/>
                    </a:lnTo>
                    <a:lnTo>
                      <a:pt x="158" y="28"/>
                    </a:lnTo>
                    <a:lnTo>
                      <a:pt x="103" y="23"/>
                    </a:lnTo>
                    <a:lnTo>
                      <a:pt x="75" y="41"/>
                    </a:lnTo>
                    <a:lnTo>
                      <a:pt x="114" y="54"/>
                    </a:lnTo>
                    <a:lnTo>
                      <a:pt x="83" y="75"/>
                    </a:lnTo>
                    <a:lnTo>
                      <a:pt x="43" y="67"/>
                    </a:lnTo>
                    <a:lnTo>
                      <a:pt x="18" y="65"/>
                    </a:lnTo>
                    <a:lnTo>
                      <a:pt x="0" y="85"/>
                    </a:lnTo>
                    <a:lnTo>
                      <a:pt x="0" y="85"/>
                    </a:lnTo>
                    <a:close/>
                  </a:path>
                </a:pathLst>
              </a:custGeom>
              <a:solidFill>
                <a:srgbClr val="CCC480"/>
              </a:solidFill>
              <a:ln w="9525">
                <a:noFill/>
                <a:round/>
                <a:headEnd/>
                <a:tailEnd/>
              </a:ln>
            </p:spPr>
            <p:txBody>
              <a:bodyPr/>
              <a:lstStyle/>
              <a:p>
                <a:endParaRPr lang="tr-TR"/>
              </a:p>
            </p:txBody>
          </p:sp>
          <p:sp>
            <p:nvSpPr>
              <p:cNvPr id="388285" name="Freeform 189"/>
              <p:cNvSpPr>
                <a:spLocks/>
              </p:cNvSpPr>
              <p:nvPr/>
            </p:nvSpPr>
            <p:spPr bwMode="auto">
              <a:xfrm>
                <a:off x="2909" y="1403"/>
                <a:ext cx="229" cy="245"/>
              </a:xfrm>
              <a:custGeom>
                <a:avLst/>
                <a:gdLst/>
                <a:ahLst/>
                <a:cxnLst>
                  <a:cxn ang="0">
                    <a:pos x="143" y="57"/>
                  </a:cxn>
                  <a:cxn ang="0">
                    <a:pos x="190" y="52"/>
                  </a:cxn>
                  <a:cxn ang="0">
                    <a:pos x="229" y="0"/>
                  </a:cxn>
                  <a:cxn ang="0">
                    <a:pos x="213" y="93"/>
                  </a:cxn>
                  <a:cxn ang="0">
                    <a:pos x="143" y="214"/>
                  </a:cxn>
                  <a:cxn ang="0">
                    <a:pos x="103" y="178"/>
                  </a:cxn>
                  <a:cxn ang="0">
                    <a:pos x="67" y="178"/>
                  </a:cxn>
                  <a:cxn ang="0">
                    <a:pos x="28" y="245"/>
                  </a:cxn>
                  <a:cxn ang="0">
                    <a:pos x="0" y="183"/>
                  </a:cxn>
                  <a:cxn ang="0">
                    <a:pos x="31" y="101"/>
                  </a:cxn>
                  <a:cxn ang="0">
                    <a:pos x="33" y="55"/>
                  </a:cxn>
                  <a:cxn ang="0">
                    <a:pos x="73" y="49"/>
                  </a:cxn>
                  <a:cxn ang="0">
                    <a:pos x="103" y="49"/>
                  </a:cxn>
                  <a:cxn ang="0">
                    <a:pos x="161" y="15"/>
                  </a:cxn>
                  <a:cxn ang="0">
                    <a:pos x="143" y="57"/>
                  </a:cxn>
                  <a:cxn ang="0">
                    <a:pos x="143" y="57"/>
                  </a:cxn>
                </a:cxnLst>
                <a:rect l="0" t="0" r="r" b="b"/>
                <a:pathLst>
                  <a:path w="229" h="245">
                    <a:moveTo>
                      <a:pt x="143" y="57"/>
                    </a:moveTo>
                    <a:lnTo>
                      <a:pt x="190" y="52"/>
                    </a:lnTo>
                    <a:lnTo>
                      <a:pt x="229" y="0"/>
                    </a:lnTo>
                    <a:lnTo>
                      <a:pt x="213" y="93"/>
                    </a:lnTo>
                    <a:lnTo>
                      <a:pt x="143" y="214"/>
                    </a:lnTo>
                    <a:lnTo>
                      <a:pt x="103" y="178"/>
                    </a:lnTo>
                    <a:lnTo>
                      <a:pt x="67" y="178"/>
                    </a:lnTo>
                    <a:lnTo>
                      <a:pt x="28" y="245"/>
                    </a:lnTo>
                    <a:lnTo>
                      <a:pt x="0" y="183"/>
                    </a:lnTo>
                    <a:lnTo>
                      <a:pt x="31" y="101"/>
                    </a:lnTo>
                    <a:lnTo>
                      <a:pt x="33" y="55"/>
                    </a:lnTo>
                    <a:lnTo>
                      <a:pt x="73" y="49"/>
                    </a:lnTo>
                    <a:lnTo>
                      <a:pt x="103" y="49"/>
                    </a:lnTo>
                    <a:lnTo>
                      <a:pt x="161" y="15"/>
                    </a:lnTo>
                    <a:lnTo>
                      <a:pt x="143" y="57"/>
                    </a:lnTo>
                    <a:lnTo>
                      <a:pt x="143" y="57"/>
                    </a:lnTo>
                    <a:close/>
                  </a:path>
                </a:pathLst>
              </a:custGeom>
              <a:solidFill>
                <a:srgbClr val="E0E0FF"/>
              </a:solidFill>
              <a:ln w="9525">
                <a:noFill/>
                <a:round/>
                <a:headEnd/>
                <a:tailEnd/>
              </a:ln>
            </p:spPr>
            <p:txBody>
              <a:bodyPr/>
              <a:lstStyle/>
              <a:p>
                <a:endParaRPr lang="tr-TR"/>
              </a:p>
            </p:txBody>
          </p:sp>
          <p:sp>
            <p:nvSpPr>
              <p:cNvPr id="388286" name="Freeform 190"/>
              <p:cNvSpPr>
                <a:spLocks/>
              </p:cNvSpPr>
              <p:nvPr/>
            </p:nvSpPr>
            <p:spPr bwMode="auto">
              <a:xfrm>
                <a:off x="2465" y="1938"/>
                <a:ext cx="78" cy="147"/>
              </a:xfrm>
              <a:custGeom>
                <a:avLst/>
                <a:gdLst/>
                <a:ahLst/>
                <a:cxnLst>
                  <a:cxn ang="0">
                    <a:pos x="15" y="40"/>
                  </a:cxn>
                  <a:cxn ang="0">
                    <a:pos x="25" y="0"/>
                  </a:cxn>
                  <a:cxn ang="0">
                    <a:pos x="47" y="24"/>
                  </a:cxn>
                  <a:cxn ang="0">
                    <a:pos x="78" y="108"/>
                  </a:cxn>
                  <a:cxn ang="0">
                    <a:pos x="38" y="147"/>
                  </a:cxn>
                  <a:cxn ang="0">
                    <a:pos x="0" y="63"/>
                  </a:cxn>
                  <a:cxn ang="0">
                    <a:pos x="30" y="66"/>
                  </a:cxn>
                  <a:cxn ang="0">
                    <a:pos x="15" y="40"/>
                  </a:cxn>
                  <a:cxn ang="0">
                    <a:pos x="15" y="40"/>
                  </a:cxn>
                </a:cxnLst>
                <a:rect l="0" t="0" r="r" b="b"/>
                <a:pathLst>
                  <a:path w="78" h="147">
                    <a:moveTo>
                      <a:pt x="15" y="40"/>
                    </a:moveTo>
                    <a:lnTo>
                      <a:pt x="25" y="0"/>
                    </a:lnTo>
                    <a:lnTo>
                      <a:pt x="47" y="24"/>
                    </a:lnTo>
                    <a:lnTo>
                      <a:pt x="78" y="108"/>
                    </a:lnTo>
                    <a:lnTo>
                      <a:pt x="38" y="147"/>
                    </a:lnTo>
                    <a:lnTo>
                      <a:pt x="0" y="63"/>
                    </a:lnTo>
                    <a:lnTo>
                      <a:pt x="30" y="66"/>
                    </a:lnTo>
                    <a:lnTo>
                      <a:pt x="15" y="40"/>
                    </a:lnTo>
                    <a:lnTo>
                      <a:pt x="15" y="40"/>
                    </a:lnTo>
                    <a:close/>
                  </a:path>
                </a:pathLst>
              </a:custGeom>
              <a:solidFill>
                <a:srgbClr val="E0E0FF"/>
              </a:solidFill>
              <a:ln w="9525">
                <a:noFill/>
                <a:round/>
                <a:headEnd/>
                <a:tailEnd/>
              </a:ln>
            </p:spPr>
            <p:txBody>
              <a:bodyPr/>
              <a:lstStyle/>
              <a:p>
                <a:endParaRPr lang="tr-TR"/>
              </a:p>
            </p:txBody>
          </p:sp>
          <p:sp>
            <p:nvSpPr>
              <p:cNvPr id="388287" name="Freeform 191"/>
              <p:cNvSpPr>
                <a:spLocks/>
              </p:cNvSpPr>
              <p:nvPr/>
            </p:nvSpPr>
            <p:spPr bwMode="auto">
              <a:xfrm>
                <a:off x="2490" y="1473"/>
                <a:ext cx="497" cy="578"/>
              </a:xfrm>
              <a:custGeom>
                <a:avLst/>
                <a:gdLst/>
                <a:ahLst/>
                <a:cxnLst>
                  <a:cxn ang="0">
                    <a:pos x="0" y="465"/>
                  </a:cxn>
                  <a:cxn ang="0">
                    <a:pos x="42" y="460"/>
                  </a:cxn>
                  <a:cxn ang="0">
                    <a:pos x="79" y="450"/>
                  </a:cxn>
                  <a:cxn ang="0">
                    <a:pos x="131" y="353"/>
                  </a:cxn>
                  <a:cxn ang="0">
                    <a:pos x="202" y="311"/>
                  </a:cxn>
                  <a:cxn ang="0">
                    <a:pos x="204" y="296"/>
                  </a:cxn>
                  <a:cxn ang="0">
                    <a:pos x="243" y="296"/>
                  </a:cxn>
                  <a:cxn ang="0">
                    <a:pos x="222" y="235"/>
                  </a:cxn>
                  <a:cxn ang="0">
                    <a:pos x="259" y="160"/>
                  </a:cxn>
                  <a:cxn ang="0">
                    <a:pos x="272" y="108"/>
                  </a:cxn>
                  <a:cxn ang="0">
                    <a:pos x="295" y="123"/>
                  </a:cxn>
                  <a:cxn ang="0">
                    <a:pos x="300" y="68"/>
                  </a:cxn>
                  <a:cxn ang="0">
                    <a:pos x="387" y="0"/>
                  </a:cxn>
                  <a:cxn ang="0">
                    <a:pos x="335" y="86"/>
                  </a:cxn>
                  <a:cxn ang="0">
                    <a:pos x="317" y="141"/>
                  </a:cxn>
                  <a:cxn ang="0">
                    <a:pos x="340" y="138"/>
                  </a:cxn>
                  <a:cxn ang="0">
                    <a:pos x="392" y="50"/>
                  </a:cxn>
                  <a:cxn ang="0">
                    <a:pos x="426" y="16"/>
                  </a:cxn>
                  <a:cxn ang="0">
                    <a:pos x="407" y="108"/>
                  </a:cxn>
                  <a:cxn ang="0">
                    <a:pos x="429" y="115"/>
                  </a:cxn>
                  <a:cxn ang="0">
                    <a:pos x="447" y="175"/>
                  </a:cxn>
                  <a:cxn ang="0">
                    <a:pos x="429" y="264"/>
                  </a:cxn>
                  <a:cxn ang="0">
                    <a:pos x="450" y="306"/>
                  </a:cxn>
                  <a:cxn ang="0">
                    <a:pos x="481" y="382"/>
                  </a:cxn>
                  <a:cxn ang="0">
                    <a:pos x="497" y="458"/>
                  </a:cxn>
                  <a:cxn ang="0">
                    <a:pos x="407" y="544"/>
                  </a:cxn>
                  <a:cxn ang="0">
                    <a:pos x="353" y="416"/>
                  </a:cxn>
                  <a:cxn ang="0">
                    <a:pos x="312" y="473"/>
                  </a:cxn>
                  <a:cxn ang="0">
                    <a:pos x="113" y="565"/>
                  </a:cxn>
                  <a:cxn ang="0">
                    <a:pos x="65" y="578"/>
                  </a:cxn>
                  <a:cxn ang="0">
                    <a:pos x="22" y="489"/>
                  </a:cxn>
                  <a:cxn ang="0">
                    <a:pos x="0" y="465"/>
                  </a:cxn>
                  <a:cxn ang="0">
                    <a:pos x="0" y="465"/>
                  </a:cxn>
                </a:cxnLst>
                <a:rect l="0" t="0" r="r" b="b"/>
                <a:pathLst>
                  <a:path w="497" h="578">
                    <a:moveTo>
                      <a:pt x="0" y="465"/>
                    </a:moveTo>
                    <a:lnTo>
                      <a:pt x="42" y="460"/>
                    </a:lnTo>
                    <a:lnTo>
                      <a:pt x="79" y="450"/>
                    </a:lnTo>
                    <a:lnTo>
                      <a:pt x="131" y="353"/>
                    </a:lnTo>
                    <a:lnTo>
                      <a:pt x="202" y="311"/>
                    </a:lnTo>
                    <a:lnTo>
                      <a:pt x="204" y="296"/>
                    </a:lnTo>
                    <a:lnTo>
                      <a:pt x="243" y="296"/>
                    </a:lnTo>
                    <a:lnTo>
                      <a:pt x="222" y="235"/>
                    </a:lnTo>
                    <a:lnTo>
                      <a:pt x="259" y="160"/>
                    </a:lnTo>
                    <a:lnTo>
                      <a:pt x="272" y="108"/>
                    </a:lnTo>
                    <a:lnTo>
                      <a:pt x="295" y="123"/>
                    </a:lnTo>
                    <a:lnTo>
                      <a:pt x="300" y="68"/>
                    </a:lnTo>
                    <a:lnTo>
                      <a:pt x="387" y="0"/>
                    </a:lnTo>
                    <a:lnTo>
                      <a:pt x="335" y="86"/>
                    </a:lnTo>
                    <a:lnTo>
                      <a:pt x="317" y="141"/>
                    </a:lnTo>
                    <a:lnTo>
                      <a:pt x="340" y="138"/>
                    </a:lnTo>
                    <a:lnTo>
                      <a:pt x="392" y="50"/>
                    </a:lnTo>
                    <a:lnTo>
                      <a:pt x="426" y="16"/>
                    </a:lnTo>
                    <a:lnTo>
                      <a:pt x="407" y="108"/>
                    </a:lnTo>
                    <a:lnTo>
                      <a:pt x="429" y="115"/>
                    </a:lnTo>
                    <a:lnTo>
                      <a:pt x="447" y="175"/>
                    </a:lnTo>
                    <a:lnTo>
                      <a:pt x="429" y="264"/>
                    </a:lnTo>
                    <a:lnTo>
                      <a:pt x="450" y="306"/>
                    </a:lnTo>
                    <a:lnTo>
                      <a:pt x="481" y="382"/>
                    </a:lnTo>
                    <a:lnTo>
                      <a:pt x="497" y="458"/>
                    </a:lnTo>
                    <a:lnTo>
                      <a:pt x="407" y="544"/>
                    </a:lnTo>
                    <a:lnTo>
                      <a:pt x="353" y="416"/>
                    </a:lnTo>
                    <a:lnTo>
                      <a:pt x="312" y="473"/>
                    </a:lnTo>
                    <a:lnTo>
                      <a:pt x="113" y="565"/>
                    </a:lnTo>
                    <a:lnTo>
                      <a:pt x="65" y="578"/>
                    </a:lnTo>
                    <a:lnTo>
                      <a:pt x="22" y="489"/>
                    </a:lnTo>
                    <a:lnTo>
                      <a:pt x="0" y="465"/>
                    </a:lnTo>
                    <a:lnTo>
                      <a:pt x="0" y="465"/>
                    </a:lnTo>
                    <a:close/>
                  </a:path>
                </a:pathLst>
              </a:custGeom>
              <a:solidFill>
                <a:srgbClr val="80B9DB"/>
              </a:solidFill>
              <a:ln w="9525">
                <a:noFill/>
                <a:round/>
                <a:headEnd/>
                <a:tailEnd/>
              </a:ln>
            </p:spPr>
            <p:txBody>
              <a:bodyPr/>
              <a:lstStyle/>
              <a:p>
                <a:endParaRPr lang="tr-TR"/>
              </a:p>
            </p:txBody>
          </p:sp>
          <p:sp>
            <p:nvSpPr>
              <p:cNvPr id="388288" name="Freeform 192"/>
              <p:cNvSpPr>
                <a:spLocks/>
              </p:cNvSpPr>
              <p:nvPr/>
            </p:nvSpPr>
            <p:spPr bwMode="auto">
              <a:xfrm>
                <a:off x="2705" y="1371"/>
                <a:ext cx="939" cy="1632"/>
              </a:xfrm>
              <a:custGeom>
                <a:avLst/>
                <a:gdLst/>
                <a:ahLst/>
                <a:cxnLst>
                  <a:cxn ang="0">
                    <a:pos x="164" y="720"/>
                  </a:cxn>
                  <a:cxn ang="0">
                    <a:pos x="247" y="712"/>
                  </a:cxn>
                  <a:cxn ang="0">
                    <a:pos x="365" y="547"/>
                  </a:cxn>
                  <a:cxn ang="0">
                    <a:pos x="464" y="492"/>
                  </a:cxn>
                  <a:cxn ang="0">
                    <a:pos x="524" y="332"/>
                  </a:cxn>
                  <a:cxn ang="0">
                    <a:pos x="446" y="363"/>
                  </a:cxn>
                  <a:cxn ang="0">
                    <a:pos x="376" y="440"/>
                  </a:cxn>
                  <a:cxn ang="0">
                    <a:pos x="352" y="283"/>
                  </a:cxn>
                  <a:cxn ang="0">
                    <a:pos x="389" y="186"/>
                  </a:cxn>
                  <a:cxn ang="0">
                    <a:pos x="436" y="21"/>
                  </a:cxn>
                  <a:cxn ang="0">
                    <a:pos x="480" y="45"/>
                  </a:cxn>
                  <a:cxn ang="0">
                    <a:pos x="647" y="108"/>
                  </a:cxn>
                  <a:cxn ang="0">
                    <a:pos x="668" y="128"/>
                  </a:cxn>
                  <a:cxn ang="0">
                    <a:pos x="741" y="217"/>
                  </a:cxn>
                  <a:cxn ang="0">
                    <a:pos x="762" y="442"/>
                  </a:cxn>
                  <a:cxn ang="0">
                    <a:pos x="751" y="605"/>
                  </a:cxn>
                  <a:cxn ang="0">
                    <a:pos x="869" y="815"/>
                  </a:cxn>
                  <a:cxn ang="0">
                    <a:pos x="903" y="902"/>
                  </a:cxn>
                  <a:cxn ang="0">
                    <a:pos x="817" y="985"/>
                  </a:cxn>
                  <a:cxn ang="0">
                    <a:pos x="764" y="1046"/>
                  </a:cxn>
                  <a:cxn ang="0">
                    <a:pos x="749" y="1163"/>
                  </a:cxn>
                  <a:cxn ang="0">
                    <a:pos x="741" y="1278"/>
                  </a:cxn>
                  <a:cxn ang="0">
                    <a:pos x="869" y="1310"/>
                  </a:cxn>
                  <a:cxn ang="0">
                    <a:pos x="929" y="1435"/>
                  </a:cxn>
                  <a:cxn ang="0">
                    <a:pos x="884" y="1548"/>
                  </a:cxn>
                  <a:cxn ang="0">
                    <a:pos x="781" y="1632"/>
                  </a:cxn>
                  <a:cxn ang="0">
                    <a:pos x="702" y="1550"/>
                  </a:cxn>
                  <a:cxn ang="0">
                    <a:pos x="606" y="1427"/>
                  </a:cxn>
                  <a:cxn ang="0">
                    <a:pos x="441" y="1336"/>
                  </a:cxn>
                  <a:cxn ang="0">
                    <a:pos x="302" y="1148"/>
                  </a:cxn>
                  <a:cxn ang="0">
                    <a:pos x="277" y="1200"/>
                  </a:cxn>
                  <a:cxn ang="0">
                    <a:pos x="255" y="1307"/>
                  </a:cxn>
                  <a:cxn ang="0">
                    <a:pos x="337" y="1372"/>
                  </a:cxn>
                  <a:cxn ang="0">
                    <a:pos x="381" y="1457"/>
                  </a:cxn>
                  <a:cxn ang="0">
                    <a:pos x="294" y="1475"/>
                  </a:cxn>
                  <a:cxn ang="0">
                    <a:pos x="149" y="1445"/>
                  </a:cxn>
                  <a:cxn ang="0">
                    <a:pos x="88" y="1412"/>
                  </a:cxn>
                  <a:cxn ang="0">
                    <a:pos x="60" y="1240"/>
                  </a:cxn>
                  <a:cxn ang="0">
                    <a:pos x="0" y="1048"/>
                  </a:cxn>
                  <a:cxn ang="0">
                    <a:pos x="72" y="942"/>
                  </a:cxn>
                  <a:cxn ang="0">
                    <a:pos x="140" y="897"/>
                  </a:cxn>
                  <a:cxn ang="0">
                    <a:pos x="217" y="800"/>
                  </a:cxn>
                  <a:cxn ang="0">
                    <a:pos x="164" y="740"/>
                  </a:cxn>
                </a:cxnLst>
                <a:rect l="0" t="0" r="r" b="b"/>
                <a:pathLst>
                  <a:path w="939" h="1632">
                    <a:moveTo>
                      <a:pt x="164" y="740"/>
                    </a:moveTo>
                    <a:lnTo>
                      <a:pt x="164" y="720"/>
                    </a:lnTo>
                    <a:lnTo>
                      <a:pt x="204" y="708"/>
                    </a:lnTo>
                    <a:lnTo>
                      <a:pt x="247" y="712"/>
                    </a:lnTo>
                    <a:lnTo>
                      <a:pt x="261" y="662"/>
                    </a:lnTo>
                    <a:lnTo>
                      <a:pt x="365" y="547"/>
                    </a:lnTo>
                    <a:lnTo>
                      <a:pt x="415" y="502"/>
                    </a:lnTo>
                    <a:lnTo>
                      <a:pt x="464" y="492"/>
                    </a:lnTo>
                    <a:lnTo>
                      <a:pt x="446" y="455"/>
                    </a:lnTo>
                    <a:lnTo>
                      <a:pt x="524" y="332"/>
                    </a:lnTo>
                    <a:lnTo>
                      <a:pt x="540" y="257"/>
                    </a:lnTo>
                    <a:lnTo>
                      <a:pt x="446" y="363"/>
                    </a:lnTo>
                    <a:lnTo>
                      <a:pt x="396" y="421"/>
                    </a:lnTo>
                    <a:lnTo>
                      <a:pt x="376" y="440"/>
                    </a:lnTo>
                    <a:lnTo>
                      <a:pt x="347" y="353"/>
                    </a:lnTo>
                    <a:lnTo>
                      <a:pt x="352" y="283"/>
                    </a:lnTo>
                    <a:lnTo>
                      <a:pt x="347" y="246"/>
                    </a:lnTo>
                    <a:lnTo>
                      <a:pt x="389" y="186"/>
                    </a:lnTo>
                    <a:lnTo>
                      <a:pt x="427" y="89"/>
                    </a:lnTo>
                    <a:lnTo>
                      <a:pt x="436" y="21"/>
                    </a:lnTo>
                    <a:lnTo>
                      <a:pt x="459" y="0"/>
                    </a:lnTo>
                    <a:lnTo>
                      <a:pt x="480" y="45"/>
                    </a:lnTo>
                    <a:lnTo>
                      <a:pt x="524" y="60"/>
                    </a:lnTo>
                    <a:lnTo>
                      <a:pt x="647" y="108"/>
                    </a:lnTo>
                    <a:lnTo>
                      <a:pt x="631" y="138"/>
                    </a:lnTo>
                    <a:lnTo>
                      <a:pt x="668" y="128"/>
                    </a:lnTo>
                    <a:lnTo>
                      <a:pt x="707" y="157"/>
                    </a:lnTo>
                    <a:lnTo>
                      <a:pt x="741" y="217"/>
                    </a:lnTo>
                    <a:lnTo>
                      <a:pt x="774" y="350"/>
                    </a:lnTo>
                    <a:lnTo>
                      <a:pt x="762" y="442"/>
                    </a:lnTo>
                    <a:lnTo>
                      <a:pt x="749" y="533"/>
                    </a:lnTo>
                    <a:lnTo>
                      <a:pt x="751" y="605"/>
                    </a:lnTo>
                    <a:lnTo>
                      <a:pt x="783" y="680"/>
                    </a:lnTo>
                    <a:lnTo>
                      <a:pt x="869" y="815"/>
                    </a:lnTo>
                    <a:lnTo>
                      <a:pt x="906" y="870"/>
                    </a:lnTo>
                    <a:lnTo>
                      <a:pt x="903" y="902"/>
                    </a:lnTo>
                    <a:lnTo>
                      <a:pt x="882" y="983"/>
                    </a:lnTo>
                    <a:lnTo>
                      <a:pt x="817" y="985"/>
                    </a:lnTo>
                    <a:lnTo>
                      <a:pt x="788" y="997"/>
                    </a:lnTo>
                    <a:lnTo>
                      <a:pt x="764" y="1046"/>
                    </a:lnTo>
                    <a:lnTo>
                      <a:pt x="712" y="1114"/>
                    </a:lnTo>
                    <a:lnTo>
                      <a:pt x="749" y="1163"/>
                    </a:lnTo>
                    <a:lnTo>
                      <a:pt x="739" y="1245"/>
                    </a:lnTo>
                    <a:lnTo>
                      <a:pt x="741" y="1278"/>
                    </a:lnTo>
                    <a:lnTo>
                      <a:pt x="767" y="1263"/>
                    </a:lnTo>
                    <a:lnTo>
                      <a:pt x="869" y="1310"/>
                    </a:lnTo>
                    <a:lnTo>
                      <a:pt x="913" y="1378"/>
                    </a:lnTo>
                    <a:lnTo>
                      <a:pt x="929" y="1435"/>
                    </a:lnTo>
                    <a:lnTo>
                      <a:pt x="939" y="1477"/>
                    </a:lnTo>
                    <a:lnTo>
                      <a:pt x="884" y="1548"/>
                    </a:lnTo>
                    <a:lnTo>
                      <a:pt x="799" y="1618"/>
                    </a:lnTo>
                    <a:lnTo>
                      <a:pt x="781" y="1632"/>
                    </a:lnTo>
                    <a:lnTo>
                      <a:pt x="739" y="1620"/>
                    </a:lnTo>
                    <a:lnTo>
                      <a:pt x="702" y="1550"/>
                    </a:lnTo>
                    <a:lnTo>
                      <a:pt x="621" y="1503"/>
                    </a:lnTo>
                    <a:lnTo>
                      <a:pt x="606" y="1427"/>
                    </a:lnTo>
                    <a:lnTo>
                      <a:pt x="493" y="1383"/>
                    </a:lnTo>
                    <a:lnTo>
                      <a:pt x="441" y="1336"/>
                    </a:lnTo>
                    <a:lnTo>
                      <a:pt x="420" y="1080"/>
                    </a:lnTo>
                    <a:lnTo>
                      <a:pt x="302" y="1148"/>
                    </a:lnTo>
                    <a:lnTo>
                      <a:pt x="255" y="1166"/>
                    </a:lnTo>
                    <a:lnTo>
                      <a:pt x="277" y="1200"/>
                    </a:lnTo>
                    <a:lnTo>
                      <a:pt x="247" y="1255"/>
                    </a:lnTo>
                    <a:lnTo>
                      <a:pt x="255" y="1307"/>
                    </a:lnTo>
                    <a:lnTo>
                      <a:pt x="294" y="1360"/>
                    </a:lnTo>
                    <a:lnTo>
                      <a:pt x="337" y="1372"/>
                    </a:lnTo>
                    <a:lnTo>
                      <a:pt x="365" y="1420"/>
                    </a:lnTo>
                    <a:lnTo>
                      <a:pt x="381" y="1457"/>
                    </a:lnTo>
                    <a:lnTo>
                      <a:pt x="355" y="1472"/>
                    </a:lnTo>
                    <a:lnTo>
                      <a:pt x="294" y="1475"/>
                    </a:lnTo>
                    <a:lnTo>
                      <a:pt x="242" y="1490"/>
                    </a:lnTo>
                    <a:lnTo>
                      <a:pt x="149" y="1445"/>
                    </a:lnTo>
                    <a:lnTo>
                      <a:pt x="102" y="1435"/>
                    </a:lnTo>
                    <a:lnTo>
                      <a:pt x="88" y="1412"/>
                    </a:lnTo>
                    <a:lnTo>
                      <a:pt x="88" y="1365"/>
                    </a:lnTo>
                    <a:lnTo>
                      <a:pt x="60" y="1240"/>
                    </a:lnTo>
                    <a:lnTo>
                      <a:pt x="18" y="1150"/>
                    </a:lnTo>
                    <a:lnTo>
                      <a:pt x="0" y="1048"/>
                    </a:lnTo>
                    <a:lnTo>
                      <a:pt x="15" y="1009"/>
                    </a:lnTo>
                    <a:lnTo>
                      <a:pt x="72" y="942"/>
                    </a:lnTo>
                    <a:lnTo>
                      <a:pt x="120" y="925"/>
                    </a:lnTo>
                    <a:lnTo>
                      <a:pt x="140" y="897"/>
                    </a:lnTo>
                    <a:lnTo>
                      <a:pt x="204" y="870"/>
                    </a:lnTo>
                    <a:lnTo>
                      <a:pt x="217" y="800"/>
                    </a:lnTo>
                    <a:lnTo>
                      <a:pt x="190" y="758"/>
                    </a:lnTo>
                    <a:lnTo>
                      <a:pt x="164" y="740"/>
                    </a:lnTo>
                    <a:lnTo>
                      <a:pt x="164" y="740"/>
                    </a:lnTo>
                    <a:close/>
                  </a:path>
                </a:pathLst>
              </a:custGeom>
              <a:solidFill>
                <a:srgbClr val="80B9DB"/>
              </a:solidFill>
              <a:ln w="9525">
                <a:noFill/>
                <a:round/>
                <a:headEnd/>
                <a:tailEnd/>
              </a:ln>
            </p:spPr>
            <p:txBody>
              <a:bodyPr/>
              <a:lstStyle/>
              <a:p>
                <a:endParaRPr lang="tr-TR"/>
              </a:p>
            </p:txBody>
          </p:sp>
          <p:sp>
            <p:nvSpPr>
              <p:cNvPr id="388289" name="Freeform 193"/>
              <p:cNvSpPr>
                <a:spLocks/>
              </p:cNvSpPr>
              <p:nvPr/>
            </p:nvSpPr>
            <p:spPr bwMode="auto">
              <a:xfrm>
                <a:off x="2929" y="1479"/>
                <a:ext cx="157" cy="470"/>
              </a:xfrm>
              <a:custGeom>
                <a:avLst/>
                <a:gdLst/>
                <a:ahLst/>
                <a:cxnLst>
                  <a:cxn ang="0">
                    <a:pos x="53" y="0"/>
                  </a:cxn>
                  <a:cxn ang="0">
                    <a:pos x="34" y="36"/>
                  </a:cxn>
                  <a:cxn ang="0">
                    <a:pos x="28" y="60"/>
                  </a:cxn>
                  <a:cxn ang="0">
                    <a:pos x="47" y="102"/>
                  </a:cxn>
                  <a:cxn ang="0">
                    <a:pos x="26" y="143"/>
                  </a:cxn>
                  <a:cxn ang="0">
                    <a:pos x="0" y="204"/>
                  </a:cxn>
                  <a:cxn ang="0">
                    <a:pos x="37" y="172"/>
                  </a:cxn>
                  <a:cxn ang="0">
                    <a:pos x="21" y="240"/>
                  </a:cxn>
                  <a:cxn ang="0">
                    <a:pos x="53" y="219"/>
                  </a:cxn>
                  <a:cxn ang="0">
                    <a:pos x="78" y="253"/>
                  </a:cxn>
                  <a:cxn ang="0">
                    <a:pos x="65" y="297"/>
                  </a:cxn>
                  <a:cxn ang="0">
                    <a:pos x="81" y="352"/>
                  </a:cxn>
                  <a:cxn ang="0">
                    <a:pos x="16" y="319"/>
                  </a:cxn>
                  <a:cxn ang="0">
                    <a:pos x="42" y="376"/>
                  </a:cxn>
                  <a:cxn ang="0">
                    <a:pos x="47" y="470"/>
                  </a:cxn>
                  <a:cxn ang="0">
                    <a:pos x="157" y="352"/>
                  </a:cxn>
                  <a:cxn ang="0">
                    <a:pos x="120" y="260"/>
                  </a:cxn>
                  <a:cxn ang="0">
                    <a:pos x="131" y="164"/>
                  </a:cxn>
                  <a:cxn ang="0">
                    <a:pos x="83" y="102"/>
                  </a:cxn>
                  <a:cxn ang="0">
                    <a:pos x="102" y="44"/>
                  </a:cxn>
                  <a:cxn ang="0">
                    <a:pos x="53" y="0"/>
                  </a:cxn>
                  <a:cxn ang="0">
                    <a:pos x="53" y="0"/>
                  </a:cxn>
                </a:cxnLst>
                <a:rect l="0" t="0" r="r" b="b"/>
                <a:pathLst>
                  <a:path w="157" h="470">
                    <a:moveTo>
                      <a:pt x="53" y="0"/>
                    </a:moveTo>
                    <a:lnTo>
                      <a:pt x="34" y="36"/>
                    </a:lnTo>
                    <a:lnTo>
                      <a:pt x="28" y="60"/>
                    </a:lnTo>
                    <a:lnTo>
                      <a:pt x="47" y="102"/>
                    </a:lnTo>
                    <a:lnTo>
                      <a:pt x="26" y="143"/>
                    </a:lnTo>
                    <a:lnTo>
                      <a:pt x="0" y="204"/>
                    </a:lnTo>
                    <a:lnTo>
                      <a:pt x="37" y="172"/>
                    </a:lnTo>
                    <a:lnTo>
                      <a:pt x="21" y="240"/>
                    </a:lnTo>
                    <a:lnTo>
                      <a:pt x="53" y="219"/>
                    </a:lnTo>
                    <a:lnTo>
                      <a:pt x="78" y="253"/>
                    </a:lnTo>
                    <a:lnTo>
                      <a:pt x="65" y="297"/>
                    </a:lnTo>
                    <a:lnTo>
                      <a:pt x="81" y="352"/>
                    </a:lnTo>
                    <a:lnTo>
                      <a:pt x="16" y="319"/>
                    </a:lnTo>
                    <a:lnTo>
                      <a:pt x="42" y="376"/>
                    </a:lnTo>
                    <a:lnTo>
                      <a:pt x="47" y="470"/>
                    </a:lnTo>
                    <a:lnTo>
                      <a:pt x="157" y="352"/>
                    </a:lnTo>
                    <a:lnTo>
                      <a:pt x="120" y="260"/>
                    </a:lnTo>
                    <a:lnTo>
                      <a:pt x="131" y="164"/>
                    </a:lnTo>
                    <a:lnTo>
                      <a:pt x="83" y="102"/>
                    </a:lnTo>
                    <a:lnTo>
                      <a:pt x="102" y="44"/>
                    </a:lnTo>
                    <a:lnTo>
                      <a:pt x="53" y="0"/>
                    </a:lnTo>
                    <a:lnTo>
                      <a:pt x="53" y="0"/>
                    </a:lnTo>
                    <a:close/>
                  </a:path>
                </a:pathLst>
              </a:custGeom>
              <a:solidFill>
                <a:srgbClr val="FF3333"/>
              </a:solidFill>
              <a:ln w="9525">
                <a:noFill/>
                <a:round/>
                <a:headEnd/>
                <a:tailEnd/>
              </a:ln>
            </p:spPr>
            <p:txBody>
              <a:bodyPr/>
              <a:lstStyle/>
              <a:p>
                <a:endParaRPr lang="tr-TR"/>
              </a:p>
            </p:txBody>
          </p:sp>
          <p:sp>
            <p:nvSpPr>
              <p:cNvPr id="388290" name="Freeform 194"/>
              <p:cNvSpPr>
                <a:spLocks/>
              </p:cNvSpPr>
              <p:nvPr/>
            </p:nvSpPr>
            <p:spPr bwMode="auto">
              <a:xfrm>
                <a:off x="3072" y="2077"/>
                <a:ext cx="170" cy="194"/>
              </a:xfrm>
              <a:custGeom>
                <a:avLst/>
                <a:gdLst/>
                <a:ahLst/>
                <a:cxnLst>
                  <a:cxn ang="0">
                    <a:pos x="124" y="11"/>
                  </a:cxn>
                  <a:cxn ang="0">
                    <a:pos x="0" y="104"/>
                  </a:cxn>
                  <a:cxn ang="0">
                    <a:pos x="40" y="146"/>
                  </a:cxn>
                  <a:cxn ang="0">
                    <a:pos x="79" y="181"/>
                  </a:cxn>
                  <a:cxn ang="0">
                    <a:pos x="118" y="194"/>
                  </a:cxn>
                  <a:cxn ang="0">
                    <a:pos x="137" y="183"/>
                  </a:cxn>
                  <a:cxn ang="0">
                    <a:pos x="134" y="131"/>
                  </a:cxn>
                  <a:cxn ang="0">
                    <a:pos x="170" y="42"/>
                  </a:cxn>
                  <a:cxn ang="0">
                    <a:pos x="152" y="0"/>
                  </a:cxn>
                  <a:cxn ang="0">
                    <a:pos x="124" y="11"/>
                  </a:cxn>
                  <a:cxn ang="0">
                    <a:pos x="124" y="11"/>
                  </a:cxn>
                </a:cxnLst>
                <a:rect l="0" t="0" r="r" b="b"/>
                <a:pathLst>
                  <a:path w="170" h="194">
                    <a:moveTo>
                      <a:pt x="124" y="11"/>
                    </a:moveTo>
                    <a:lnTo>
                      <a:pt x="0" y="104"/>
                    </a:lnTo>
                    <a:lnTo>
                      <a:pt x="40" y="146"/>
                    </a:lnTo>
                    <a:lnTo>
                      <a:pt x="79" y="181"/>
                    </a:lnTo>
                    <a:lnTo>
                      <a:pt x="118" y="194"/>
                    </a:lnTo>
                    <a:lnTo>
                      <a:pt x="137" y="183"/>
                    </a:lnTo>
                    <a:lnTo>
                      <a:pt x="134" y="131"/>
                    </a:lnTo>
                    <a:lnTo>
                      <a:pt x="170" y="42"/>
                    </a:lnTo>
                    <a:lnTo>
                      <a:pt x="152" y="0"/>
                    </a:lnTo>
                    <a:lnTo>
                      <a:pt x="124" y="11"/>
                    </a:lnTo>
                    <a:lnTo>
                      <a:pt x="124" y="11"/>
                    </a:lnTo>
                    <a:close/>
                  </a:path>
                </a:pathLst>
              </a:custGeom>
              <a:solidFill>
                <a:srgbClr val="FF3333"/>
              </a:solidFill>
              <a:ln w="9525">
                <a:noFill/>
                <a:round/>
                <a:headEnd/>
                <a:tailEnd/>
              </a:ln>
            </p:spPr>
            <p:txBody>
              <a:bodyPr/>
              <a:lstStyle/>
              <a:p>
                <a:endParaRPr lang="tr-TR"/>
              </a:p>
            </p:txBody>
          </p:sp>
          <p:sp>
            <p:nvSpPr>
              <p:cNvPr id="388291" name="Freeform 195"/>
              <p:cNvSpPr>
                <a:spLocks/>
              </p:cNvSpPr>
              <p:nvPr/>
            </p:nvSpPr>
            <p:spPr bwMode="auto">
              <a:xfrm>
                <a:off x="2193" y="1973"/>
                <a:ext cx="310" cy="282"/>
              </a:xfrm>
              <a:custGeom>
                <a:avLst/>
                <a:gdLst/>
                <a:ahLst/>
                <a:cxnLst>
                  <a:cxn ang="0">
                    <a:pos x="65" y="13"/>
                  </a:cxn>
                  <a:cxn ang="0">
                    <a:pos x="87" y="0"/>
                  </a:cxn>
                  <a:cxn ang="0">
                    <a:pos x="112" y="8"/>
                  </a:cxn>
                  <a:cxn ang="0">
                    <a:pos x="152" y="23"/>
                  </a:cxn>
                  <a:cxn ang="0">
                    <a:pos x="172" y="15"/>
                  </a:cxn>
                  <a:cxn ang="0">
                    <a:pos x="204" y="26"/>
                  </a:cxn>
                  <a:cxn ang="0">
                    <a:pos x="240" y="46"/>
                  </a:cxn>
                  <a:cxn ang="0">
                    <a:pos x="250" y="18"/>
                  </a:cxn>
                  <a:cxn ang="0">
                    <a:pos x="279" y="46"/>
                  </a:cxn>
                  <a:cxn ang="0">
                    <a:pos x="310" y="112"/>
                  </a:cxn>
                  <a:cxn ang="0">
                    <a:pos x="282" y="110"/>
                  </a:cxn>
                  <a:cxn ang="0">
                    <a:pos x="264" y="161"/>
                  </a:cxn>
                  <a:cxn ang="0">
                    <a:pos x="230" y="188"/>
                  </a:cxn>
                  <a:cxn ang="0">
                    <a:pos x="162" y="268"/>
                  </a:cxn>
                  <a:cxn ang="0">
                    <a:pos x="144" y="266"/>
                  </a:cxn>
                  <a:cxn ang="0">
                    <a:pos x="128" y="253"/>
                  </a:cxn>
                  <a:cxn ang="0">
                    <a:pos x="97" y="282"/>
                  </a:cxn>
                  <a:cxn ang="0">
                    <a:pos x="80" y="268"/>
                  </a:cxn>
                  <a:cxn ang="0">
                    <a:pos x="107" y="225"/>
                  </a:cxn>
                  <a:cxn ang="0">
                    <a:pos x="130" y="153"/>
                  </a:cxn>
                  <a:cxn ang="0">
                    <a:pos x="97" y="170"/>
                  </a:cxn>
                  <a:cxn ang="0">
                    <a:pos x="50" y="250"/>
                  </a:cxn>
                  <a:cxn ang="0">
                    <a:pos x="15" y="256"/>
                  </a:cxn>
                  <a:cxn ang="0">
                    <a:pos x="13" y="219"/>
                  </a:cxn>
                  <a:cxn ang="0">
                    <a:pos x="26" y="201"/>
                  </a:cxn>
                  <a:cxn ang="0">
                    <a:pos x="0" y="177"/>
                  </a:cxn>
                  <a:cxn ang="0">
                    <a:pos x="13" y="148"/>
                  </a:cxn>
                  <a:cxn ang="0">
                    <a:pos x="47" y="128"/>
                  </a:cxn>
                  <a:cxn ang="0">
                    <a:pos x="102" y="88"/>
                  </a:cxn>
                  <a:cxn ang="0">
                    <a:pos x="135" y="141"/>
                  </a:cxn>
                  <a:cxn ang="0">
                    <a:pos x="128" y="83"/>
                  </a:cxn>
                  <a:cxn ang="0">
                    <a:pos x="149" y="63"/>
                  </a:cxn>
                  <a:cxn ang="0">
                    <a:pos x="110" y="33"/>
                  </a:cxn>
                  <a:cxn ang="0">
                    <a:pos x="65" y="13"/>
                  </a:cxn>
                  <a:cxn ang="0">
                    <a:pos x="65" y="13"/>
                  </a:cxn>
                </a:cxnLst>
                <a:rect l="0" t="0" r="r" b="b"/>
                <a:pathLst>
                  <a:path w="310" h="282">
                    <a:moveTo>
                      <a:pt x="65" y="13"/>
                    </a:moveTo>
                    <a:lnTo>
                      <a:pt x="87" y="0"/>
                    </a:lnTo>
                    <a:lnTo>
                      <a:pt x="112" y="8"/>
                    </a:lnTo>
                    <a:lnTo>
                      <a:pt x="152" y="23"/>
                    </a:lnTo>
                    <a:lnTo>
                      <a:pt x="172" y="15"/>
                    </a:lnTo>
                    <a:lnTo>
                      <a:pt x="204" y="26"/>
                    </a:lnTo>
                    <a:lnTo>
                      <a:pt x="240" y="46"/>
                    </a:lnTo>
                    <a:lnTo>
                      <a:pt x="250" y="18"/>
                    </a:lnTo>
                    <a:lnTo>
                      <a:pt x="279" y="46"/>
                    </a:lnTo>
                    <a:lnTo>
                      <a:pt x="310" y="112"/>
                    </a:lnTo>
                    <a:lnTo>
                      <a:pt x="282" y="110"/>
                    </a:lnTo>
                    <a:lnTo>
                      <a:pt x="264" y="161"/>
                    </a:lnTo>
                    <a:lnTo>
                      <a:pt x="230" y="188"/>
                    </a:lnTo>
                    <a:lnTo>
                      <a:pt x="162" y="268"/>
                    </a:lnTo>
                    <a:lnTo>
                      <a:pt x="144" y="266"/>
                    </a:lnTo>
                    <a:lnTo>
                      <a:pt x="128" y="253"/>
                    </a:lnTo>
                    <a:lnTo>
                      <a:pt x="97" y="282"/>
                    </a:lnTo>
                    <a:lnTo>
                      <a:pt x="80" y="268"/>
                    </a:lnTo>
                    <a:lnTo>
                      <a:pt x="107" y="225"/>
                    </a:lnTo>
                    <a:lnTo>
                      <a:pt x="130" y="153"/>
                    </a:lnTo>
                    <a:lnTo>
                      <a:pt x="97" y="170"/>
                    </a:lnTo>
                    <a:lnTo>
                      <a:pt x="50" y="250"/>
                    </a:lnTo>
                    <a:lnTo>
                      <a:pt x="15" y="256"/>
                    </a:lnTo>
                    <a:lnTo>
                      <a:pt x="13" y="219"/>
                    </a:lnTo>
                    <a:lnTo>
                      <a:pt x="26" y="201"/>
                    </a:lnTo>
                    <a:lnTo>
                      <a:pt x="0" y="177"/>
                    </a:lnTo>
                    <a:lnTo>
                      <a:pt x="13" y="148"/>
                    </a:lnTo>
                    <a:lnTo>
                      <a:pt x="47" y="128"/>
                    </a:lnTo>
                    <a:lnTo>
                      <a:pt x="102" y="88"/>
                    </a:lnTo>
                    <a:lnTo>
                      <a:pt x="135" y="141"/>
                    </a:lnTo>
                    <a:lnTo>
                      <a:pt x="128" y="83"/>
                    </a:lnTo>
                    <a:lnTo>
                      <a:pt x="149" y="63"/>
                    </a:lnTo>
                    <a:lnTo>
                      <a:pt x="110" y="33"/>
                    </a:lnTo>
                    <a:lnTo>
                      <a:pt x="65" y="13"/>
                    </a:lnTo>
                    <a:lnTo>
                      <a:pt x="65" y="13"/>
                    </a:lnTo>
                    <a:close/>
                  </a:path>
                </a:pathLst>
              </a:custGeom>
              <a:solidFill>
                <a:srgbClr val="FFD8C8"/>
              </a:solidFill>
              <a:ln w="9525">
                <a:noFill/>
                <a:round/>
                <a:headEnd/>
                <a:tailEnd/>
              </a:ln>
            </p:spPr>
            <p:txBody>
              <a:bodyPr/>
              <a:lstStyle/>
              <a:p>
                <a:endParaRPr lang="tr-TR"/>
              </a:p>
            </p:txBody>
          </p:sp>
          <p:sp>
            <p:nvSpPr>
              <p:cNvPr id="388292" name="Freeform 196"/>
              <p:cNvSpPr>
                <a:spLocks/>
              </p:cNvSpPr>
              <p:nvPr/>
            </p:nvSpPr>
            <p:spPr bwMode="auto">
              <a:xfrm>
                <a:off x="2555" y="2101"/>
                <a:ext cx="372" cy="225"/>
              </a:xfrm>
              <a:custGeom>
                <a:avLst/>
                <a:gdLst/>
                <a:ahLst/>
                <a:cxnLst>
                  <a:cxn ang="0">
                    <a:pos x="97" y="0"/>
                  </a:cxn>
                  <a:cxn ang="0">
                    <a:pos x="127" y="7"/>
                  </a:cxn>
                  <a:cxn ang="0">
                    <a:pos x="155" y="20"/>
                  </a:cxn>
                  <a:cxn ang="0">
                    <a:pos x="202" y="30"/>
                  </a:cxn>
                  <a:cxn ang="0">
                    <a:pos x="252" y="13"/>
                  </a:cxn>
                  <a:cxn ang="0">
                    <a:pos x="280" y="15"/>
                  </a:cxn>
                  <a:cxn ang="0">
                    <a:pos x="293" y="30"/>
                  </a:cxn>
                  <a:cxn ang="0">
                    <a:pos x="319" y="23"/>
                  </a:cxn>
                  <a:cxn ang="0">
                    <a:pos x="354" y="42"/>
                  </a:cxn>
                  <a:cxn ang="0">
                    <a:pos x="372" y="93"/>
                  </a:cxn>
                  <a:cxn ang="0">
                    <a:pos x="354" y="140"/>
                  </a:cxn>
                  <a:cxn ang="0">
                    <a:pos x="317" y="154"/>
                  </a:cxn>
                  <a:cxn ang="0">
                    <a:pos x="249" y="200"/>
                  </a:cxn>
                  <a:cxn ang="0">
                    <a:pos x="205" y="203"/>
                  </a:cxn>
                  <a:cxn ang="0">
                    <a:pos x="142" y="195"/>
                  </a:cxn>
                  <a:cxn ang="0">
                    <a:pos x="50" y="225"/>
                  </a:cxn>
                  <a:cxn ang="0">
                    <a:pos x="42" y="198"/>
                  </a:cxn>
                  <a:cxn ang="0">
                    <a:pos x="0" y="183"/>
                  </a:cxn>
                  <a:cxn ang="0">
                    <a:pos x="12" y="167"/>
                  </a:cxn>
                  <a:cxn ang="0">
                    <a:pos x="37" y="151"/>
                  </a:cxn>
                  <a:cxn ang="0">
                    <a:pos x="58" y="154"/>
                  </a:cxn>
                  <a:cxn ang="0">
                    <a:pos x="50" y="128"/>
                  </a:cxn>
                  <a:cxn ang="0">
                    <a:pos x="72" y="115"/>
                  </a:cxn>
                  <a:cxn ang="0">
                    <a:pos x="165" y="107"/>
                  </a:cxn>
                  <a:cxn ang="0">
                    <a:pos x="162" y="78"/>
                  </a:cxn>
                  <a:cxn ang="0">
                    <a:pos x="132" y="39"/>
                  </a:cxn>
                  <a:cxn ang="0">
                    <a:pos x="100" y="18"/>
                  </a:cxn>
                  <a:cxn ang="0">
                    <a:pos x="97" y="0"/>
                  </a:cxn>
                  <a:cxn ang="0">
                    <a:pos x="97" y="0"/>
                  </a:cxn>
                </a:cxnLst>
                <a:rect l="0" t="0" r="r" b="b"/>
                <a:pathLst>
                  <a:path w="372" h="225">
                    <a:moveTo>
                      <a:pt x="97" y="0"/>
                    </a:moveTo>
                    <a:lnTo>
                      <a:pt x="127" y="7"/>
                    </a:lnTo>
                    <a:lnTo>
                      <a:pt x="155" y="20"/>
                    </a:lnTo>
                    <a:lnTo>
                      <a:pt x="202" y="30"/>
                    </a:lnTo>
                    <a:lnTo>
                      <a:pt x="252" y="13"/>
                    </a:lnTo>
                    <a:lnTo>
                      <a:pt x="280" y="15"/>
                    </a:lnTo>
                    <a:lnTo>
                      <a:pt x="293" y="30"/>
                    </a:lnTo>
                    <a:lnTo>
                      <a:pt x="319" y="23"/>
                    </a:lnTo>
                    <a:lnTo>
                      <a:pt x="354" y="42"/>
                    </a:lnTo>
                    <a:lnTo>
                      <a:pt x="372" y="93"/>
                    </a:lnTo>
                    <a:lnTo>
                      <a:pt x="354" y="140"/>
                    </a:lnTo>
                    <a:lnTo>
                      <a:pt x="317" y="154"/>
                    </a:lnTo>
                    <a:lnTo>
                      <a:pt x="249" y="200"/>
                    </a:lnTo>
                    <a:lnTo>
                      <a:pt x="205" y="203"/>
                    </a:lnTo>
                    <a:lnTo>
                      <a:pt x="142" y="195"/>
                    </a:lnTo>
                    <a:lnTo>
                      <a:pt x="50" y="225"/>
                    </a:lnTo>
                    <a:lnTo>
                      <a:pt x="42" y="198"/>
                    </a:lnTo>
                    <a:lnTo>
                      <a:pt x="0" y="183"/>
                    </a:lnTo>
                    <a:lnTo>
                      <a:pt x="12" y="167"/>
                    </a:lnTo>
                    <a:lnTo>
                      <a:pt x="37" y="151"/>
                    </a:lnTo>
                    <a:lnTo>
                      <a:pt x="58" y="154"/>
                    </a:lnTo>
                    <a:lnTo>
                      <a:pt x="50" y="128"/>
                    </a:lnTo>
                    <a:lnTo>
                      <a:pt x="72" y="115"/>
                    </a:lnTo>
                    <a:lnTo>
                      <a:pt x="165" y="107"/>
                    </a:lnTo>
                    <a:lnTo>
                      <a:pt x="162" y="78"/>
                    </a:lnTo>
                    <a:lnTo>
                      <a:pt x="132" y="39"/>
                    </a:lnTo>
                    <a:lnTo>
                      <a:pt x="100" y="18"/>
                    </a:lnTo>
                    <a:lnTo>
                      <a:pt x="97" y="0"/>
                    </a:lnTo>
                    <a:lnTo>
                      <a:pt x="97" y="0"/>
                    </a:lnTo>
                    <a:close/>
                  </a:path>
                </a:pathLst>
              </a:custGeom>
              <a:solidFill>
                <a:srgbClr val="FFD8C8"/>
              </a:solidFill>
              <a:ln w="9525">
                <a:noFill/>
                <a:round/>
                <a:headEnd/>
                <a:tailEnd/>
              </a:ln>
            </p:spPr>
            <p:txBody>
              <a:bodyPr/>
              <a:lstStyle/>
              <a:p>
                <a:endParaRPr lang="tr-TR"/>
              </a:p>
            </p:txBody>
          </p:sp>
          <p:sp>
            <p:nvSpPr>
              <p:cNvPr id="388293" name="Freeform 197"/>
              <p:cNvSpPr>
                <a:spLocks/>
              </p:cNvSpPr>
              <p:nvPr/>
            </p:nvSpPr>
            <p:spPr bwMode="auto">
              <a:xfrm>
                <a:off x="2804" y="1013"/>
                <a:ext cx="266" cy="455"/>
              </a:xfrm>
              <a:custGeom>
                <a:avLst/>
                <a:gdLst/>
                <a:ahLst/>
                <a:cxnLst>
                  <a:cxn ang="0">
                    <a:pos x="0" y="73"/>
                  </a:cxn>
                  <a:cxn ang="0">
                    <a:pos x="0" y="121"/>
                  </a:cxn>
                  <a:cxn ang="0">
                    <a:pos x="5" y="154"/>
                  </a:cxn>
                  <a:cxn ang="0">
                    <a:pos x="16" y="170"/>
                  </a:cxn>
                  <a:cxn ang="0">
                    <a:pos x="50" y="181"/>
                  </a:cxn>
                  <a:cxn ang="0">
                    <a:pos x="46" y="201"/>
                  </a:cxn>
                  <a:cxn ang="0">
                    <a:pos x="26" y="223"/>
                  </a:cxn>
                  <a:cxn ang="0">
                    <a:pos x="28" y="261"/>
                  </a:cxn>
                  <a:cxn ang="0">
                    <a:pos x="52" y="290"/>
                  </a:cxn>
                  <a:cxn ang="0">
                    <a:pos x="71" y="306"/>
                  </a:cxn>
                  <a:cxn ang="0">
                    <a:pos x="76" y="347"/>
                  </a:cxn>
                  <a:cxn ang="0">
                    <a:pos x="106" y="363"/>
                  </a:cxn>
                  <a:cxn ang="0">
                    <a:pos x="114" y="399"/>
                  </a:cxn>
                  <a:cxn ang="0">
                    <a:pos x="130" y="408"/>
                  </a:cxn>
                  <a:cxn ang="0">
                    <a:pos x="138" y="445"/>
                  </a:cxn>
                  <a:cxn ang="0">
                    <a:pos x="178" y="439"/>
                  </a:cxn>
                  <a:cxn ang="0">
                    <a:pos x="206" y="455"/>
                  </a:cxn>
                  <a:cxn ang="0">
                    <a:pos x="266" y="405"/>
                  </a:cxn>
                  <a:cxn ang="0">
                    <a:pos x="250" y="366"/>
                  </a:cxn>
                  <a:cxn ang="0">
                    <a:pos x="250" y="311"/>
                  </a:cxn>
                  <a:cxn ang="0">
                    <a:pos x="213" y="319"/>
                  </a:cxn>
                  <a:cxn ang="0">
                    <a:pos x="213" y="253"/>
                  </a:cxn>
                  <a:cxn ang="0">
                    <a:pos x="201" y="181"/>
                  </a:cxn>
                  <a:cxn ang="0">
                    <a:pos x="175" y="168"/>
                  </a:cxn>
                  <a:cxn ang="0">
                    <a:pos x="172" y="139"/>
                  </a:cxn>
                  <a:cxn ang="0">
                    <a:pos x="133" y="96"/>
                  </a:cxn>
                  <a:cxn ang="0">
                    <a:pos x="141" y="60"/>
                  </a:cxn>
                  <a:cxn ang="0">
                    <a:pos x="118" y="31"/>
                  </a:cxn>
                  <a:cxn ang="0">
                    <a:pos x="146" y="0"/>
                  </a:cxn>
                  <a:cxn ang="0">
                    <a:pos x="88" y="3"/>
                  </a:cxn>
                  <a:cxn ang="0">
                    <a:pos x="68" y="58"/>
                  </a:cxn>
                  <a:cxn ang="0">
                    <a:pos x="31" y="71"/>
                  </a:cxn>
                  <a:cxn ang="0">
                    <a:pos x="0" y="73"/>
                  </a:cxn>
                  <a:cxn ang="0">
                    <a:pos x="0" y="73"/>
                  </a:cxn>
                </a:cxnLst>
                <a:rect l="0" t="0" r="r" b="b"/>
                <a:pathLst>
                  <a:path w="266" h="455">
                    <a:moveTo>
                      <a:pt x="0" y="73"/>
                    </a:moveTo>
                    <a:lnTo>
                      <a:pt x="0" y="121"/>
                    </a:lnTo>
                    <a:lnTo>
                      <a:pt x="5" y="154"/>
                    </a:lnTo>
                    <a:lnTo>
                      <a:pt x="16" y="170"/>
                    </a:lnTo>
                    <a:lnTo>
                      <a:pt x="50" y="181"/>
                    </a:lnTo>
                    <a:lnTo>
                      <a:pt x="46" y="201"/>
                    </a:lnTo>
                    <a:lnTo>
                      <a:pt x="26" y="223"/>
                    </a:lnTo>
                    <a:lnTo>
                      <a:pt x="28" y="261"/>
                    </a:lnTo>
                    <a:lnTo>
                      <a:pt x="52" y="290"/>
                    </a:lnTo>
                    <a:lnTo>
                      <a:pt x="71" y="306"/>
                    </a:lnTo>
                    <a:lnTo>
                      <a:pt x="76" y="347"/>
                    </a:lnTo>
                    <a:lnTo>
                      <a:pt x="106" y="363"/>
                    </a:lnTo>
                    <a:lnTo>
                      <a:pt x="114" y="399"/>
                    </a:lnTo>
                    <a:lnTo>
                      <a:pt x="130" y="408"/>
                    </a:lnTo>
                    <a:lnTo>
                      <a:pt x="138" y="445"/>
                    </a:lnTo>
                    <a:lnTo>
                      <a:pt x="178" y="439"/>
                    </a:lnTo>
                    <a:lnTo>
                      <a:pt x="206" y="455"/>
                    </a:lnTo>
                    <a:lnTo>
                      <a:pt x="266" y="405"/>
                    </a:lnTo>
                    <a:lnTo>
                      <a:pt x="250" y="366"/>
                    </a:lnTo>
                    <a:lnTo>
                      <a:pt x="250" y="311"/>
                    </a:lnTo>
                    <a:lnTo>
                      <a:pt x="213" y="319"/>
                    </a:lnTo>
                    <a:lnTo>
                      <a:pt x="213" y="253"/>
                    </a:lnTo>
                    <a:lnTo>
                      <a:pt x="201" y="181"/>
                    </a:lnTo>
                    <a:lnTo>
                      <a:pt x="175" y="168"/>
                    </a:lnTo>
                    <a:lnTo>
                      <a:pt x="172" y="139"/>
                    </a:lnTo>
                    <a:lnTo>
                      <a:pt x="133" y="96"/>
                    </a:lnTo>
                    <a:lnTo>
                      <a:pt x="141" y="60"/>
                    </a:lnTo>
                    <a:lnTo>
                      <a:pt x="118" y="31"/>
                    </a:lnTo>
                    <a:lnTo>
                      <a:pt x="146" y="0"/>
                    </a:lnTo>
                    <a:lnTo>
                      <a:pt x="88" y="3"/>
                    </a:lnTo>
                    <a:lnTo>
                      <a:pt x="68" y="58"/>
                    </a:lnTo>
                    <a:lnTo>
                      <a:pt x="31" y="71"/>
                    </a:lnTo>
                    <a:lnTo>
                      <a:pt x="0" y="73"/>
                    </a:lnTo>
                    <a:lnTo>
                      <a:pt x="0" y="73"/>
                    </a:lnTo>
                    <a:close/>
                  </a:path>
                </a:pathLst>
              </a:custGeom>
              <a:solidFill>
                <a:srgbClr val="FFD8C8"/>
              </a:solidFill>
              <a:ln w="9525">
                <a:noFill/>
                <a:round/>
                <a:headEnd/>
                <a:tailEnd/>
              </a:ln>
            </p:spPr>
            <p:txBody>
              <a:bodyPr/>
              <a:lstStyle/>
              <a:p>
                <a:endParaRPr lang="tr-TR"/>
              </a:p>
            </p:txBody>
          </p:sp>
          <p:sp>
            <p:nvSpPr>
              <p:cNvPr id="388294" name="Freeform 198"/>
              <p:cNvSpPr>
                <a:spLocks/>
              </p:cNvSpPr>
              <p:nvPr/>
            </p:nvSpPr>
            <p:spPr bwMode="auto">
              <a:xfrm>
                <a:off x="2890" y="1322"/>
                <a:ext cx="76" cy="82"/>
              </a:xfrm>
              <a:custGeom>
                <a:avLst/>
                <a:gdLst/>
                <a:ahLst/>
                <a:cxnLst>
                  <a:cxn ang="0">
                    <a:pos x="6" y="3"/>
                  </a:cxn>
                  <a:cxn ang="0">
                    <a:pos x="0" y="23"/>
                  </a:cxn>
                  <a:cxn ang="0">
                    <a:pos x="10" y="34"/>
                  </a:cxn>
                  <a:cxn ang="0">
                    <a:pos x="31" y="49"/>
                  </a:cxn>
                  <a:cxn ang="0">
                    <a:pos x="36" y="70"/>
                  </a:cxn>
                  <a:cxn ang="0">
                    <a:pos x="46" y="82"/>
                  </a:cxn>
                  <a:cxn ang="0">
                    <a:pos x="62" y="82"/>
                  </a:cxn>
                  <a:cxn ang="0">
                    <a:pos x="76" y="65"/>
                  </a:cxn>
                  <a:cxn ang="0">
                    <a:pos x="71" y="24"/>
                  </a:cxn>
                  <a:cxn ang="0">
                    <a:pos x="22" y="0"/>
                  </a:cxn>
                  <a:cxn ang="0">
                    <a:pos x="6" y="3"/>
                  </a:cxn>
                  <a:cxn ang="0">
                    <a:pos x="6" y="3"/>
                  </a:cxn>
                </a:cxnLst>
                <a:rect l="0" t="0" r="r" b="b"/>
                <a:pathLst>
                  <a:path w="76" h="82">
                    <a:moveTo>
                      <a:pt x="6" y="3"/>
                    </a:moveTo>
                    <a:lnTo>
                      <a:pt x="0" y="23"/>
                    </a:lnTo>
                    <a:lnTo>
                      <a:pt x="10" y="34"/>
                    </a:lnTo>
                    <a:lnTo>
                      <a:pt x="31" y="49"/>
                    </a:lnTo>
                    <a:lnTo>
                      <a:pt x="36" y="70"/>
                    </a:lnTo>
                    <a:lnTo>
                      <a:pt x="46" y="82"/>
                    </a:lnTo>
                    <a:lnTo>
                      <a:pt x="62" y="82"/>
                    </a:lnTo>
                    <a:lnTo>
                      <a:pt x="76" y="65"/>
                    </a:lnTo>
                    <a:lnTo>
                      <a:pt x="71" y="24"/>
                    </a:lnTo>
                    <a:lnTo>
                      <a:pt x="22" y="0"/>
                    </a:lnTo>
                    <a:lnTo>
                      <a:pt x="6" y="3"/>
                    </a:lnTo>
                    <a:lnTo>
                      <a:pt x="6" y="3"/>
                    </a:lnTo>
                    <a:close/>
                  </a:path>
                </a:pathLst>
              </a:custGeom>
              <a:solidFill>
                <a:srgbClr val="FF9999"/>
              </a:solidFill>
              <a:ln w="9525">
                <a:noFill/>
                <a:round/>
                <a:headEnd/>
                <a:tailEnd/>
              </a:ln>
            </p:spPr>
            <p:txBody>
              <a:bodyPr/>
              <a:lstStyle/>
              <a:p>
                <a:endParaRPr lang="tr-TR"/>
              </a:p>
            </p:txBody>
          </p:sp>
          <p:sp>
            <p:nvSpPr>
              <p:cNvPr id="388295" name="Freeform 199"/>
              <p:cNvSpPr>
                <a:spLocks/>
              </p:cNvSpPr>
              <p:nvPr/>
            </p:nvSpPr>
            <p:spPr bwMode="auto">
              <a:xfrm>
                <a:off x="2721" y="915"/>
                <a:ext cx="290" cy="157"/>
              </a:xfrm>
              <a:custGeom>
                <a:avLst/>
                <a:gdLst/>
                <a:ahLst/>
                <a:cxnLst>
                  <a:cxn ang="0">
                    <a:pos x="0" y="148"/>
                  </a:cxn>
                  <a:cxn ang="0">
                    <a:pos x="4" y="61"/>
                  </a:cxn>
                  <a:cxn ang="0">
                    <a:pos x="35" y="50"/>
                  </a:cxn>
                  <a:cxn ang="0">
                    <a:pos x="68" y="45"/>
                  </a:cxn>
                  <a:cxn ang="0">
                    <a:pos x="104" y="16"/>
                  </a:cxn>
                  <a:cxn ang="0">
                    <a:pos x="155" y="7"/>
                  </a:cxn>
                  <a:cxn ang="0">
                    <a:pos x="165" y="5"/>
                  </a:cxn>
                  <a:cxn ang="0">
                    <a:pos x="225" y="0"/>
                  </a:cxn>
                  <a:cxn ang="0">
                    <a:pos x="284" y="8"/>
                  </a:cxn>
                  <a:cxn ang="0">
                    <a:pos x="290" y="19"/>
                  </a:cxn>
                  <a:cxn ang="0">
                    <a:pos x="281" y="27"/>
                  </a:cxn>
                  <a:cxn ang="0">
                    <a:pos x="224" y="20"/>
                  </a:cxn>
                  <a:cxn ang="0">
                    <a:pos x="168" y="28"/>
                  </a:cxn>
                  <a:cxn ang="0">
                    <a:pos x="156" y="28"/>
                  </a:cxn>
                  <a:cxn ang="0">
                    <a:pos x="111" y="35"/>
                  </a:cxn>
                  <a:cxn ang="0">
                    <a:pos x="94" y="52"/>
                  </a:cxn>
                  <a:cxn ang="0">
                    <a:pos x="76" y="66"/>
                  </a:cxn>
                  <a:cxn ang="0">
                    <a:pos x="26" y="92"/>
                  </a:cxn>
                  <a:cxn ang="0">
                    <a:pos x="16" y="117"/>
                  </a:cxn>
                  <a:cxn ang="0">
                    <a:pos x="18" y="147"/>
                  </a:cxn>
                  <a:cxn ang="0">
                    <a:pos x="9" y="157"/>
                  </a:cxn>
                  <a:cxn ang="0">
                    <a:pos x="0" y="148"/>
                  </a:cxn>
                  <a:cxn ang="0">
                    <a:pos x="0" y="148"/>
                  </a:cxn>
                </a:cxnLst>
                <a:rect l="0" t="0" r="r" b="b"/>
                <a:pathLst>
                  <a:path w="290" h="157">
                    <a:moveTo>
                      <a:pt x="0" y="148"/>
                    </a:moveTo>
                    <a:lnTo>
                      <a:pt x="4" y="61"/>
                    </a:lnTo>
                    <a:lnTo>
                      <a:pt x="35" y="50"/>
                    </a:lnTo>
                    <a:lnTo>
                      <a:pt x="68" y="45"/>
                    </a:lnTo>
                    <a:lnTo>
                      <a:pt x="104" y="16"/>
                    </a:lnTo>
                    <a:lnTo>
                      <a:pt x="155" y="7"/>
                    </a:lnTo>
                    <a:lnTo>
                      <a:pt x="165" y="5"/>
                    </a:lnTo>
                    <a:lnTo>
                      <a:pt x="225" y="0"/>
                    </a:lnTo>
                    <a:lnTo>
                      <a:pt x="284" y="8"/>
                    </a:lnTo>
                    <a:lnTo>
                      <a:pt x="290" y="19"/>
                    </a:lnTo>
                    <a:lnTo>
                      <a:pt x="281" y="27"/>
                    </a:lnTo>
                    <a:lnTo>
                      <a:pt x="224" y="20"/>
                    </a:lnTo>
                    <a:lnTo>
                      <a:pt x="168" y="28"/>
                    </a:lnTo>
                    <a:lnTo>
                      <a:pt x="156" y="28"/>
                    </a:lnTo>
                    <a:lnTo>
                      <a:pt x="111" y="35"/>
                    </a:lnTo>
                    <a:lnTo>
                      <a:pt x="94" y="52"/>
                    </a:lnTo>
                    <a:lnTo>
                      <a:pt x="76" y="66"/>
                    </a:lnTo>
                    <a:lnTo>
                      <a:pt x="26" y="92"/>
                    </a:lnTo>
                    <a:lnTo>
                      <a:pt x="16" y="117"/>
                    </a:lnTo>
                    <a:lnTo>
                      <a:pt x="18" y="147"/>
                    </a:lnTo>
                    <a:lnTo>
                      <a:pt x="9" y="157"/>
                    </a:lnTo>
                    <a:lnTo>
                      <a:pt x="0" y="148"/>
                    </a:lnTo>
                    <a:lnTo>
                      <a:pt x="0" y="148"/>
                    </a:lnTo>
                    <a:close/>
                  </a:path>
                </a:pathLst>
              </a:custGeom>
              <a:solidFill>
                <a:srgbClr val="000000"/>
              </a:solidFill>
              <a:ln w="9525">
                <a:noFill/>
                <a:round/>
                <a:headEnd/>
                <a:tailEnd/>
              </a:ln>
            </p:spPr>
            <p:txBody>
              <a:bodyPr/>
              <a:lstStyle/>
              <a:p>
                <a:endParaRPr lang="tr-TR"/>
              </a:p>
            </p:txBody>
          </p:sp>
          <p:sp>
            <p:nvSpPr>
              <p:cNvPr id="388296" name="Freeform 200"/>
              <p:cNvSpPr>
                <a:spLocks/>
              </p:cNvSpPr>
              <p:nvPr/>
            </p:nvSpPr>
            <p:spPr bwMode="auto">
              <a:xfrm>
                <a:off x="2760" y="1004"/>
                <a:ext cx="232" cy="91"/>
              </a:xfrm>
              <a:custGeom>
                <a:avLst/>
                <a:gdLst/>
                <a:ahLst/>
                <a:cxnLst>
                  <a:cxn ang="0">
                    <a:pos x="12" y="56"/>
                  </a:cxn>
                  <a:cxn ang="0">
                    <a:pos x="30" y="67"/>
                  </a:cxn>
                  <a:cxn ang="0">
                    <a:pos x="52" y="69"/>
                  </a:cxn>
                  <a:cxn ang="0">
                    <a:pos x="96" y="54"/>
                  </a:cxn>
                  <a:cxn ang="0">
                    <a:pos x="104" y="53"/>
                  </a:cxn>
                  <a:cxn ang="0">
                    <a:pos x="125" y="19"/>
                  </a:cxn>
                  <a:cxn ang="0">
                    <a:pos x="128" y="15"/>
                  </a:cxn>
                  <a:cxn ang="0">
                    <a:pos x="143" y="5"/>
                  </a:cxn>
                  <a:cxn ang="0">
                    <a:pos x="160" y="0"/>
                  </a:cxn>
                  <a:cxn ang="0">
                    <a:pos x="188" y="1"/>
                  </a:cxn>
                  <a:cxn ang="0">
                    <a:pos x="225" y="12"/>
                  </a:cxn>
                  <a:cxn ang="0">
                    <a:pos x="232" y="22"/>
                  </a:cxn>
                  <a:cxn ang="0">
                    <a:pos x="222" y="30"/>
                  </a:cxn>
                  <a:cxn ang="0">
                    <a:pos x="187" y="28"/>
                  </a:cxn>
                  <a:cxn ang="0">
                    <a:pos x="160" y="27"/>
                  </a:cxn>
                  <a:cxn ang="0">
                    <a:pos x="138" y="29"/>
                  </a:cxn>
                  <a:cxn ang="0">
                    <a:pos x="128" y="50"/>
                  </a:cxn>
                  <a:cxn ang="0">
                    <a:pos x="112" y="69"/>
                  </a:cxn>
                  <a:cxn ang="0">
                    <a:pos x="104" y="75"/>
                  </a:cxn>
                  <a:cxn ang="0">
                    <a:pos x="79" y="85"/>
                  </a:cxn>
                  <a:cxn ang="0">
                    <a:pos x="53" y="91"/>
                  </a:cxn>
                  <a:cxn ang="0">
                    <a:pos x="25" y="87"/>
                  </a:cxn>
                  <a:cxn ang="0">
                    <a:pos x="1" y="70"/>
                  </a:cxn>
                  <a:cxn ang="0">
                    <a:pos x="0" y="58"/>
                  </a:cxn>
                  <a:cxn ang="0">
                    <a:pos x="12" y="56"/>
                  </a:cxn>
                  <a:cxn ang="0">
                    <a:pos x="12" y="56"/>
                  </a:cxn>
                </a:cxnLst>
                <a:rect l="0" t="0" r="r" b="b"/>
                <a:pathLst>
                  <a:path w="232" h="91">
                    <a:moveTo>
                      <a:pt x="12" y="56"/>
                    </a:moveTo>
                    <a:lnTo>
                      <a:pt x="30" y="67"/>
                    </a:lnTo>
                    <a:lnTo>
                      <a:pt x="52" y="69"/>
                    </a:lnTo>
                    <a:lnTo>
                      <a:pt x="96" y="54"/>
                    </a:lnTo>
                    <a:lnTo>
                      <a:pt x="104" y="53"/>
                    </a:lnTo>
                    <a:lnTo>
                      <a:pt x="125" y="19"/>
                    </a:lnTo>
                    <a:lnTo>
                      <a:pt x="128" y="15"/>
                    </a:lnTo>
                    <a:lnTo>
                      <a:pt x="143" y="5"/>
                    </a:lnTo>
                    <a:lnTo>
                      <a:pt x="160" y="0"/>
                    </a:lnTo>
                    <a:lnTo>
                      <a:pt x="188" y="1"/>
                    </a:lnTo>
                    <a:lnTo>
                      <a:pt x="225" y="12"/>
                    </a:lnTo>
                    <a:lnTo>
                      <a:pt x="232" y="22"/>
                    </a:lnTo>
                    <a:lnTo>
                      <a:pt x="222" y="30"/>
                    </a:lnTo>
                    <a:lnTo>
                      <a:pt x="187" y="28"/>
                    </a:lnTo>
                    <a:lnTo>
                      <a:pt x="160" y="27"/>
                    </a:lnTo>
                    <a:lnTo>
                      <a:pt x="138" y="29"/>
                    </a:lnTo>
                    <a:lnTo>
                      <a:pt x="128" y="50"/>
                    </a:lnTo>
                    <a:lnTo>
                      <a:pt x="112" y="69"/>
                    </a:lnTo>
                    <a:lnTo>
                      <a:pt x="104" y="75"/>
                    </a:lnTo>
                    <a:lnTo>
                      <a:pt x="79" y="85"/>
                    </a:lnTo>
                    <a:lnTo>
                      <a:pt x="53" y="91"/>
                    </a:lnTo>
                    <a:lnTo>
                      <a:pt x="25" y="87"/>
                    </a:lnTo>
                    <a:lnTo>
                      <a:pt x="1" y="70"/>
                    </a:lnTo>
                    <a:lnTo>
                      <a:pt x="0" y="58"/>
                    </a:lnTo>
                    <a:lnTo>
                      <a:pt x="12" y="56"/>
                    </a:lnTo>
                    <a:lnTo>
                      <a:pt x="12" y="56"/>
                    </a:lnTo>
                    <a:close/>
                  </a:path>
                </a:pathLst>
              </a:custGeom>
              <a:solidFill>
                <a:srgbClr val="000000"/>
              </a:solidFill>
              <a:ln w="9525">
                <a:noFill/>
                <a:round/>
                <a:headEnd/>
                <a:tailEnd/>
              </a:ln>
            </p:spPr>
            <p:txBody>
              <a:bodyPr/>
              <a:lstStyle/>
              <a:p>
                <a:endParaRPr lang="tr-TR"/>
              </a:p>
            </p:txBody>
          </p:sp>
          <p:sp>
            <p:nvSpPr>
              <p:cNvPr id="388297" name="Freeform 201"/>
              <p:cNvSpPr>
                <a:spLocks/>
              </p:cNvSpPr>
              <p:nvPr/>
            </p:nvSpPr>
            <p:spPr bwMode="auto">
              <a:xfrm>
                <a:off x="2981" y="1054"/>
                <a:ext cx="88" cy="42"/>
              </a:xfrm>
              <a:custGeom>
                <a:avLst/>
                <a:gdLst/>
                <a:ahLst/>
                <a:cxnLst>
                  <a:cxn ang="0">
                    <a:pos x="8" y="0"/>
                  </a:cxn>
                  <a:cxn ang="0">
                    <a:pos x="65" y="16"/>
                  </a:cxn>
                  <a:cxn ang="0">
                    <a:pos x="80" y="20"/>
                  </a:cxn>
                  <a:cxn ang="0">
                    <a:pos x="88" y="29"/>
                  </a:cxn>
                  <a:cxn ang="0">
                    <a:pos x="80" y="38"/>
                  </a:cxn>
                  <a:cxn ang="0">
                    <a:pos x="62" y="42"/>
                  </a:cxn>
                  <a:cxn ang="0">
                    <a:pos x="35" y="29"/>
                  </a:cxn>
                  <a:cxn ang="0">
                    <a:pos x="23" y="22"/>
                  </a:cxn>
                  <a:cxn ang="0">
                    <a:pos x="8" y="19"/>
                  </a:cxn>
                  <a:cxn ang="0">
                    <a:pos x="0" y="10"/>
                  </a:cxn>
                  <a:cxn ang="0">
                    <a:pos x="8" y="0"/>
                  </a:cxn>
                  <a:cxn ang="0">
                    <a:pos x="8" y="0"/>
                  </a:cxn>
                </a:cxnLst>
                <a:rect l="0" t="0" r="r" b="b"/>
                <a:pathLst>
                  <a:path w="88" h="42">
                    <a:moveTo>
                      <a:pt x="8" y="0"/>
                    </a:moveTo>
                    <a:lnTo>
                      <a:pt x="65" y="16"/>
                    </a:lnTo>
                    <a:lnTo>
                      <a:pt x="80" y="20"/>
                    </a:lnTo>
                    <a:lnTo>
                      <a:pt x="88" y="29"/>
                    </a:lnTo>
                    <a:lnTo>
                      <a:pt x="80" y="38"/>
                    </a:lnTo>
                    <a:lnTo>
                      <a:pt x="62" y="42"/>
                    </a:lnTo>
                    <a:lnTo>
                      <a:pt x="35" y="29"/>
                    </a:lnTo>
                    <a:lnTo>
                      <a:pt x="23" y="22"/>
                    </a:lnTo>
                    <a:lnTo>
                      <a:pt x="8" y="19"/>
                    </a:lnTo>
                    <a:lnTo>
                      <a:pt x="0" y="10"/>
                    </a:lnTo>
                    <a:lnTo>
                      <a:pt x="8" y="0"/>
                    </a:lnTo>
                    <a:lnTo>
                      <a:pt x="8" y="0"/>
                    </a:lnTo>
                    <a:close/>
                  </a:path>
                </a:pathLst>
              </a:custGeom>
              <a:solidFill>
                <a:srgbClr val="000000"/>
              </a:solidFill>
              <a:ln w="9525">
                <a:noFill/>
                <a:round/>
                <a:headEnd/>
                <a:tailEnd/>
              </a:ln>
            </p:spPr>
            <p:txBody>
              <a:bodyPr/>
              <a:lstStyle/>
              <a:p>
                <a:endParaRPr lang="tr-TR"/>
              </a:p>
            </p:txBody>
          </p:sp>
          <p:sp>
            <p:nvSpPr>
              <p:cNvPr id="388298" name="Freeform 202"/>
              <p:cNvSpPr>
                <a:spLocks/>
              </p:cNvSpPr>
              <p:nvPr/>
            </p:nvSpPr>
            <p:spPr bwMode="auto">
              <a:xfrm>
                <a:off x="3001" y="1114"/>
                <a:ext cx="84" cy="39"/>
              </a:xfrm>
              <a:custGeom>
                <a:avLst/>
                <a:gdLst/>
                <a:ahLst/>
                <a:cxnLst>
                  <a:cxn ang="0">
                    <a:pos x="11" y="0"/>
                  </a:cxn>
                  <a:cxn ang="0">
                    <a:pos x="47" y="14"/>
                  </a:cxn>
                  <a:cxn ang="0">
                    <a:pos x="74" y="19"/>
                  </a:cxn>
                  <a:cxn ang="0">
                    <a:pos x="84" y="27"/>
                  </a:cxn>
                  <a:cxn ang="0">
                    <a:pos x="75" y="37"/>
                  </a:cxn>
                  <a:cxn ang="0">
                    <a:pos x="53" y="39"/>
                  </a:cxn>
                  <a:cxn ang="0">
                    <a:pos x="33" y="31"/>
                  </a:cxn>
                  <a:cxn ang="0">
                    <a:pos x="5" y="17"/>
                  </a:cxn>
                  <a:cxn ang="0">
                    <a:pos x="0" y="5"/>
                  </a:cxn>
                  <a:cxn ang="0">
                    <a:pos x="11" y="0"/>
                  </a:cxn>
                  <a:cxn ang="0">
                    <a:pos x="11" y="0"/>
                  </a:cxn>
                </a:cxnLst>
                <a:rect l="0" t="0" r="r" b="b"/>
                <a:pathLst>
                  <a:path w="84" h="39">
                    <a:moveTo>
                      <a:pt x="11" y="0"/>
                    </a:moveTo>
                    <a:lnTo>
                      <a:pt x="47" y="14"/>
                    </a:lnTo>
                    <a:lnTo>
                      <a:pt x="74" y="19"/>
                    </a:lnTo>
                    <a:lnTo>
                      <a:pt x="84" y="27"/>
                    </a:lnTo>
                    <a:lnTo>
                      <a:pt x="75" y="37"/>
                    </a:lnTo>
                    <a:lnTo>
                      <a:pt x="53" y="39"/>
                    </a:lnTo>
                    <a:lnTo>
                      <a:pt x="33" y="31"/>
                    </a:lnTo>
                    <a:lnTo>
                      <a:pt x="5" y="17"/>
                    </a:lnTo>
                    <a:lnTo>
                      <a:pt x="0" y="5"/>
                    </a:lnTo>
                    <a:lnTo>
                      <a:pt x="11" y="0"/>
                    </a:lnTo>
                    <a:lnTo>
                      <a:pt x="11" y="0"/>
                    </a:lnTo>
                    <a:close/>
                  </a:path>
                </a:pathLst>
              </a:custGeom>
              <a:solidFill>
                <a:srgbClr val="000000"/>
              </a:solidFill>
              <a:ln w="9525">
                <a:noFill/>
                <a:round/>
                <a:headEnd/>
                <a:tailEnd/>
              </a:ln>
            </p:spPr>
            <p:txBody>
              <a:bodyPr/>
              <a:lstStyle/>
              <a:p>
                <a:endParaRPr lang="tr-TR"/>
              </a:p>
            </p:txBody>
          </p:sp>
          <p:sp>
            <p:nvSpPr>
              <p:cNvPr id="388299" name="Freeform 203"/>
              <p:cNvSpPr>
                <a:spLocks/>
              </p:cNvSpPr>
              <p:nvPr/>
            </p:nvSpPr>
            <p:spPr bwMode="auto">
              <a:xfrm>
                <a:off x="3080" y="1160"/>
                <a:ext cx="48" cy="124"/>
              </a:xfrm>
              <a:custGeom>
                <a:avLst/>
                <a:gdLst/>
                <a:ahLst/>
                <a:cxnLst>
                  <a:cxn ang="0">
                    <a:pos x="1" y="7"/>
                  </a:cxn>
                  <a:cxn ang="0">
                    <a:pos x="14" y="1"/>
                  </a:cxn>
                  <a:cxn ang="0">
                    <a:pos x="28" y="0"/>
                  </a:cxn>
                  <a:cxn ang="0">
                    <a:pos x="40" y="15"/>
                  </a:cxn>
                  <a:cxn ang="0">
                    <a:pos x="44" y="35"/>
                  </a:cxn>
                  <a:cxn ang="0">
                    <a:pos x="48" y="59"/>
                  </a:cxn>
                  <a:cxn ang="0">
                    <a:pos x="44" y="82"/>
                  </a:cxn>
                  <a:cxn ang="0">
                    <a:pos x="37" y="101"/>
                  </a:cxn>
                  <a:cxn ang="0">
                    <a:pos x="17" y="124"/>
                  </a:cxn>
                  <a:cxn ang="0">
                    <a:pos x="5" y="122"/>
                  </a:cxn>
                  <a:cxn ang="0">
                    <a:pos x="6" y="109"/>
                  </a:cxn>
                  <a:cxn ang="0">
                    <a:pos x="21" y="91"/>
                  </a:cxn>
                  <a:cxn ang="0">
                    <a:pos x="28" y="74"/>
                  </a:cxn>
                  <a:cxn ang="0">
                    <a:pos x="31" y="57"/>
                  </a:cxn>
                  <a:cxn ang="0">
                    <a:pos x="28" y="39"/>
                  </a:cxn>
                  <a:cxn ang="0">
                    <a:pos x="24" y="19"/>
                  </a:cxn>
                  <a:cxn ang="0">
                    <a:pos x="12" y="22"/>
                  </a:cxn>
                  <a:cxn ang="0">
                    <a:pos x="0" y="21"/>
                  </a:cxn>
                  <a:cxn ang="0">
                    <a:pos x="1" y="7"/>
                  </a:cxn>
                  <a:cxn ang="0">
                    <a:pos x="1" y="7"/>
                  </a:cxn>
                </a:cxnLst>
                <a:rect l="0" t="0" r="r" b="b"/>
                <a:pathLst>
                  <a:path w="48" h="124">
                    <a:moveTo>
                      <a:pt x="1" y="7"/>
                    </a:moveTo>
                    <a:lnTo>
                      <a:pt x="14" y="1"/>
                    </a:lnTo>
                    <a:lnTo>
                      <a:pt x="28" y="0"/>
                    </a:lnTo>
                    <a:lnTo>
                      <a:pt x="40" y="15"/>
                    </a:lnTo>
                    <a:lnTo>
                      <a:pt x="44" y="35"/>
                    </a:lnTo>
                    <a:lnTo>
                      <a:pt x="48" y="59"/>
                    </a:lnTo>
                    <a:lnTo>
                      <a:pt x="44" y="82"/>
                    </a:lnTo>
                    <a:lnTo>
                      <a:pt x="37" y="101"/>
                    </a:lnTo>
                    <a:lnTo>
                      <a:pt x="17" y="124"/>
                    </a:lnTo>
                    <a:lnTo>
                      <a:pt x="5" y="122"/>
                    </a:lnTo>
                    <a:lnTo>
                      <a:pt x="6" y="109"/>
                    </a:lnTo>
                    <a:lnTo>
                      <a:pt x="21" y="91"/>
                    </a:lnTo>
                    <a:lnTo>
                      <a:pt x="28" y="74"/>
                    </a:lnTo>
                    <a:lnTo>
                      <a:pt x="31" y="57"/>
                    </a:lnTo>
                    <a:lnTo>
                      <a:pt x="28" y="39"/>
                    </a:lnTo>
                    <a:lnTo>
                      <a:pt x="24" y="19"/>
                    </a:lnTo>
                    <a:lnTo>
                      <a:pt x="12" y="22"/>
                    </a:lnTo>
                    <a:lnTo>
                      <a:pt x="0" y="21"/>
                    </a:lnTo>
                    <a:lnTo>
                      <a:pt x="1" y="7"/>
                    </a:lnTo>
                    <a:lnTo>
                      <a:pt x="1" y="7"/>
                    </a:lnTo>
                    <a:close/>
                  </a:path>
                </a:pathLst>
              </a:custGeom>
              <a:solidFill>
                <a:srgbClr val="000000"/>
              </a:solidFill>
              <a:ln w="9525">
                <a:noFill/>
                <a:round/>
                <a:headEnd/>
                <a:tailEnd/>
              </a:ln>
            </p:spPr>
            <p:txBody>
              <a:bodyPr/>
              <a:lstStyle/>
              <a:p>
                <a:endParaRPr lang="tr-TR"/>
              </a:p>
            </p:txBody>
          </p:sp>
          <p:sp>
            <p:nvSpPr>
              <p:cNvPr id="388300" name="Freeform 204"/>
              <p:cNvSpPr>
                <a:spLocks/>
              </p:cNvSpPr>
              <p:nvPr/>
            </p:nvSpPr>
            <p:spPr bwMode="auto">
              <a:xfrm>
                <a:off x="3021" y="952"/>
                <a:ext cx="123" cy="223"/>
              </a:xfrm>
              <a:custGeom>
                <a:avLst/>
                <a:gdLst/>
                <a:ahLst/>
                <a:cxnLst>
                  <a:cxn ang="0">
                    <a:pos x="8" y="0"/>
                  </a:cxn>
                  <a:cxn ang="0">
                    <a:pos x="67" y="6"/>
                  </a:cxn>
                  <a:cxn ang="0">
                    <a:pos x="107" y="51"/>
                  </a:cxn>
                  <a:cxn ang="0">
                    <a:pos x="114" y="90"/>
                  </a:cxn>
                  <a:cxn ang="0">
                    <a:pos x="123" y="141"/>
                  </a:cxn>
                  <a:cxn ang="0">
                    <a:pos x="111" y="180"/>
                  </a:cxn>
                  <a:cxn ang="0">
                    <a:pos x="99" y="218"/>
                  </a:cxn>
                  <a:cxn ang="0">
                    <a:pos x="91" y="223"/>
                  </a:cxn>
                  <a:cxn ang="0">
                    <a:pos x="84" y="210"/>
                  </a:cxn>
                  <a:cxn ang="0">
                    <a:pos x="90" y="140"/>
                  </a:cxn>
                  <a:cxn ang="0">
                    <a:pos x="83" y="91"/>
                  </a:cxn>
                  <a:cxn ang="0">
                    <a:pos x="92" y="59"/>
                  </a:cxn>
                  <a:cxn ang="0">
                    <a:pos x="78" y="36"/>
                  </a:cxn>
                  <a:cxn ang="0">
                    <a:pos x="59" y="22"/>
                  </a:cxn>
                  <a:cxn ang="0">
                    <a:pos x="11" y="18"/>
                  </a:cxn>
                  <a:cxn ang="0">
                    <a:pos x="0" y="10"/>
                  </a:cxn>
                  <a:cxn ang="0">
                    <a:pos x="8" y="0"/>
                  </a:cxn>
                  <a:cxn ang="0">
                    <a:pos x="8" y="0"/>
                  </a:cxn>
                </a:cxnLst>
                <a:rect l="0" t="0" r="r" b="b"/>
                <a:pathLst>
                  <a:path w="123" h="223">
                    <a:moveTo>
                      <a:pt x="8" y="0"/>
                    </a:moveTo>
                    <a:lnTo>
                      <a:pt x="67" y="6"/>
                    </a:lnTo>
                    <a:lnTo>
                      <a:pt x="107" y="51"/>
                    </a:lnTo>
                    <a:lnTo>
                      <a:pt x="114" y="90"/>
                    </a:lnTo>
                    <a:lnTo>
                      <a:pt x="123" y="141"/>
                    </a:lnTo>
                    <a:lnTo>
                      <a:pt x="111" y="180"/>
                    </a:lnTo>
                    <a:lnTo>
                      <a:pt x="99" y="218"/>
                    </a:lnTo>
                    <a:lnTo>
                      <a:pt x="91" y="223"/>
                    </a:lnTo>
                    <a:lnTo>
                      <a:pt x="84" y="210"/>
                    </a:lnTo>
                    <a:lnTo>
                      <a:pt x="90" y="140"/>
                    </a:lnTo>
                    <a:lnTo>
                      <a:pt x="83" y="91"/>
                    </a:lnTo>
                    <a:lnTo>
                      <a:pt x="92" y="59"/>
                    </a:lnTo>
                    <a:lnTo>
                      <a:pt x="78" y="36"/>
                    </a:lnTo>
                    <a:lnTo>
                      <a:pt x="59" y="22"/>
                    </a:lnTo>
                    <a:lnTo>
                      <a:pt x="11" y="18"/>
                    </a:lnTo>
                    <a:lnTo>
                      <a:pt x="0" y="10"/>
                    </a:lnTo>
                    <a:lnTo>
                      <a:pt x="8" y="0"/>
                    </a:lnTo>
                    <a:lnTo>
                      <a:pt x="8" y="0"/>
                    </a:lnTo>
                    <a:close/>
                  </a:path>
                </a:pathLst>
              </a:custGeom>
              <a:solidFill>
                <a:srgbClr val="000000"/>
              </a:solidFill>
              <a:ln w="9525">
                <a:noFill/>
                <a:round/>
                <a:headEnd/>
                <a:tailEnd/>
              </a:ln>
            </p:spPr>
            <p:txBody>
              <a:bodyPr/>
              <a:lstStyle/>
              <a:p>
                <a:endParaRPr lang="tr-TR"/>
              </a:p>
            </p:txBody>
          </p:sp>
          <p:sp>
            <p:nvSpPr>
              <p:cNvPr id="388301" name="Freeform 205"/>
              <p:cNvSpPr>
                <a:spLocks/>
              </p:cNvSpPr>
              <p:nvPr/>
            </p:nvSpPr>
            <p:spPr bwMode="auto">
              <a:xfrm>
                <a:off x="2773" y="1091"/>
                <a:ext cx="285" cy="384"/>
              </a:xfrm>
              <a:custGeom>
                <a:avLst/>
                <a:gdLst/>
                <a:ahLst/>
                <a:cxnLst>
                  <a:cxn ang="0">
                    <a:pos x="18" y="9"/>
                  </a:cxn>
                  <a:cxn ang="0">
                    <a:pos x="17" y="36"/>
                  </a:cxn>
                  <a:cxn ang="0">
                    <a:pos x="18" y="61"/>
                  </a:cxn>
                  <a:cxn ang="0">
                    <a:pos x="20" y="97"/>
                  </a:cxn>
                  <a:cxn ang="0">
                    <a:pos x="38" y="124"/>
                  </a:cxn>
                  <a:cxn ang="0">
                    <a:pos x="35" y="158"/>
                  </a:cxn>
                  <a:cxn ang="0">
                    <a:pos x="43" y="187"/>
                  </a:cxn>
                  <a:cxn ang="0">
                    <a:pos x="58" y="213"/>
                  </a:cxn>
                  <a:cxn ang="0">
                    <a:pos x="76" y="244"/>
                  </a:cxn>
                  <a:cxn ang="0">
                    <a:pos x="94" y="271"/>
                  </a:cxn>
                  <a:cxn ang="0">
                    <a:pos x="112" y="296"/>
                  </a:cxn>
                  <a:cxn ang="0">
                    <a:pos x="133" y="324"/>
                  </a:cxn>
                  <a:cxn ang="0">
                    <a:pos x="164" y="360"/>
                  </a:cxn>
                  <a:cxn ang="0">
                    <a:pos x="178" y="366"/>
                  </a:cxn>
                  <a:cxn ang="0">
                    <a:pos x="194" y="360"/>
                  </a:cxn>
                  <a:cxn ang="0">
                    <a:pos x="223" y="325"/>
                  </a:cxn>
                  <a:cxn ang="0">
                    <a:pos x="269" y="240"/>
                  </a:cxn>
                  <a:cxn ang="0">
                    <a:pos x="279" y="234"/>
                  </a:cxn>
                  <a:cxn ang="0">
                    <a:pos x="285" y="246"/>
                  </a:cxn>
                  <a:cxn ang="0">
                    <a:pos x="275" y="272"/>
                  </a:cxn>
                  <a:cxn ang="0">
                    <a:pos x="264" y="293"/>
                  </a:cxn>
                  <a:cxn ang="0">
                    <a:pos x="252" y="313"/>
                  </a:cxn>
                  <a:cxn ang="0">
                    <a:pos x="236" y="335"/>
                  </a:cxn>
                  <a:cxn ang="0">
                    <a:pos x="222" y="358"/>
                  </a:cxn>
                  <a:cxn ang="0">
                    <a:pos x="202" y="377"/>
                  </a:cxn>
                  <a:cxn ang="0">
                    <a:pos x="177" y="384"/>
                  </a:cxn>
                  <a:cxn ang="0">
                    <a:pos x="154" y="375"/>
                  </a:cxn>
                  <a:cxn ang="0">
                    <a:pos x="121" y="336"/>
                  </a:cxn>
                  <a:cxn ang="0">
                    <a:pos x="99" y="308"/>
                  </a:cxn>
                  <a:cxn ang="0">
                    <a:pos x="81" y="282"/>
                  </a:cxn>
                  <a:cxn ang="0">
                    <a:pos x="63" y="255"/>
                  </a:cxn>
                  <a:cxn ang="0">
                    <a:pos x="44" y="223"/>
                  </a:cxn>
                  <a:cxn ang="0">
                    <a:pos x="18" y="159"/>
                  </a:cxn>
                  <a:cxn ang="0">
                    <a:pos x="22" y="129"/>
                  </a:cxn>
                  <a:cxn ang="0">
                    <a:pos x="5" y="104"/>
                  </a:cxn>
                  <a:cxn ang="0">
                    <a:pos x="1" y="62"/>
                  </a:cxn>
                  <a:cxn ang="0">
                    <a:pos x="0" y="35"/>
                  </a:cxn>
                  <a:cxn ang="0">
                    <a:pos x="1" y="8"/>
                  </a:cxn>
                  <a:cxn ang="0">
                    <a:pos x="10" y="0"/>
                  </a:cxn>
                  <a:cxn ang="0">
                    <a:pos x="18" y="9"/>
                  </a:cxn>
                  <a:cxn ang="0">
                    <a:pos x="18" y="9"/>
                  </a:cxn>
                </a:cxnLst>
                <a:rect l="0" t="0" r="r" b="b"/>
                <a:pathLst>
                  <a:path w="285" h="384">
                    <a:moveTo>
                      <a:pt x="18" y="9"/>
                    </a:moveTo>
                    <a:lnTo>
                      <a:pt x="17" y="36"/>
                    </a:lnTo>
                    <a:lnTo>
                      <a:pt x="18" y="61"/>
                    </a:lnTo>
                    <a:lnTo>
                      <a:pt x="20" y="97"/>
                    </a:lnTo>
                    <a:lnTo>
                      <a:pt x="38" y="124"/>
                    </a:lnTo>
                    <a:lnTo>
                      <a:pt x="35" y="158"/>
                    </a:lnTo>
                    <a:lnTo>
                      <a:pt x="43" y="187"/>
                    </a:lnTo>
                    <a:lnTo>
                      <a:pt x="58" y="213"/>
                    </a:lnTo>
                    <a:lnTo>
                      <a:pt x="76" y="244"/>
                    </a:lnTo>
                    <a:lnTo>
                      <a:pt x="94" y="271"/>
                    </a:lnTo>
                    <a:lnTo>
                      <a:pt x="112" y="296"/>
                    </a:lnTo>
                    <a:lnTo>
                      <a:pt x="133" y="324"/>
                    </a:lnTo>
                    <a:lnTo>
                      <a:pt x="164" y="360"/>
                    </a:lnTo>
                    <a:lnTo>
                      <a:pt x="178" y="366"/>
                    </a:lnTo>
                    <a:lnTo>
                      <a:pt x="194" y="360"/>
                    </a:lnTo>
                    <a:lnTo>
                      <a:pt x="223" y="325"/>
                    </a:lnTo>
                    <a:lnTo>
                      <a:pt x="269" y="240"/>
                    </a:lnTo>
                    <a:lnTo>
                      <a:pt x="279" y="234"/>
                    </a:lnTo>
                    <a:lnTo>
                      <a:pt x="285" y="246"/>
                    </a:lnTo>
                    <a:lnTo>
                      <a:pt x="275" y="272"/>
                    </a:lnTo>
                    <a:lnTo>
                      <a:pt x="264" y="293"/>
                    </a:lnTo>
                    <a:lnTo>
                      <a:pt x="252" y="313"/>
                    </a:lnTo>
                    <a:lnTo>
                      <a:pt x="236" y="335"/>
                    </a:lnTo>
                    <a:lnTo>
                      <a:pt x="222" y="358"/>
                    </a:lnTo>
                    <a:lnTo>
                      <a:pt x="202" y="377"/>
                    </a:lnTo>
                    <a:lnTo>
                      <a:pt x="177" y="384"/>
                    </a:lnTo>
                    <a:lnTo>
                      <a:pt x="154" y="375"/>
                    </a:lnTo>
                    <a:lnTo>
                      <a:pt x="121" y="336"/>
                    </a:lnTo>
                    <a:lnTo>
                      <a:pt x="99" y="308"/>
                    </a:lnTo>
                    <a:lnTo>
                      <a:pt x="81" y="282"/>
                    </a:lnTo>
                    <a:lnTo>
                      <a:pt x="63" y="255"/>
                    </a:lnTo>
                    <a:lnTo>
                      <a:pt x="44" y="223"/>
                    </a:lnTo>
                    <a:lnTo>
                      <a:pt x="18" y="159"/>
                    </a:lnTo>
                    <a:lnTo>
                      <a:pt x="22" y="129"/>
                    </a:lnTo>
                    <a:lnTo>
                      <a:pt x="5" y="104"/>
                    </a:lnTo>
                    <a:lnTo>
                      <a:pt x="1" y="62"/>
                    </a:lnTo>
                    <a:lnTo>
                      <a:pt x="0" y="35"/>
                    </a:lnTo>
                    <a:lnTo>
                      <a:pt x="1" y="8"/>
                    </a:lnTo>
                    <a:lnTo>
                      <a:pt x="10" y="0"/>
                    </a:lnTo>
                    <a:lnTo>
                      <a:pt x="18" y="9"/>
                    </a:lnTo>
                    <a:lnTo>
                      <a:pt x="18" y="9"/>
                    </a:lnTo>
                    <a:close/>
                  </a:path>
                </a:pathLst>
              </a:custGeom>
              <a:solidFill>
                <a:srgbClr val="000000"/>
              </a:solidFill>
              <a:ln w="9525">
                <a:noFill/>
                <a:round/>
                <a:headEnd/>
                <a:tailEnd/>
              </a:ln>
            </p:spPr>
            <p:txBody>
              <a:bodyPr/>
              <a:lstStyle/>
              <a:p>
                <a:endParaRPr lang="tr-TR"/>
              </a:p>
            </p:txBody>
          </p:sp>
          <p:sp>
            <p:nvSpPr>
              <p:cNvPr id="388302" name="Freeform 206"/>
              <p:cNvSpPr>
                <a:spLocks/>
              </p:cNvSpPr>
              <p:nvPr/>
            </p:nvSpPr>
            <p:spPr bwMode="auto">
              <a:xfrm>
                <a:off x="2898" y="1316"/>
                <a:ext cx="74" cy="79"/>
              </a:xfrm>
              <a:custGeom>
                <a:avLst/>
                <a:gdLst/>
                <a:ahLst/>
                <a:cxnLst>
                  <a:cxn ang="0">
                    <a:pos x="8" y="0"/>
                  </a:cxn>
                  <a:cxn ang="0">
                    <a:pos x="47" y="6"/>
                  </a:cxn>
                  <a:cxn ang="0">
                    <a:pos x="71" y="34"/>
                  </a:cxn>
                  <a:cxn ang="0">
                    <a:pos x="74" y="64"/>
                  </a:cxn>
                  <a:cxn ang="0">
                    <a:pos x="70" y="76"/>
                  </a:cxn>
                  <a:cxn ang="0">
                    <a:pos x="59" y="79"/>
                  </a:cxn>
                  <a:cxn ang="0">
                    <a:pos x="46" y="64"/>
                  </a:cxn>
                  <a:cxn ang="0">
                    <a:pos x="46" y="52"/>
                  </a:cxn>
                  <a:cxn ang="0">
                    <a:pos x="46" y="39"/>
                  </a:cxn>
                  <a:cxn ang="0">
                    <a:pos x="32" y="22"/>
                  </a:cxn>
                  <a:cxn ang="0">
                    <a:pos x="8" y="18"/>
                  </a:cxn>
                  <a:cxn ang="0">
                    <a:pos x="0" y="9"/>
                  </a:cxn>
                  <a:cxn ang="0">
                    <a:pos x="8" y="0"/>
                  </a:cxn>
                  <a:cxn ang="0">
                    <a:pos x="8" y="0"/>
                  </a:cxn>
                </a:cxnLst>
                <a:rect l="0" t="0" r="r" b="b"/>
                <a:pathLst>
                  <a:path w="74" h="79">
                    <a:moveTo>
                      <a:pt x="8" y="0"/>
                    </a:moveTo>
                    <a:lnTo>
                      <a:pt x="47" y="6"/>
                    </a:lnTo>
                    <a:lnTo>
                      <a:pt x="71" y="34"/>
                    </a:lnTo>
                    <a:lnTo>
                      <a:pt x="74" y="64"/>
                    </a:lnTo>
                    <a:lnTo>
                      <a:pt x="70" y="76"/>
                    </a:lnTo>
                    <a:lnTo>
                      <a:pt x="59" y="79"/>
                    </a:lnTo>
                    <a:lnTo>
                      <a:pt x="46" y="64"/>
                    </a:lnTo>
                    <a:lnTo>
                      <a:pt x="46" y="52"/>
                    </a:lnTo>
                    <a:lnTo>
                      <a:pt x="46" y="39"/>
                    </a:lnTo>
                    <a:lnTo>
                      <a:pt x="32" y="22"/>
                    </a:lnTo>
                    <a:lnTo>
                      <a:pt x="8" y="18"/>
                    </a:lnTo>
                    <a:lnTo>
                      <a:pt x="0" y="9"/>
                    </a:lnTo>
                    <a:lnTo>
                      <a:pt x="8" y="0"/>
                    </a:lnTo>
                    <a:lnTo>
                      <a:pt x="8" y="0"/>
                    </a:lnTo>
                    <a:close/>
                  </a:path>
                </a:pathLst>
              </a:custGeom>
              <a:solidFill>
                <a:srgbClr val="000000"/>
              </a:solidFill>
              <a:ln w="9525">
                <a:noFill/>
                <a:round/>
                <a:headEnd/>
                <a:tailEnd/>
              </a:ln>
            </p:spPr>
            <p:txBody>
              <a:bodyPr/>
              <a:lstStyle/>
              <a:p>
                <a:endParaRPr lang="tr-TR"/>
              </a:p>
            </p:txBody>
          </p:sp>
          <p:sp>
            <p:nvSpPr>
              <p:cNvPr id="388303" name="Freeform 207"/>
              <p:cNvSpPr>
                <a:spLocks/>
              </p:cNvSpPr>
              <p:nvPr/>
            </p:nvSpPr>
            <p:spPr bwMode="auto">
              <a:xfrm>
                <a:off x="2852" y="1144"/>
                <a:ext cx="18" cy="161"/>
              </a:xfrm>
              <a:custGeom>
                <a:avLst/>
                <a:gdLst/>
                <a:ahLst/>
                <a:cxnLst>
                  <a:cxn ang="0">
                    <a:pos x="17" y="9"/>
                  </a:cxn>
                  <a:cxn ang="0">
                    <a:pos x="18" y="150"/>
                  </a:cxn>
                  <a:cxn ang="0">
                    <a:pos x="11" y="161"/>
                  </a:cxn>
                  <a:cxn ang="0">
                    <a:pos x="2" y="153"/>
                  </a:cxn>
                  <a:cxn ang="0">
                    <a:pos x="0" y="9"/>
                  </a:cxn>
                  <a:cxn ang="0">
                    <a:pos x="9" y="0"/>
                  </a:cxn>
                  <a:cxn ang="0">
                    <a:pos x="17" y="9"/>
                  </a:cxn>
                  <a:cxn ang="0">
                    <a:pos x="17" y="9"/>
                  </a:cxn>
                </a:cxnLst>
                <a:rect l="0" t="0" r="r" b="b"/>
                <a:pathLst>
                  <a:path w="18" h="161">
                    <a:moveTo>
                      <a:pt x="17" y="9"/>
                    </a:moveTo>
                    <a:lnTo>
                      <a:pt x="18" y="150"/>
                    </a:lnTo>
                    <a:lnTo>
                      <a:pt x="11" y="161"/>
                    </a:lnTo>
                    <a:lnTo>
                      <a:pt x="2" y="153"/>
                    </a:lnTo>
                    <a:lnTo>
                      <a:pt x="0" y="9"/>
                    </a:lnTo>
                    <a:lnTo>
                      <a:pt x="9" y="0"/>
                    </a:lnTo>
                    <a:lnTo>
                      <a:pt x="17" y="9"/>
                    </a:lnTo>
                    <a:lnTo>
                      <a:pt x="17" y="9"/>
                    </a:lnTo>
                    <a:close/>
                  </a:path>
                </a:pathLst>
              </a:custGeom>
              <a:solidFill>
                <a:srgbClr val="000000"/>
              </a:solidFill>
              <a:ln w="9525">
                <a:noFill/>
                <a:round/>
                <a:headEnd/>
                <a:tailEnd/>
              </a:ln>
            </p:spPr>
            <p:txBody>
              <a:bodyPr/>
              <a:lstStyle/>
              <a:p>
                <a:endParaRPr lang="tr-TR"/>
              </a:p>
            </p:txBody>
          </p:sp>
          <p:sp>
            <p:nvSpPr>
              <p:cNvPr id="388304" name="Freeform 208"/>
              <p:cNvSpPr>
                <a:spLocks/>
              </p:cNvSpPr>
              <p:nvPr/>
            </p:nvSpPr>
            <p:spPr bwMode="auto">
              <a:xfrm>
                <a:off x="2877" y="1273"/>
                <a:ext cx="46" cy="30"/>
              </a:xfrm>
              <a:custGeom>
                <a:avLst/>
                <a:gdLst/>
                <a:ahLst/>
                <a:cxnLst>
                  <a:cxn ang="0">
                    <a:pos x="4" y="13"/>
                  </a:cxn>
                  <a:cxn ang="0">
                    <a:pos x="36" y="0"/>
                  </a:cxn>
                  <a:cxn ang="0">
                    <a:pos x="46" y="7"/>
                  </a:cxn>
                  <a:cxn ang="0">
                    <a:pos x="40" y="19"/>
                  </a:cxn>
                  <a:cxn ang="0">
                    <a:pos x="10" y="30"/>
                  </a:cxn>
                  <a:cxn ang="0">
                    <a:pos x="0" y="25"/>
                  </a:cxn>
                  <a:cxn ang="0">
                    <a:pos x="4" y="13"/>
                  </a:cxn>
                  <a:cxn ang="0">
                    <a:pos x="4" y="13"/>
                  </a:cxn>
                </a:cxnLst>
                <a:rect l="0" t="0" r="r" b="b"/>
                <a:pathLst>
                  <a:path w="46" h="30">
                    <a:moveTo>
                      <a:pt x="4" y="13"/>
                    </a:moveTo>
                    <a:lnTo>
                      <a:pt x="36" y="0"/>
                    </a:lnTo>
                    <a:lnTo>
                      <a:pt x="46" y="7"/>
                    </a:lnTo>
                    <a:lnTo>
                      <a:pt x="40" y="19"/>
                    </a:lnTo>
                    <a:lnTo>
                      <a:pt x="10" y="30"/>
                    </a:lnTo>
                    <a:lnTo>
                      <a:pt x="0" y="25"/>
                    </a:lnTo>
                    <a:lnTo>
                      <a:pt x="4" y="13"/>
                    </a:lnTo>
                    <a:lnTo>
                      <a:pt x="4" y="13"/>
                    </a:lnTo>
                    <a:close/>
                  </a:path>
                </a:pathLst>
              </a:custGeom>
              <a:solidFill>
                <a:srgbClr val="000000"/>
              </a:solidFill>
              <a:ln w="9525">
                <a:noFill/>
                <a:round/>
                <a:headEnd/>
                <a:tailEnd/>
              </a:ln>
            </p:spPr>
            <p:txBody>
              <a:bodyPr/>
              <a:lstStyle/>
              <a:p>
                <a:endParaRPr lang="tr-TR"/>
              </a:p>
            </p:txBody>
          </p:sp>
          <p:sp>
            <p:nvSpPr>
              <p:cNvPr id="388305" name="Freeform 209"/>
              <p:cNvSpPr>
                <a:spLocks/>
              </p:cNvSpPr>
              <p:nvPr/>
            </p:nvSpPr>
            <p:spPr bwMode="auto">
              <a:xfrm>
                <a:off x="2777" y="1133"/>
                <a:ext cx="68" cy="53"/>
              </a:xfrm>
              <a:custGeom>
                <a:avLst/>
                <a:gdLst/>
                <a:ahLst/>
                <a:cxnLst>
                  <a:cxn ang="0">
                    <a:pos x="0" y="44"/>
                  </a:cxn>
                  <a:cxn ang="0">
                    <a:pos x="5" y="23"/>
                  </a:cxn>
                  <a:cxn ang="0">
                    <a:pos x="20" y="9"/>
                  </a:cxn>
                  <a:cxn ang="0">
                    <a:pos x="40" y="1"/>
                  </a:cxn>
                  <a:cxn ang="0">
                    <a:pos x="61" y="0"/>
                  </a:cxn>
                  <a:cxn ang="0">
                    <a:pos x="68" y="10"/>
                  </a:cxn>
                  <a:cxn ang="0">
                    <a:pos x="59" y="18"/>
                  </a:cxn>
                  <a:cxn ang="0">
                    <a:pos x="31" y="22"/>
                  </a:cxn>
                  <a:cxn ang="0">
                    <a:pos x="16" y="44"/>
                  </a:cxn>
                  <a:cxn ang="0">
                    <a:pos x="8" y="53"/>
                  </a:cxn>
                  <a:cxn ang="0">
                    <a:pos x="0" y="44"/>
                  </a:cxn>
                  <a:cxn ang="0">
                    <a:pos x="0" y="44"/>
                  </a:cxn>
                </a:cxnLst>
                <a:rect l="0" t="0" r="r" b="b"/>
                <a:pathLst>
                  <a:path w="68" h="53">
                    <a:moveTo>
                      <a:pt x="0" y="44"/>
                    </a:moveTo>
                    <a:lnTo>
                      <a:pt x="5" y="23"/>
                    </a:lnTo>
                    <a:lnTo>
                      <a:pt x="20" y="9"/>
                    </a:lnTo>
                    <a:lnTo>
                      <a:pt x="40" y="1"/>
                    </a:lnTo>
                    <a:lnTo>
                      <a:pt x="61" y="0"/>
                    </a:lnTo>
                    <a:lnTo>
                      <a:pt x="68" y="10"/>
                    </a:lnTo>
                    <a:lnTo>
                      <a:pt x="59" y="18"/>
                    </a:lnTo>
                    <a:lnTo>
                      <a:pt x="31" y="22"/>
                    </a:lnTo>
                    <a:lnTo>
                      <a:pt x="16" y="44"/>
                    </a:lnTo>
                    <a:lnTo>
                      <a:pt x="8" y="53"/>
                    </a:lnTo>
                    <a:lnTo>
                      <a:pt x="0" y="44"/>
                    </a:lnTo>
                    <a:lnTo>
                      <a:pt x="0" y="44"/>
                    </a:lnTo>
                    <a:close/>
                  </a:path>
                </a:pathLst>
              </a:custGeom>
              <a:solidFill>
                <a:srgbClr val="000000"/>
              </a:solidFill>
              <a:ln w="9525">
                <a:noFill/>
                <a:round/>
                <a:headEnd/>
                <a:tailEnd/>
              </a:ln>
            </p:spPr>
            <p:txBody>
              <a:bodyPr/>
              <a:lstStyle/>
              <a:p>
                <a:endParaRPr lang="tr-TR"/>
              </a:p>
            </p:txBody>
          </p:sp>
          <p:sp>
            <p:nvSpPr>
              <p:cNvPr id="388306" name="Freeform 210"/>
              <p:cNvSpPr>
                <a:spLocks/>
              </p:cNvSpPr>
              <p:nvPr/>
            </p:nvSpPr>
            <p:spPr bwMode="auto">
              <a:xfrm>
                <a:off x="2888" y="1117"/>
                <a:ext cx="76" cy="49"/>
              </a:xfrm>
              <a:custGeom>
                <a:avLst/>
                <a:gdLst/>
                <a:ahLst/>
                <a:cxnLst>
                  <a:cxn ang="0">
                    <a:pos x="4" y="4"/>
                  </a:cxn>
                  <a:cxn ang="0">
                    <a:pos x="26" y="0"/>
                  </a:cxn>
                  <a:cxn ang="0">
                    <a:pos x="44" y="6"/>
                  </a:cxn>
                  <a:cxn ang="0">
                    <a:pos x="76" y="36"/>
                  </a:cxn>
                  <a:cxn ang="0">
                    <a:pos x="76" y="49"/>
                  </a:cxn>
                  <a:cxn ang="0">
                    <a:pos x="64" y="48"/>
                  </a:cxn>
                  <a:cxn ang="0">
                    <a:pos x="41" y="24"/>
                  </a:cxn>
                  <a:cxn ang="0">
                    <a:pos x="27" y="18"/>
                  </a:cxn>
                  <a:cxn ang="0">
                    <a:pos x="10" y="21"/>
                  </a:cxn>
                  <a:cxn ang="0">
                    <a:pos x="0" y="16"/>
                  </a:cxn>
                  <a:cxn ang="0">
                    <a:pos x="4" y="4"/>
                  </a:cxn>
                  <a:cxn ang="0">
                    <a:pos x="4" y="4"/>
                  </a:cxn>
                </a:cxnLst>
                <a:rect l="0" t="0" r="r" b="b"/>
                <a:pathLst>
                  <a:path w="76" h="49">
                    <a:moveTo>
                      <a:pt x="4" y="4"/>
                    </a:moveTo>
                    <a:lnTo>
                      <a:pt x="26" y="0"/>
                    </a:lnTo>
                    <a:lnTo>
                      <a:pt x="44" y="6"/>
                    </a:lnTo>
                    <a:lnTo>
                      <a:pt x="76" y="36"/>
                    </a:lnTo>
                    <a:lnTo>
                      <a:pt x="76" y="49"/>
                    </a:lnTo>
                    <a:lnTo>
                      <a:pt x="64" y="48"/>
                    </a:lnTo>
                    <a:lnTo>
                      <a:pt x="41" y="24"/>
                    </a:lnTo>
                    <a:lnTo>
                      <a:pt x="27" y="18"/>
                    </a:lnTo>
                    <a:lnTo>
                      <a:pt x="10" y="21"/>
                    </a:lnTo>
                    <a:lnTo>
                      <a:pt x="0" y="16"/>
                    </a:lnTo>
                    <a:lnTo>
                      <a:pt x="4" y="4"/>
                    </a:lnTo>
                    <a:lnTo>
                      <a:pt x="4" y="4"/>
                    </a:lnTo>
                    <a:close/>
                  </a:path>
                </a:pathLst>
              </a:custGeom>
              <a:solidFill>
                <a:srgbClr val="000000"/>
              </a:solidFill>
              <a:ln w="9525">
                <a:noFill/>
                <a:round/>
                <a:headEnd/>
                <a:tailEnd/>
              </a:ln>
            </p:spPr>
            <p:txBody>
              <a:bodyPr/>
              <a:lstStyle/>
              <a:p>
                <a:endParaRPr lang="tr-TR"/>
              </a:p>
            </p:txBody>
          </p:sp>
          <p:sp>
            <p:nvSpPr>
              <p:cNvPr id="388307" name="Freeform 211"/>
              <p:cNvSpPr>
                <a:spLocks/>
              </p:cNvSpPr>
              <p:nvPr/>
            </p:nvSpPr>
            <p:spPr bwMode="auto">
              <a:xfrm>
                <a:off x="2814" y="1191"/>
                <a:ext cx="25" cy="29"/>
              </a:xfrm>
              <a:custGeom>
                <a:avLst/>
                <a:gdLst/>
                <a:ahLst/>
                <a:cxnLst>
                  <a:cxn ang="0">
                    <a:pos x="6" y="4"/>
                  </a:cxn>
                  <a:cxn ang="0">
                    <a:pos x="7" y="3"/>
                  </a:cxn>
                  <a:cxn ang="0">
                    <a:pos x="11" y="0"/>
                  </a:cxn>
                  <a:cxn ang="0">
                    <a:pos x="16" y="1"/>
                  </a:cxn>
                  <a:cxn ang="0">
                    <a:pos x="25" y="19"/>
                  </a:cxn>
                  <a:cxn ang="0">
                    <a:pos x="18" y="26"/>
                  </a:cxn>
                  <a:cxn ang="0">
                    <a:pos x="8" y="29"/>
                  </a:cxn>
                  <a:cxn ang="0">
                    <a:pos x="0" y="20"/>
                  </a:cxn>
                  <a:cxn ang="0">
                    <a:pos x="6" y="4"/>
                  </a:cxn>
                  <a:cxn ang="0">
                    <a:pos x="6" y="4"/>
                  </a:cxn>
                </a:cxnLst>
                <a:rect l="0" t="0" r="r" b="b"/>
                <a:pathLst>
                  <a:path w="25" h="29">
                    <a:moveTo>
                      <a:pt x="6" y="4"/>
                    </a:moveTo>
                    <a:lnTo>
                      <a:pt x="7" y="3"/>
                    </a:lnTo>
                    <a:lnTo>
                      <a:pt x="11" y="0"/>
                    </a:lnTo>
                    <a:lnTo>
                      <a:pt x="16" y="1"/>
                    </a:lnTo>
                    <a:lnTo>
                      <a:pt x="25" y="19"/>
                    </a:lnTo>
                    <a:lnTo>
                      <a:pt x="18" y="26"/>
                    </a:lnTo>
                    <a:lnTo>
                      <a:pt x="8" y="29"/>
                    </a:lnTo>
                    <a:lnTo>
                      <a:pt x="0" y="20"/>
                    </a:lnTo>
                    <a:lnTo>
                      <a:pt x="6" y="4"/>
                    </a:lnTo>
                    <a:lnTo>
                      <a:pt x="6" y="4"/>
                    </a:lnTo>
                    <a:close/>
                  </a:path>
                </a:pathLst>
              </a:custGeom>
              <a:solidFill>
                <a:srgbClr val="000000"/>
              </a:solidFill>
              <a:ln w="9525">
                <a:noFill/>
                <a:round/>
                <a:headEnd/>
                <a:tailEnd/>
              </a:ln>
            </p:spPr>
            <p:txBody>
              <a:bodyPr/>
              <a:lstStyle/>
              <a:p>
                <a:endParaRPr lang="tr-TR"/>
              </a:p>
            </p:txBody>
          </p:sp>
          <p:sp>
            <p:nvSpPr>
              <p:cNvPr id="388308" name="Freeform 212"/>
              <p:cNvSpPr>
                <a:spLocks/>
              </p:cNvSpPr>
              <p:nvPr/>
            </p:nvSpPr>
            <p:spPr bwMode="auto">
              <a:xfrm>
                <a:off x="3097" y="1269"/>
                <a:ext cx="30" cy="83"/>
              </a:xfrm>
              <a:custGeom>
                <a:avLst/>
                <a:gdLst/>
                <a:ahLst/>
                <a:cxnLst>
                  <a:cxn ang="0">
                    <a:pos x="16" y="11"/>
                  </a:cxn>
                  <a:cxn ang="0">
                    <a:pos x="17" y="42"/>
                  </a:cxn>
                  <a:cxn ang="0">
                    <a:pos x="30" y="70"/>
                  </a:cxn>
                  <a:cxn ang="0">
                    <a:pos x="29" y="83"/>
                  </a:cxn>
                  <a:cxn ang="0">
                    <a:pos x="17" y="81"/>
                  </a:cxn>
                  <a:cxn ang="0">
                    <a:pos x="1" y="46"/>
                  </a:cxn>
                  <a:cxn ang="0">
                    <a:pos x="0" y="7"/>
                  </a:cxn>
                  <a:cxn ang="0">
                    <a:pos x="4" y="1"/>
                  </a:cxn>
                  <a:cxn ang="0">
                    <a:pos x="10" y="0"/>
                  </a:cxn>
                  <a:cxn ang="0">
                    <a:pos x="16" y="11"/>
                  </a:cxn>
                  <a:cxn ang="0">
                    <a:pos x="16" y="11"/>
                  </a:cxn>
                </a:cxnLst>
                <a:rect l="0" t="0" r="r" b="b"/>
                <a:pathLst>
                  <a:path w="30" h="83">
                    <a:moveTo>
                      <a:pt x="16" y="11"/>
                    </a:moveTo>
                    <a:lnTo>
                      <a:pt x="17" y="42"/>
                    </a:lnTo>
                    <a:lnTo>
                      <a:pt x="30" y="70"/>
                    </a:lnTo>
                    <a:lnTo>
                      <a:pt x="29" y="83"/>
                    </a:lnTo>
                    <a:lnTo>
                      <a:pt x="17" y="81"/>
                    </a:lnTo>
                    <a:lnTo>
                      <a:pt x="1" y="46"/>
                    </a:lnTo>
                    <a:lnTo>
                      <a:pt x="0" y="7"/>
                    </a:lnTo>
                    <a:lnTo>
                      <a:pt x="4" y="1"/>
                    </a:lnTo>
                    <a:lnTo>
                      <a:pt x="10" y="0"/>
                    </a:lnTo>
                    <a:lnTo>
                      <a:pt x="16" y="11"/>
                    </a:lnTo>
                    <a:lnTo>
                      <a:pt x="16" y="11"/>
                    </a:lnTo>
                    <a:close/>
                  </a:path>
                </a:pathLst>
              </a:custGeom>
              <a:solidFill>
                <a:srgbClr val="000000"/>
              </a:solidFill>
              <a:ln w="9525">
                <a:noFill/>
                <a:round/>
                <a:headEnd/>
                <a:tailEnd/>
              </a:ln>
            </p:spPr>
            <p:txBody>
              <a:bodyPr/>
              <a:lstStyle/>
              <a:p>
                <a:endParaRPr lang="tr-TR"/>
              </a:p>
            </p:txBody>
          </p:sp>
          <p:sp>
            <p:nvSpPr>
              <p:cNvPr id="388309" name="Freeform 213"/>
              <p:cNvSpPr>
                <a:spLocks/>
              </p:cNvSpPr>
              <p:nvPr/>
            </p:nvSpPr>
            <p:spPr bwMode="auto">
              <a:xfrm>
                <a:off x="3058" y="1328"/>
                <a:ext cx="74" cy="106"/>
              </a:xfrm>
              <a:custGeom>
                <a:avLst/>
                <a:gdLst/>
                <a:ahLst/>
                <a:cxnLst>
                  <a:cxn ang="0">
                    <a:pos x="74" y="10"/>
                  </a:cxn>
                  <a:cxn ang="0">
                    <a:pos x="68" y="40"/>
                  </a:cxn>
                  <a:cxn ang="0">
                    <a:pos x="54" y="64"/>
                  </a:cxn>
                  <a:cxn ang="0">
                    <a:pos x="35" y="85"/>
                  </a:cxn>
                  <a:cxn ang="0">
                    <a:pos x="12" y="106"/>
                  </a:cxn>
                  <a:cxn ang="0">
                    <a:pos x="0" y="105"/>
                  </a:cxn>
                  <a:cxn ang="0">
                    <a:pos x="1" y="92"/>
                  </a:cxn>
                  <a:cxn ang="0">
                    <a:pos x="39" y="55"/>
                  </a:cxn>
                  <a:cxn ang="0">
                    <a:pos x="57" y="8"/>
                  </a:cxn>
                  <a:cxn ang="0">
                    <a:pos x="66" y="0"/>
                  </a:cxn>
                  <a:cxn ang="0">
                    <a:pos x="74" y="10"/>
                  </a:cxn>
                  <a:cxn ang="0">
                    <a:pos x="74" y="10"/>
                  </a:cxn>
                </a:cxnLst>
                <a:rect l="0" t="0" r="r" b="b"/>
                <a:pathLst>
                  <a:path w="74" h="106">
                    <a:moveTo>
                      <a:pt x="74" y="10"/>
                    </a:moveTo>
                    <a:lnTo>
                      <a:pt x="68" y="40"/>
                    </a:lnTo>
                    <a:lnTo>
                      <a:pt x="54" y="64"/>
                    </a:lnTo>
                    <a:lnTo>
                      <a:pt x="35" y="85"/>
                    </a:lnTo>
                    <a:lnTo>
                      <a:pt x="12" y="106"/>
                    </a:lnTo>
                    <a:lnTo>
                      <a:pt x="0" y="105"/>
                    </a:lnTo>
                    <a:lnTo>
                      <a:pt x="1" y="92"/>
                    </a:lnTo>
                    <a:lnTo>
                      <a:pt x="39" y="55"/>
                    </a:lnTo>
                    <a:lnTo>
                      <a:pt x="57" y="8"/>
                    </a:lnTo>
                    <a:lnTo>
                      <a:pt x="66" y="0"/>
                    </a:lnTo>
                    <a:lnTo>
                      <a:pt x="74" y="10"/>
                    </a:lnTo>
                    <a:lnTo>
                      <a:pt x="74" y="10"/>
                    </a:lnTo>
                    <a:close/>
                  </a:path>
                </a:pathLst>
              </a:custGeom>
              <a:solidFill>
                <a:srgbClr val="000000"/>
              </a:solidFill>
              <a:ln w="9525">
                <a:noFill/>
                <a:round/>
                <a:headEnd/>
                <a:tailEnd/>
              </a:ln>
            </p:spPr>
            <p:txBody>
              <a:bodyPr/>
              <a:lstStyle/>
              <a:p>
                <a:endParaRPr lang="tr-TR"/>
              </a:p>
            </p:txBody>
          </p:sp>
          <p:sp>
            <p:nvSpPr>
              <p:cNvPr id="388310" name="Freeform 214"/>
              <p:cNvSpPr>
                <a:spLocks/>
              </p:cNvSpPr>
              <p:nvPr/>
            </p:nvSpPr>
            <p:spPr bwMode="auto">
              <a:xfrm>
                <a:off x="3106" y="1298"/>
                <a:ext cx="75" cy="80"/>
              </a:xfrm>
              <a:custGeom>
                <a:avLst/>
                <a:gdLst/>
                <a:ahLst/>
                <a:cxnLst>
                  <a:cxn ang="0">
                    <a:pos x="5" y="2"/>
                  </a:cxn>
                  <a:cxn ang="0">
                    <a:pos x="30" y="0"/>
                  </a:cxn>
                  <a:cxn ang="0">
                    <a:pos x="50" y="16"/>
                  </a:cxn>
                  <a:cxn ang="0">
                    <a:pos x="74" y="66"/>
                  </a:cxn>
                  <a:cxn ang="0">
                    <a:pos x="75" y="79"/>
                  </a:cxn>
                  <a:cxn ang="0">
                    <a:pos x="64" y="80"/>
                  </a:cxn>
                  <a:cxn ang="0">
                    <a:pos x="48" y="56"/>
                  </a:cxn>
                  <a:cxn ang="0">
                    <a:pos x="36" y="26"/>
                  </a:cxn>
                  <a:cxn ang="0">
                    <a:pos x="25" y="18"/>
                  </a:cxn>
                  <a:cxn ang="0">
                    <a:pos x="11" y="19"/>
                  </a:cxn>
                  <a:cxn ang="0">
                    <a:pos x="0" y="14"/>
                  </a:cxn>
                  <a:cxn ang="0">
                    <a:pos x="5" y="2"/>
                  </a:cxn>
                  <a:cxn ang="0">
                    <a:pos x="5" y="2"/>
                  </a:cxn>
                </a:cxnLst>
                <a:rect l="0" t="0" r="r" b="b"/>
                <a:pathLst>
                  <a:path w="75" h="80">
                    <a:moveTo>
                      <a:pt x="5" y="2"/>
                    </a:moveTo>
                    <a:lnTo>
                      <a:pt x="30" y="0"/>
                    </a:lnTo>
                    <a:lnTo>
                      <a:pt x="50" y="16"/>
                    </a:lnTo>
                    <a:lnTo>
                      <a:pt x="74" y="66"/>
                    </a:lnTo>
                    <a:lnTo>
                      <a:pt x="75" y="79"/>
                    </a:lnTo>
                    <a:lnTo>
                      <a:pt x="64" y="80"/>
                    </a:lnTo>
                    <a:lnTo>
                      <a:pt x="48" y="56"/>
                    </a:lnTo>
                    <a:lnTo>
                      <a:pt x="36" y="26"/>
                    </a:lnTo>
                    <a:lnTo>
                      <a:pt x="25" y="18"/>
                    </a:lnTo>
                    <a:lnTo>
                      <a:pt x="11" y="19"/>
                    </a:lnTo>
                    <a:lnTo>
                      <a:pt x="0" y="14"/>
                    </a:lnTo>
                    <a:lnTo>
                      <a:pt x="5" y="2"/>
                    </a:lnTo>
                    <a:lnTo>
                      <a:pt x="5" y="2"/>
                    </a:lnTo>
                    <a:close/>
                  </a:path>
                </a:pathLst>
              </a:custGeom>
              <a:solidFill>
                <a:srgbClr val="000000"/>
              </a:solidFill>
              <a:ln w="9525">
                <a:noFill/>
                <a:round/>
                <a:headEnd/>
                <a:tailEnd/>
              </a:ln>
            </p:spPr>
            <p:txBody>
              <a:bodyPr/>
              <a:lstStyle/>
              <a:p>
                <a:endParaRPr lang="tr-TR"/>
              </a:p>
            </p:txBody>
          </p:sp>
          <p:sp>
            <p:nvSpPr>
              <p:cNvPr id="388311" name="Freeform 215"/>
              <p:cNvSpPr>
                <a:spLocks/>
              </p:cNvSpPr>
              <p:nvPr/>
            </p:nvSpPr>
            <p:spPr bwMode="auto">
              <a:xfrm>
                <a:off x="2984" y="1479"/>
                <a:ext cx="80" cy="77"/>
              </a:xfrm>
              <a:custGeom>
                <a:avLst/>
                <a:gdLst/>
                <a:ahLst/>
                <a:cxnLst>
                  <a:cxn ang="0">
                    <a:pos x="11" y="0"/>
                  </a:cxn>
                  <a:cxn ang="0">
                    <a:pos x="44" y="29"/>
                  </a:cxn>
                  <a:cxn ang="0">
                    <a:pos x="58" y="47"/>
                  </a:cxn>
                  <a:cxn ang="0">
                    <a:pos x="77" y="61"/>
                  </a:cxn>
                  <a:cxn ang="0">
                    <a:pos x="80" y="74"/>
                  </a:cxn>
                  <a:cxn ang="0">
                    <a:pos x="69" y="77"/>
                  </a:cxn>
                  <a:cxn ang="0">
                    <a:pos x="36" y="47"/>
                  </a:cxn>
                  <a:cxn ang="0">
                    <a:pos x="22" y="30"/>
                  </a:cxn>
                  <a:cxn ang="0">
                    <a:pos x="4" y="17"/>
                  </a:cxn>
                  <a:cxn ang="0">
                    <a:pos x="0" y="5"/>
                  </a:cxn>
                  <a:cxn ang="0">
                    <a:pos x="11" y="0"/>
                  </a:cxn>
                  <a:cxn ang="0">
                    <a:pos x="11" y="0"/>
                  </a:cxn>
                </a:cxnLst>
                <a:rect l="0" t="0" r="r" b="b"/>
                <a:pathLst>
                  <a:path w="80" h="77">
                    <a:moveTo>
                      <a:pt x="11" y="0"/>
                    </a:moveTo>
                    <a:lnTo>
                      <a:pt x="44" y="29"/>
                    </a:lnTo>
                    <a:lnTo>
                      <a:pt x="58" y="47"/>
                    </a:lnTo>
                    <a:lnTo>
                      <a:pt x="77" y="61"/>
                    </a:lnTo>
                    <a:lnTo>
                      <a:pt x="80" y="74"/>
                    </a:lnTo>
                    <a:lnTo>
                      <a:pt x="69" y="77"/>
                    </a:lnTo>
                    <a:lnTo>
                      <a:pt x="36" y="47"/>
                    </a:lnTo>
                    <a:lnTo>
                      <a:pt x="22" y="30"/>
                    </a:lnTo>
                    <a:lnTo>
                      <a:pt x="4" y="17"/>
                    </a:lnTo>
                    <a:lnTo>
                      <a:pt x="0" y="5"/>
                    </a:lnTo>
                    <a:lnTo>
                      <a:pt x="11" y="0"/>
                    </a:lnTo>
                    <a:lnTo>
                      <a:pt x="11" y="0"/>
                    </a:lnTo>
                    <a:close/>
                  </a:path>
                </a:pathLst>
              </a:custGeom>
              <a:solidFill>
                <a:srgbClr val="000000"/>
              </a:solidFill>
              <a:ln w="9525">
                <a:noFill/>
                <a:round/>
                <a:headEnd/>
                <a:tailEnd/>
              </a:ln>
            </p:spPr>
            <p:txBody>
              <a:bodyPr/>
              <a:lstStyle/>
              <a:p>
                <a:endParaRPr lang="tr-TR"/>
              </a:p>
            </p:txBody>
          </p:sp>
          <p:sp>
            <p:nvSpPr>
              <p:cNvPr id="388312" name="Freeform 216"/>
              <p:cNvSpPr>
                <a:spLocks/>
              </p:cNvSpPr>
              <p:nvPr/>
            </p:nvSpPr>
            <p:spPr bwMode="auto">
              <a:xfrm>
                <a:off x="2913" y="1475"/>
                <a:ext cx="82" cy="124"/>
              </a:xfrm>
              <a:custGeom>
                <a:avLst/>
                <a:gdLst/>
                <a:ahLst/>
                <a:cxnLst>
                  <a:cxn ang="0">
                    <a:pos x="79" y="16"/>
                  </a:cxn>
                  <a:cxn ang="0">
                    <a:pos x="56" y="56"/>
                  </a:cxn>
                  <a:cxn ang="0">
                    <a:pos x="38" y="94"/>
                  </a:cxn>
                  <a:cxn ang="0">
                    <a:pos x="26" y="109"/>
                  </a:cxn>
                  <a:cxn ang="0">
                    <a:pos x="12" y="124"/>
                  </a:cxn>
                  <a:cxn ang="0">
                    <a:pos x="0" y="123"/>
                  </a:cxn>
                  <a:cxn ang="0">
                    <a:pos x="1" y="110"/>
                  </a:cxn>
                  <a:cxn ang="0">
                    <a:pos x="24" y="82"/>
                  </a:cxn>
                  <a:cxn ang="0">
                    <a:pos x="39" y="50"/>
                  </a:cxn>
                  <a:cxn ang="0">
                    <a:pos x="51" y="21"/>
                  </a:cxn>
                  <a:cxn ang="0">
                    <a:pos x="71" y="0"/>
                  </a:cxn>
                  <a:cxn ang="0">
                    <a:pos x="82" y="4"/>
                  </a:cxn>
                  <a:cxn ang="0">
                    <a:pos x="79" y="16"/>
                  </a:cxn>
                  <a:cxn ang="0">
                    <a:pos x="79" y="16"/>
                  </a:cxn>
                </a:cxnLst>
                <a:rect l="0" t="0" r="r" b="b"/>
                <a:pathLst>
                  <a:path w="82" h="124">
                    <a:moveTo>
                      <a:pt x="79" y="16"/>
                    </a:moveTo>
                    <a:lnTo>
                      <a:pt x="56" y="56"/>
                    </a:lnTo>
                    <a:lnTo>
                      <a:pt x="38" y="94"/>
                    </a:lnTo>
                    <a:lnTo>
                      <a:pt x="26" y="109"/>
                    </a:lnTo>
                    <a:lnTo>
                      <a:pt x="12" y="124"/>
                    </a:lnTo>
                    <a:lnTo>
                      <a:pt x="0" y="123"/>
                    </a:lnTo>
                    <a:lnTo>
                      <a:pt x="1" y="110"/>
                    </a:lnTo>
                    <a:lnTo>
                      <a:pt x="24" y="82"/>
                    </a:lnTo>
                    <a:lnTo>
                      <a:pt x="39" y="50"/>
                    </a:lnTo>
                    <a:lnTo>
                      <a:pt x="51" y="21"/>
                    </a:lnTo>
                    <a:lnTo>
                      <a:pt x="71" y="0"/>
                    </a:lnTo>
                    <a:lnTo>
                      <a:pt x="82" y="4"/>
                    </a:lnTo>
                    <a:lnTo>
                      <a:pt x="79" y="16"/>
                    </a:lnTo>
                    <a:lnTo>
                      <a:pt x="79" y="16"/>
                    </a:lnTo>
                    <a:close/>
                  </a:path>
                </a:pathLst>
              </a:custGeom>
              <a:solidFill>
                <a:srgbClr val="000000"/>
              </a:solidFill>
              <a:ln w="9525">
                <a:noFill/>
                <a:round/>
                <a:headEnd/>
                <a:tailEnd/>
              </a:ln>
            </p:spPr>
            <p:txBody>
              <a:bodyPr/>
              <a:lstStyle/>
              <a:p>
                <a:endParaRPr lang="tr-TR"/>
              </a:p>
            </p:txBody>
          </p:sp>
          <p:sp>
            <p:nvSpPr>
              <p:cNvPr id="388313" name="Freeform 217"/>
              <p:cNvSpPr>
                <a:spLocks/>
              </p:cNvSpPr>
              <p:nvPr/>
            </p:nvSpPr>
            <p:spPr bwMode="auto">
              <a:xfrm>
                <a:off x="2953" y="1532"/>
                <a:ext cx="36" cy="53"/>
              </a:xfrm>
              <a:custGeom>
                <a:avLst/>
                <a:gdLst/>
                <a:ahLst/>
                <a:cxnLst>
                  <a:cxn ang="0">
                    <a:pos x="17" y="7"/>
                  </a:cxn>
                  <a:cxn ang="0">
                    <a:pos x="22" y="25"/>
                  </a:cxn>
                  <a:cxn ang="0">
                    <a:pos x="33" y="38"/>
                  </a:cxn>
                  <a:cxn ang="0">
                    <a:pos x="36" y="50"/>
                  </a:cxn>
                  <a:cxn ang="0">
                    <a:pos x="25" y="53"/>
                  </a:cxn>
                  <a:cxn ang="0">
                    <a:pos x="8" y="35"/>
                  </a:cxn>
                  <a:cxn ang="0">
                    <a:pos x="0" y="11"/>
                  </a:cxn>
                  <a:cxn ang="0">
                    <a:pos x="7" y="0"/>
                  </a:cxn>
                  <a:cxn ang="0">
                    <a:pos x="17" y="7"/>
                  </a:cxn>
                  <a:cxn ang="0">
                    <a:pos x="17" y="7"/>
                  </a:cxn>
                </a:cxnLst>
                <a:rect l="0" t="0" r="r" b="b"/>
                <a:pathLst>
                  <a:path w="36" h="53">
                    <a:moveTo>
                      <a:pt x="17" y="7"/>
                    </a:moveTo>
                    <a:lnTo>
                      <a:pt x="22" y="25"/>
                    </a:lnTo>
                    <a:lnTo>
                      <a:pt x="33" y="38"/>
                    </a:lnTo>
                    <a:lnTo>
                      <a:pt x="36" y="50"/>
                    </a:lnTo>
                    <a:lnTo>
                      <a:pt x="25" y="53"/>
                    </a:lnTo>
                    <a:lnTo>
                      <a:pt x="8" y="35"/>
                    </a:lnTo>
                    <a:lnTo>
                      <a:pt x="0" y="11"/>
                    </a:lnTo>
                    <a:lnTo>
                      <a:pt x="7" y="0"/>
                    </a:lnTo>
                    <a:lnTo>
                      <a:pt x="17" y="7"/>
                    </a:lnTo>
                    <a:lnTo>
                      <a:pt x="17" y="7"/>
                    </a:lnTo>
                    <a:close/>
                  </a:path>
                </a:pathLst>
              </a:custGeom>
              <a:solidFill>
                <a:srgbClr val="000000"/>
              </a:solidFill>
              <a:ln w="9525">
                <a:noFill/>
                <a:round/>
                <a:headEnd/>
                <a:tailEnd/>
              </a:ln>
            </p:spPr>
            <p:txBody>
              <a:bodyPr/>
              <a:lstStyle/>
              <a:p>
                <a:endParaRPr lang="tr-TR"/>
              </a:p>
            </p:txBody>
          </p:sp>
          <p:sp>
            <p:nvSpPr>
              <p:cNvPr id="388314" name="Freeform 218"/>
              <p:cNvSpPr>
                <a:spLocks/>
              </p:cNvSpPr>
              <p:nvPr/>
            </p:nvSpPr>
            <p:spPr bwMode="auto">
              <a:xfrm>
                <a:off x="3013" y="1517"/>
                <a:ext cx="25" cy="61"/>
              </a:xfrm>
              <a:custGeom>
                <a:avLst/>
                <a:gdLst/>
                <a:ahLst/>
                <a:cxnLst>
                  <a:cxn ang="0">
                    <a:pos x="24" y="8"/>
                  </a:cxn>
                  <a:cxn ang="0">
                    <a:pos x="25" y="22"/>
                  </a:cxn>
                  <a:cxn ang="0">
                    <a:pos x="25" y="35"/>
                  </a:cxn>
                  <a:cxn ang="0">
                    <a:pos x="13" y="60"/>
                  </a:cxn>
                  <a:cxn ang="0">
                    <a:pos x="1" y="61"/>
                  </a:cxn>
                  <a:cxn ang="0">
                    <a:pos x="0" y="47"/>
                  </a:cxn>
                  <a:cxn ang="0">
                    <a:pos x="8" y="29"/>
                  </a:cxn>
                  <a:cxn ang="0">
                    <a:pos x="7" y="9"/>
                  </a:cxn>
                  <a:cxn ang="0">
                    <a:pos x="15" y="0"/>
                  </a:cxn>
                  <a:cxn ang="0">
                    <a:pos x="24" y="8"/>
                  </a:cxn>
                  <a:cxn ang="0">
                    <a:pos x="24" y="8"/>
                  </a:cxn>
                </a:cxnLst>
                <a:rect l="0" t="0" r="r" b="b"/>
                <a:pathLst>
                  <a:path w="25" h="61">
                    <a:moveTo>
                      <a:pt x="24" y="8"/>
                    </a:moveTo>
                    <a:lnTo>
                      <a:pt x="25" y="22"/>
                    </a:lnTo>
                    <a:lnTo>
                      <a:pt x="25" y="35"/>
                    </a:lnTo>
                    <a:lnTo>
                      <a:pt x="13" y="60"/>
                    </a:lnTo>
                    <a:lnTo>
                      <a:pt x="1" y="61"/>
                    </a:lnTo>
                    <a:lnTo>
                      <a:pt x="0" y="47"/>
                    </a:lnTo>
                    <a:lnTo>
                      <a:pt x="8" y="29"/>
                    </a:lnTo>
                    <a:lnTo>
                      <a:pt x="7" y="9"/>
                    </a:lnTo>
                    <a:lnTo>
                      <a:pt x="15" y="0"/>
                    </a:lnTo>
                    <a:lnTo>
                      <a:pt x="24" y="8"/>
                    </a:lnTo>
                    <a:lnTo>
                      <a:pt x="24" y="8"/>
                    </a:lnTo>
                    <a:close/>
                  </a:path>
                </a:pathLst>
              </a:custGeom>
              <a:solidFill>
                <a:srgbClr val="000000"/>
              </a:solidFill>
              <a:ln w="9525">
                <a:noFill/>
                <a:round/>
                <a:headEnd/>
                <a:tailEnd/>
              </a:ln>
            </p:spPr>
            <p:txBody>
              <a:bodyPr/>
              <a:lstStyle/>
              <a:p>
                <a:endParaRPr lang="tr-TR"/>
              </a:p>
            </p:txBody>
          </p:sp>
          <p:sp>
            <p:nvSpPr>
              <p:cNvPr id="388315" name="Freeform 219"/>
              <p:cNvSpPr>
                <a:spLocks/>
              </p:cNvSpPr>
              <p:nvPr/>
            </p:nvSpPr>
            <p:spPr bwMode="auto">
              <a:xfrm>
                <a:off x="2905" y="1576"/>
                <a:ext cx="108" cy="328"/>
              </a:xfrm>
              <a:custGeom>
                <a:avLst/>
                <a:gdLst/>
                <a:ahLst/>
                <a:cxnLst>
                  <a:cxn ang="0">
                    <a:pos x="82" y="90"/>
                  </a:cxn>
                  <a:cxn ang="0">
                    <a:pos x="82" y="73"/>
                  </a:cxn>
                  <a:cxn ang="0">
                    <a:pos x="89" y="58"/>
                  </a:cxn>
                  <a:cxn ang="0">
                    <a:pos x="90" y="29"/>
                  </a:cxn>
                  <a:cxn ang="0">
                    <a:pos x="79" y="17"/>
                  </a:cxn>
                  <a:cxn ang="0">
                    <a:pos x="66" y="35"/>
                  </a:cxn>
                  <a:cxn ang="0">
                    <a:pos x="56" y="63"/>
                  </a:cxn>
                  <a:cxn ang="0">
                    <a:pos x="51" y="72"/>
                  </a:cxn>
                  <a:cxn ang="0">
                    <a:pos x="20" y="137"/>
                  </a:cxn>
                  <a:cxn ang="0">
                    <a:pos x="31" y="191"/>
                  </a:cxn>
                  <a:cxn ang="0">
                    <a:pos x="75" y="262"/>
                  </a:cxn>
                  <a:cxn ang="0">
                    <a:pos x="76" y="267"/>
                  </a:cxn>
                  <a:cxn ang="0">
                    <a:pos x="78" y="313"/>
                  </a:cxn>
                  <a:cxn ang="0">
                    <a:pos x="75" y="323"/>
                  </a:cxn>
                  <a:cxn ang="0">
                    <a:pos x="67" y="328"/>
                  </a:cxn>
                  <a:cxn ang="0">
                    <a:pos x="52" y="315"/>
                  </a:cxn>
                  <a:cxn ang="0">
                    <a:pos x="47" y="274"/>
                  </a:cxn>
                  <a:cxn ang="0">
                    <a:pos x="27" y="239"/>
                  </a:cxn>
                  <a:cxn ang="0">
                    <a:pos x="6" y="206"/>
                  </a:cxn>
                  <a:cxn ang="0">
                    <a:pos x="0" y="171"/>
                  </a:cxn>
                  <a:cxn ang="0">
                    <a:pos x="4" y="135"/>
                  </a:cxn>
                  <a:cxn ang="0">
                    <a:pos x="17" y="97"/>
                  </a:cxn>
                  <a:cxn ang="0">
                    <a:pos x="36" y="65"/>
                  </a:cxn>
                  <a:cxn ang="0">
                    <a:pos x="41" y="52"/>
                  </a:cxn>
                  <a:cxn ang="0">
                    <a:pos x="54" y="21"/>
                  </a:cxn>
                  <a:cxn ang="0">
                    <a:pos x="63" y="8"/>
                  </a:cxn>
                  <a:cxn ang="0">
                    <a:pos x="75" y="0"/>
                  </a:cxn>
                  <a:cxn ang="0">
                    <a:pos x="91" y="4"/>
                  </a:cxn>
                  <a:cxn ang="0">
                    <a:pos x="104" y="18"/>
                  </a:cxn>
                  <a:cxn ang="0">
                    <a:pos x="108" y="33"/>
                  </a:cxn>
                  <a:cxn ang="0">
                    <a:pos x="104" y="50"/>
                  </a:cxn>
                  <a:cxn ang="0">
                    <a:pos x="98" y="85"/>
                  </a:cxn>
                  <a:cxn ang="0">
                    <a:pos x="92" y="96"/>
                  </a:cxn>
                  <a:cxn ang="0">
                    <a:pos x="82" y="90"/>
                  </a:cxn>
                  <a:cxn ang="0">
                    <a:pos x="82" y="90"/>
                  </a:cxn>
                </a:cxnLst>
                <a:rect l="0" t="0" r="r" b="b"/>
                <a:pathLst>
                  <a:path w="108" h="328">
                    <a:moveTo>
                      <a:pt x="82" y="90"/>
                    </a:moveTo>
                    <a:lnTo>
                      <a:pt x="82" y="73"/>
                    </a:lnTo>
                    <a:lnTo>
                      <a:pt x="89" y="58"/>
                    </a:lnTo>
                    <a:lnTo>
                      <a:pt x="90" y="29"/>
                    </a:lnTo>
                    <a:lnTo>
                      <a:pt x="79" y="17"/>
                    </a:lnTo>
                    <a:lnTo>
                      <a:pt x="66" y="35"/>
                    </a:lnTo>
                    <a:lnTo>
                      <a:pt x="56" y="63"/>
                    </a:lnTo>
                    <a:lnTo>
                      <a:pt x="51" y="72"/>
                    </a:lnTo>
                    <a:lnTo>
                      <a:pt x="20" y="137"/>
                    </a:lnTo>
                    <a:lnTo>
                      <a:pt x="31" y="191"/>
                    </a:lnTo>
                    <a:lnTo>
                      <a:pt x="75" y="262"/>
                    </a:lnTo>
                    <a:lnTo>
                      <a:pt x="76" y="267"/>
                    </a:lnTo>
                    <a:lnTo>
                      <a:pt x="78" y="313"/>
                    </a:lnTo>
                    <a:lnTo>
                      <a:pt x="75" y="323"/>
                    </a:lnTo>
                    <a:lnTo>
                      <a:pt x="67" y="328"/>
                    </a:lnTo>
                    <a:lnTo>
                      <a:pt x="52" y="315"/>
                    </a:lnTo>
                    <a:lnTo>
                      <a:pt x="47" y="274"/>
                    </a:lnTo>
                    <a:lnTo>
                      <a:pt x="27" y="239"/>
                    </a:lnTo>
                    <a:lnTo>
                      <a:pt x="6" y="206"/>
                    </a:lnTo>
                    <a:lnTo>
                      <a:pt x="0" y="171"/>
                    </a:lnTo>
                    <a:lnTo>
                      <a:pt x="4" y="135"/>
                    </a:lnTo>
                    <a:lnTo>
                      <a:pt x="17" y="97"/>
                    </a:lnTo>
                    <a:lnTo>
                      <a:pt x="36" y="65"/>
                    </a:lnTo>
                    <a:lnTo>
                      <a:pt x="41" y="52"/>
                    </a:lnTo>
                    <a:lnTo>
                      <a:pt x="54" y="21"/>
                    </a:lnTo>
                    <a:lnTo>
                      <a:pt x="63" y="8"/>
                    </a:lnTo>
                    <a:lnTo>
                      <a:pt x="75" y="0"/>
                    </a:lnTo>
                    <a:lnTo>
                      <a:pt x="91" y="4"/>
                    </a:lnTo>
                    <a:lnTo>
                      <a:pt x="104" y="18"/>
                    </a:lnTo>
                    <a:lnTo>
                      <a:pt x="108" y="33"/>
                    </a:lnTo>
                    <a:lnTo>
                      <a:pt x="104" y="50"/>
                    </a:lnTo>
                    <a:lnTo>
                      <a:pt x="98" y="85"/>
                    </a:lnTo>
                    <a:lnTo>
                      <a:pt x="92" y="96"/>
                    </a:lnTo>
                    <a:lnTo>
                      <a:pt x="82" y="90"/>
                    </a:lnTo>
                    <a:lnTo>
                      <a:pt x="82" y="90"/>
                    </a:lnTo>
                    <a:close/>
                  </a:path>
                </a:pathLst>
              </a:custGeom>
              <a:solidFill>
                <a:srgbClr val="000000"/>
              </a:solidFill>
              <a:ln w="9525">
                <a:noFill/>
                <a:round/>
                <a:headEnd/>
                <a:tailEnd/>
              </a:ln>
            </p:spPr>
            <p:txBody>
              <a:bodyPr/>
              <a:lstStyle/>
              <a:p>
                <a:endParaRPr lang="tr-TR"/>
              </a:p>
            </p:txBody>
          </p:sp>
          <p:sp>
            <p:nvSpPr>
              <p:cNvPr id="388316" name="Freeform 220"/>
              <p:cNvSpPr>
                <a:spLocks/>
              </p:cNvSpPr>
              <p:nvPr/>
            </p:nvSpPr>
            <p:spPr bwMode="auto">
              <a:xfrm>
                <a:off x="3008" y="1569"/>
                <a:ext cx="91" cy="256"/>
              </a:xfrm>
              <a:custGeom>
                <a:avLst/>
                <a:gdLst/>
                <a:ahLst/>
                <a:cxnLst>
                  <a:cxn ang="0">
                    <a:pos x="12" y="0"/>
                  </a:cxn>
                  <a:cxn ang="0">
                    <a:pos x="43" y="33"/>
                  </a:cxn>
                  <a:cxn ang="0">
                    <a:pos x="59" y="74"/>
                  </a:cxn>
                  <a:cxn ang="0">
                    <a:pos x="56" y="138"/>
                  </a:cxn>
                  <a:cxn ang="0">
                    <a:pos x="64" y="192"/>
                  </a:cxn>
                  <a:cxn ang="0">
                    <a:pos x="75" y="214"/>
                  </a:cxn>
                  <a:cxn ang="0">
                    <a:pos x="91" y="238"/>
                  </a:cxn>
                  <a:cxn ang="0">
                    <a:pos x="90" y="246"/>
                  </a:cxn>
                  <a:cxn ang="0">
                    <a:pos x="82" y="254"/>
                  </a:cxn>
                  <a:cxn ang="0">
                    <a:pos x="62" y="256"/>
                  </a:cxn>
                  <a:cxn ang="0">
                    <a:pos x="34" y="200"/>
                  </a:cxn>
                  <a:cxn ang="0">
                    <a:pos x="27" y="136"/>
                  </a:cxn>
                  <a:cxn ang="0">
                    <a:pos x="43" y="78"/>
                  </a:cxn>
                  <a:cxn ang="0">
                    <a:pos x="28" y="42"/>
                  </a:cxn>
                  <a:cxn ang="0">
                    <a:pos x="1" y="14"/>
                  </a:cxn>
                  <a:cxn ang="0">
                    <a:pos x="0" y="1"/>
                  </a:cxn>
                  <a:cxn ang="0">
                    <a:pos x="12" y="0"/>
                  </a:cxn>
                  <a:cxn ang="0">
                    <a:pos x="12" y="0"/>
                  </a:cxn>
                </a:cxnLst>
                <a:rect l="0" t="0" r="r" b="b"/>
                <a:pathLst>
                  <a:path w="91" h="256">
                    <a:moveTo>
                      <a:pt x="12" y="0"/>
                    </a:moveTo>
                    <a:lnTo>
                      <a:pt x="43" y="33"/>
                    </a:lnTo>
                    <a:lnTo>
                      <a:pt x="59" y="74"/>
                    </a:lnTo>
                    <a:lnTo>
                      <a:pt x="56" y="138"/>
                    </a:lnTo>
                    <a:lnTo>
                      <a:pt x="64" y="192"/>
                    </a:lnTo>
                    <a:lnTo>
                      <a:pt x="75" y="214"/>
                    </a:lnTo>
                    <a:lnTo>
                      <a:pt x="91" y="238"/>
                    </a:lnTo>
                    <a:lnTo>
                      <a:pt x="90" y="246"/>
                    </a:lnTo>
                    <a:lnTo>
                      <a:pt x="82" y="254"/>
                    </a:lnTo>
                    <a:lnTo>
                      <a:pt x="62" y="256"/>
                    </a:lnTo>
                    <a:lnTo>
                      <a:pt x="34" y="200"/>
                    </a:lnTo>
                    <a:lnTo>
                      <a:pt x="27" y="136"/>
                    </a:lnTo>
                    <a:lnTo>
                      <a:pt x="43" y="78"/>
                    </a:lnTo>
                    <a:lnTo>
                      <a:pt x="28" y="42"/>
                    </a:lnTo>
                    <a:lnTo>
                      <a:pt x="1" y="14"/>
                    </a:lnTo>
                    <a:lnTo>
                      <a:pt x="0" y="1"/>
                    </a:lnTo>
                    <a:lnTo>
                      <a:pt x="12" y="0"/>
                    </a:lnTo>
                    <a:lnTo>
                      <a:pt x="12" y="0"/>
                    </a:lnTo>
                    <a:close/>
                  </a:path>
                </a:pathLst>
              </a:custGeom>
              <a:solidFill>
                <a:srgbClr val="000000"/>
              </a:solidFill>
              <a:ln w="9525">
                <a:noFill/>
                <a:round/>
                <a:headEnd/>
                <a:tailEnd/>
              </a:ln>
            </p:spPr>
            <p:txBody>
              <a:bodyPr/>
              <a:lstStyle/>
              <a:p>
                <a:endParaRPr lang="tr-TR"/>
              </a:p>
            </p:txBody>
          </p:sp>
          <p:sp>
            <p:nvSpPr>
              <p:cNvPr id="388317" name="Freeform 221"/>
              <p:cNvSpPr>
                <a:spLocks/>
              </p:cNvSpPr>
              <p:nvPr/>
            </p:nvSpPr>
            <p:spPr bwMode="auto">
              <a:xfrm>
                <a:off x="3064" y="1380"/>
                <a:ext cx="89" cy="227"/>
              </a:xfrm>
              <a:custGeom>
                <a:avLst/>
                <a:gdLst/>
                <a:ahLst/>
                <a:cxnLst>
                  <a:cxn ang="0">
                    <a:pos x="89" y="11"/>
                  </a:cxn>
                  <a:cxn ang="0">
                    <a:pos x="70" y="115"/>
                  </a:cxn>
                  <a:cxn ang="0">
                    <a:pos x="59" y="146"/>
                  </a:cxn>
                  <a:cxn ang="0">
                    <a:pos x="46" y="171"/>
                  </a:cxn>
                  <a:cxn ang="0">
                    <a:pos x="14" y="224"/>
                  </a:cxn>
                  <a:cxn ang="0">
                    <a:pos x="3" y="227"/>
                  </a:cxn>
                  <a:cxn ang="0">
                    <a:pos x="0" y="214"/>
                  </a:cxn>
                  <a:cxn ang="0">
                    <a:pos x="17" y="186"/>
                  </a:cxn>
                  <a:cxn ang="0">
                    <a:pos x="31" y="163"/>
                  </a:cxn>
                  <a:cxn ang="0">
                    <a:pos x="54" y="110"/>
                  </a:cxn>
                  <a:cxn ang="0">
                    <a:pos x="72" y="7"/>
                  </a:cxn>
                  <a:cxn ang="0">
                    <a:pos x="77" y="1"/>
                  </a:cxn>
                  <a:cxn ang="0">
                    <a:pos x="83" y="0"/>
                  </a:cxn>
                  <a:cxn ang="0">
                    <a:pos x="89" y="11"/>
                  </a:cxn>
                  <a:cxn ang="0">
                    <a:pos x="89" y="11"/>
                  </a:cxn>
                </a:cxnLst>
                <a:rect l="0" t="0" r="r" b="b"/>
                <a:pathLst>
                  <a:path w="89" h="227">
                    <a:moveTo>
                      <a:pt x="89" y="11"/>
                    </a:moveTo>
                    <a:lnTo>
                      <a:pt x="70" y="115"/>
                    </a:lnTo>
                    <a:lnTo>
                      <a:pt x="59" y="146"/>
                    </a:lnTo>
                    <a:lnTo>
                      <a:pt x="46" y="171"/>
                    </a:lnTo>
                    <a:lnTo>
                      <a:pt x="14" y="224"/>
                    </a:lnTo>
                    <a:lnTo>
                      <a:pt x="3" y="227"/>
                    </a:lnTo>
                    <a:lnTo>
                      <a:pt x="0" y="214"/>
                    </a:lnTo>
                    <a:lnTo>
                      <a:pt x="17" y="186"/>
                    </a:lnTo>
                    <a:lnTo>
                      <a:pt x="31" y="163"/>
                    </a:lnTo>
                    <a:lnTo>
                      <a:pt x="54" y="110"/>
                    </a:lnTo>
                    <a:lnTo>
                      <a:pt x="72" y="7"/>
                    </a:lnTo>
                    <a:lnTo>
                      <a:pt x="77" y="1"/>
                    </a:lnTo>
                    <a:lnTo>
                      <a:pt x="83" y="0"/>
                    </a:lnTo>
                    <a:lnTo>
                      <a:pt x="89" y="11"/>
                    </a:lnTo>
                    <a:lnTo>
                      <a:pt x="89" y="11"/>
                    </a:lnTo>
                    <a:close/>
                  </a:path>
                </a:pathLst>
              </a:custGeom>
              <a:solidFill>
                <a:srgbClr val="000000"/>
              </a:solidFill>
              <a:ln w="9525">
                <a:noFill/>
                <a:round/>
                <a:headEnd/>
                <a:tailEnd/>
              </a:ln>
            </p:spPr>
            <p:txBody>
              <a:bodyPr/>
              <a:lstStyle/>
              <a:p>
                <a:endParaRPr lang="tr-TR"/>
              </a:p>
            </p:txBody>
          </p:sp>
          <p:sp>
            <p:nvSpPr>
              <p:cNvPr id="388318" name="Freeform 222"/>
              <p:cNvSpPr>
                <a:spLocks/>
              </p:cNvSpPr>
              <p:nvPr/>
            </p:nvSpPr>
            <p:spPr bwMode="auto">
              <a:xfrm>
                <a:off x="3108" y="1446"/>
                <a:ext cx="107" cy="297"/>
              </a:xfrm>
              <a:custGeom>
                <a:avLst/>
                <a:gdLst/>
                <a:ahLst/>
                <a:cxnLst>
                  <a:cxn ang="0">
                    <a:pos x="81" y="10"/>
                  </a:cxn>
                  <a:cxn ang="0">
                    <a:pos x="87" y="43"/>
                  </a:cxn>
                  <a:cxn ang="0">
                    <a:pos x="97" y="73"/>
                  </a:cxn>
                  <a:cxn ang="0">
                    <a:pos x="107" y="137"/>
                  </a:cxn>
                  <a:cxn ang="0">
                    <a:pos x="95" y="181"/>
                  </a:cxn>
                  <a:cxn ang="0">
                    <a:pos x="78" y="195"/>
                  </a:cxn>
                  <a:cxn ang="0">
                    <a:pos x="62" y="209"/>
                  </a:cxn>
                  <a:cxn ang="0">
                    <a:pos x="20" y="231"/>
                  </a:cxn>
                  <a:cxn ang="0">
                    <a:pos x="27" y="252"/>
                  </a:cxn>
                  <a:cxn ang="0">
                    <a:pos x="40" y="285"/>
                  </a:cxn>
                  <a:cxn ang="0">
                    <a:pos x="34" y="297"/>
                  </a:cxn>
                  <a:cxn ang="0">
                    <a:pos x="23" y="290"/>
                  </a:cxn>
                  <a:cxn ang="0">
                    <a:pos x="8" y="262"/>
                  </a:cxn>
                  <a:cxn ang="0">
                    <a:pos x="0" y="229"/>
                  </a:cxn>
                  <a:cxn ang="0">
                    <a:pos x="11" y="208"/>
                  </a:cxn>
                  <a:cxn ang="0">
                    <a:pos x="34" y="194"/>
                  </a:cxn>
                  <a:cxn ang="0">
                    <a:pos x="50" y="185"/>
                  </a:cxn>
                  <a:cxn ang="0">
                    <a:pos x="65" y="175"/>
                  </a:cxn>
                  <a:cxn ang="0">
                    <a:pos x="91" y="135"/>
                  </a:cxn>
                  <a:cxn ang="0">
                    <a:pos x="89" y="100"/>
                  </a:cxn>
                  <a:cxn ang="0">
                    <a:pos x="79" y="72"/>
                  </a:cxn>
                  <a:cxn ang="0">
                    <a:pos x="65" y="10"/>
                  </a:cxn>
                  <a:cxn ang="0">
                    <a:pos x="73" y="0"/>
                  </a:cxn>
                  <a:cxn ang="0">
                    <a:pos x="81" y="10"/>
                  </a:cxn>
                  <a:cxn ang="0">
                    <a:pos x="81" y="10"/>
                  </a:cxn>
                </a:cxnLst>
                <a:rect l="0" t="0" r="r" b="b"/>
                <a:pathLst>
                  <a:path w="107" h="297">
                    <a:moveTo>
                      <a:pt x="81" y="10"/>
                    </a:moveTo>
                    <a:lnTo>
                      <a:pt x="87" y="43"/>
                    </a:lnTo>
                    <a:lnTo>
                      <a:pt x="97" y="73"/>
                    </a:lnTo>
                    <a:lnTo>
                      <a:pt x="107" y="137"/>
                    </a:lnTo>
                    <a:lnTo>
                      <a:pt x="95" y="181"/>
                    </a:lnTo>
                    <a:lnTo>
                      <a:pt x="78" y="195"/>
                    </a:lnTo>
                    <a:lnTo>
                      <a:pt x="62" y="209"/>
                    </a:lnTo>
                    <a:lnTo>
                      <a:pt x="20" y="231"/>
                    </a:lnTo>
                    <a:lnTo>
                      <a:pt x="27" y="252"/>
                    </a:lnTo>
                    <a:lnTo>
                      <a:pt x="40" y="285"/>
                    </a:lnTo>
                    <a:lnTo>
                      <a:pt x="34" y="297"/>
                    </a:lnTo>
                    <a:lnTo>
                      <a:pt x="23" y="290"/>
                    </a:lnTo>
                    <a:lnTo>
                      <a:pt x="8" y="262"/>
                    </a:lnTo>
                    <a:lnTo>
                      <a:pt x="0" y="229"/>
                    </a:lnTo>
                    <a:lnTo>
                      <a:pt x="11" y="208"/>
                    </a:lnTo>
                    <a:lnTo>
                      <a:pt x="34" y="194"/>
                    </a:lnTo>
                    <a:lnTo>
                      <a:pt x="50" y="185"/>
                    </a:lnTo>
                    <a:lnTo>
                      <a:pt x="65" y="175"/>
                    </a:lnTo>
                    <a:lnTo>
                      <a:pt x="91" y="135"/>
                    </a:lnTo>
                    <a:lnTo>
                      <a:pt x="89" y="100"/>
                    </a:lnTo>
                    <a:lnTo>
                      <a:pt x="79" y="72"/>
                    </a:lnTo>
                    <a:lnTo>
                      <a:pt x="65" y="10"/>
                    </a:lnTo>
                    <a:lnTo>
                      <a:pt x="73" y="0"/>
                    </a:lnTo>
                    <a:lnTo>
                      <a:pt x="81" y="10"/>
                    </a:lnTo>
                    <a:lnTo>
                      <a:pt x="81" y="10"/>
                    </a:lnTo>
                    <a:close/>
                  </a:path>
                </a:pathLst>
              </a:custGeom>
              <a:solidFill>
                <a:srgbClr val="000000"/>
              </a:solidFill>
              <a:ln w="9525">
                <a:noFill/>
                <a:round/>
                <a:headEnd/>
                <a:tailEnd/>
              </a:ln>
            </p:spPr>
            <p:txBody>
              <a:bodyPr/>
              <a:lstStyle/>
              <a:p>
                <a:endParaRPr lang="tr-TR"/>
              </a:p>
            </p:txBody>
          </p:sp>
          <p:sp>
            <p:nvSpPr>
              <p:cNvPr id="388319" name="Freeform 223"/>
              <p:cNvSpPr>
                <a:spLocks/>
              </p:cNvSpPr>
              <p:nvPr/>
            </p:nvSpPr>
            <p:spPr bwMode="auto">
              <a:xfrm>
                <a:off x="2894" y="1483"/>
                <a:ext cx="34" cy="116"/>
              </a:xfrm>
              <a:custGeom>
                <a:avLst/>
                <a:gdLst/>
                <a:ahLst/>
                <a:cxnLst>
                  <a:cxn ang="0">
                    <a:pos x="34" y="10"/>
                  </a:cxn>
                  <a:cxn ang="0">
                    <a:pos x="23" y="70"/>
                  </a:cxn>
                  <a:cxn ang="0">
                    <a:pos x="18" y="103"/>
                  </a:cxn>
                  <a:cxn ang="0">
                    <a:pos x="19" y="115"/>
                  </a:cxn>
                  <a:cxn ang="0">
                    <a:pos x="6" y="116"/>
                  </a:cxn>
                  <a:cxn ang="0">
                    <a:pos x="0" y="93"/>
                  </a:cxn>
                  <a:cxn ang="0">
                    <a:pos x="6" y="65"/>
                  </a:cxn>
                  <a:cxn ang="0">
                    <a:pos x="18" y="9"/>
                  </a:cxn>
                  <a:cxn ang="0">
                    <a:pos x="26" y="0"/>
                  </a:cxn>
                  <a:cxn ang="0">
                    <a:pos x="34" y="10"/>
                  </a:cxn>
                  <a:cxn ang="0">
                    <a:pos x="34" y="10"/>
                  </a:cxn>
                </a:cxnLst>
                <a:rect l="0" t="0" r="r" b="b"/>
                <a:pathLst>
                  <a:path w="34" h="116">
                    <a:moveTo>
                      <a:pt x="34" y="10"/>
                    </a:moveTo>
                    <a:lnTo>
                      <a:pt x="23" y="70"/>
                    </a:lnTo>
                    <a:lnTo>
                      <a:pt x="18" y="103"/>
                    </a:lnTo>
                    <a:lnTo>
                      <a:pt x="19" y="115"/>
                    </a:lnTo>
                    <a:lnTo>
                      <a:pt x="6" y="116"/>
                    </a:lnTo>
                    <a:lnTo>
                      <a:pt x="0" y="93"/>
                    </a:lnTo>
                    <a:lnTo>
                      <a:pt x="6" y="65"/>
                    </a:lnTo>
                    <a:lnTo>
                      <a:pt x="18" y="9"/>
                    </a:lnTo>
                    <a:lnTo>
                      <a:pt x="26" y="0"/>
                    </a:lnTo>
                    <a:lnTo>
                      <a:pt x="34" y="10"/>
                    </a:lnTo>
                    <a:lnTo>
                      <a:pt x="34" y="10"/>
                    </a:lnTo>
                    <a:close/>
                  </a:path>
                </a:pathLst>
              </a:custGeom>
              <a:solidFill>
                <a:srgbClr val="000000"/>
              </a:solidFill>
              <a:ln w="9525">
                <a:noFill/>
                <a:round/>
                <a:headEnd/>
                <a:tailEnd/>
              </a:ln>
            </p:spPr>
            <p:txBody>
              <a:bodyPr/>
              <a:lstStyle/>
              <a:p>
                <a:endParaRPr lang="tr-TR"/>
              </a:p>
            </p:txBody>
          </p:sp>
          <p:sp>
            <p:nvSpPr>
              <p:cNvPr id="388320" name="Freeform 224"/>
              <p:cNvSpPr>
                <a:spLocks/>
              </p:cNvSpPr>
              <p:nvPr/>
            </p:nvSpPr>
            <p:spPr bwMode="auto">
              <a:xfrm>
                <a:off x="2913" y="1588"/>
                <a:ext cx="24" cy="56"/>
              </a:xfrm>
              <a:custGeom>
                <a:avLst/>
                <a:gdLst/>
                <a:ahLst/>
                <a:cxnLst>
                  <a:cxn ang="0">
                    <a:pos x="16" y="7"/>
                  </a:cxn>
                  <a:cxn ang="0">
                    <a:pos x="24" y="45"/>
                  </a:cxn>
                  <a:cxn ang="0">
                    <a:pos x="17" y="56"/>
                  </a:cxn>
                  <a:cxn ang="0">
                    <a:pos x="7" y="49"/>
                  </a:cxn>
                  <a:cxn ang="0">
                    <a:pos x="0" y="11"/>
                  </a:cxn>
                  <a:cxn ang="0">
                    <a:pos x="7" y="0"/>
                  </a:cxn>
                  <a:cxn ang="0">
                    <a:pos x="16" y="7"/>
                  </a:cxn>
                  <a:cxn ang="0">
                    <a:pos x="16" y="7"/>
                  </a:cxn>
                </a:cxnLst>
                <a:rect l="0" t="0" r="r" b="b"/>
                <a:pathLst>
                  <a:path w="24" h="56">
                    <a:moveTo>
                      <a:pt x="16" y="7"/>
                    </a:moveTo>
                    <a:lnTo>
                      <a:pt x="24" y="45"/>
                    </a:lnTo>
                    <a:lnTo>
                      <a:pt x="17" y="56"/>
                    </a:lnTo>
                    <a:lnTo>
                      <a:pt x="7" y="49"/>
                    </a:lnTo>
                    <a:lnTo>
                      <a:pt x="0" y="11"/>
                    </a:lnTo>
                    <a:lnTo>
                      <a:pt x="7" y="0"/>
                    </a:lnTo>
                    <a:lnTo>
                      <a:pt x="16" y="7"/>
                    </a:lnTo>
                    <a:lnTo>
                      <a:pt x="16" y="7"/>
                    </a:lnTo>
                    <a:close/>
                  </a:path>
                </a:pathLst>
              </a:custGeom>
              <a:solidFill>
                <a:srgbClr val="000000"/>
              </a:solidFill>
              <a:ln w="9525">
                <a:noFill/>
                <a:round/>
                <a:headEnd/>
                <a:tailEnd/>
              </a:ln>
            </p:spPr>
            <p:txBody>
              <a:bodyPr/>
              <a:lstStyle/>
              <a:p>
                <a:endParaRPr lang="tr-TR"/>
              </a:p>
            </p:txBody>
          </p:sp>
          <p:sp>
            <p:nvSpPr>
              <p:cNvPr id="388321" name="Freeform 225"/>
              <p:cNvSpPr>
                <a:spLocks/>
              </p:cNvSpPr>
              <p:nvPr/>
            </p:nvSpPr>
            <p:spPr bwMode="auto">
              <a:xfrm>
                <a:off x="2793" y="1466"/>
                <a:ext cx="96" cy="353"/>
              </a:xfrm>
              <a:custGeom>
                <a:avLst/>
                <a:gdLst/>
                <a:ahLst/>
                <a:cxnLst>
                  <a:cxn ang="0">
                    <a:pos x="96" y="13"/>
                  </a:cxn>
                  <a:cxn ang="0">
                    <a:pos x="73" y="44"/>
                  </a:cxn>
                  <a:cxn ang="0">
                    <a:pos x="51" y="73"/>
                  </a:cxn>
                  <a:cxn ang="0">
                    <a:pos x="19" y="141"/>
                  </a:cxn>
                  <a:cxn ang="0">
                    <a:pos x="15" y="152"/>
                  </a:cxn>
                  <a:cxn ang="0">
                    <a:pos x="24" y="161"/>
                  </a:cxn>
                  <a:cxn ang="0">
                    <a:pos x="34" y="166"/>
                  </a:cxn>
                  <a:cxn ang="0">
                    <a:pos x="57" y="175"/>
                  </a:cxn>
                  <a:cxn ang="0">
                    <a:pos x="61" y="189"/>
                  </a:cxn>
                  <a:cxn ang="0">
                    <a:pos x="34" y="257"/>
                  </a:cxn>
                  <a:cxn ang="0">
                    <a:pos x="39" y="283"/>
                  </a:cxn>
                  <a:cxn ang="0">
                    <a:pos x="51" y="302"/>
                  </a:cxn>
                  <a:cxn ang="0">
                    <a:pos x="69" y="319"/>
                  </a:cxn>
                  <a:cxn ang="0">
                    <a:pos x="86" y="340"/>
                  </a:cxn>
                  <a:cxn ang="0">
                    <a:pos x="84" y="353"/>
                  </a:cxn>
                  <a:cxn ang="0">
                    <a:pos x="73" y="351"/>
                  </a:cxn>
                  <a:cxn ang="0">
                    <a:pos x="17" y="257"/>
                  </a:cxn>
                  <a:cxn ang="0">
                    <a:pos x="23" y="222"/>
                  </a:cxn>
                  <a:cxn ang="0">
                    <a:pos x="37" y="189"/>
                  </a:cxn>
                  <a:cxn ang="0">
                    <a:pos x="0" y="161"/>
                  </a:cxn>
                  <a:cxn ang="0">
                    <a:pos x="4" y="135"/>
                  </a:cxn>
                  <a:cxn ang="0">
                    <a:pos x="19" y="96"/>
                  </a:cxn>
                  <a:cxn ang="0">
                    <a:pos x="37" y="65"/>
                  </a:cxn>
                  <a:cxn ang="0">
                    <a:pos x="59" y="34"/>
                  </a:cxn>
                  <a:cxn ang="0">
                    <a:pos x="83" y="2"/>
                  </a:cxn>
                  <a:cxn ang="0">
                    <a:pos x="94" y="0"/>
                  </a:cxn>
                  <a:cxn ang="0">
                    <a:pos x="96" y="13"/>
                  </a:cxn>
                  <a:cxn ang="0">
                    <a:pos x="96" y="13"/>
                  </a:cxn>
                </a:cxnLst>
                <a:rect l="0" t="0" r="r" b="b"/>
                <a:pathLst>
                  <a:path w="96" h="353">
                    <a:moveTo>
                      <a:pt x="96" y="13"/>
                    </a:moveTo>
                    <a:lnTo>
                      <a:pt x="73" y="44"/>
                    </a:lnTo>
                    <a:lnTo>
                      <a:pt x="51" y="73"/>
                    </a:lnTo>
                    <a:lnTo>
                      <a:pt x="19" y="141"/>
                    </a:lnTo>
                    <a:lnTo>
                      <a:pt x="15" y="152"/>
                    </a:lnTo>
                    <a:lnTo>
                      <a:pt x="24" y="161"/>
                    </a:lnTo>
                    <a:lnTo>
                      <a:pt x="34" y="166"/>
                    </a:lnTo>
                    <a:lnTo>
                      <a:pt x="57" y="175"/>
                    </a:lnTo>
                    <a:lnTo>
                      <a:pt x="61" y="189"/>
                    </a:lnTo>
                    <a:lnTo>
                      <a:pt x="34" y="257"/>
                    </a:lnTo>
                    <a:lnTo>
                      <a:pt x="39" y="283"/>
                    </a:lnTo>
                    <a:lnTo>
                      <a:pt x="51" y="302"/>
                    </a:lnTo>
                    <a:lnTo>
                      <a:pt x="69" y="319"/>
                    </a:lnTo>
                    <a:lnTo>
                      <a:pt x="86" y="340"/>
                    </a:lnTo>
                    <a:lnTo>
                      <a:pt x="84" y="353"/>
                    </a:lnTo>
                    <a:lnTo>
                      <a:pt x="73" y="351"/>
                    </a:lnTo>
                    <a:lnTo>
                      <a:pt x="17" y="257"/>
                    </a:lnTo>
                    <a:lnTo>
                      <a:pt x="23" y="222"/>
                    </a:lnTo>
                    <a:lnTo>
                      <a:pt x="37" y="189"/>
                    </a:lnTo>
                    <a:lnTo>
                      <a:pt x="0" y="161"/>
                    </a:lnTo>
                    <a:lnTo>
                      <a:pt x="4" y="135"/>
                    </a:lnTo>
                    <a:lnTo>
                      <a:pt x="19" y="96"/>
                    </a:lnTo>
                    <a:lnTo>
                      <a:pt x="37" y="65"/>
                    </a:lnTo>
                    <a:lnTo>
                      <a:pt x="59" y="34"/>
                    </a:lnTo>
                    <a:lnTo>
                      <a:pt x="83" y="2"/>
                    </a:lnTo>
                    <a:lnTo>
                      <a:pt x="94" y="0"/>
                    </a:lnTo>
                    <a:lnTo>
                      <a:pt x="96" y="13"/>
                    </a:lnTo>
                    <a:lnTo>
                      <a:pt x="96" y="13"/>
                    </a:lnTo>
                    <a:close/>
                  </a:path>
                </a:pathLst>
              </a:custGeom>
              <a:solidFill>
                <a:srgbClr val="000000"/>
              </a:solidFill>
              <a:ln w="9525">
                <a:noFill/>
                <a:round/>
                <a:headEnd/>
                <a:tailEnd/>
              </a:ln>
            </p:spPr>
            <p:txBody>
              <a:bodyPr/>
              <a:lstStyle/>
              <a:p>
                <a:endParaRPr lang="tr-TR"/>
              </a:p>
            </p:txBody>
          </p:sp>
          <p:sp>
            <p:nvSpPr>
              <p:cNvPr id="388322" name="Freeform 226"/>
              <p:cNvSpPr>
                <a:spLocks/>
              </p:cNvSpPr>
              <p:nvPr/>
            </p:nvSpPr>
            <p:spPr bwMode="auto">
              <a:xfrm>
                <a:off x="2641" y="2073"/>
                <a:ext cx="215" cy="62"/>
              </a:xfrm>
              <a:custGeom>
                <a:avLst/>
                <a:gdLst/>
                <a:ahLst/>
                <a:cxnLst>
                  <a:cxn ang="0">
                    <a:pos x="199" y="59"/>
                  </a:cxn>
                  <a:cxn ang="0">
                    <a:pos x="188" y="47"/>
                  </a:cxn>
                  <a:cxn ang="0">
                    <a:pos x="173" y="43"/>
                  </a:cxn>
                  <a:cxn ang="0">
                    <a:pos x="135" y="48"/>
                  </a:cxn>
                  <a:cxn ang="0">
                    <a:pos x="93" y="47"/>
                  </a:cxn>
                  <a:cxn ang="0">
                    <a:pos x="54" y="33"/>
                  </a:cxn>
                  <a:cxn ang="0">
                    <a:pos x="32" y="21"/>
                  </a:cxn>
                  <a:cxn ang="0">
                    <a:pos x="11" y="18"/>
                  </a:cxn>
                  <a:cxn ang="0">
                    <a:pos x="0" y="13"/>
                  </a:cxn>
                  <a:cxn ang="0">
                    <a:pos x="6" y="0"/>
                  </a:cxn>
                  <a:cxn ang="0">
                    <a:pos x="32" y="2"/>
                  </a:cxn>
                  <a:cxn ang="0">
                    <a:pos x="59" y="16"/>
                  </a:cxn>
                  <a:cxn ang="0">
                    <a:pos x="96" y="29"/>
                  </a:cxn>
                  <a:cxn ang="0">
                    <a:pos x="132" y="30"/>
                  </a:cxn>
                  <a:cxn ang="0">
                    <a:pos x="180" y="26"/>
                  </a:cxn>
                  <a:cxn ang="0">
                    <a:pos x="199" y="33"/>
                  </a:cxn>
                  <a:cxn ang="0">
                    <a:pos x="215" y="50"/>
                  </a:cxn>
                  <a:cxn ang="0">
                    <a:pos x="212" y="62"/>
                  </a:cxn>
                  <a:cxn ang="0">
                    <a:pos x="199" y="59"/>
                  </a:cxn>
                  <a:cxn ang="0">
                    <a:pos x="199" y="59"/>
                  </a:cxn>
                </a:cxnLst>
                <a:rect l="0" t="0" r="r" b="b"/>
                <a:pathLst>
                  <a:path w="215" h="62">
                    <a:moveTo>
                      <a:pt x="199" y="59"/>
                    </a:moveTo>
                    <a:lnTo>
                      <a:pt x="188" y="47"/>
                    </a:lnTo>
                    <a:lnTo>
                      <a:pt x="173" y="43"/>
                    </a:lnTo>
                    <a:lnTo>
                      <a:pt x="135" y="48"/>
                    </a:lnTo>
                    <a:lnTo>
                      <a:pt x="93" y="47"/>
                    </a:lnTo>
                    <a:lnTo>
                      <a:pt x="54" y="33"/>
                    </a:lnTo>
                    <a:lnTo>
                      <a:pt x="32" y="21"/>
                    </a:lnTo>
                    <a:lnTo>
                      <a:pt x="11" y="18"/>
                    </a:lnTo>
                    <a:lnTo>
                      <a:pt x="0" y="13"/>
                    </a:lnTo>
                    <a:lnTo>
                      <a:pt x="6" y="0"/>
                    </a:lnTo>
                    <a:lnTo>
                      <a:pt x="32" y="2"/>
                    </a:lnTo>
                    <a:lnTo>
                      <a:pt x="59" y="16"/>
                    </a:lnTo>
                    <a:lnTo>
                      <a:pt x="96" y="29"/>
                    </a:lnTo>
                    <a:lnTo>
                      <a:pt x="132" y="30"/>
                    </a:lnTo>
                    <a:lnTo>
                      <a:pt x="180" y="26"/>
                    </a:lnTo>
                    <a:lnTo>
                      <a:pt x="199" y="33"/>
                    </a:lnTo>
                    <a:lnTo>
                      <a:pt x="215" y="50"/>
                    </a:lnTo>
                    <a:lnTo>
                      <a:pt x="212" y="62"/>
                    </a:lnTo>
                    <a:lnTo>
                      <a:pt x="199" y="59"/>
                    </a:lnTo>
                    <a:lnTo>
                      <a:pt x="199" y="59"/>
                    </a:lnTo>
                    <a:close/>
                  </a:path>
                </a:pathLst>
              </a:custGeom>
              <a:solidFill>
                <a:srgbClr val="000000"/>
              </a:solidFill>
              <a:ln w="9525">
                <a:noFill/>
                <a:round/>
                <a:headEnd/>
                <a:tailEnd/>
              </a:ln>
            </p:spPr>
            <p:txBody>
              <a:bodyPr/>
              <a:lstStyle/>
              <a:p>
                <a:endParaRPr lang="tr-TR"/>
              </a:p>
            </p:txBody>
          </p:sp>
          <p:sp>
            <p:nvSpPr>
              <p:cNvPr id="388323" name="Freeform 227"/>
              <p:cNvSpPr>
                <a:spLocks/>
              </p:cNvSpPr>
              <p:nvPr/>
            </p:nvSpPr>
            <p:spPr bwMode="auto">
              <a:xfrm>
                <a:off x="2637" y="2087"/>
                <a:ext cx="92" cy="124"/>
              </a:xfrm>
              <a:custGeom>
                <a:avLst/>
                <a:gdLst/>
                <a:ahLst/>
                <a:cxnLst>
                  <a:cxn ang="0">
                    <a:pos x="16" y="9"/>
                  </a:cxn>
                  <a:cxn ang="0">
                    <a:pos x="20" y="23"/>
                  </a:cxn>
                  <a:cxn ang="0">
                    <a:pos x="28" y="33"/>
                  </a:cxn>
                  <a:cxn ang="0">
                    <a:pos x="53" y="48"/>
                  </a:cxn>
                  <a:cxn ang="0">
                    <a:pos x="76" y="71"/>
                  </a:cxn>
                  <a:cxn ang="0">
                    <a:pos x="92" y="100"/>
                  </a:cxn>
                  <a:cxn ang="0">
                    <a:pos x="92" y="119"/>
                  </a:cxn>
                  <a:cxn ang="0">
                    <a:pos x="88" y="124"/>
                  </a:cxn>
                  <a:cxn ang="0">
                    <a:pos x="83" y="121"/>
                  </a:cxn>
                  <a:cxn ang="0">
                    <a:pos x="67" y="89"/>
                  </a:cxn>
                  <a:cxn ang="0">
                    <a:pos x="56" y="75"/>
                  </a:cxn>
                  <a:cxn ang="0">
                    <a:pos x="44" y="64"/>
                  </a:cxn>
                  <a:cxn ang="0">
                    <a:pos x="0" y="9"/>
                  </a:cxn>
                  <a:cxn ang="0">
                    <a:pos x="8" y="0"/>
                  </a:cxn>
                  <a:cxn ang="0">
                    <a:pos x="16" y="9"/>
                  </a:cxn>
                  <a:cxn ang="0">
                    <a:pos x="16" y="9"/>
                  </a:cxn>
                </a:cxnLst>
                <a:rect l="0" t="0" r="r" b="b"/>
                <a:pathLst>
                  <a:path w="92" h="124">
                    <a:moveTo>
                      <a:pt x="16" y="9"/>
                    </a:moveTo>
                    <a:lnTo>
                      <a:pt x="20" y="23"/>
                    </a:lnTo>
                    <a:lnTo>
                      <a:pt x="28" y="33"/>
                    </a:lnTo>
                    <a:lnTo>
                      <a:pt x="53" y="48"/>
                    </a:lnTo>
                    <a:lnTo>
                      <a:pt x="76" y="71"/>
                    </a:lnTo>
                    <a:lnTo>
                      <a:pt x="92" y="100"/>
                    </a:lnTo>
                    <a:lnTo>
                      <a:pt x="92" y="119"/>
                    </a:lnTo>
                    <a:lnTo>
                      <a:pt x="88" y="124"/>
                    </a:lnTo>
                    <a:lnTo>
                      <a:pt x="83" y="121"/>
                    </a:lnTo>
                    <a:lnTo>
                      <a:pt x="67" y="89"/>
                    </a:lnTo>
                    <a:lnTo>
                      <a:pt x="56" y="75"/>
                    </a:lnTo>
                    <a:lnTo>
                      <a:pt x="44" y="64"/>
                    </a:lnTo>
                    <a:lnTo>
                      <a:pt x="0" y="9"/>
                    </a:lnTo>
                    <a:lnTo>
                      <a:pt x="8" y="0"/>
                    </a:lnTo>
                    <a:lnTo>
                      <a:pt x="16" y="9"/>
                    </a:lnTo>
                    <a:lnTo>
                      <a:pt x="16" y="9"/>
                    </a:lnTo>
                    <a:close/>
                  </a:path>
                </a:pathLst>
              </a:custGeom>
              <a:solidFill>
                <a:srgbClr val="000000"/>
              </a:solidFill>
              <a:ln w="9525">
                <a:noFill/>
                <a:round/>
                <a:headEnd/>
                <a:tailEnd/>
              </a:ln>
            </p:spPr>
            <p:txBody>
              <a:bodyPr/>
              <a:lstStyle/>
              <a:p>
                <a:endParaRPr lang="tr-TR"/>
              </a:p>
            </p:txBody>
          </p:sp>
          <p:sp>
            <p:nvSpPr>
              <p:cNvPr id="388324" name="Freeform 228"/>
              <p:cNvSpPr>
                <a:spLocks/>
              </p:cNvSpPr>
              <p:nvPr/>
            </p:nvSpPr>
            <p:spPr bwMode="auto">
              <a:xfrm>
                <a:off x="2596" y="2164"/>
                <a:ext cx="187" cy="153"/>
              </a:xfrm>
              <a:custGeom>
                <a:avLst/>
                <a:gdLst/>
                <a:ahLst/>
                <a:cxnLst>
                  <a:cxn ang="0">
                    <a:pos x="183" y="17"/>
                  </a:cxn>
                  <a:cxn ang="0">
                    <a:pos x="157" y="33"/>
                  </a:cxn>
                  <a:cxn ang="0">
                    <a:pos x="136" y="50"/>
                  </a:cxn>
                  <a:cxn ang="0">
                    <a:pos x="117" y="68"/>
                  </a:cxn>
                  <a:cxn ang="0">
                    <a:pos x="93" y="86"/>
                  </a:cxn>
                  <a:cxn ang="0">
                    <a:pos x="72" y="101"/>
                  </a:cxn>
                  <a:cxn ang="0">
                    <a:pos x="52" y="113"/>
                  </a:cxn>
                  <a:cxn ang="0">
                    <a:pos x="16" y="147"/>
                  </a:cxn>
                  <a:cxn ang="0">
                    <a:pos x="5" y="153"/>
                  </a:cxn>
                  <a:cxn ang="0">
                    <a:pos x="0" y="141"/>
                  </a:cxn>
                  <a:cxn ang="0">
                    <a:pos x="17" y="114"/>
                  </a:cxn>
                  <a:cxn ang="0">
                    <a:pos x="45" y="97"/>
                  </a:cxn>
                  <a:cxn ang="0">
                    <a:pos x="85" y="70"/>
                  </a:cxn>
                  <a:cxn ang="0">
                    <a:pos x="129" y="34"/>
                  </a:cxn>
                  <a:cxn ang="0">
                    <a:pos x="150" y="16"/>
                  </a:cxn>
                  <a:cxn ang="0">
                    <a:pos x="176" y="0"/>
                  </a:cxn>
                  <a:cxn ang="0">
                    <a:pos x="187" y="5"/>
                  </a:cxn>
                  <a:cxn ang="0">
                    <a:pos x="183" y="17"/>
                  </a:cxn>
                  <a:cxn ang="0">
                    <a:pos x="183" y="17"/>
                  </a:cxn>
                </a:cxnLst>
                <a:rect l="0" t="0" r="r" b="b"/>
                <a:pathLst>
                  <a:path w="187" h="153">
                    <a:moveTo>
                      <a:pt x="183" y="17"/>
                    </a:moveTo>
                    <a:lnTo>
                      <a:pt x="157" y="33"/>
                    </a:lnTo>
                    <a:lnTo>
                      <a:pt x="136" y="50"/>
                    </a:lnTo>
                    <a:lnTo>
                      <a:pt x="117" y="68"/>
                    </a:lnTo>
                    <a:lnTo>
                      <a:pt x="93" y="86"/>
                    </a:lnTo>
                    <a:lnTo>
                      <a:pt x="72" y="101"/>
                    </a:lnTo>
                    <a:lnTo>
                      <a:pt x="52" y="113"/>
                    </a:lnTo>
                    <a:lnTo>
                      <a:pt x="16" y="147"/>
                    </a:lnTo>
                    <a:lnTo>
                      <a:pt x="5" y="153"/>
                    </a:lnTo>
                    <a:lnTo>
                      <a:pt x="0" y="141"/>
                    </a:lnTo>
                    <a:lnTo>
                      <a:pt x="17" y="114"/>
                    </a:lnTo>
                    <a:lnTo>
                      <a:pt x="45" y="97"/>
                    </a:lnTo>
                    <a:lnTo>
                      <a:pt x="85" y="70"/>
                    </a:lnTo>
                    <a:lnTo>
                      <a:pt x="129" y="34"/>
                    </a:lnTo>
                    <a:lnTo>
                      <a:pt x="150" y="16"/>
                    </a:lnTo>
                    <a:lnTo>
                      <a:pt x="176" y="0"/>
                    </a:lnTo>
                    <a:lnTo>
                      <a:pt x="187" y="5"/>
                    </a:lnTo>
                    <a:lnTo>
                      <a:pt x="183" y="17"/>
                    </a:lnTo>
                    <a:lnTo>
                      <a:pt x="183" y="17"/>
                    </a:lnTo>
                    <a:close/>
                  </a:path>
                </a:pathLst>
              </a:custGeom>
              <a:solidFill>
                <a:srgbClr val="000000"/>
              </a:solidFill>
              <a:ln w="9525">
                <a:noFill/>
                <a:round/>
                <a:headEnd/>
                <a:tailEnd/>
              </a:ln>
            </p:spPr>
            <p:txBody>
              <a:bodyPr/>
              <a:lstStyle/>
              <a:p>
                <a:endParaRPr lang="tr-TR"/>
              </a:p>
            </p:txBody>
          </p:sp>
          <p:sp>
            <p:nvSpPr>
              <p:cNvPr id="388325" name="Freeform 229"/>
              <p:cNvSpPr>
                <a:spLocks/>
              </p:cNvSpPr>
              <p:nvPr/>
            </p:nvSpPr>
            <p:spPr bwMode="auto">
              <a:xfrm>
                <a:off x="2596" y="2213"/>
                <a:ext cx="228" cy="129"/>
              </a:xfrm>
              <a:custGeom>
                <a:avLst/>
                <a:gdLst/>
                <a:ahLst/>
                <a:cxnLst>
                  <a:cxn ang="0">
                    <a:pos x="225" y="16"/>
                  </a:cxn>
                  <a:cxn ang="0">
                    <a:pos x="192" y="41"/>
                  </a:cxn>
                  <a:cxn ang="0">
                    <a:pos x="177" y="53"/>
                  </a:cxn>
                  <a:cxn ang="0">
                    <a:pos x="160" y="65"/>
                  </a:cxn>
                  <a:cxn ang="0">
                    <a:pos x="141" y="76"/>
                  </a:cxn>
                  <a:cxn ang="0">
                    <a:pos x="122" y="85"/>
                  </a:cxn>
                  <a:cxn ang="0">
                    <a:pos x="88" y="99"/>
                  </a:cxn>
                  <a:cxn ang="0">
                    <a:pos x="11" y="129"/>
                  </a:cxn>
                  <a:cxn ang="0">
                    <a:pos x="0" y="124"/>
                  </a:cxn>
                  <a:cxn ang="0">
                    <a:pos x="4" y="112"/>
                  </a:cxn>
                  <a:cxn ang="0">
                    <a:pos x="152" y="49"/>
                  </a:cxn>
                  <a:cxn ang="0">
                    <a:pos x="184" y="24"/>
                  </a:cxn>
                  <a:cxn ang="0">
                    <a:pos x="200" y="12"/>
                  </a:cxn>
                  <a:cxn ang="0">
                    <a:pos x="217" y="0"/>
                  </a:cxn>
                  <a:cxn ang="0">
                    <a:pos x="228" y="3"/>
                  </a:cxn>
                  <a:cxn ang="0">
                    <a:pos x="225" y="16"/>
                  </a:cxn>
                  <a:cxn ang="0">
                    <a:pos x="225" y="16"/>
                  </a:cxn>
                </a:cxnLst>
                <a:rect l="0" t="0" r="r" b="b"/>
                <a:pathLst>
                  <a:path w="228" h="129">
                    <a:moveTo>
                      <a:pt x="225" y="16"/>
                    </a:moveTo>
                    <a:lnTo>
                      <a:pt x="192" y="41"/>
                    </a:lnTo>
                    <a:lnTo>
                      <a:pt x="177" y="53"/>
                    </a:lnTo>
                    <a:lnTo>
                      <a:pt x="160" y="65"/>
                    </a:lnTo>
                    <a:lnTo>
                      <a:pt x="141" y="76"/>
                    </a:lnTo>
                    <a:lnTo>
                      <a:pt x="122" y="85"/>
                    </a:lnTo>
                    <a:lnTo>
                      <a:pt x="88" y="99"/>
                    </a:lnTo>
                    <a:lnTo>
                      <a:pt x="11" y="129"/>
                    </a:lnTo>
                    <a:lnTo>
                      <a:pt x="0" y="124"/>
                    </a:lnTo>
                    <a:lnTo>
                      <a:pt x="4" y="112"/>
                    </a:lnTo>
                    <a:lnTo>
                      <a:pt x="152" y="49"/>
                    </a:lnTo>
                    <a:lnTo>
                      <a:pt x="184" y="24"/>
                    </a:lnTo>
                    <a:lnTo>
                      <a:pt x="200" y="12"/>
                    </a:lnTo>
                    <a:lnTo>
                      <a:pt x="217" y="0"/>
                    </a:lnTo>
                    <a:lnTo>
                      <a:pt x="228" y="3"/>
                    </a:lnTo>
                    <a:lnTo>
                      <a:pt x="225" y="16"/>
                    </a:lnTo>
                    <a:lnTo>
                      <a:pt x="225" y="16"/>
                    </a:lnTo>
                    <a:close/>
                  </a:path>
                </a:pathLst>
              </a:custGeom>
              <a:solidFill>
                <a:srgbClr val="000000"/>
              </a:solidFill>
              <a:ln w="9525">
                <a:noFill/>
                <a:round/>
                <a:headEnd/>
                <a:tailEnd/>
              </a:ln>
            </p:spPr>
            <p:txBody>
              <a:bodyPr/>
              <a:lstStyle/>
              <a:p>
                <a:endParaRPr lang="tr-TR"/>
              </a:p>
            </p:txBody>
          </p:sp>
          <p:sp>
            <p:nvSpPr>
              <p:cNvPr id="388326" name="Freeform 230"/>
              <p:cNvSpPr>
                <a:spLocks/>
              </p:cNvSpPr>
              <p:nvPr/>
            </p:nvSpPr>
            <p:spPr bwMode="auto">
              <a:xfrm>
                <a:off x="2555" y="2223"/>
                <a:ext cx="146" cy="57"/>
              </a:xfrm>
              <a:custGeom>
                <a:avLst/>
                <a:gdLst/>
                <a:ahLst/>
                <a:cxnLst>
                  <a:cxn ang="0">
                    <a:pos x="142" y="17"/>
                  </a:cxn>
                  <a:cxn ang="0">
                    <a:pos x="114" y="31"/>
                  </a:cxn>
                  <a:cxn ang="0">
                    <a:pos x="84" y="38"/>
                  </a:cxn>
                  <a:cxn ang="0">
                    <a:pos x="45" y="40"/>
                  </a:cxn>
                  <a:cxn ang="0">
                    <a:pos x="13" y="56"/>
                  </a:cxn>
                  <a:cxn ang="0">
                    <a:pos x="1" y="57"/>
                  </a:cxn>
                  <a:cxn ang="0">
                    <a:pos x="0" y="44"/>
                  </a:cxn>
                  <a:cxn ang="0">
                    <a:pos x="18" y="29"/>
                  </a:cxn>
                  <a:cxn ang="0">
                    <a:pos x="37" y="23"/>
                  </a:cxn>
                  <a:cxn ang="0">
                    <a:pos x="83" y="19"/>
                  </a:cxn>
                  <a:cxn ang="0">
                    <a:pos x="135" y="0"/>
                  </a:cxn>
                  <a:cxn ang="0">
                    <a:pos x="146" y="5"/>
                  </a:cxn>
                  <a:cxn ang="0">
                    <a:pos x="142" y="17"/>
                  </a:cxn>
                  <a:cxn ang="0">
                    <a:pos x="142" y="17"/>
                  </a:cxn>
                </a:cxnLst>
                <a:rect l="0" t="0" r="r" b="b"/>
                <a:pathLst>
                  <a:path w="146" h="57">
                    <a:moveTo>
                      <a:pt x="142" y="17"/>
                    </a:moveTo>
                    <a:lnTo>
                      <a:pt x="114" y="31"/>
                    </a:lnTo>
                    <a:lnTo>
                      <a:pt x="84" y="38"/>
                    </a:lnTo>
                    <a:lnTo>
                      <a:pt x="45" y="40"/>
                    </a:lnTo>
                    <a:lnTo>
                      <a:pt x="13" y="56"/>
                    </a:lnTo>
                    <a:lnTo>
                      <a:pt x="1" y="57"/>
                    </a:lnTo>
                    <a:lnTo>
                      <a:pt x="0" y="44"/>
                    </a:lnTo>
                    <a:lnTo>
                      <a:pt x="18" y="29"/>
                    </a:lnTo>
                    <a:lnTo>
                      <a:pt x="37" y="23"/>
                    </a:lnTo>
                    <a:lnTo>
                      <a:pt x="83" y="19"/>
                    </a:lnTo>
                    <a:lnTo>
                      <a:pt x="135" y="0"/>
                    </a:lnTo>
                    <a:lnTo>
                      <a:pt x="146" y="5"/>
                    </a:lnTo>
                    <a:lnTo>
                      <a:pt x="142" y="17"/>
                    </a:lnTo>
                    <a:lnTo>
                      <a:pt x="142" y="17"/>
                    </a:lnTo>
                    <a:close/>
                  </a:path>
                </a:pathLst>
              </a:custGeom>
              <a:solidFill>
                <a:srgbClr val="000000"/>
              </a:solidFill>
              <a:ln w="9525">
                <a:noFill/>
                <a:round/>
                <a:headEnd/>
                <a:tailEnd/>
              </a:ln>
            </p:spPr>
            <p:txBody>
              <a:bodyPr/>
              <a:lstStyle/>
              <a:p>
                <a:endParaRPr lang="tr-TR"/>
              </a:p>
            </p:txBody>
          </p:sp>
          <p:sp>
            <p:nvSpPr>
              <p:cNvPr id="388327" name="Freeform 231"/>
              <p:cNvSpPr>
                <a:spLocks/>
              </p:cNvSpPr>
              <p:nvPr/>
            </p:nvSpPr>
            <p:spPr bwMode="auto">
              <a:xfrm>
                <a:off x="2598" y="2197"/>
                <a:ext cx="127" cy="63"/>
              </a:xfrm>
              <a:custGeom>
                <a:avLst/>
                <a:gdLst/>
                <a:ahLst/>
                <a:cxnLst>
                  <a:cxn ang="0">
                    <a:pos x="115" y="16"/>
                  </a:cxn>
                  <a:cxn ang="0">
                    <a:pos x="27" y="28"/>
                  </a:cxn>
                  <a:cxn ang="0">
                    <a:pos x="16" y="36"/>
                  </a:cxn>
                  <a:cxn ang="0">
                    <a:pos x="27" y="53"/>
                  </a:cxn>
                  <a:cxn ang="0">
                    <a:pos x="16" y="63"/>
                  </a:cxn>
                  <a:cxn ang="0">
                    <a:pos x="6" y="53"/>
                  </a:cxn>
                  <a:cxn ang="0">
                    <a:pos x="0" y="28"/>
                  </a:cxn>
                  <a:cxn ang="0">
                    <a:pos x="7" y="18"/>
                  </a:cxn>
                  <a:cxn ang="0">
                    <a:pos x="17" y="11"/>
                  </a:cxn>
                  <a:cxn ang="0">
                    <a:pos x="124" y="0"/>
                  </a:cxn>
                  <a:cxn ang="0">
                    <a:pos x="127" y="5"/>
                  </a:cxn>
                  <a:cxn ang="0">
                    <a:pos x="115" y="16"/>
                  </a:cxn>
                  <a:cxn ang="0">
                    <a:pos x="115" y="16"/>
                  </a:cxn>
                </a:cxnLst>
                <a:rect l="0" t="0" r="r" b="b"/>
                <a:pathLst>
                  <a:path w="127" h="63">
                    <a:moveTo>
                      <a:pt x="115" y="16"/>
                    </a:moveTo>
                    <a:lnTo>
                      <a:pt x="27" y="28"/>
                    </a:lnTo>
                    <a:lnTo>
                      <a:pt x="16" y="36"/>
                    </a:lnTo>
                    <a:lnTo>
                      <a:pt x="27" y="53"/>
                    </a:lnTo>
                    <a:lnTo>
                      <a:pt x="16" y="63"/>
                    </a:lnTo>
                    <a:lnTo>
                      <a:pt x="6" y="53"/>
                    </a:lnTo>
                    <a:lnTo>
                      <a:pt x="0" y="28"/>
                    </a:lnTo>
                    <a:lnTo>
                      <a:pt x="7" y="18"/>
                    </a:lnTo>
                    <a:lnTo>
                      <a:pt x="17" y="11"/>
                    </a:lnTo>
                    <a:lnTo>
                      <a:pt x="124" y="0"/>
                    </a:lnTo>
                    <a:lnTo>
                      <a:pt x="127" y="5"/>
                    </a:lnTo>
                    <a:lnTo>
                      <a:pt x="115" y="16"/>
                    </a:lnTo>
                    <a:lnTo>
                      <a:pt x="115" y="16"/>
                    </a:lnTo>
                    <a:close/>
                  </a:path>
                </a:pathLst>
              </a:custGeom>
              <a:solidFill>
                <a:srgbClr val="000000"/>
              </a:solidFill>
              <a:ln w="9525">
                <a:noFill/>
                <a:round/>
                <a:headEnd/>
                <a:tailEnd/>
              </a:ln>
            </p:spPr>
            <p:txBody>
              <a:bodyPr/>
              <a:lstStyle/>
              <a:p>
                <a:endParaRPr lang="tr-TR"/>
              </a:p>
            </p:txBody>
          </p:sp>
          <p:sp>
            <p:nvSpPr>
              <p:cNvPr id="388328" name="Freeform 232"/>
              <p:cNvSpPr>
                <a:spLocks/>
              </p:cNvSpPr>
              <p:nvPr/>
            </p:nvSpPr>
            <p:spPr bwMode="auto">
              <a:xfrm>
                <a:off x="2706" y="2247"/>
                <a:ext cx="183" cy="71"/>
              </a:xfrm>
              <a:custGeom>
                <a:avLst/>
                <a:gdLst/>
                <a:ahLst/>
                <a:cxnLst>
                  <a:cxn ang="0">
                    <a:pos x="7" y="50"/>
                  </a:cxn>
                  <a:cxn ang="0">
                    <a:pos x="55" y="53"/>
                  </a:cxn>
                  <a:cxn ang="0">
                    <a:pos x="100" y="47"/>
                  </a:cxn>
                  <a:cxn ang="0">
                    <a:pos x="123" y="26"/>
                  </a:cxn>
                  <a:cxn ang="0">
                    <a:pos x="172" y="0"/>
                  </a:cxn>
                  <a:cxn ang="0">
                    <a:pos x="183" y="4"/>
                  </a:cxn>
                  <a:cxn ang="0">
                    <a:pos x="179" y="17"/>
                  </a:cxn>
                  <a:cxn ang="0">
                    <a:pos x="131" y="42"/>
                  </a:cxn>
                  <a:cxn ang="0">
                    <a:pos x="106" y="65"/>
                  </a:cxn>
                  <a:cxn ang="0">
                    <a:pos x="59" y="71"/>
                  </a:cxn>
                  <a:cxn ang="0">
                    <a:pos x="9" y="69"/>
                  </a:cxn>
                  <a:cxn ang="0">
                    <a:pos x="0" y="60"/>
                  </a:cxn>
                  <a:cxn ang="0">
                    <a:pos x="7" y="50"/>
                  </a:cxn>
                  <a:cxn ang="0">
                    <a:pos x="7" y="50"/>
                  </a:cxn>
                </a:cxnLst>
                <a:rect l="0" t="0" r="r" b="b"/>
                <a:pathLst>
                  <a:path w="183" h="71">
                    <a:moveTo>
                      <a:pt x="7" y="50"/>
                    </a:moveTo>
                    <a:lnTo>
                      <a:pt x="55" y="53"/>
                    </a:lnTo>
                    <a:lnTo>
                      <a:pt x="100" y="47"/>
                    </a:lnTo>
                    <a:lnTo>
                      <a:pt x="123" y="26"/>
                    </a:lnTo>
                    <a:lnTo>
                      <a:pt x="172" y="0"/>
                    </a:lnTo>
                    <a:lnTo>
                      <a:pt x="183" y="4"/>
                    </a:lnTo>
                    <a:lnTo>
                      <a:pt x="179" y="17"/>
                    </a:lnTo>
                    <a:lnTo>
                      <a:pt x="131" y="42"/>
                    </a:lnTo>
                    <a:lnTo>
                      <a:pt x="106" y="65"/>
                    </a:lnTo>
                    <a:lnTo>
                      <a:pt x="59" y="71"/>
                    </a:lnTo>
                    <a:lnTo>
                      <a:pt x="9" y="69"/>
                    </a:lnTo>
                    <a:lnTo>
                      <a:pt x="0" y="60"/>
                    </a:lnTo>
                    <a:lnTo>
                      <a:pt x="7" y="50"/>
                    </a:lnTo>
                    <a:lnTo>
                      <a:pt x="7" y="50"/>
                    </a:lnTo>
                    <a:close/>
                  </a:path>
                </a:pathLst>
              </a:custGeom>
              <a:solidFill>
                <a:srgbClr val="000000"/>
              </a:solidFill>
              <a:ln w="9525">
                <a:noFill/>
                <a:round/>
                <a:headEnd/>
                <a:tailEnd/>
              </a:ln>
            </p:spPr>
            <p:txBody>
              <a:bodyPr/>
              <a:lstStyle/>
              <a:p>
                <a:endParaRPr lang="tr-TR"/>
              </a:p>
            </p:txBody>
          </p:sp>
          <p:sp>
            <p:nvSpPr>
              <p:cNvPr id="388329" name="Freeform 233"/>
              <p:cNvSpPr>
                <a:spLocks/>
              </p:cNvSpPr>
              <p:nvPr/>
            </p:nvSpPr>
            <p:spPr bwMode="auto">
              <a:xfrm>
                <a:off x="2869" y="2107"/>
                <a:ext cx="70" cy="147"/>
              </a:xfrm>
              <a:custGeom>
                <a:avLst/>
                <a:gdLst/>
                <a:ahLst/>
                <a:cxnLst>
                  <a:cxn ang="0">
                    <a:pos x="12" y="0"/>
                  </a:cxn>
                  <a:cxn ang="0">
                    <a:pos x="51" y="29"/>
                  </a:cxn>
                  <a:cxn ang="0">
                    <a:pos x="69" y="72"/>
                  </a:cxn>
                  <a:cxn ang="0">
                    <a:pos x="70" y="121"/>
                  </a:cxn>
                  <a:cxn ang="0">
                    <a:pos x="68" y="127"/>
                  </a:cxn>
                  <a:cxn ang="0">
                    <a:pos x="53" y="143"/>
                  </a:cxn>
                  <a:cxn ang="0">
                    <a:pos x="42" y="147"/>
                  </a:cxn>
                  <a:cxn ang="0">
                    <a:pos x="37" y="134"/>
                  </a:cxn>
                  <a:cxn ang="0">
                    <a:pos x="43" y="112"/>
                  </a:cxn>
                  <a:cxn ang="0">
                    <a:pos x="41" y="118"/>
                  </a:cxn>
                  <a:cxn ang="0">
                    <a:pos x="37" y="40"/>
                  </a:cxn>
                  <a:cxn ang="0">
                    <a:pos x="20" y="26"/>
                  </a:cxn>
                  <a:cxn ang="0">
                    <a:pos x="1" y="14"/>
                  </a:cxn>
                  <a:cxn ang="0">
                    <a:pos x="0" y="1"/>
                  </a:cxn>
                  <a:cxn ang="0">
                    <a:pos x="12" y="0"/>
                  </a:cxn>
                  <a:cxn ang="0">
                    <a:pos x="12" y="0"/>
                  </a:cxn>
                </a:cxnLst>
                <a:rect l="0" t="0" r="r" b="b"/>
                <a:pathLst>
                  <a:path w="70" h="147">
                    <a:moveTo>
                      <a:pt x="12" y="0"/>
                    </a:moveTo>
                    <a:lnTo>
                      <a:pt x="51" y="29"/>
                    </a:lnTo>
                    <a:lnTo>
                      <a:pt x="69" y="72"/>
                    </a:lnTo>
                    <a:lnTo>
                      <a:pt x="70" y="121"/>
                    </a:lnTo>
                    <a:lnTo>
                      <a:pt x="68" y="127"/>
                    </a:lnTo>
                    <a:lnTo>
                      <a:pt x="53" y="143"/>
                    </a:lnTo>
                    <a:lnTo>
                      <a:pt x="42" y="147"/>
                    </a:lnTo>
                    <a:lnTo>
                      <a:pt x="37" y="134"/>
                    </a:lnTo>
                    <a:lnTo>
                      <a:pt x="43" y="112"/>
                    </a:lnTo>
                    <a:lnTo>
                      <a:pt x="41" y="118"/>
                    </a:lnTo>
                    <a:lnTo>
                      <a:pt x="37" y="40"/>
                    </a:lnTo>
                    <a:lnTo>
                      <a:pt x="20" y="26"/>
                    </a:lnTo>
                    <a:lnTo>
                      <a:pt x="1" y="14"/>
                    </a:lnTo>
                    <a:lnTo>
                      <a:pt x="0" y="1"/>
                    </a:lnTo>
                    <a:lnTo>
                      <a:pt x="12" y="0"/>
                    </a:lnTo>
                    <a:lnTo>
                      <a:pt x="12" y="0"/>
                    </a:lnTo>
                    <a:close/>
                  </a:path>
                </a:pathLst>
              </a:custGeom>
              <a:solidFill>
                <a:srgbClr val="000000"/>
              </a:solidFill>
              <a:ln w="9525">
                <a:noFill/>
                <a:round/>
                <a:headEnd/>
                <a:tailEnd/>
              </a:ln>
            </p:spPr>
            <p:txBody>
              <a:bodyPr/>
              <a:lstStyle/>
              <a:p>
                <a:endParaRPr lang="tr-TR"/>
              </a:p>
            </p:txBody>
          </p:sp>
          <p:sp>
            <p:nvSpPr>
              <p:cNvPr id="388330" name="Freeform 234"/>
              <p:cNvSpPr>
                <a:spLocks/>
              </p:cNvSpPr>
              <p:nvPr/>
            </p:nvSpPr>
            <p:spPr bwMode="auto">
              <a:xfrm>
                <a:off x="2750" y="1399"/>
                <a:ext cx="144" cy="138"/>
              </a:xfrm>
              <a:custGeom>
                <a:avLst/>
                <a:gdLst/>
                <a:ahLst/>
                <a:cxnLst>
                  <a:cxn ang="0">
                    <a:pos x="144" y="12"/>
                  </a:cxn>
                  <a:cxn ang="0">
                    <a:pos x="130" y="34"/>
                  </a:cxn>
                  <a:cxn ang="0">
                    <a:pos x="116" y="54"/>
                  </a:cxn>
                  <a:cxn ang="0">
                    <a:pos x="103" y="73"/>
                  </a:cxn>
                  <a:cxn ang="0">
                    <a:pos x="87" y="89"/>
                  </a:cxn>
                  <a:cxn ang="0">
                    <a:pos x="54" y="117"/>
                  </a:cxn>
                  <a:cxn ang="0">
                    <a:pos x="33" y="128"/>
                  </a:cxn>
                  <a:cxn ang="0">
                    <a:pos x="10" y="138"/>
                  </a:cxn>
                  <a:cxn ang="0">
                    <a:pos x="0" y="132"/>
                  </a:cxn>
                  <a:cxn ang="0">
                    <a:pos x="5" y="121"/>
                  </a:cxn>
                  <a:cxn ang="0">
                    <a:pos x="46" y="100"/>
                  </a:cxn>
                  <a:cxn ang="0">
                    <a:pos x="77" y="75"/>
                  </a:cxn>
                  <a:cxn ang="0">
                    <a:pos x="105" y="41"/>
                  </a:cxn>
                  <a:cxn ang="0">
                    <a:pos x="117" y="23"/>
                  </a:cxn>
                  <a:cxn ang="0">
                    <a:pos x="130" y="2"/>
                  </a:cxn>
                  <a:cxn ang="0">
                    <a:pos x="142" y="0"/>
                  </a:cxn>
                  <a:cxn ang="0">
                    <a:pos x="144" y="12"/>
                  </a:cxn>
                  <a:cxn ang="0">
                    <a:pos x="144" y="12"/>
                  </a:cxn>
                </a:cxnLst>
                <a:rect l="0" t="0" r="r" b="b"/>
                <a:pathLst>
                  <a:path w="144" h="138">
                    <a:moveTo>
                      <a:pt x="144" y="12"/>
                    </a:moveTo>
                    <a:lnTo>
                      <a:pt x="130" y="34"/>
                    </a:lnTo>
                    <a:lnTo>
                      <a:pt x="116" y="54"/>
                    </a:lnTo>
                    <a:lnTo>
                      <a:pt x="103" y="73"/>
                    </a:lnTo>
                    <a:lnTo>
                      <a:pt x="87" y="89"/>
                    </a:lnTo>
                    <a:lnTo>
                      <a:pt x="54" y="117"/>
                    </a:lnTo>
                    <a:lnTo>
                      <a:pt x="33" y="128"/>
                    </a:lnTo>
                    <a:lnTo>
                      <a:pt x="10" y="138"/>
                    </a:lnTo>
                    <a:lnTo>
                      <a:pt x="0" y="132"/>
                    </a:lnTo>
                    <a:lnTo>
                      <a:pt x="5" y="121"/>
                    </a:lnTo>
                    <a:lnTo>
                      <a:pt x="46" y="100"/>
                    </a:lnTo>
                    <a:lnTo>
                      <a:pt x="77" y="75"/>
                    </a:lnTo>
                    <a:lnTo>
                      <a:pt x="105" y="41"/>
                    </a:lnTo>
                    <a:lnTo>
                      <a:pt x="117" y="23"/>
                    </a:lnTo>
                    <a:lnTo>
                      <a:pt x="130" y="2"/>
                    </a:lnTo>
                    <a:lnTo>
                      <a:pt x="142" y="0"/>
                    </a:lnTo>
                    <a:lnTo>
                      <a:pt x="144" y="12"/>
                    </a:lnTo>
                    <a:lnTo>
                      <a:pt x="144" y="12"/>
                    </a:lnTo>
                    <a:close/>
                  </a:path>
                </a:pathLst>
              </a:custGeom>
              <a:solidFill>
                <a:srgbClr val="000000"/>
              </a:solidFill>
              <a:ln w="9525">
                <a:noFill/>
                <a:round/>
                <a:headEnd/>
                <a:tailEnd/>
              </a:ln>
            </p:spPr>
            <p:txBody>
              <a:bodyPr/>
              <a:lstStyle/>
              <a:p>
                <a:endParaRPr lang="tr-TR"/>
              </a:p>
            </p:txBody>
          </p:sp>
          <p:sp>
            <p:nvSpPr>
              <p:cNvPr id="388331" name="Freeform 235"/>
              <p:cNvSpPr>
                <a:spLocks/>
              </p:cNvSpPr>
              <p:nvPr/>
            </p:nvSpPr>
            <p:spPr bwMode="auto">
              <a:xfrm>
                <a:off x="2651" y="1546"/>
                <a:ext cx="103" cy="209"/>
              </a:xfrm>
              <a:custGeom>
                <a:avLst/>
                <a:gdLst/>
                <a:ahLst/>
                <a:cxnLst>
                  <a:cxn ang="0">
                    <a:pos x="103" y="13"/>
                  </a:cxn>
                  <a:cxn ang="0">
                    <a:pos x="77" y="51"/>
                  </a:cxn>
                  <a:cxn ang="0">
                    <a:pos x="61" y="93"/>
                  </a:cxn>
                  <a:cxn ang="0">
                    <a:pos x="48" y="120"/>
                  </a:cxn>
                  <a:cxn ang="0">
                    <a:pos x="33" y="147"/>
                  </a:cxn>
                  <a:cxn ang="0">
                    <a:pos x="17" y="171"/>
                  </a:cxn>
                  <a:cxn ang="0">
                    <a:pos x="26" y="184"/>
                  </a:cxn>
                  <a:cxn ang="0">
                    <a:pos x="39" y="196"/>
                  </a:cxn>
                  <a:cxn ang="0">
                    <a:pos x="36" y="209"/>
                  </a:cxn>
                  <a:cxn ang="0">
                    <a:pos x="24" y="206"/>
                  </a:cxn>
                  <a:cxn ang="0">
                    <a:pos x="0" y="173"/>
                  </a:cxn>
                  <a:cxn ang="0">
                    <a:pos x="6" y="154"/>
                  </a:cxn>
                  <a:cxn ang="0">
                    <a:pos x="18" y="137"/>
                  </a:cxn>
                  <a:cxn ang="0">
                    <a:pos x="46" y="86"/>
                  </a:cxn>
                  <a:cxn ang="0">
                    <a:pos x="64" y="41"/>
                  </a:cxn>
                  <a:cxn ang="0">
                    <a:pos x="74" y="20"/>
                  </a:cxn>
                  <a:cxn ang="0">
                    <a:pos x="91" y="0"/>
                  </a:cxn>
                  <a:cxn ang="0">
                    <a:pos x="103" y="0"/>
                  </a:cxn>
                  <a:cxn ang="0">
                    <a:pos x="103" y="13"/>
                  </a:cxn>
                  <a:cxn ang="0">
                    <a:pos x="103" y="13"/>
                  </a:cxn>
                </a:cxnLst>
                <a:rect l="0" t="0" r="r" b="b"/>
                <a:pathLst>
                  <a:path w="103" h="209">
                    <a:moveTo>
                      <a:pt x="103" y="13"/>
                    </a:moveTo>
                    <a:lnTo>
                      <a:pt x="77" y="51"/>
                    </a:lnTo>
                    <a:lnTo>
                      <a:pt x="61" y="93"/>
                    </a:lnTo>
                    <a:lnTo>
                      <a:pt x="48" y="120"/>
                    </a:lnTo>
                    <a:lnTo>
                      <a:pt x="33" y="147"/>
                    </a:lnTo>
                    <a:lnTo>
                      <a:pt x="17" y="171"/>
                    </a:lnTo>
                    <a:lnTo>
                      <a:pt x="26" y="184"/>
                    </a:lnTo>
                    <a:lnTo>
                      <a:pt x="39" y="196"/>
                    </a:lnTo>
                    <a:lnTo>
                      <a:pt x="36" y="209"/>
                    </a:lnTo>
                    <a:lnTo>
                      <a:pt x="24" y="206"/>
                    </a:lnTo>
                    <a:lnTo>
                      <a:pt x="0" y="173"/>
                    </a:lnTo>
                    <a:lnTo>
                      <a:pt x="6" y="154"/>
                    </a:lnTo>
                    <a:lnTo>
                      <a:pt x="18" y="137"/>
                    </a:lnTo>
                    <a:lnTo>
                      <a:pt x="46" y="86"/>
                    </a:lnTo>
                    <a:lnTo>
                      <a:pt x="64" y="41"/>
                    </a:lnTo>
                    <a:lnTo>
                      <a:pt x="74" y="20"/>
                    </a:lnTo>
                    <a:lnTo>
                      <a:pt x="91" y="0"/>
                    </a:lnTo>
                    <a:lnTo>
                      <a:pt x="103" y="0"/>
                    </a:lnTo>
                    <a:lnTo>
                      <a:pt x="103" y="13"/>
                    </a:lnTo>
                    <a:lnTo>
                      <a:pt x="103" y="13"/>
                    </a:lnTo>
                    <a:close/>
                  </a:path>
                </a:pathLst>
              </a:custGeom>
              <a:solidFill>
                <a:srgbClr val="000000"/>
              </a:solidFill>
              <a:ln w="9525">
                <a:noFill/>
                <a:round/>
                <a:headEnd/>
                <a:tailEnd/>
              </a:ln>
            </p:spPr>
            <p:txBody>
              <a:bodyPr/>
              <a:lstStyle/>
              <a:p>
                <a:endParaRPr lang="tr-TR"/>
              </a:p>
            </p:txBody>
          </p:sp>
          <p:sp>
            <p:nvSpPr>
              <p:cNvPr id="388332" name="Freeform 236"/>
              <p:cNvSpPr>
                <a:spLocks/>
              </p:cNvSpPr>
              <p:nvPr/>
            </p:nvSpPr>
            <p:spPr bwMode="auto">
              <a:xfrm>
                <a:off x="2461" y="1713"/>
                <a:ext cx="212" cy="219"/>
              </a:xfrm>
              <a:custGeom>
                <a:avLst/>
                <a:gdLst/>
                <a:ahLst/>
                <a:cxnLst>
                  <a:cxn ang="0">
                    <a:pos x="208" y="16"/>
                  </a:cxn>
                  <a:cxn ang="0">
                    <a:pos x="163" y="50"/>
                  </a:cxn>
                  <a:cxn ang="0">
                    <a:pos x="144" y="70"/>
                  </a:cxn>
                  <a:cxn ang="0">
                    <a:pos x="123" y="94"/>
                  </a:cxn>
                  <a:cxn ang="0">
                    <a:pos x="95" y="125"/>
                  </a:cxn>
                  <a:cxn ang="0">
                    <a:pos x="67" y="157"/>
                  </a:cxn>
                  <a:cxn ang="0">
                    <a:pos x="13" y="218"/>
                  </a:cxn>
                  <a:cxn ang="0">
                    <a:pos x="1" y="219"/>
                  </a:cxn>
                  <a:cxn ang="0">
                    <a:pos x="0" y="206"/>
                  </a:cxn>
                  <a:cxn ang="0">
                    <a:pos x="25" y="172"/>
                  </a:cxn>
                  <a:cxn ang="0">
                    <a:pos x="53" y="139"/>
                  </a:cxn>
                  <a:cxn ang="0">
                    <a:pos x="81" y="109"/>
                  </a:cxn>
                  <a:cxn ang="0">
                    <a:pos x="108" y="77"/>
                  </a:cxn>
                  <a:cxn ang="0">
                    <a:pos x="130" y="53"/>
                  </a:cxn>
                  <a:cxn ang="0">
                    <a:pos x="151" y="34"/>
                  </a:cxn>
                  <a:cxn ang="0">
                    <a:pos x="174" y="16"/>
                  </a:cxn>
                  <a:cxn ang="0">
                    <a:pos x="201" y="0"/>
                  </a:cxn>
                  <a:cxn ang="0">
                    <a:pos x="212" y="4"/>
                  </a:cxn>
                  <a:cxn ang="0">
                    <a:pos x="208" y="16"/>
                  </a:cxn>
                  <a:cxn ang="0">
                    <a:pos x="208" y="16"/>
                  </a:cxn>
                </a:cxnLst>
                <a:rect l="0" t="0" r="r" b="b"/>
                <a:pathLst>
                  <a:path w="212" h="219">
                    <a:moveTo>
                      <a:pt x="208" y="16"/>
                    </a:moveTo>
                    <a:lnTo>
                      <a:pt x="163" y="50"/>
                    </a:lnTo>
                    <a:lnTo>
                      <a:pt x="144" y="70"/>
                    </a:lnTo>
                    <a:lnTo>
                      <a:pt x="123" y="94"/>
                    </a:lnTo>
                    <a:lnTo>
                      <a:pt x="95" y="125"/>
                    </a:lnTo>
                    <a:lnTo>
                      <a:pt x="67" y="157"/>
                    </a:lnTo>
                    <a:lnTo>
                      <a:pt x="13" y="218"/>
                    </a:lnTo>
                    <a:lnTo>
                      <a:pt x="1" y="219"/>
                    </a:lnTo>
                    <a:lnTo>
                      <a:pt x="0" y="206"/>
                    </a:lnTo>
                    <a:lnTo>
                      <a:pt x="25" y="172"/>
                    </a:lnTo>
                    <a:lnTo>
                      <a:pt x="53" y="139"/>
                    </a:lnTo>
                    <a:lnTo>
                      <a:pt x="81" y="109"/>
                    </a:lnTo>
                    <a:lnTo>
                      <a:pt x="108" y="77"/>
                    </a:lnTo>
                    <a:lnTo>
                      <a:pt x="130" y="53"/>
                    </a:lnTo>
                    <a:lnTo>
                      <a:pt x="151" y="34"/>
                    </a:lnTo>
                    <a:lnTo>
                      <a:pt x="174" y="16"/>
                    </a:lnTo>
                    <a:lnTo>
                      <a:pt x="201" y="0"/>
                    </a:lnTo>
                    <a:lnTo>
                      <a:pt x="212" y="4"/>
                    </a:lnTo>
                    <a:lnTo>
                      <a:pt x="208" y="16"/>
                    </a:lnTo>
                    <a:lnTo>
                      <a:pt x="208" y="16"/>
                    </a:lnTo>
                    <a:close/>
                  </a:path>
                </a:pathLst>
              </a:custGeom>
              <a:solidFill>
                <a:srgbClr val="000000"/>
              </a:solidFill>
              <a:ln w="9525">
                <a:noFill/>
                <a:round/>
                <a:headEnd/>
                <a:tailEnd/>
              </a:ln>
            </p:spPr>
            <p:txBody>
              <a:bodyPr/>
              <a:lstStyle/>
              <a:p>
                <a:endParaRPr lang="tr-TR"/>
              </a:p>
            </p:txBody>
          </p:sp>
          <p:sp>
            <p:nvSpPr>
              <p:cNvPr id="388333" name="Freeform 237"/>
              <p:cNvSpPr>
                <a:spLocks/>
              </p:cNvSpPr>
              <p:nvPr/>
            </p:nvSpPr>
            <p:spPr bwMode="auto">
              <a:xfrm>
                <a:off x="2426" y="1974"/>
                <a:ext cx="90" cy="121"/>
              </a:xfrm>
              <a:custGeom>
                <a:avLst/>
                <a:gdLst/>
                <a:ahLst/>
                <a:cxnLst>
                  <a:cxn ang="0">
                    <a:pos x="11" y="0"/>
                  </a:cxn>
                  <a:cxn ang="0">
                    <a:pos x="49" y="27"/>
                  </a:cxn>
                  <a:cxn ang="0">
                    <a:pos x="69" y="70"/>
                  </a:cxn>
                  <a:cxn ang="0">
                    <a:pos x="74" y="90"/>
                  </a:cxn>
                  <a:cxn ang="0">
                    <a:pos x="86" y="104"/>
                  </a:cxn>
                  <a:cxn ang="0">
                    <a:pos x="90" y="117"/>
                  </a:cxn>
                  <a:cxn ang="0">
                    <a:pos x="78" y="121"/>
                  </a:cxn>
                  <a:cxn ang="0">
                    <a:pos x="61" y="102"/>
                  </a:cxn>
                  <a:cxn ang="0">
                    <a:pos x="54" y="75"/>
                  </a:cxn>
                  <a:cxn ang="0">
                    <a:pos x="46" y="56"/>
                  </a:cxn>
                  <a:cxn ang="0">
                    <a:pos x="37" y="39"/>
                  </a:cxn>
                  <a:cxn ang="0">
                    <a:pos x="23" y="27"/>
                  </a:cxn>
                  <a:cxn ang="0">
                    <a:pos x="5" y="17"/>
                  </a:cxn>
                  <a:cxn ang="0">
                    <a:pos x="0" y="6"/>
                  </a:cxn>
                  <a:cxn ang="0">
                    <a:pos x="11" y="0"/>
                  </a:cxn>
                  <a:cxn ang="0">
                    <a:pos x="11" y="0"/>
                  </a:cxn>
                </a:cxnLst>
                <a:rect l="0" t="0" r="r" b="b"/>
                <a:pathLst>
                  <a:path w="90" h="121">
                    <a:moveTo>
                      <a:pt x="11" y="0"/>
                    </a:moveTo>
                    <a:lnTo>
                      <a:pt x="49" y="27"/>
                    </a:lnTo>
                    <a:lnTo>
                      <a:pt x="69" y="70"/>
                    </a:lnTo>
                    <a:lnTo>
                      <a:pt x="74" y="90"/>
                    </a:lnTo>
                    <a:lnTo>
                      <a:pt x="86" y="104"/>
                    </a:lnTo>
                    <a:lnTo>
                      <a:pt x="90" y="117"/>
                    </a:lnTo>
                    <a:lnTo>
                      <a:pt x="78" y="121"/>
                    </a:lnTo>
                    <a:lnTo>
                      <a:pt x="61" y="102"/>
                    </a:lnTo>
                    <a:lnTo>
                      <a:pt x="54" y="75"/>
                    </a:lnTo>
                    <a:lnTo>
                      <a:pt x="46" y="56"/>
                    </a:lnTo>
                    <a:lnTo>
                      <a:pt x="37" y="39"/>
                    </a:lnTo>
                    <a:lnTo>
                      <a:pt x="23" y="27"/>
                    </a:lnTo>
                    <a:lnTo>
                      <a:pt x="5" y="17"/>
                    </a:lnTo>
                    <a:lnTo>
                      <a:pt x="0" y="6"/>
                    </a:lnTo>
                    <a:lnTo>
                      <a:pt x="11" y="0"/>
                    </a:lnTo>
                    <a:lnTo>
                      <a:pt x="11" y="0"/>
                    </a:lnTo>
                    <a:close/>
                  </a:path>
                </a:pathLst>
              </a:custGeom>
              <a:solidFill>
                <a:srgbClr val="000000"/>
              </a:solidFill>
              <a:ln w="9525">
                <a:noFill/>
                <a:round/>
                <a:headEnd/>
                <a:tailEnd/>
              </a:ln>
            </p:spPr>
            <p:txBody>
              <a:bodyPr/>
              <a:lstStyle/>
              <a:p>
                <a:endParaRPr lang="tr-TR"/>
              </a:p>
            </p:txBody>
          </p:sp>
          <p:sp>
            <p:nvSpPr>
              <p:cNvPr id="388334" name="Freeform 238"/>
              <p:cNvSpPr>
                <a:spLocks/>
              </p:cNvSpPr>
              <p:nvPr/>
            </p:nvSpPr>
            <p:spPr bwMode="auto">
              <a:xfrm>
                <a:off x="3189" y="1374"/>
                <a:ext cx="206" cy="107"/>
              </a:xfrm>
              <a:custGeom>
                <a:avLst/>
                <a:gdLst/>
                <a:ahLst/>
                <a:cxnLst>
                  <a:cxn ang="0">
                    <a:pos x="11" y="0"/>
                  </a:cxn>
                  <a:cxn ang="0">
                    <a:pos x="58" y="21"/>
                  </a:cxn>
                  <a:cxn ang="0">
                    <a:pos x="80" y="32"/>
                  </a:cxn>
                  <a:cxn ang="0">
                    <a:pos x="105" y="42"/>
                  </a:cxn>
                  <a:cxn ang="0">
                    <a:pos x="198" y="78"/>
                  </a:cxn>
                  <a:cxn ang="0">
                    <a:pos x="206" y="95"/>
                  </a:cxn>
                  <a:cxn ang="0">
                    <a:pos x="203" y="107"/>
                  </a:cxn>
                  <a:cxn ang="0">
                    <a:pos x="192" y="103"/>
                  </a:cxn>
                  <a:cxn ang="0">
                    <a:pos x="185" y="92"/>
                  </a:cxn>
                  <a:cxn ang="0">
                    <a:pos x="163" y="81"/>
                  </a:cxn>
                  <a:cxn ang="0">
                    <a:pos x="143" y="73"/>
                  </a:cxn>
                  <a:cxn ang="0">
                    <a:pos x="100" y="59"/>
                  </a:cxn>
                  <a:cxn ang="0">
                    <a:pos x="53" y="39"/>
                  </a:cxn>
                  <a:cxn ang="0">
                    <a:pos x="32" y="29"/>
                  </a:cxn>
                  <a:cxn ang="0">
                    <a:pos x="6" y="18"/>
                  </a:cxn>
                  <a:cxn ang="0">
                    <a:pos x="0" y="6"/>
                  </a:cxn>
                  <a:cxn ang="0">
                    <a:pos x="4" y="1"/>
                  </a:cxn>
                  <a:cxn ang="0">
                    <a:pos x="11" y="0"/>
                  </a:cxn>
                  <a:cxn ang="0">
                    <a:pos x="11" y="0"/>
                  </a:cxn>
                </a:cxnLst>
                <a:rect l="0" t="0" r="r" b="b"/>
                <a:pathLst>
                  <a:path w="206" h="107">
                    <a:moveTo>
                      <a:pt x="11" y="0"/>
                    </a:moveTo>
                    <a:lnTo>
                      <a:pt x="58" y="21"/>
                    </a:lnTo>
                    <a:lnTo>
                      <a:pt x="80" y="32"/>
                    </a:lnTo>
                    <a:lnTo>
                      <a:pt x="105" y="42"/>
                    </a:lnTo>
                    <a:lnTo>
                      <a:pt x="198" y="78"/>
                    </a:lnTo>
                    <a:lnTo>
                      <a:pt x="206" y="95"/>
                    </a:lnTo>
                    <a:lnTo>
                      <a:pt x="203" y="107"/>
                    </a:lnTo>
                    <a:lnTo>
                      <a:pt x="192" y="103"/>
                    </a:lnTo>
                    <a:lnTo>
                      <a:pt x="185" y="92"/>
                    </a:lnTo>
                    <a:lnTo>
                      <a:pt x="163" y="81"/>
                    </a:lnTo>
                    <a:lnTo>
                      <a:pt x="143" y="73"/>
                    </a:lnTo>
                    <a:lnTo>
                      <a:pt x="100" y="59"/>
                    </a:lnTo>
                    <a:lnTo>
                      <a:pt x="53" y="39"/>
                    </a:lnTo>
                    <a:lnTo>
                      <a:pt x="32" y="29"/>
                    </a:lnTo>
                    <a:lnTo>
                      <a:pt x="6" y="18"/>
                    </a:lnTo>
                    <a:lnTo>
                      <a:pt x="0" y="6"/>
                    </a:lnTo>
                    <a:lnTo>
                      <a:pt x="4" y="1"/>
                    </a:lnTo>
                    <a:lnTo>
                      <a:pt x="11" y="0"/>
                    </a:lnTo>
                    <a:lnTo>
                      <a:pt x="11" y="0"/>
                    </a:lnTo>
                    <a:close/>
                  </a:path>
                </a:pathLst>
              </a:custGeom>
              <a:solidFill>
                <a:srgbClr val="000000"/>
              </a:solidFill>
              <a:ln w="9525">
                <a:noFill/>
                <a:round/>
                <a:headEnd/>
                <a:tailEnd/>
              </a:ln>
            </p:spPr>
            <p:txBody>
              <a:bodyPr/>
              <a:lstStyle/>
              <a:p>
                <a:endParaRPr lang="tr-TR"/>
              </a:p>
            </p:txBody>
          </p:sp>
          <p:sp>
            <p:nvSpPr>
              <p:cNvPr id="388335" name="Freeform 239"/>
              <p:cNvSpPr>
                <a:spLocks/>
              </p:cNvSpPr>
              <p:nvPr/>
            </p:nvSpPr>
            <p:spPr bwMode="auto">
              <a:xfrm>
                <a:off x="2838" y="1514"/>
                <a:ext cx="488" cy="566"/>
              </a:xfrm>
              <a:custGeom>
                <a:avLst/>
                <a:gdLst/>
                <a:ahLst/>
                <a:cxnLst>
                  <a:cxn ang="0">
                    <a:pos x="488" y="13"/>
                  </a:cxn>
                  <a:cxn ang="0">
                    <a:pos x="465" y="45"/>
                  </a:cxn>
                  <a:cxn ang="0">
                    <a:pos x="445" y="74"/>
                  </a:cxn>
                  <a:cxn ang="0">
                    <a:pos x="426" y="100"/>
                  </a:cxn>
                  <a:cxn ang="0">
                    <a:pos x="405" y="125"/>
                  </a:cxn>
                  <a:cxn ang="0">
                    <a:pos x="385" y="149"/>
                  </a:cxn>
                  <a:cxn ang="0">
                    <a:pos x="365" y="175"/>
                  </a:cxn>
                  <a:cxn ang="0">
                    <a:pos x="342" y="202"/>
                  </a:cxn>
                  <a:cxn ang="0">
                    <a:pos x="319" y="234"/>
                  </a:cxn>
                  <a:cxn ang="0">
                    <a:pos x="294" y="269"/>
                  </a:cxn>
                  <a:cxn ang="0">
                    <a:pos x="273" y="302"/>
                  </a:cxn>
                  <a:cxn ang="0">
                    <a:pos x="251" y="333"/>
                  </a:cxn>
                  <a:cxn ang="0">
                    <a:pos x="222" y="363"/>
                  </a:cxn>
                  <a:cxn ang="0">
                    <a:pos x="176" y="409"/>
                  </a:cxn>
                  <a:cxn ang="0">
                    <a:pos x="141" y="447"/>
                  </a:cxn>
                  <a:cxn ang="0">
                    <a:pos x="106" y="478"/>
                  </a:cxn>
                  <a:cxn ang="0">
                    <a:pos x="77" y="504"/>
                  </a:cxn>
                  <a:cxn ang="0">
                    <a:pos x="47" y="532"/>
                  </a:cxn>
                  <a:cxn ang="0">
                    <a:pos x="15" y="566"/>
                  </a:cxn>
                  <a:cxn ang="0">
                    <a:pos x="3" y="566"/>
                  </a:cxn>
                  <a:cxn ang="0">
                    <a:pos x="0" y="560"/>
                  </a:cxn>
                  <a:cxn ang="0">
                    <a:pos x="3" y="553"/>
                  </a:cxn>
                  <a:cxn ang="0">
                    <a:pos x="20" y="535"/>
                  </a:cxn>
                  <a:cxn ang="0">
                    <a:pos x="36" y="518"/>
                  </a:cxn>
                  <a:cxn ang="0">
                    <a:pos x="63" y="488"/>
                  </a:cxn>
                  <a:cxn ang="0">
                    <a:pos x="93" y="460"/>
                  </a:cxn>
                  <a:cxn ang="0">
                    <a:pos x="126" y="428"/>
                  </a:cxn>
                  <a:cxn ang="0">
                    <a:pos x="161" y="393"/>
                  </a:cxn>
                  <a:cxn ang="0">
                    <a:pos x="181" y="365"/>
                  </a:cxn>
                  <a:cxn ang="0">
                    <a:pos x="202" y="338"/>
                  </a:cxn>
                  <a:cxn ang="0">
                    <a:pos x="230" y="310"/>
                  </a:cxn>
                  <a:cxn ang="0">
                    <a:pos x="253" y="279"/>
                  </a:cxn>
                  <a:cxn ang="0">
                    <a:pos x="273" y="248"/>
                  </a:cxn>
                  <a:cxn ang="0">
                    <a:pos x="283" y="231"/>
                  </a:cxn>
                  <a:cxn ang="0">
                    <a:pos x="296" y="213"/>
                  </a:cxn>
                  <a:cxn ang="0">
                    <a:pos x="320" y="183"/>
                  </a:cxn>
                  <a:cxn ang="0">
                    <a:pos x="343" y="156"/>
                  </a:cxn>
                  <a:cxn ang="0">
                    <a:pos x="366" y="132"/>
                  </a:cxn>
                  <a:cxn ang="0">
                    <a:pos x="387" y="109"/>
                  </a:cxn>
                  <a:cxn ang="0">
                    <a:pos x="408" y="86"/>
                  </a:cxn>
                  <a:cxn ang="0">
                    <a:pos x="430" y="62"/>
                  </a:cxn>
                  <a:cxn ang="0">
                    <a:pos x="452" y="34"/>
                  </a:cxn>
                  <a:cxn ang="0">
                    <a:pos x="474" y="3"/>
                  </a:cxn>
                  <a:cxn ang="0">
                    <a:pos x="486" y="0"/>
                  </a:cxn>
                  <a:cxn ang="0">
                    <a:pos x="488" y="13"/>
                  </a:cxn>
                  <a:cxn ang="0">
                    <a:pos x="488" y="13"/>
                  </a:cxn>
                </a:cxnLst>
                <a:rect l="0" t="0" r="r" b="b"/>
                <a:pathLst>
                  <a:path w="488" h="566">
                    <a:moveTo>
                      <a:pt x="488" y="13"/>
                    </a:moveTo>
                    <a:lnTo>
                      <a:pt x="465" y="45"/>
                    </a:lnTo>
                    <a:lnTo>
                      <a:pt x="445" y="74"/>
                    </a:lnTo>
                    <a:lnTo>
                      <a:pt x="426" y="100"/>
                    </a:lnTo>
                    <a:lnTo>
                      <a:pt x="405" y="125"/>
                    </a:lnTo>
                    <a:lnTo>
                      <a:pt x="385" y="149"/>
                    </a:lnTo>
                    <a:lnTo>
                      <a:pt x="365" y="175"/>
                    </a:lnTo>
                    <a:lnTo>
                      <a:pt x="342" y="202"/>
                    </a:lnTo>
                    <a:lnTo>
                      <a:pt x="319" y="234"/>
                    </a:lnTo>
                    <a:lnTo>
                      <a:pt x="294" y="269"/>
                    </a:lnTo>
                    <a:lnTo>
                      <a:pt x="273" y="302"/>
                    </a:lnTo>
                    <a:lnTo>
                      <a:pt x="251" y="333"/>
                    </a:lnTo>
                    <a:lnTo>
                      <a:pt x="222" y="363"/>
                    </a:lnTo>
                    <a:lnTo>
                      <a:pt x="176" y="409"/>
                    </a:lnTo>
                    <a:lnTo>
                      <a:pt x="141" y="447"/>
                    </a:lnTo>
                    <a:lnTo>
                      <a:pt x="106" y="478"/>
                    </a:lnTo>
                    <a:lnTo>
                      <a:pt x="77" y="504"/>
                    </a:lnTo>
                    <a:lnTo>
                      <a:pt x="47" y="532"/>
                    </a:lnTo>
                    <a:lnTo>
                      <a:pt x="15" y="566"/>
                    </a:lnTo>
                    <a:lnTo>
                      <a:pt x="3" y="566"/>
                    </a:lnTo>
                    <a:lnTo>
                      <a:pt x="0" y="560"/>
                    </a:lnTo>
                    <a:lnTo>
                      <a:pt x="3" y="553"/>
                    </a:lnTo>
                    <a:lnTo>
                      <a:pt x="20" y="535"/>
                    </a:lnTo>
                    <a:lnTo>
                      <a:pt x="36" y="518"/>
                    </a:lnTo>
                    <a:lnTo>
                      <a:pt x="63" y="488"/>
                    </a:lnTo>
                    <a:lnTo>
                      <a:pt x="93" y="460"/>
                    </a:lnTo>
                    <a:lnTo>
                      <a:pt x="126" y="428"/>
                    </a:lnTo>
                    <a:lnTo>
                      <a:pt x="161" y="393"/>
                    </a:lnTo>
                    <a:lnTo>
                      <a:pt x="181" y="365"/>
                    </a:lnTo>
                    <a:lnTo>
                      <a:pt x="202" y="338"/>
                    </a:lnTo>
                    <a:lnTo>
                      <a:pt x="230" y="310"/>
                    </a:lnTo>
                    <a:lnTo>
                      <a:pt x="253" y="279"/>
                    </a:lnTo>
                    <a:lnTo>
                      <a:pt x="273" y="248"/>
                    </a:lnTo>
                    <a:lnTo>
                      <a:pt x="283" y="231"/>
                    </a:lnTo>
                    <a:lnTo>
                      <a:pt x="296" y="213"/>
                    </a:lnTo>
                    <a:lnTo>
                      <a:pt x="320" y="183"/>
                    </a:lnTo>
                    <a:lnTo>
                      <a:pt x="343" y="156"/>
                    </a:lnTo>
                    <a:lnTo>
                      <a:pt x="366" y="132"/>
                    </a:lnTo>
                    <a:lnTo>
                      <a:pt x="387" y="109"/>
                    </a:lnTo>
                    <a:lnTo>
                      <a:pt x="408" y="86"/>
                    </a:lnTo>
                    <a:lnTo>
                      <a:pt x="430" y="62"/>
                    </a:lnTo>
                    <a:lnTo>
                      <a:pt x="452" y="34"/>
                    </a:lnTo>
                    <a:lnTo>
                      <a:pt x="474" y="3"/>
                    </a:lnTo>
                    <a:lnTo>
                      <a:pt x="486" y="0"/>
                    </a:lnTo>
                    <a:lnTo>
                      <a:pt x="488" y="13"/>
                    </a:lnTo>
                    <a:lnTo>
                      <a:pt x="488" y="13"/>
                    </a:lnTo>
                    <a:close/>
                  </a:path>
                </a:pathLst>
              </a:custGeom>
              <a:solidFill>
                <a:srgbClr val="000000"/>
              </a:solidFill>
              <a:ln w="9525">
                <a:noFill/>
                <a:round/>
                <a:headEnd/>
                <a:tailEnd/>
              </a:ln>
            </p:spPr>
            <p:txBody>
              <a:bodyPr/>
              <a:lstStyle/>
              <a:p>
                <a:endParaRPr lang="tr-TR"/>
              </a:p>
            </p:txBody>
          </p:sp>
          <p:sp>
            <p:nvSpPr>
              <p:cNvPr id="388336" name="Freeform 240"/>
              <p:cNvSpPr>
                <a:spLocks/>
              </p:cNvSpPr>
              <p:nvPr/>
            </p:nvSpPr>
            <p:spPr bwMode="auto">
              <a:xfrm>
                <a:off x="2930" y="1660"/>
                <a:ext cx="503" cy="629"/>
              </a:xfrm>
              <a:custGeom>
                <a:avLst/>
                <a:gdLst/>
                <a:ahLst/>
                <a:cxnLst>
                  <a:cxn ang="0">
                    <a:pos x="503" y="43"/>
                  </a:cxn>
                  <a:cxn ang="0">
                    <a:pos x="480" y="132"/>
                  </a:cxn>
                  <a:cxn ang="0">
                    <a:pos x="404" y="313"/>
                  </a:cxn>
                  <a:cxn ang="0">
                    <a:pos x="392" y="340"/>
                  </a:cxn>
                  <a:cxn ang="0">
                    <a:pos x="382" y="369"/>
                  </a:cxn>
                  <a:cxn ang="0">
                    <a:pos x="362" y="389"/>
                  </a:cxn>
                  <a:cxn ang="0">
                    <a:pos x="344" y="405"/>
                  </a:cxn>
                  <a:cxn ang="0">
                    <a:pos x="324" y="418"/>
                  </a:cxn>
                  <a:cxn ang="0">
                    <a:pos x="304" y="429"/>
                  </a:cxn>
                  <a:cxn ang="0">
                    <a:pos x="262" y="449"/>
                  </a:cxn>
                  <a:cxn ang="0">
                    <a:pos x="240" y="461"/>
                  </a:cxn>
                  <a:cxn ang="0">
                    <a:pos x="217" y="476"/>
                  </a:cxn>
                  <a:cxn ang="0">
                    <a:pos x="185" y="502"/>
                  </a:cxn>
                  <a:cxn ang="0">
                    <a:pos x="159" y="526"/>
                  </a:cxn>
                  <a:cxn ang="0">
                    <a:pos x="131" y="552"/>
                  </a:cxn>
                  <a:cxn ang="0">
                    <a:pos x="99" y="577"/>
                  </a:cxn>
                  <a:cxn ang="0">
                    <a:pos x="76" y="592"/>
                  </a:cxn>
                  <a:cxn ang="0">
                    <a:pos x="56" y="605"/>
                  </a:cxn>
                  <a:cxn ang="0">
                    <a:pos x="36" y="617"/>
                  </a:cxn>
                  <a:cxn ang="0">
                    <a:pos x="11" y="629"/>
                  </a:cxn>
                  <a:cxn ang="0">
                    <a:pos x="0" y="624"/>
                  </a:cxn>
                  <a:cxn ang="0">
                    <a:pos x="4" y="612"/>
                  </a:cxn>
                  <a:cxn ang="0">
                    <a:pos x="38" y="585"/>
                  </a:cxn>
                  <a:cxn ang="0">
                    <a:pos x="69" y="556"/>
                  </a:cxn>
                  <a:cxn ang="0">
                    <a:pos x="105" y="528"/>
                  </a:cxn>
                  <a:cxn ang="0">
                    <a:pos x="137" y="500"/>
                  </a:cxn>
                  <a:cxn ang="0">
                    <a:pos x="171" y="471"/>
                  </a:cxn>
                  <a:cxn ang="0">
                    <a:pos x="205" y="445"/>
                  </a:cxn>
                  <a:cxn ang="0">
                    <a:pos x="354" y="333"/>
                  </a:cxn>
                  <a:cxn ang="0">
                    <a:pos x="371" y="290"/>
                  </a:cxn>
                  <a:cxn ang="0">
                    <a:pos x="395" y="242"/>
                  </a:cxn>
                  <a:cxn ang="0">
                    <a:pos x="415" y="200"/>
                  </a:cxn>
                  <a:cxn ang="0">
                    <a:pos x="436" y="157"/>
                  </a:cxn>
                  <a:cxn ang="0">
                    <a:pos x="447" y="133"/>
                  </a:cxn>
                  <a:cxn ang="0">
                    <a:pos x="460" y="109"/>
                  </a:cxn>
                  <a:cxn ang="0">
                    <a:pos x="473" y="55"/>
                  </a:cxn>
                  <a:cxn ang="0">
                    <a:pos x="482" y="0"/>
                  </a:cxn>
                  <a:cxn ang="0">
                    <a:pos x="496" y="13"/>
                  </a:cxn>
                  <a:cxn ang="0">
                    <a:pos x="503" y="43"/>
                  </a:cxn>
                  <a:cxn ang="0">
                    <a:pos x="503" y="43"/>
                  </a:cxn>
                </a:cxnLst>
                <a:rect l="0" t="0" r="r" b="b"/>
                <a:pathLst>
                  <a:path w="503" h="629">
                    <a:moveTo>
                      <a:pt x="503" y="43"/>
                    </a:moveTo>
                    <a:lnTo>
                      <a:pt x="480" y="132"/>
                    </a:lnTo>
                    <a:lnTo>
                      <a:pt x="404" y="313"/>
                    </a:lnTo>
                    <a:lnTo>
                      <a:pt x="392" y="340"/>
                    </a:lnTo>
                    <a:lnTo>
                      <a:pt x="382" y="369"/>
                    </a:lnTo>
                    <a:lnTo>
                      <a:pt x="362" y="389"/>
                    </a:lnTo>
                    <a:lnTo>
                      <a:pt x="344" y="405"/>
                    </a:lnTo>
                    <a:lnTo>
                      <a:pt x="324" y="418"/>
                    </a:lnTo>
                    <a:lnTo>
                      <a:pt x="304" y="429"/>
                    </a:lnTo>
                    <a:lnTo>
                      <a:pt x="262" y="449"/>
                    </a:lnTo>
                    <a:lnTo>
                      <a:pt x="240" y="461"/>
                    </a:lnTo>
                    <a:lnTo>
                      <a:pt x="217" y="476"/>
                    </a:lnTo>
                    <a:lnTo>
                      <a:pt x="185" y="502"/>
                    </a:lnTo>
                    <a:lnTo>
                      <a:pt x="159" y="526"/>
                    </a:lnTo>
                    <a:lnTo>
                      <a:pt x="131" y="552"/>
                    </a:lnTo>
                    <a:lnTo>
                      <a:pt x="99" y="577"/>
                    </a:lnTo>
                    <a:lnTo>
                      <a:pt x="76" y="592"/>
                    </a:lnTo>
                    <a:lnTo>
                      <a:pt x="56" y="605"/>
                    </a:lnTo>
                    <a:lnTo>
                      <a:pt x="36" y="617"/>
                    </a:lnTo>
                    <a:lnTo>
                      <a:pt x="11" y="629"/>
                    </a:lnTo>
                    <a:lnTo>
                      <a:pt x="0" y="624"/>
                    </a:lnTo>
                    <a:lnTo>
                      <a:pt x="4" y="612"/>
                    </a:lnTo>
                    <a:lnTo>
                      <a:pt x="38" y="585"/>
                    </a:lnTo>
                    <a:lnTo>
                      <a:pt x="69" y="556"/>
                    </a:lnTo>
                    <a:lnTo>
                      <a:pt x="105" y="528"/>
                    </a:lnTo>
                    <a:lnTo>
                      <a:pt x="137" y="500"/>
                    </a:lnTo>
                    <a:lnTo>
                      <a:pt x="171" y="471"/>
                    </a:lnTo>
                    <a:lnTo>
                      <a:pt x="205" y="445"/>
                    </a:lnTo>
                    <a:lnTo>
                      <a:pt x="354" y="333"/>
                    </a:lnTo>
                    <a:lnTo>
                      <a:pt x="371" y="290"/>
                    </a:lnTo>
                    <a:lnTo>
                      <a:pt x="395" y="242"/>
                    </a:lnTo>
                    <a:lnTo>
                      <a:pt x="415" y="200"/>
                    </a:lnTo>
                    <a:lnTo>
                      <a:pt x="436" y="157"/>
                    </a:lnTo>
                    <a:lnTo>
                      <a:pt x="447" y="133"/>
                    </a:lnTo>
                    <a:lnTo>
                      <a:pt x="460" y="109"/>
                    </a:lnTo>
                    <a:lnTo>
                      <a:pt x="473" y="55"/>
                    </a:lnTo>
                    <a:lnTo>
                      <a:pt x="482" y="0"/>
                    </a:lnTo>
                    <a:lnTo>
                      <a:pt x="496" y="13"/>
                    </a:lnTo>
                    <a:lnTo>
                      <a:pt x="503" y="43"/>
                    </a:lnTo>
                    <a:lnTo>
                      <a:pt x="503" y="43"/>
                    </a:lnTo>
                    <a:close/>
                  </a:path>
                </a:pathLst>
              </a:custGeom>
              <a:solidFill>
                <a:srgbClr val="000000"/>
              </a:solidFill>
              <a:ln w="9525">
                <a:noFill/>
                <a:round/>
                <a:headEnd/>
                <a:tailEnd/>
              </a:ln>
            </p:spPr>
            <p:txBody>
              <a:bodyPr/>
              <a:lstStyle/>
              <a:p>
                <a:endParaRPr lang="tr-TR"/>
              </a:p>
            </p:txBody>
          </p:sp>
          <p:sp>
            <p:nvSpPr>
              <p:cNvPr id="388337" name="Freeform 241"/>
              <p:cNvSpPr>
                <a:spLocks/>
              </p:cNvSpPr>
              <p:nvPr/>
            </p:nvSpPr>
            <p:spPr bwMode="auto">
              <a:xfrm>
                <a:off x="3212" y="1530"/>
                <a:ext cx="442" cy="855"/>
              </a:xfrm>
              <a:custGeom>
                <a:avLst/>
                <a:gdLst/>
                <a:ahLst/>
                <a:cxnLst>
                  <a:cxn ang="0">
                    <a:pos x="269" y="54"/>
                  </a:cxn>
                  <a:cxn ang="0">
                    <a:pos x="269" y="117"/>
                  </a:cxn>
                  <a:cxn ang="0">
                    <a:pos x="259" y="372"/>
                  </a:cxn>
                  <a:cxn ang="0">
                    <a:pos x="299" y="461"/>
                  </a:cxn>
                  <a:cxn ang="0">
                    <a:pos x="336" y="528"/>
                  </a:cxn>
                  <a:cxn ang="0">
                    <a:pos x="373" y="594"/>
                  </a:cxn>
                  <a:cxn ang="0">
                    <a:pos x="406" y="643"/>
                  </a:cxn>
                  <a:cxn ang="0">
                    <a:pos x="442" y="742"/>
                  </a:cxn>
                  <a:cxn ang="0">
                    <a:pos x="425" y="790"/>
                  </a:cxn>
                  <a:cxn ang="0">
                    <a:pos x="369" y="840"/>
                  </a:cxn>
                  <a:cxn ang="0">
                    <a:pos x="277" y="847"/>
                  </a:cxn>
                  <a:cxn ang="0">
                    <a:pos x="201" y="855"/>
                  </a:cxn>
                  <a:cxn ang="0">
                    <a:pos x="174" y="827"/>
                  </a:cxn>
                  <a:cxn ang="0">
                    <a:pos x="135" y="791"/>
                  </a:cxn>
                  <a:cxn ang="0">
                    <a:pos x="100" y="764"/>
                  </a:cxn>
                  <a:cxn ang="0">
                    <a:pos x="65" y="742"/>
                  </a:cxn>
                  <a:cxn ang="0">
                    <a:pos x="27" y="721"/>
                  </a:cxn>
                  <a:cxn ang="0">
                    <a:pos x="0" y="699"/>
                  </a:cxn>
                  <a:cxn ang="0">
                    <a:pos x="175" y="772"/>
                  </a:cxn>
                  <a:cxn ang="0">
                    <a:pos x="277" y="822"/>
                  </a:cxn>
                  <a:cxn ang="0">
                    <a:pos x="377" y="798"/>
                  </a:cxn>
                  <a:cxn ang="0">
                    <a:pos x="415" y="728"/>
                  </a:cxn>
                  <a:cxn ang="0">
                    <a:pos x="398" y="667"/>
                  </a:cxn>
                  <a:cxn ang="0">
                    <a:pos x="373" y="625"/>
                  </a:cxn>
                  <a:cxn ang="0">
                    <a:pos x="339" y="571"/>
                  </a:cxn>
                  <a:cxn ang="0">
                    <a:pos x="304" y="506"/>
                  </a:cxn>
                  <a:cxn ang="0">
                    <a:pos x="273" y="449"/>
                  </a:cxn>
                  <a:cxn ang="0">
                    <a:pos x="231" y="380"/>
                  </a:cxn>
                  <a:cxn ang="0">
                    <a:pos x="238" y="303"/>
                  </a:cxn>
                  <a:cxn ang="0">
                    <a:pos x="252" y="117"/>
                  </a:cxn>
                  <a:cxn ang="0">
                    <a:pos x="252" y="58"/>
                  </a:cxn>
                  <a:cxn ang="0">
                    <a:pos x="241" y="0"/>
                  </a:cxn>
                  <a:cxn ang="0">
                    <a:pos x="251" y="6"/>
                  </a:cxn>
                </a:cxnLst>
                <a:rect l="0" t="0" r="r" b="b"/>
                <a:pathLst>
                  <a:path w="442" h="855">
                    <a:moveTo>
                      <a:pt x="251" y="6"/>
                    </a:moveTo>
                    <a:lnTo>
                      <a:pt x="269" y="54"/>
                    </a:lnTo>
                    <a:lnTo>
                      <a:pt x="271" y="85"/>
                    </a:lnTo>
                    <a:lnTo>
                      <a:pt x="269" y="117"/>
                    </a:lnTo>
                    <a:lnTo>
                      <a:pt x="272" y="227"/>
                    </a:lnTo>
                    <a:lnTo>
                      <a:pt x="259" y="372"/>
                    </a:lnTo>
                    <a:lnTo>
                      <a:pt x="277" y="416"/>
                    </a:lnTo>
                    <a:lnTo>
                      <a:pt x="299" y="461"/>
                    </a:lnTo>
                    <a:lnTo>
                      <a:pt x="318" y="497"/>
                    </a:lnTo>
                    <a:lnTo>
                      <a:pt x="336" y="528"/>
                    </a:lnTo>
                    <a:lnTo>
                      <a:pt x="353" y="560"/>
                    </a:lnTo>
                    <a:lnTo>
                      <a:pt x="373" y="594"/>
                    </a:lnTo>
                    <a:lnTo>
                      <a:pt x="390" y="619"/>
                    </a:lnTo>
                    <a:lnTo>
                      <a:pt x="406" y="643"/>
                    </a:lnTo>
                    <a:lnTo>
                      <a:pt x="431" y="693"/>
                    </a:lnTo>
                    <a:lnTo>
                      <a:pt x="442" y="742"/>
                    </a:lnTo>
                    <a:lnTo>
                      <a:pt x="437" y="766"/>
                    </a:lnTo>
                    <a:lnTo>
                      <a:pt x="425" y="790"/>
                    </a:lnTo>
                    <a:lnTo>
                      <a:pt x="399" y="824"/>
                    </a:lnTo>
                    <a:lnTo>
                      <a:pt x="369" y="840"/>
                    </a:lnTo>
                    <a:lnTo>
                      <a:pt x="341" y="846"/>
                    </a:lnTo>
                    <a:lnTo>
                      <a:pt x="277" y="847"/>
                    </a:lnTo>
                    <a:lnTo>
                      <a:pt x="239" y="853"/>
                    </a:lnTo>
                    <a:lnTo>
                      <a:pt x="201" y="855"/>
                    </a:lnTo>
                    <a:lnTo>
                      <a:pt x="191" y="850"/>
                    </a:lnTo>
                    <a:lnTo>
                      <a:pt x="174" y="827"/>
                    </a:lnTo>
                    <a:lnTo>
                      <a:pt x="155" y="805"/>
                    </a:lnTo>
                    <a:lnTo>
                      <a:pt x="135" y="791"/>
                    </a:lnTo>
                    <a:lnTo>
                      <a:pt x="117" y="777"/>
                    </a:lnTo>
                    <a:lnTo>
                      <a:pt x="100" y="764"/>
                    </a:lnTo>
                    <a:lnTo>
                      <a:pt x="82" y="753"/>
                    </a:lnTo>
                    <a:lnTo>
                      <a:pt x="65" y="742"/>
                    </a:lnTo>
                    <a:lnTo>
                      <a:pt x="47" y="732"/>
                    </a:lnTo>
                    <a:lnTo>
                      <a:pt x="27" y="721"/>
                    </a:lnTo>
                    <a:lnTo>
                      <a:pt x="5" y="711"/>
                    </a:lnTo>
                    <a:lnTo>
                      <a:pt x="0" y="699"/>
                    </a:lnTo>
                    <a:lnTo>
                      <a:pt x="11" y="694"/>
                    </a:lnTo>
                    <a:lnTo>
                      <a:pt x="175" y="772"/>
                    </a:lnTo>
                    <a:lnTo>
                      <a:pt x="213" y="812"/>
                    </a:lnTo>
                    <a:lnTo>
                      <a:pt x="277" y="822"/>
                    </a:lnTo>
                    <a:lnTo>
                      <a:pt x="330" y="819"/>
                    </a:lnTo>
                    <a:lnTo>
                      <a:pt x="377" y="798"/>
                    </a:lnTo>
                    <a:lnTo>
                      <a:pt x="401" y="767"/>
                    </a:lnTo>
                    <a:lnTo>
                      <a:pt x="415" y="728"/>
                    </a:lnTo>
                    <a:lnTo>
                      <a:pt x="407" y="687"/>
                    </a:lnTo>
                    <a:lnTo>
                      <a:pt x="398" y="667"/>
                    </a:lnTo>
                    <a:lnTo>
                      <a:pt x="387" y="645"/>
                    </a:lnTo>
                    <a:lnTo>
                      <a:pt x="373" y="625"/>
                    </a:lnTo>
                    <a:lnTo>
                      <a:pt x="360" y="604"/>
                    </a:lnTo>
                    <a:lnTo>
                      <a:pt x="339" y="571"/>
                    </a:lnTo>
                    <a:lnTo>
                      <a:pt x="321" y="538"/>
                    </a:lnTo>
                    <a:lnTo>
                      <a:pt x="304" y="506"/>
                    </a:lnTo>
                    <a:lnTo>
                      <a:pt x="284" y="470"/>
                    </a:lnTo>
                    <a:lnTo>
                      <a:pt x="273" y="449"/>
                    </a:lnTo>
                    <a:lnTo>
                      <a:pt x="257" y="428"/>
                    </a:lnTo>
                    <a:lnTo>
                      <a:pt x="231" y="380"/>
                    </a:lnTo>
                    <a:lnTo>
                      <a:pt x="230" y="339"/>
                    </a:lnTo>
                    <a:lnTo>
                      <a:pt x="238" y="303"/>
                    </a:lnTo>
                    <a:lnTo>
                      <a:pt x="255" y="225"/>
                    </a:lnTo>
                    <a:lnTo>
                      <a:pt x="252" y="117"/>
                    </a:lnTo>
                    <a:lnTo>
                      <a:pt x="254" y="87"/>
                    </a:lnTo>
                    <a:lnTo>
                      <a:pt x="252" y="58"/>
                    </a:lnTo>
                    <a:lnTo>
                      <a:pt x="236" y="11"/>
                    </a:lnTo>
                    <a:lnTo>
                      <a:pt x="241" y="0"/>
                    </a:lnTo>
                    <a:lnTo>
                      <a:pt x="251" y="6"/>
                    </a:lnTo>
                    <a:lnTo>
                      <a:pt x="251" y="6"/>
                    </a:lnTo>
                    <a:close/>
                  </a:path>
                </a:pathLst>
              </a:custGeom>
              <a:solidFill>
                <a:srgbClr val="000000"/>
              </a:solidFill>
              <a:ln w="9525">
                <a:noFill/>
                <a:round/>
                <a:headEnd/>
                <a:tailEnd/>
              </a:ln>
            </p:spPr>
            <p:txBody>
              <a:bodyPr/>
              <a:lstStyle/>
              <a:p>
                <a:endParaRPr lang="tr-TR"/>
              </a:p>
            </p:txBody>
          </p:sp>
          <p:sp>
            <p:nvSpPr>
              <p:cNvPr id="388338" name="Freeform 242"/>
              <p:cNvSpPr>
                <a:spLocks/>
              </p:cNvSpPr>
              <p:nvPr/>
            </p:nvSpPr>
            <p:spPr bwMode="auto">
              <a:xfrm>
                <a:off x="3190" y="2072"/>
                <a:ext cx="60" cy="207"/>
              </a:xfrm>
              <a:custGeom>
                <a:avLst/>
                <a:gdLst/>
                <a:ahLst/>
                <a:cxnLst>
                  <a:cxn ang="0">
                    <a:pos x="46" y="0"/>
                  </a:cxn>
                  <a:cxn ang="0">
                    <a:pos x="59" y="28"/>
                  </a:cxn>
                  <a:cxn ang="0">
                    <a:pos x="60" y="60"/>
                  </a:cxn>
                  <a:cxn ang="0">
                    <a:pos x="53" y="94"/>
                  </a:cxn>
                  <a:cxn ang="0">
                    <a:pos x="39" y="121"/>
                  </a:cxn>
                  <a:cxn ang="0">
                    <a:pos x="27" y="159"/>
                  </a:cxn>
                  <a:cxn ang="0">
                    <a:pos x="18" y="200"/>
                  </a:cxn>
                  <a:cxn ang="0">
                    <a:pos x="8" y="207"/>
                  </a:cxn>
                  <a:cxn ang="0">
                    <a:pos x="0" y="197"/>
                  </a:cxn>
                  <a:cxn ang="0">
                    <a:pos x="5" y="153"/>
                  </a:cxn>
                  <a:cxn ang="0">
                    <a:pos x="20" y="109"/>
                  </a:cxn>
                  <a:cxn ang="0">
                    <a:pos x="28" y="69"/>
                  </a:cxn>
                  <a:cxn ang="0">
                    <a:pos x="20" y="48"/>
                  </a:cxn>
                  <a:cxn ang="0">
                    <a:pos x="8" y="29"/>
                  </a:cxn>
                  <a:cxn ang="0">
                    <a:pos x="10" y="20"/>
                  </a:cxn>
                  <a:cxn ang="0">
                    <a:pos x="22" y="8"/>
                  </a:cxn>
                  <a:cxn ang="0">
                    <a:pos x="36" y="0"/>
                  </a:cxn>
                  <a:cxn ang="0">
                    <a:pos x="46" y="0"/>
                  </a:cxn>
                  <a:cxn ang="0">
                    <a:pos x="46" y="0"/>
                  </a:cxn>
                </a:cxnLst>
                <a:rect l="0" t="0" r="r" b="b"/>
                <a:pathLst>
                  <a:path w="60" h="207">
                    <a:moveTo>
                      <a:pt x="46" y="0"/>
                    </a:moveTo>
                    <a:lnTo>
                      <a:pt x="59" y="28"/>
                    </a:lnTo>
                    <a:lnTo>
                      <a:pt x="60" y="60"/>
                    </a:lnTo>
                    <a:lnTo>
                      <a:pt x="53" y="94"/>
                    </a:lnTo>
                    <a:lnTo>
                      <a:pt x="39" y="121"/>
                    </a:lnTo>
                    <a:lnTo>
                      <a:pt x="27" y="159"/>
                    </a:lnTo>
                    <a:lnTo>
                      <a:pt x="18" y="200"/>
                    </a:lnTo>
                    <a:lnTo>
                      <a:pt x="8" y="207"/>
                    </a:lnTo>
                    <a:lnTo>
                      <a:pt x="0" y="197"/>
                    </a:lnTo>
                    <a:lnTo>
                      <a:pt x="5" y="153"/>
                    </a:lnTo>
                    <a:lnTo>
                      <a:pt x="20" y="109"/>
                    </a:lnTo>
                    <a:lnTo>
                      <a:pt x="28" y="69"/>
                    </a:lnTo>
                    <a:lnTo>
                      <a:pt x="20" y="48"/>
                    </a:lnTo>
                    <a:lnTo>
                      <a:pt x="8" y="29"/>
                    </a:lnTo>
                    <a:lnTo>
                      <a:pt x="10" y="20"/>
                    </a:lnTo>
                    <a:lnTo>
                      <a:pt x="22" y="8"/>
                    </a:lnTo>
                    <a:lnTo>
                      <a:pt x="36" y="0"/>
                    </a:lnTo>
                    <a:lnTo>
                      <a:pt x="46" y="0"/>
                    </a:lnTo>
                    <a:lnTo>
                      <a:pt x="46" y="0"/>
                    </a:lnTo>
                    <a:close/>
                  </a:path>
                </a:pathLst>
              </a:custGeom>
              <a:solidFill>
                <a:srgbClr val="000000"/>
              </a:solidFill>
              <a:ln w="9525">
                <a:noFill/>
                <a:round/>
                <a:headEnd/>
                <a:tailEnd/>
              </a:ln>
            </p:spPr>
            <p:txBody>
              <a:bodyPr/>
              <a:lstStyle/>
              <a:p>
                <a:endParaRPr lang="tr-TR"/>
              </a:p>
            </p:txBody>
          </p:sp>
          <p:sp>
            <p:nvSpPr>
              <p:cNvPr id="388339" name="Freeform 243"/>
              <p:cNvSpPr>
                <a:spLocks/>
              </p:cNvSpPr>
              <p:nvPr/>
            </p:nvSpPr>
            <p:spPr bwMode="auto">
              <a:xfrm>
                <a:off x="3060" y="2186"/>
                <a:ext cx="105" cy="83"/>
              </a:xfrm>
              <a:custGeom>
                <a:avLst/>
                <a:gdLst/>
                <a:ahLst/>
                <a:cxnLst>
                  <a:cxn ang="0">
                    <a:pos x="6" y="1"/>
                  </a:cxn>
                  <a:cxn ang="0">
                    <a:pos x="27" y="0"/>
                  </a:cxn>
                  <a:cxn ang="0">
                    <a:pos x="43" y="9"/>
                  </a:cxn>
                  <a:cxn ang="0">
                    <a:pos x="71" y="43"/>
                  </a:cxn>
                  <a:cxn ang="0">
                    <a:pos x="102" y="65"/>
                  </a:cxn>
                  <a:cxn ang="0">
                    <a:pos x="105" y="79"/>
                  </a:cxn>
                  <a:cxn ang="0">
                    <a:pos x="93" y="83"/>
                  </a:cxn>
                  <a:cxn ang="0">
                    <a:pos x="56" y="64"/>
                  </a:cxn>
                  <a:cxn ang="0">
                    <a:pos x="36" y="32"/>
                  </a:cxn>
                  <a:cxn ang="0">
                    <a:pos x="26" y="21"/>
                  </a:cxn>
                  <a:cxn ang="0">
                    <a:pos x="10" y="20"/>
                  </a:cxn>
                  <a:cxn ang="0">
                    <a:pos x="0" y="13"/>
                  </a:cxn>
                  <a:cxn ang="0">
                    <a:pos x="6" y="1"/>
                  </a:cxn>
                  <a:cxn ang="0">
                    <a:pos x="6" y="1"/>
                  </a:cxn>
                </a:cxnLst>
                <a:rect l="0" t="0" r="r" b="b"/>
                <a:pathLst>
                  <a:path w="105" h="83">
                    <a:moveTo>
                      <a:pt x="6" y="1"/>
                    </a:moveTo>
                    <a:lnTo>
                      <a:pt x="27" y="0"/>
                    </a:lnTo>
                    <a:lnTo>
                      <a:pt x="43" y="9"/>
                    </a:lnTo>
                    <a:lnTo>
                      <a:pt x="71" y="43"/>
                    </a:lnTo>
                    <a:lnTo>
                      <a:pt x="102" y="65"/>
                    </a:lnTo>
                    <a:lnTo>
                      <a:pt x="105" y="79"/>
                    </a:lnTo>
                    <a:lnTo>
                      <a:pt x="93" y="83"/>
                    </a:lnTo>
                    <a:lnTo>
                      <a:pt x="56" y="64"/>
                    </a:lnTo>
                    <a:lnTo>
                      <a:pt x="36" y="32"/>
                    </a:lnTo>
                    <a:lnTo>
                      <a:pt x="26" y="21"/>
                    </a:lnTo>
                    <a:lnTo>
                      <a:pt x="10" y="20"/>
                    </a:lnTo>
                    <a:lnTo>
                      <a:pt x="0" y="13"/>
                    </a:lnTo>
                    <a:lnTo>
                      <a:pt x="6" y="1"/>
                    </a:lnTo>
                    <a:lnTo>
                      <a:pt x="6" y="1"/>
                    </a:lnTo>
                    <a:close/>
                  </a:path>
                </a:pathLst>
              </a:custGeom>
              <a:solidFill>
                <a:srgbClr val="000000"/>
              </a:solidFill>
              <a:ln w="9525">
                <a:noFill/>
                <a:round/>
                <a:headEnd/>
                <a:tailEnd/>
              </a:ln>
            </p:spPr>
            <p:txBody>
              <a:bodyPr/>
              <a:lstStyle/>
              <a:p>
                <a:endParaRPr lang="tr-TR"/>
              </a:p>
            </p:txBody>
          </p:sp>
          <p:sp>
            <p:nvSpPr>
              <p:cNvPr id="388340" name="Freeform 244"/>
              <p:cNvSpPr>
                <a:spLocks/>
              </p:cNvSpPr>
              <p:nvPr/>
            </p:nvSpPr>
            <p:spPr bwMode="auto">
              <a:xfrm>
                <a:off x="2251" y="1976"/>
                <a:ext cx="149" cy="73"/>
              </a:xfrm>
              <a:custGeom>
                <a:avLst/>
                <a:gdLst/>
                <a:ahLst/>
                <a:cxnLst>
                  <a:cxn ang="0">
                    <a:pos x="15" y="3"/>
                  </a:cxn>
                  <a:cxn ang="0">
                    <a:pos x="25" y="13"/>
                  </a:cxn>
                  <a:cxn ang="0">
                    <a:pos x="38" y="18"/>
                  </a:cxn>
                  <a:cxn ang="0">
                    <a:pos x="64" y="29"/>
                  </a:cxn>
                  <a:cxn ang="0">
                    <a:pos x="81" y="42"/>
                  </a:cxn>
                  <a:cxn ang="0">
                    <a:pos x="99" y="52"/>
                  </a:cxn>
                  <a:cxn ang="0">
                    <a:pos x="138" y="55"/>
                  </a:cxn>
                  <a:cxn ang="0">
                    <a:pos x="149" y="62"/>
                  </a:cxn>
                  <a:cxn ang="0">
                    <a:pos x="141" y="73"/>
                  </a:cxn>
                  <a:cxn ang="0">
                    <a:pos x="96" y="70"/>
                  </a:cxn>
                  <a:cxn ang="0">
                    <a:pos x="55" y="44"/>
                  </a:cxn>
                  <a:cxn ang="0">
                    <a:pos x="0" y="14"/>
                  </a:cxn>
                  <a:cxn ang="0">
                    <a:pos x="2" y="0"/>
                  </a:cxn>
                  <a:cxn ang="0">
                    <a:pos x="15" y="3"/>
                  </a:cxn>
                  <a:cxn ang="0">
                    <a:pos x="15" y="3"/>
                  </a:cxn>
                </a:cxnLst>
                <a:rect l="0" t="0" r="r" b="b"/>
                <a:pathLst>
                  <a:path w="149" h="73">
                    <a:moveTo>
                      <a:pt x="15" y="3"/>
                    </a:moveTo>
                    <a:lnTo>
                      <a:pt x="25" y="13"/>
                    </a:lnTo>
                    <a:lnTo>
                      <a:pt x="38" y="18"/>
                    </a:lnTo>
                    <a:lnTo>
                      <a:pt x="64" y="29"/>
                    </a:lnTo>
                    <a:lnTo>
                      <a:pt x="81" y="42"/>
                    </a:lnTo>
                    <a:lnTo>
                      <a:pt x="99" y="52"/>
                    </a:lnTo>
                    <a:lnTo>
                      <a:pt x="138" y="55"/>
                    </a:lnTo>
                    <a:lnTo>
                      <a:pt x="149" y="62"/>
                    </a:lnTo>
                    <a:lnTo>
                      <a:pt x="141" y="73"/>
                    </a:lnTo>
                    <a:lnTo>
                      <a:pt x="96" y="70"/>
                    </a:lnTo>
                    <a:lnTo>
                      <a:pt x="55" y="44"/>
                    </a:lnTo>
                    <a:lnTo>
                      <a:pt x="0" y="14"/>
                    </a:lnTo>
                    <a:lnTo>
                      <a:pt x="2" y="0"/>
                    </a:lnTo>
                    <a:lnTo>
                      <a:pt x="15" y="3"/>
                    </a:lnTo>
                    <a:lnTo>
                      <a:pt x="15" y="3"/>
                    </a:lnTo>
                    <a:close/>
                  </a:path>
                </a:pathLst>
              </a:custGeom>
              <a:solidFill>
                <a:srgbClr val="000000"/>
              </a:solidFill>
              <a:ln w="9525">
                <a:noFill/>
                <a:round/>
                <a:headEnd/>
                <a:tailEnd/>
              </a:ln>
            </p:spPr>
            <p:txBody>
              <a:bodyPr/>
              <a:lstStyle/>
              <a:p>
                <a:endParaRPr lang="tr-TR"/>
              </a:p>
            </p:txBody>
          </p:sp>
          <p:sp>
            <p:nvSpPr>
              <p:cNvPr id="388341" name="Freeform 245"/>
              <p:cNvSpPr>
                <a:spLocks/>
              </p:cNvSpPr>
              <p:nvPr/>
            </p:nvSpPr>
            <p:spPr bwMode="auto">
              <a:xfrm>
                <a:off x="2259" y="1947"/>
                <a:ext cx="142" cy="41"/>
              </a:xfrm>
              <a:custGeom>
                <a:avLst/>
                <a:gdLst/>
                <a:ahLst/>
                <a:cxnLst>
                  <a:cxn ang="0">
                    <a:pos x="8" y="1"/>
                  </a:cxn>
                  <a:cxn ang="0">
                    <a:pos x="78" y="0"/>
                  </a:cxn>
                  <a:cxn ang="0">
                    <a:pos x="140" y="26"/>
                  </a:cxn>
                  <a:cxn ang="0">
                    <a:pos x="142" y="39"/>
                  </a:cxn>
                  <a:cxn ang="0">
                    <a:pos x="130" y="41"/>
                  </a:cxn>
                  <a:cxn ang="0">
                    <a:pos x="115" y="31"/>
                  </a:cxn>
                  <a:cxn ang="0">
                    <a:pos x="101" y="25"/>
                  </a:cxn>
                  <a:cxn ang="0">
                    <a:pos x="72" y="18"/>
                  </a:cxn>
                  <a:cxn ang="0">
                    <a:pos x="9" y="19"/>
                  </a:cxn>
                  <a:cxn ang="0">
                    <a:pos x="0" y="10"/>
                  </a:cxn>
                  <a:cxn ang="0">
                    <a:pos x="8" y="1"/>
                  </a:cxn>
                  <a:cxn ang="0">
                    <a:pos x="8" y="1"/>
                  </a:cxn>
                </a:cxnLst>
                <a:rect l="0" t="0" r="r" b="b"/>
                <a:pathLst>
                  <a:path w="142" h="41">
                    <a:moveTo>
                      <a:pt x="8" y="1"/>
                    </a:moveTo>
                    <a:lnTo>
                      <a:pt x="78" y="0"/>
                    </a:lnTo>
                    <a:lnTo>
                      <a:pt x="140" y="26"/>
                    </a:lnTo>
                    <a:lnTo>
                      <a:pt x="142" y="39"/>
                    </a:lnTo>
                    <a:lnTo>
                      <a:pt x="130" y="41"/>
                    </a:lnTo>
                    <a:lnTo>
                      <a:pt x="115" y="31"/>
                    </a:lnTo>
                    <a:lnTo>
                      <a:pt x="101" y="25"/>
                    </a:lnTo>
                    <a:lnTo>
                      <a:pt x="72" y="18"/>
                    </a:lnTo>
                    <a:lnTo>
                      <a:pt x="9" y="19"/>
                    </a:lnTo>
                    <a:lnTo>
                      <a:pt x="0" y="10"/>
                    </a:lnTo>
                    <a:lnTo>
                      <a:pt x="8" y="1"/>
                    </a:lnTo>
                    <a:lnTo>
                      <a:pt x="8" y="1"/>
                    </a:lnTo>
                    <a:close/>
                  </a:path>
                </a:pathLst>
              </a:custGeom>
              <a:solidFill>
                <a:srgbClr val="000000"/>
              </a:solidFill>
              <a:ln w="9525">
                <a:noFill/>
                <a:round/>
                <a:headEnd/>
                <a:tailEnd/>
              </a:ln>
            </p:spPr>
            <p:txBody>
              <a:bodyPr/>
              <a:lstStyle/>
              <a:p>
                <a:endParaRPr lang="tr-TR"/>
              </a:p>
            </p:txBody>
          </p:sp>
          <p:sp>
            <p:nvSpPr>
              <p:cNvPr id="388342" name="Freeform 246"/>
              <p:cNvSpPr>
                <a:spLocks/>
              </p:cNvSpPr>
              <p:nvPr/>
            </p:nvSpPr>
            <p:spPr bwMode="auto">
              <a:xfrm>
                <a:off x="2183" y="2049"/>
                <a:ext cx="117" cy="120"/>
              </a:xfrm>
              <a:custGeom>
                <a:avLst/>
                <a:gdLst/>
                <a:ahLst/>
                <a:cxnLst>
                  <a:cxn ang="0">
                    <a:pos x="117" y="14"/>
                  </a:cxn>
                  <a:cxn ang="0">
                    <a:pos x="81" y="44"/>
                  </a:cxn>
                  <a:cxn ang="0">
                    <a:pos x="63" y="54"/>
                  </a:cxn>
                  <a:cxn ang="0">
                    <a:pos x="42" y="64"/>
                  </a:cxn>
                  <a:cxn ang="0">
                    <a:pos x="19" y="83"/>
                  </a:cxn>
                  <a:cxn ang="0">
                    <a:pos x="19" y="106"/>
                  </a:cxn>
                  <a:cxn ang="0">
                    <a:pos x="20" y="119"/>
                  </a:cxn>
                  <a:cxn ang="0">
                    <a:pos x="8" y="120"/>
                  </a:cxn>
                  <a:cxn ang="0">
                    <a:pos x="0" y="103"/>
                  </a:cxn>
                  <a:cxn ang="0">
                    <a:pos x="4" y="81"/>
                  </a:cxn>
                  <a:cxn ang="0">
                    <a:pos x="17" y="61"/>
                  </a:cxn>
                  <a:cxn ang="0">
                    <a:pos x="34" y="47"/>
                  </a:cxn>
                  <a:cxn ang="0">
                    <a:pos x="106" y="0"/>
                  </a:cxn>
                  <a:cxn ang="0">
                    <a:pos x="117" y="1"/>
                  </a:cxn>
                  <a:cxn ang="0">
                    <a:pos x="117" y="14"/>
                  </a:cxn>
                  <a:cxn ang="0">
                    <a:pos x="117" y="14"/>
                  </a:cxn>
                </a:cxnLst>
                <a:rect l="0" t="0" r="r" b="b"/>
                <a:pathLst>
                  <a:path w="117" h="120">
                    <a:moveTo>
                      <a:pt x="117" y="14"/>
                    </a:moveTo>
                    <a:lnTo>
                      <a:pt x="81" y="44"/>
                    </a:lnTo>
                    <a:lnTo>
                      <a:pt x="63" y="54"/>
                    </a:lnTo>
                    <a:lnTo>
                      <a:pt x="42" y="64"/>
                    </a:lnTo>
                    <a:lnTo>
                      <a:pt x="19" y="83"/>
                    </a:lnTo>
                    <a:lnTo>
                      <a:pt x="19" y="106"/>
                    </a:lnTo>
                    <a:lnTo>
                      <a:pt x="20" y="119"/>
                    </a:lnTo>
                    <a:lnTo>
                      <a:pt x="8" y="120"/>
                    </a:lnTo>
                    <a:lnTo>
                      <a:pt x="0" y="103"/>
                    </a:lnTo>
                    <a:lnTo>
                      <a:pt x="4" y="81"/>
                    </a:lnTo>
                    <a:lnTo>
                      <a:pt x="17" y="61"/>
                    </a:lnTo>
                    <a:lnTo>
                      <a:pt x="34" y="47"/>
                    </a:lnTo>
                    <a:lnTo>
                      <a:pt x="106" y="0"/>
                    </a:lnTo>
                    <a:lnTo>
                      <a:pt x="117" y="1"/>
                    </a:lnTo>
                    <a:lnTo>
                      <a:pt x="117" y="14"/>
                    </a:lnTo>
                    <a:lnTo>
                      <a:pt x="117" y="14"/>
                    </a:lnTo>
                    <a:close/>
                  </a:path>
                </a:pathLst>
              </a:custGeom>
              <a:solidFill>
                <a:srgbClr val="000000"/>
              </a:solidFill>
              <a:ln w="9525">
                <a:noFill/>
                <a:round/>
                <a:headEnd/>
                <a:tailEnd/>
              </a:ln>
            </p:spPr>
            <p:txBody>
              <a:bodyPr/>
              <a:lstStyle/>
              <a:p>
                <a:endParaRPr lang="tr-TR"/>
              </a:p>
            </p:txBody>
          </p:sp>
          <p:sp>
            <p:nvSpPr>
              <p:cNvPr id="388343" name="Freeform 247"/>
              <p:cNvSpPr>
                <a:spLocks/>
              </p:cNvSpPr>
              <p:nvPr/>
            </p:nvSpPr>
            <p:spPr bwMode="auto">
              <a:xfrm>
                <a:off x="2295" y="2070"/>
                <a:ext cx="101" cy="91"/>
              </a:xfrm>
              <a:custGeom>
                <a:avLst/>
                <a:gdLst/>
                <a:ahLst/>
                <a:cxnLst>
                  <a:cxn ang="0">
                    <a:pos x="14" y="4"/>
                  </a:cxn>
                  <a:cxn ang="0">
                    <a:pos x="26" y="28"/>
                  </a:cxn>
                  <a:cxn ang="0">
                    <a:pos x="46" y="49"/>
                  </a:cxn>
                  <a:cxn ang="0">
                    <a:pos x="69" y="65"/>
                  </a:cxn>
                  <a:cxn ang="0">
                    <a:pos x="93" y="73"/>
                  </a:cxn>
                  <a:cxn ang="0">
                    <a:pos x="101" y="83"/>
                  </a:cxn>
                  <a:cxn ang="0">
                    <a:pos x="91" y="91"/>
                  </a:cxn>
                  <a:cxn ang="0">
                    <a:pos x="34" y="70"/>
                  </a:cxn>
                  <a:cxn ang="0">
                    <a:pos x="11" y="46"/>
                  </a:cxn>
                  <a:cxn ang="0">
                    <a:pos x="0" y="14"/>
                  </a:cxn>
                  <a:cxn ang="0">
                    <a:pos x="5" y="0"/>
                  </a:cxn>
                  <a:cxn ang="0">
                    <a:pos x="14" y="4"/>
                  </a:cxn>
                  <a:cxn ang="0">
                    <a:pos x="14" y="4"/>
                  </a:cxn>
                </a:cxnLst>
                <a:rect l="0" t="0" r="r" b="b"/>
                <a:pathLst>
                  <a:path w="101" h="91">
                    <a:moveTo>
                      <a:pt x="14" y="4"/>
                    </a:moveTo>
                    <a:lnTo>
                      <a:pt x="26" y="28"/>
                    </a:lnTo>
                    <a:lnTo>
                      <a:pt x="46" y="49"/>
                    </a:lnTo>
                    <a:lnTo>
                      <a:pt x="69" y="65"/>
                    </a:lnTo>
                    <a:lnTo>
                      <a:pt x="93" y="73"/>
                    </a:lnTo>
                    <a:lnTo>
                      <a:pt x="101" y="83"/>
                    </a:lnTo>
                    <a:lnTo>
                      <a:pt x="91" y="91"/>
                    </a:lnTo>
                    <a:lnTo>
                      <a:pt x="34" y="70"/>
                    </a:lnTo>
                    <a:lnTo>
                      <a:pt x="11" y="46"/>
                    </a:lnTo>
                    <a:lnTo>
                      <a:pt x="0" y="14"/>
                    </a:lnTo>
                    <a:lnTo>
                      <a:pt x="5" y="0"/>
                    </a:lnTo>
                    <a:lnTo>
                      <a:pt x="14" y="4"/>
                    </a:lnTo>
                    <a:lnTo>
                      <a:pt x="14" y="4"/>
                    </a:lnTo>
                    <a:close/>
                  </a:path>
                </a:pathLst>
              </a:custGeom>
              <a:solidFill>
                <a:srgbClr val="000000"/>
              </a:solidFill>
              <a:ln w="9525">
                <a:noFill/>
                <a:round/>
                <a:headEnd/>
                <a:tailEnd/>
              </a:ln>
            </p:spPr>
            <p:txBody>
              <a:bodyPr/>
              <a:lstStyle/>
              <a:p>
                <a:endParaRPr lang="tr-TR"/>
              </a:p>
            </p:txBody>
          </p:sp>
          <p:sp>
            <p:nvSpPr>
              <p:cNvPr id="388344" name="Freeform 248"/>
              <p:cNvSpPr>
                <a:spLocks/>
              </p:cNvSpPr>
              <p:nvPr/>
            </p:nvSpPr>
            <p:spPr bwMode="auto">
              <a:xfrm>
                <a:off x="2203" y="2119"/>
                <a:ext cx="124" cy="124"/>
              </a:xfrm>
              <a:custGeom>
                <a:avLst/>
                <a:gdLst/>
                <a:ahLst/>
                <a:cxnLst>
                  <a:cxn ang="0">
                    <a:pos x="123" y="14"/>
                  </a:cxn>
                  <a:cxn ang="0">
                    <a:pos x="91" y="39"/>
                  </a:cxn>
                  <a:cxn ang="0">
                    <a:pos x="69" y="76"/>
                  </a:cxn>
                  <a:cxn ang="0">
                    <a:pos x="57" y="95"/>
                  </a:cxn>
                  <a:cxn ang="0">
                    <a:pos x="44" y="110"/>
                  </a:cxn>
                  <a:cxn ang="0">
                    <a:pos x="28" y="121"/>
                  </a:cxn>
                  <a:cxn ang="0">
                    <a:pos x="8" y="124"/>
                  </a:cxn>
                  <a:cxn ang="0">
                    <a:pos x="0" y="115"/>
                  </a:cxn>
                  <a:cxn ang="0">
                    <a:pos x="0" y="80"/>
                  </a:cxn>
                  <a:cxn ang="0">
                    <a:pos x="8" y="69"/>
                  </a:cxn>
                  <a:cxn ang="0">
                    <a:pos x="17" y="80"/>
                  </a:cxn>
                  <a:cxn ang="0">
                    <a:pos x="17" y="105"/>
                  </a:cxn>
                  <a:cxn ang="0">
                    <a:pos x="39" y="91"/>
                  </a:cxn>
                  <a:cxn ang="0">
                    <a:pos x="55" y="65"/>
                  </a:cxn>
                  <a:cxn ang="0">
                    <a:pos x="78" y="27"/>
                  </a:cxn>
                  <a:cxn ang="0">
                    <a:pos x="111" y="0"/>
                  </a:cxn>
                  <a:cxn ang="0">
                    <a:pos x="124" y="3"/>
                  </a:cxn>
                  <a:cxn ang="0">
                    <a:pos x="123" y="14"/>
                  </a:cxn>
                  <a:cxn ang="0">
                    <a:pos x="123" y="14"/>
                  </a:cxn>
                </a:cxnLst>
                <a:rect l="0" t="0" r="r" b="b"/>
                <a:pathLst>
                  <a:path w="124" h="124">
                    <a:moveTo>
                      <a:pt x="123" y="14"/>
                    </a:moveTo>
                    <a:lnTo>
                      <a:pt x="91" y="39"/>
                    </a:lnTo>
                    <a:lnTo>
                      <a:pt x="69" y="76"/>
                    </a:lnTo>
                    <a:lnTo>
                      <a:pt x="57" y="95"/>
                    </a:lnTo>
                    <a:lnTo>
                      <a:pt x="44" y="110"/>
                    </a:lnTo>
                    <a:lnTo>
                      <a:pt x="28" y="121"/>
                    </a:lnTo>
                    <a:lnTo>
                      <a:pt x="8" y="124"/>
                    </a:lnTo>
                    <a:lnTo>
                      <a:pt x="0" y="115"/>
                    </a:lnTo>
                    <a:lnTo>
                      <a:pt x="0" y="80"/>
                    </a:lnTo>
                    <a:lnTo>
                      <a:pt x="8" y="69"/>
                    </a:lnTo>
                    <a:lnTo>
                      <a:pt x="17" y="80"/>
                    </a:lnTo>
                    <a:lnTo>
                      <a:pt x="17" y="105"/>
                    </a:lnTo>
                    <a:lnTo>
                      <a:pt x="39" y="91"/>
                    </a:lnTo>
                    <a:lnTo>
                      <a:pt x="55" y="65"/>
                    </a:lnTo>
                    <a:lnTo>
                      <a:pt x="78" y="27"/>
                    </a:lnTo>
                    <a:lnTo>
                      <a:pt x="111" y="0"/>
                    </a:lnTo>
                    <a:lnTo>
                      <a:pt x="124" y="3"/>
                    </a:lnTo>
                    <a:lnTo>
                      <a:pt x="123" y="14"/>
                    </a:lnTo>
                    <a:lnTo>
                      <a:pt x="123" y="14"/>
                    </a:lnTo>
                    <a:close/>
                  </a:path>
                </a:pathLst>
              </a:custGeom>
              <a:solidFill>
                <a:srgbClr val="000000"/>
              </a:solidFill>
              <a:ln w="9525">
                <a:noFill/>
                <a:round/>
                <a:headEnd/>
                <a:tailEnd/>
              </a:ln>
            </p:spPr>
            <p:txBody>
              <a:bodyPr/>
              <a:lstStyle/>
              <a:p>
                <a:endParaRPr lang="tr-TR"/>
              </a:p>
            </p:txBody>
          </p:sp>
          <p:sp>
            <p:nvSpPr>
              <p:cNvPr id="388345" name="Freeform 249"/>
              <p:cNvSpPr>
                <a:spLocks/>
              </p:cNvSpPr>
              <p:nvPr/>
            </p:nvSpPr>
            <p:spPr bwMode="auto">
              <a:xfrm>
                <a:off x="2293" y="2145"/>
                <a:ext cx="84" cy="111"/>
              </a:xfrm>
              <a:custGeom>
                <a:avLst/>
                <a:gdLst/>
                <a:ahLst/>
                <a:cxnLst>
                  <a:cxn ang="0">
                    <a:pos x="84" y="12"/>
                  </a:cxn>
                  <a:cxn ang="0">
                    <a:pos x="71" y="45"/>
                  </a:cxn>
                  <a:cxn ang="0">
                    <a:pos x="56" y="68"/>
                  </a:cxn>
                  <a:cxn ang="0">
                    <a:pos x="36" y="87"/>
                  </a:cxn>
                  <a:cxn ang="0">
                    <a:pos x="12" y="111"/>
                  </a:cxn>
                  <a:cxn ang="0">
                    <a:pos x="0" y="110"/>
                  </a:cxn>
                  <a:cxn ang="0">
                    <a:pos x="1" y="97"/>
                  </a:cxn>
                  <a:cxn ang="0">
                    <a:pos x="39" y="57"/>
                  </a:cxn>
                  <a:cxn ang="0">
                    <a:pos x="65" y="5"/>
                  </a:cxn>
                  <a:cxn ang="0">
                    <a:pos x="78" y="0"/>
                  </a:cxn>
                  <a:cxn ang="0">
                    <a:pos x="84" y="12"/>
                  </a:cxn>
                  <a:cxn ang="0">
                    <a:pos x="84" y="12"/>
                  </a:cxn>
                </a:cxnLst>
                <a:rect l="0" t="0" r="r" b="b"/>
                <a:pathLst>
                  <a:path w="84" h="111">
                    <a:moveTo>
                      <a:pt x="84" y="12"/>
                    </a:moveTo>
                    <a:lnTo>
                      <a:pt x="71" y="45"/>
                    </a:lnTo>
                    <a:lnTo>
                      <a:pt x="56" y="68"/>
                    </a:lnTo>
                    <a:lnTo>
                      <a:pt x="36" y="87"/>
                    </a:lnTo>
                    <a:lnTo>
                      <a:pt x="12" y="111"/>
                    </a:lnTo>
                    <a:lnTo>
                      <a:pt x="0" y="110"/>
                    </a:lnTo>
                    <a:lnTo>
                      <a:pt x="1" y="97"/>
                    </a:lnTo>
                    <a:lnTo>
                      <a:pt x="39" y="57"/>
                    </a:lnTo>
                    <a:lnTo>
                      <a:pt x="65" y="5"/>
                    </a:lnTo>
                    <a:lnTo>
                      <a:pt x="78" y="0"/>
                    </a:lnTo>
                    <a:lnTo>
                      <a:pt x="84" y="12"/>
                    </a:lnTo>
                    <a:lnTo>
                      <a:pt x="84" y="12"/>
                    </a:lnTo>
                    <a:close/>
                  </a:path>
                </a:pathLst>
              </a:custGeom>
              <a:solidFill>
                <a:srgbClr val="000000"/>
              </a:solidFill>
              <a:ln w="9525">
                <a:noFill/>
                <a:round/>
                <a:headEnd/>
                <a:tailEnd/>
              </a:ln>
            </p:spPr>
            <p:txBody>
              <a:bodyPr/>
              <a:lstStyle/>
              <a:p>
                <a:endParaRPr lang="tr-TR"/>
              </a:p>
            </p:txBody>
          </p:sp>
          <p:sp>
            <p:nvSpPr>
              <p:cNvPr id="388346" name="Freeform 250"/>
              <p:cNvSpPr>
                <a:spLocks/>
              </p:cNvSpPr>
              <p:nvPr/>
            </p:nvSpPr>
            <p:spPr bwMode="auto">
              <a:xfrm>
                <a:off x="2351" y="2149"/>
                <a:ext cx="83" cy="97"/>
              </a:xfrm>
              <a:custGeom>
                <a:avLst/>
                <a:gdLst/>
                <a:ahLst/>
                <a:cxnLst>
                  <a:cxn ang="0">
                    <a:pos x="83" y="12"/>
                  </a:cxn>
                  <a:cxn ang="0">
                    <a:pos x="67" y="37"/>
                  </a:cxn>
                  <a:cxn ang="0">
                    <a:pos x="52" y="60"/>
                  </a:cxn>
                  <a:cxn ang="0">
                    <a:pos x="33" y="79"/>
                  </a:cxn>
                  <a:cxn ang="0">
                    <a:pos x="11" y="97"/>
                  </a:cxn>
                  <a:cxn ang="0">
                    <a:pos x="0" y="94"/>
                  </a:cxn>
                  <a:cxn ang="0">
                    <a:pos x="2" y="81"/>
                  </a:cxn>
                  <a:cxn ang="0">
                    <a:pos x="39" y="46"/>
                  </a:cxn>
                  <a:cxn ang="0">
                    <a:pos x="55" y="25"/>
                  </a:cxn>
                  <a:cxn ang="0">
                    <a:pos x="69" y="2"/>
                  </a:cxn>
                  <a:cxn ang="0">
                    <a:pos x="81" y="0"/>
                  </a:cxn>
                  <a:cxn ang="0">
                    <a:pos x="83" y="12"/>
                  </a:cxn>
                  <a:cxn ang="0">
                    <a:pos x="83" y="12"/>
                  </a:cxn>
                </a:cxnLst>
                <a:rect l="0" t="0" r="r" b="b"/>
                <a:pathLst>
                  <a:path w="83" h="97">
                    <a:moveTo>
                      <a:pt x="83" y="12"/>
                    </a:moveTo>
                    <a:lnTo>
                      <a:pt x="67" y="37"/>
                    </a:lnTo>
                    <a:lnTo>
                      <a:pt x="52" y="60"/>
                    </a:lnTo>
                    <a:lnTo>
                      <a:pt x="33" y="79"/>
                    </a:lnTo>
                    <a:lnTo>
                      <a:pt x="11" y="97"/>
                    </a:lnTo>
                    <a:lnTo>
                      <a:pt x="0" y="94"/>
                    </a:lnTo>
                    <a:lnTo>
                      <a:pt x="2" y="81"/>
                    </a:lnTo>
                    <a:lnTo>
                      <a:pt x="39" y="46"/>
                    </a:lnTo>
                    <a:lnTo>
                      <a:pt x="55" y="25"/>
                    </a:lnTo>
                    <a:lnTo>
                      <a:pt x="69" y="2"/>
                    </a:lnTo>
                    <a:lnTo>
                      <a:pt x="81" y="0"/>
                    </a:lnTo>
                    <a:lnTo>
                      <a:pt x="83" y="12"/>
                    </a:lnTo>
                    <a:lnTo>
                      <a:pt x="83" y="12"/>
                    </a:lnTo>
                    <a:close/>
                  </a:path>
                </a:pathLst>
              </a:custGeom>
              <a:solidFill>
                <a:srgbClr val="000000"/>
              </a:solidFill>
              <a:ln w="9525">
                <a:noFill/>
                <a:round/>
                <a:headEnd/>
                <a:tailEnd/>
              </a:ln>
            </p:spPr>
            <p:txBody>
              <a:bodyPr/>
              <a:lstStyle/>
              <a:p>
                <a:endParaRPr lang="tr-TR"/>
              </a:p>
            </p:txBody>
          </p:sp>
          <p:sp>
            <p:nvSpPr>
              <p:cNvPr id="388347" name="Freeform 251"/>
              <p:cNvSpPr>
                <a:spLocks/>
              </p:cNvSpPr>
              <p:nvPr/>
            </p:nvSpPr>
            <p:spPr bwMode="auto">
              <a:xfrm>
                <a:off x="2421" y="2020"/>
                <a:ext cx="64" cy="144"/>
              </a:xfrm>
              <a:custGeom>
                <a:avLst/>
                <a:gdLst/>
                <a:ahLst/>
                <a:cxnLst>
                  <a:cxn ang="0">
                    <a:pos x="25" y="6"/>
                  </a:cxn>
                  <a:cxn ang="0">
                    <a:pos x="64" y="70"/>
                  </a:cxn>
                  <a:cxn ang="0">
                    <a:pos x="61" y="96"/>
                  </a:cxn>
                  <a:cxn ang="0">
                    <a:pos x="51" y="116"/>
                  </a:cxn>
                  <a:cxn ang="0">
                    <a:pos x="33" y="134"/>
                  </a:cxn>
                  <a:cxn ang="0">
                    <a:pos x="11" y="144"/>
                  </a:cxn>
                  <a:cxn ang="0">
                    <a:pos x="0" y="138"/>
                  </a:cxn>
                  <a:cxn ang="0">
                    <a:pos x="6" y="127"/>
                  </a:cxn>
                  <a:cxn ang="0">
                    <a:pos x="37" y="106"/>
                  </a:cxn>
                  <a:cxn ang="0">
                    <a:pos x="47" y="72"/>
                  </a:cxn>
                  <a:cxn ang="0">
                    <a:pos x="42" y="54"/>
                  </a:cxn>
                  <a:cxn ang="0">
                    <a:pos x="32" y="41"/>
                  </a:cxn>
                  <a:cxn ang="0">
                    <a:pos x="11" y="14"/>
                  </a:cxn>
                  <a:cxn ang="0">
                    <a:pos x="15" y="0"/>
                  </a:cxn>
                  <a:cxn ang="0">
                    <a:pos x="25" y="6"/>
                  </a:cxn>
                  <a:cxn ang="0">
                    <a:pos x="25" y="6"/>
                  </a:cxn>
                </a:cxnLst>
                <a:rect l="0" t="0" r="r" b="b"/>
                <a:pathLst>
                  <a:path w="64" h="144">
                    <a:moveTo>
                      <a:pt x="25" y="6"/>
                    </a:moveTo>
                    <a:lnTo>
                      <a:pt x="64" y="70"/>
                    </a:lnTo>
                    <a:lnTo>
                      <a:pt x="61" y="96"/>
                    </a:lnTo>
                    <a:lnTo>
                      <a:pt x="51" y="116"/>
                    </a:lnTo>
                    <a:lnTo>
                      <a:pt x="33" y="134"/>
                    </a:lnTo>
                    <a:lnTo>
                      <a:pt x="11" y="144"/>
                    </a:lnTo>
                    <a:lnTo>
                      <a:pt x="0" y="138"/>
                    </a:lnTo>
                    <a:lnTo>
                      <a:pt x="6" y="127"/>
                    </a:lnTo>
                    <a:lnTo>
                      <a:pt x="37" y="106"/>
                    </a:lnTo>
                    <a:lnTo>
                      <a:pt x="47" y="72"/>
                    </a:lnTo>
                    <a:lnTo>
                      <a:pt x="42" y="54"/>
                    </a:lnTo>
                    <a:lnTo>
                      <a:pt x="32" y="41"/>
                    </a:lnTo>
                    <a:lnTo>
                      <a:pt x="11" y="14"/>
                    </a:lnTo>
                    <a:lnTo>
                      <a:pt x="15" y="0"/>
                    </a:lnTo>
                    <a:lnTo>
                      <a:pt x="25" y="6"/>
                    </a:lnTo>
                    <a:lnTo>
                      <a:pt x="25" y="6"/>
                    </a:lnTo>
                    <a:close/>
                  </a:path>
                </a:pathLst>
              </a:custGeom>
              <a:solidFill>
                <a:srgbClr val="000000"/>
              </a:solidFill>
              <a:ln w="9525">
                <a:noFill/>
                <a:round/>
                <a:headEnd/>
                <a:tailEnd/>
              </a:ln>
            </p:spPr>
            <p:txBody>
              <a:bodyPr/>
              <a:lstStyle/>
              <a:p>
                <a:endParaRPr lang="tr-TR"/>
              </a:p>
            </p:txBody>
          </p:sp>
          <p:sp>
            <p:nvSpPr>
              <p:cNvPr id="388348" name="Freeform 252"/>
              <p:cNvSpPr>
                <a:spLocks/>
              </p:cNvSpPr>
              <p:nvPr/>
            </p:nvSpPr>
            <p:spPr bwMode="auto">
              <a:xfrm>
                <a:off x="2217" y="2094"/>
                <a:ext cx="89" cy="81"/>
              </a:xfrm>
              <a:custGeom>
                <a:avLst/>
                <a:gdLst/>
                <a:ahLst/>
                <a:cxnLst>
                  <a:cxn ang="0">
                    <a:pos x="86" y="15"/>
                  </a:cxn>
                  <a:cxn ang="0">
                    <a:pos x="59" y="32"/>
                  </a:cxn>
                  <a:cxn ang="0">
                    <a:pos x="36" y="49"/>
                  </a:cxn>
                  <a:cxn ang="0">
                    <a:pos x="15" y="81"/>
                  </a:cxn>
                  <a:cxn ang="0">
                    <a:pos x="3" y="81"/>
                  </a:cxn>
                  <a:cxn ang="0">
                    <a:pos x="0" y="75"/>
                  </a:cxn>
                  <a:cxn ang="0">
                    <a:pos x="3" y="68"/>
                  </a:cxn>
                  <a:cxn ang="0">
                    <a:pos x="29" y="32"/>
                  </a:cxn>
                  <a:cxn ang="0">
                    <a:pos x="38" y="25"/>
                  </a:cxn>
                  <a:cxn ang="0">
                    <a:pos x="51" y="16"/>
                  </a:cxn>
                  <a:cxn ang="0">
                    <a:pos x="78" y="0"/>
                  </a:cxn>
                  <a:cxn ang="0">
                    <a:pos x="89" y="3"/>
                  </a:cxn>
                  <a:cxn ang="0">
                    <a:pos x="86" y="15"/>
                  </a:cxn>
                  <a:cxn ang="0">
                    <a:pos x="86" y="15"/>
                  </a:cxn>
                </a:cxnLst>
                <a:rect l="0" t="0" r="r" b="b"/>
                <a:pathLst>
                  <a:path w="89" h="81">
                    <a:moveTo>
                      <a:pt x="86" y="15"/>
                    </a:moveTo>
                    <a:lnTo>
                      <a:pt x="59" y="32"/>
                    </a:lnTo>
                    <a:lnTo>
                      <a:pt x="36" y="49"/>
                    </a:lnTo>
                    <a:lnTo>
                      <a:pt x="15" y="81"/>
                    </a:lnTo>
                    <a:lnTo>
                      <a:pt x="3" y="81"/>
                    </a:lnTo>
                    <a:lnTo>
                      <a:pt x="0" y="75"/>
                    </a:lnTo>
                    <a:lnTo>
                      <a:pt x="3" y="68"/>
                    </a:lnTo>
                    <a:lnTo>
                      <a:pt x="29" y="32"/>
                    </a:lnTo>
                    <a:lnTo>
                      <a:pt x="38" y="25"/>
                    </a:lnTo>
                    <a:lnTo>
                      <a:pt x="51" y="16"/>
                    </a:lnTo>
                    <a:lnTo>
                      <a:pt x="78" y="0"/>
                    </a:lnTo>
                    <a:lnTo>
                      <a:pt x="89" y="3"/>
                    </a:lnTo>
                    <a:lnTo>
                      <a:pt x="86" y="15"/>
                    </a:lnTo>
                    <a:lnTo>
                      <a:pt x="86" y="15"/>
                    </a:lnTo>
                    <a:close/>
                  </a:path>
                </a:pathLst>
              </a:custGeom>
              <a:solidFill>
                <a:srgbClr val="000000"/>
              </a:solidFill>
              <a:ln w="9525">
                <a:noFill/>
                <a:round/>
                <a:headEnd/>
                <a:tailEnd/>
              </a:ln>
            </p:spPr>
            <p:txBody>
              <a:bodyPr/>
              <a:lstStyle/>
              <a:p>
                <a:endParaRPr lang="tr-TR"/>
              </a:p>
            </p:txBody>
          </p:sp>
          <p:sp>
            <p:nvSpPr>
              <p:cNvPr id="388349" name="Freeform 253"/>
              <p:cNvSpPr>
                <a:spLocks/>
              </p:cNvSpPr>
              <p:nvPr/>
            </p:nvSpPr>
            <p:spPr bwMode="auto">
              <a:xfrm>
                <a:off x="2290" y="2129"/>
                <a:ext cx="45" cy="87"/>
              </a:xfrm>
              <a:custGeom>
                <a:avLst/>
                <a:gdLst/>
                <a:ahLst/>
                <a:cxnLst>
                  <a:cxn ang="0">
                    <a:pos x="45" y="9"/>
                  </a:cxn>
                  <a:cxn ang="0">
                    <a:pos x="26" y="43"/>
                  </a:cxn>
                  <a:cxn ang="0">
                    <a:pos x="15" y="82"/>
                  </a:cxn>
                  <a:cxn ang="0">
                    <a:pos x="5" y="87"/>
                  </a:cxn>
                  <a:cxn ang="0">
                    <a:pos x="0" y="76"/>
                  </a:cxn>
                  <a:cxn ang="0">
                    <a:pos x="30" y="5"/>
                  </a:cxn>
                  <a:cxn ang="0">
                    <a:pos x="43" y="0"/>
                  </a:cxn>
                  <a:cxn ang="0">
                    <a:pos x="45" y="9"/>
                  </a:cxn>
                  <a:cxn ang="0">
                    <a:pos x="45" y="9"/>
                  </a:cxn>
                </a:cxnLst>
                <a:rect l="0" t="0" r="r" b="b"/>
                <a:pathLst>
                  <a:path w="45" h="87">
                    <a:moveTo>
                      <a:pt x="45" y="9"/>
                    </a:moveTo>
                    <a:lnTo>
                      <a:pt x="26" y="43"/>
                    </a:lnTo>
                    <a:lnTo>
                      <a:pt x="15" y="82"/>
                    </a:lnTo>
                    <a:lnTo>
                      <a:pt x="5" y="87"/>
                    </a:lnTo>
                    <a:lnTo>
                      <a:pt x="0" y="76"/>
                    </a:lnTo>
                    <a:lnTo>
                      <a:pt x="30" y="5"/>
                    </a:lnTo>
                    <a:lnTo>
                      <a:pt x="43" y="0"/>
                    </a:lnTo>
                    <a:lnTo>
                      <a:pt x="45" y="9"/>
                    </a:lnTo>
                    <a:lnTo>
                      <a:pt x="45" y="9"/>
                    </a:lnTo>
                    <a:close/>
                  </a:path>
                </a:pathLst>
              </a:custGeom>
              <a:solidFill>
                <a:srgbClr val="000000"/>
              </a:solidFill>
              <a:ln w="9525">
                <a:noFill/>
                <a:round/>
                <a:headEnd/>
                <a:tailEnd/>
              </a:ln>
            </p:spPr>
            <p:txBody>
              <a:bodyPr/>
              <a:lstStyle/>
              <a:p>
                <a:endParaRPr lang="tr-TR"/>
              </a:p>
            </p:txBody>
          </p:sp>
          <p:sp>
            <p:nvSpPr>
              <p:cNvPr id="388350" name="Freeform 254"/>
              <p:cNvSpPr>
                <a:spLocks/>
              </p:cNvSpPr>
              <p:nvPr/>
            </p:nvSpPr>
            <p:spPr bwMode="auto">
              <a:xfrm>
                <a:off x="2697" y="2329"/>
                <a:ext cx="106" cy="440"/>
              </a:xfrm>
              <a:custGeom>
                <a:avLst/>
                <a:gdLst/>
                <a:ahLst/>
                <a:cxnLst>
                  <a:cxn ang="0">
                    <a:pos x="75" y="13"/>
                  </a:cxn>
                  <a:cxn ang="0">
                    <a:pos x="16" y="111"/>
                  </a:cxn>
                  <a:cxn ang="0">
                    <a:pos x="22" y="155"/>
                  </a:cxn>
                  <a:cxn ang="0">
                    <a:pos x="36" y="198"/>
                  </a:cxn>
                  <a:cxn ang="0">
                    <a:pos x="54" y="232"/>
                  </a:cxn>
                  <a:cxn ang="0">
                    <a:pos x="75" y="262"/>
                  </a:cxn>
                  <a:cxn ang="0">
                    <a:pos x="92" y="299"/>
                  </a:cxn>
                  <a:cxn ang="0">
                    <a:pos x="106" y="339"/>
                  </a:cxn>
                  <a:cxn ang="0">
                    <a:pos x="105" y="430"/>
                  </a:cxn>
                  <a:cxn ang="0">
                    <a:pos x="95" y="440"/>
                  </a:cxn>
                  <a:cxn ang="0">
                    <a:pos x="88" y="430"/>
                  </a:cxn>
                  <a:cxn ang="0">
                    <a:pos x="83" y="343"/>
                  </a:cxn>
                  <a:cxn ang="0">
                    <a:pos x="74" y="310"/>
                  </a:cxn>
                  <a:cxn ang="0">
                    <a:pos x="52" y="277"/>
                  </a:cxn>
                  <a:cxn ang="0">
                    <a:pos x="10" y="208"/>
                  </a:cxn>
                  <a:cxn ang="0">
                    <a:pos x="0" y="110"/>
                  </a:cxn>
                  <a:cxn ang="0">
                    <a:pos x="7" y="78"/>
                  </a:cxn>
                  <a:cxn ang="0">
                    <a:pos x="22" y="54"/>
                  </a:cxn>
                  <a:cxn ang="0">
                    <a:pos x="42" y="30"/>
                  </a:cxn>
                  <a:cxn ang="0">
                    <a:pos x="62" y="3"/>
                  </a:cxn>
                  <a:cxn ang="0">
                    <a:pos x="73" y="0"/>
                  </a:cxn>
                  <a:cxn ang="0">
                    <a:pos x="75" y="13"/>
                  </a:cxn>
                  <a:cxn ang="0">
                    <a:pos x="75" y="13"/>
                  </a:cxn>
                </a:cxnLst>
                <a:rect l="0" t="0" r="r" b="b"/>
                <a:pathLst>
                  <a:path w="106" h="440">
                    <a:moveTo>
                      <a:pt x="75" y="13"/>
                    </a:moveTo>
                    <a:lnTo>
                      <a:pt x="16" y="111"/>
                    </a:lnTo>
                    <a:lnTo>
                      <a:pt x="22" y="155"/>
                    </a:lnTo>
                    <a:lnTo>
                      <a:pt x="36" y="198"/>
                    </a:lnTo>
                    <a:lnTo>
                      <a:pt x="54" y="232"/>
                    </a:lnTo>
                    <a:lnTo>
                      <a:pt x="75" y="262"/>
                    </a:lnTo>
                    <a:lnTo>
                      <a:pt x="92" y="299"/>
                    </a:lnTo>
                    <a:lnTo>
                      <a:pt x="106" y="339"/>
                    </a:lnTo>
                    <a:lnTo>
                      <a:pt x="105" y="430"/>
                    </a:lnTo>
                    <a:lnTo>
                      <a:pt x="95" y="440"/>
                    </a:lnTo>
                    <a:lnTo>
                      <a:pt x="88" y="430"/>
                    </a:lnTo>
                    <a:lnTo>
                      <a:pt x="83" y="343"/>
                    </a:lnTo>
                    <a:lnTo>
                      <a:pt x="74" y="310"/>
                    </a:lnTo>
                    <a:lnTo>
                      <a:pt x="52" y="277"/>
                    </a:lnTo>
                    <a:lnTo>
                      <a:pt x="10" y="208"/>
                    </a:lnTo>
                    <a:lnTo>
                      <a:pt x="0" y="110"/>
                    </a:lnTo>
                    <a:lnTo>
                      <a:pt x="7" y="78"/>
                    </a:lnTo>
                    <a:lnTo>
                      <a:pt x="22" y="54"/>
                    </a:lnTo>
                    <a:lnTo>
                      <a:pt x="42" y="30"/>
                    </a:lnTo>
                    <a:lnTo>
                      <a:pt x="62" y="3"/>
                    </a:lnTo>
                    <a:lnTo>
                      <a:pt x="73" y="0"/>
                    </a:lnTo>
                    <a:lnTo>
                      <a:pt x="75" y="13"/>
                    </a:lnTo>
                    <a:lnTo>
                      <a:pt x="75" y="13"/>
                    </a:lnTo>
                    <a:close/>
                  </a:path>
                </a:pathLst>
              </a:custGeom>
              <a:solidFill>
                <a:srgbClr val="000000"/>
              </a:solidFill>
              <a:ln w="9525">
                <a:noFill/>
                <a:round/>
                <a:headEnd/>
                <a:tailEnd/>
              </a:ln>
            </p:spPr>
            <p:txBody>
              <a:bodyPr/>
              <a:lstStyle/>
              <a:p>
                <a:endParaRPr lang="tr-TR"/>
              </a:p>
            </p:txBody>
          </p:sp>
          <p:sp>
            <p:nvSpPr>
              <p:cNvPr id="388351" name="Freeform 255"/>
              <p:cNvSpPr>
                <a:spLocks/>
              </p:cNvSpPr>
              <p:nvPr/>
            </p:nvSpPr>
            <p:spPr bwMode="auto">
              <a:xfrm>
                <a:off x="2944" y="2427"/>
                <a:ext cx="191" cy="212"/>
              </a:xfrm>
              <a:custGeom>
                <a:avLst/>
                <a:gdLst/>
                <a:ahLst/>
                <a:cxnLst>
                  <a:cxn ang="0">
                    <a:pos x="191" y="12"/>
                  </a:cxn>
                  <a:cxn ang="0">
                    <a:pos x="176" y="40"/>
                  </a:cxn>
                  <a:cxn ang="0">
                    <a:pos x="153" y="61"/>
                  </a:cxn>
                  <a:cxn ang="0">
                    <a:pos x="117" y="87"/>
                  </a:cxn>
                  <a:cxn ang="0">
                    <a:pos x="100" y="98"/>
                  </a:cxn>
                  <a:cxn ang="0">
                    <a:pos x="77" y="107"/>
                  </a:cxn>
                  <a:cxn ang="0">
                    <a:pos x="50" y="120"/>
                  </a:cxn>
                  <a:cxn ang="0">
                    <a:pos x="67" y="153"/>
                  </a:cxn>
                  <a:cxn ang="0">
                    <a:pos x="61" y="167"/>
                  </a:cxn>
                  <a:cxn ang="0">
                    <a:pos x="37" y="201"/>
                  </a:cxn>
                  <a:cxn ang="0">
                    <a:pos x="27" y="212"/>
                  </a:cxn>
                  <a:cxn ang="0">
                    <a:pos x="13" y="212"/>
                  </a:cxn>
                  <a:cxn ang="0">
                    <a:pos x="3" y="187"/>
                  </a:cxn>
                  <a:cxn ang="0">
                    <a:pos x="13" y="163"/>
                  </a:cxn>
                  <a:cxn ang="0">
                    <a:pos x="27" y="146"/>
                  </a:cxn>
                  <a:cxn ang="0">
                    <a:pos x="25" y="145"/>
                  </a:cxn>
                  <a:cxn ang="0">
                    <a:pos x="4" y="130"/>
                  </a:cxn>
                  <a:cxn ang="0">
                    <a:pos x="0" y="105"/>
                  </a:cxn>
                  <a:cxn ang="0">
                    <a:pos x="14" y="88"/>
                  </a:cxn>
                  <a:cxn ang="0">
                    <a:pos x="37" y="80"/>
                  </a:cxn>
                  <a:cxn ang="0">
                    <a:pos x="66" y="68"/>
                  </a:cxn>
                  <a:cxn ang="0">
                    <a:pos x="139" y="33"/>
                  </a:cxn>
                  <a:cxn ang="0">
                    <a:pos x="176" y="5"/>
                  </a:cxn>
                  <a:cxn ang="0">
                    <a:pos x="186" y="0"/>
                  </a:cxn>
                  <a:cxn ang="0">
                    <a:pos x="191" y="12"/>
                  </a:cxn>
                  <a:cxn ang="0">
                    <a:pos x="191" y="12"/>
                  </a:cxn>
                </a:cxnLst>
                <a:rect l="0" t="0" r="r" b="b"/>
                <a:pathLst>
                  <a:path w="191" h="212">
                    <a:moveTo>
                      <a:pt x="191" y="12"/>
                    </a:moveTo>
                    <a:lnTo>
                      <a:pt x="176" y="40"/>
                    </a:lnTo>
                    <a:lnTo>
                      <a:pt x="153" y="61"/>
                    </a:lnTo>
                    <a:lnTo>
                      <a:pt x="117" y="87"/>
                    </a:lnTo>
                    <a:lnTo>
                      <a:pt x="100" y="98"/>
                    </a:lnTo>
                    <a:lnTo>
                      <a:pt x="77" y="107"/>
                    </a:lnTo>
                    <a:lnTo>
                      <a:pt x="50" y="120"/>
                    </a:lnTo>
                    <a:lnTo>
                      <a:pt x="67" y="153"/>
                    </a:lnTo>
                    <a:lnTo>
                      <a:pt x="61" y="167"/>
                    </a:lnTo>
                    <a:lnTo>
                      <a:pt x="37" y="201"/>
                    </a:lnTo>
                    <a:lnTo>
                      <a:pt x="27" y="212"/>
                    </a:lnTo>
                    <a:lnTo>
                      <a:pt x="13" y="212"/>
                    </a:lnTo>
                    <a:lnTo>
                      <a:pt x="3" y="187"/>
                    </a:lnTo>
                    <a:lnTo>
                      <a:pt x="13" y="163"/>
                    </a:lnTo>
                    <a:lnTo>
                      <a:pt x="27" y="146"/>
                    </a:lnTo>
                    <a:lnTo>
                      <a:pt x="25" y="145"/>
                    </a:lnTo>
                    <a:lnTo>
                      <a:pt x="4" y="130"/>
                    </a:lnTo>
                    <a:lnTo>
                      <a:pt x="0" y="105"/>
                    </a:lnTo>
                    <a:lnTo>
                      <a:pt x="14" y="88"/>
                    </a:lnTo>
                    <a:lnTo>
                      <a:pt x="37" y="80"/>
                    </a:lnTo>
                    <a:lnTo>
                      <a:pt x="66" y="68"/>
                    </a:lnTo>
                    <a:lnTo>
                      <a:pt x="139" y="33"/>
                    </a:lnTo>
                    <a:lnTo>
                      <a:pt x="176" y="5"/>
                    </a:lnTo>
                    <a:lnTo>
                      <a:pt x="186" y="0"/>
                    </a:lnTo>
                    <a:lnTo>
                      <a:pt x="191" y="12"/>
                    </a:lnTo>
                    <a:lnTo>
                      <a:pt x="191" y="12"/>
                    </a:lnTo>
                    <a:close/>
                  </a:path>
                </a:pathLst>
              </a:custGeom>
              <a:solidFill>
                <a:srgbClr val="000000"/>
              </a:solidFill>
              <a:ln w="9525">
                <a:noFill/>
                <a:round/>
                <a:headEnd/>
                <a:tailEnd/>
              </a:ln>
            </p:spPr>
            <p:txBody>
              <a:bodyPr/>
              <a:lstStyle/>
              <a:p>
                <a:endParaRPr lang="tr-TR"/>
              </a:p>
            </p:txBody>
          </p:sp>
          <p:sp>
            <p:nvSpPr>
              <p:cNvPr id="388352" name="Freeform 256"/>
              <p:cNvSpPr>
                <a:spLocks/>
              </p:cNvSpPr>
              <p:nvPr/>
            </p:nvSpPr>
            <p:spPr bwMode="auto">
              <a:xfrm>
                <a:off x="2842" y="2645"/>
                <a:ext cx="265" cy="232"/>
              </a:xfrm>
              <a:custGeom>
                <a:avLst/>
                <a:gdLst/>
                <a:ahLst/>
                <a:cxnLst>
                  <a:cxn ang="0">
                    <a:pos x="154" y="4"/>
                  </a:cxn>
                  <a:cxn ang="0">
                    <a:pos x="167" y="26"/>
                  </a:cxn>
                  <a:cxn ang="0">
                    <a:pos x="184" y="40"/>
                  </a:cxn>
                  <a:cxn ang="0">
                    <a:pos x="202" y="52"/>
                  </a:cxn>
                  <a:cxn ang="0">
                    <a:pos x="222" y="66"/>
                  </a:cxn>
                  <a:cxn ang="0">
                    <a:pos x="255" y="103"/>
                  </a:cxn>
                  <a:cxn ang="0">
                    <a:pos x="265" y="155"/>
                  </a:cxn>
                  <a:cxn ang="0">
                    <a:pos x="261" y="183"/>
                  </a:cxn>
                  <a:cxn ang="0">
                    <a:pos x="256" y="195"/>
                  </a:cxn>
                  <a:cxn ang="0">
                    <a:pos x="248" y="204"/>
                  </a:cxn>
                  <a:cxn ang="0">
                    <a:pos x="228" y="214"/>
                  </a:cxn>
                  <a:cxn ang="0">
                    <a:pos x="210" y="218"/>
                  </a:cxn>
                  <a:cxn ang="0">
                    <a:pos x="168" y="224"/>
                  </a:cxn>
                  <a:cxn ang="0">
                    <a:pos x="134" y="232"/>
                  </a:cxn>
                  <a:cxn ang="0">
                    <a:pos x="102" y="231"/>
                  </a:cxn>
                  <a:cxn ang="0">
                    <a:pos x="36" y="211"/>
                  </a:cxn>
                  <a:cxn ang="0">
                    <a:pos x="3" y="180"/>
                  </a:cxn>
                  <a:cxn ang="0">
                    <a:pos x="0" y="166"/>
                  </a:cxn>
                  <a:cxn ang="0">
                    <a:pos x="13" y="163"/>
                  </a:cxn>
                  <a:cxn ang="0">
                    <a:pos x="49" y="180"/>
                  </a:cxn>
                  <a:cxn ang="0">
                    <a:pos x="79" y="190"/>
                  </a:cxn>
                  <a:cxn ang="0">
                    <a:pos x="104" y="197"/>
                  </a:cxn>
                  <a:cxn ang="0">
                    <a:pos x="159" y="191"/>
                  </a:cxn>
                  <a:cxn ang="0">
                    <a:pos x="199" y="191"/>
                  </a:cxn>
                  <a:cxn ang="0">
                    <a:pos x="234" y="184"/>
                  </a:cxn>
                  <a:cxn ang="0">
                    <a:pos x="244" y="155"/>
                  </a:cxn>
                  <a:cxn ang="0">
                    <a:pos x="236" y="113"/>
                  </a:cxn>
                  <a:cxn ang="0">
                    <a:pos x="227" y="96"/>
                  </a:cxn>
                  <a:cxn ang="0">
                    <a:pos x="212" y="82"/>
                  </a:cxn>
                  <a:cxn ang="0">
                    <a:pos x="140" y="13"/>
                  </a:cxn>
                  <a:cxn ang="0">
                    <a:pos x="143" y="0"/>
                  </a:cxn>
                  <a:cxn ang="0">
                    <a:pos x="154" y="4"/>
                  </a:cxn>
                  <a:cxn ang="0">
                    <a:pos x="154" y="4"/>
                  </a:cxn>
                </a:cxnLst>
                <a:rect l="0" t="0" r="r" b="b"/>
                <a:pathLst>
                  <a:path w="265" h="232">
                    <a:moveTo>
                      <a:pt x="154" y="4"/>
                    </a:moveTo>
                    <a:lnTo>
                      <a:pt x="167" y="26"/>
                    </a:lnTo>
                    <a:lnTo>
                      <a:pt x="184" y="40"/>
                    </a:lnTo>
                    <a:lnTo>
                      <a:pt x="202" y="52"/>
                    </a:lnTo>
                    <a:lnTo>
                      <a:pt x="222" y="66"/>
                    </a:lnTo>
                    <a:lnTo>
                      <a:pt x="255" y="103"/>
                    </a:lnTo>
                    <a:lnTo>
                      <a:pt x="265" y="155"/>
                    </a:lnTo>
                    <a:lnTo>
                      <a:pt x="261" y="183"/>
                    </a:lnTo>
                    <a:lnTo>
                      <a:pt x="256" y="195"/>
                    </a:lnTo>
                    <a:lnTo>
                      <a:pt x="248" y="204"/>
                    </a:lnTo>
                    <a:lnTo>
                      <a:pt x="228" y="214"/>
                    </a:lnTo>
                    <a:lnTo>
                      <a:pt x="210" y="218"/>
                    </a:lnTo>
                    <a:lnTo>
                      <a:pt x="168" y="224"/>
                    </a:lnTo>
                    <a:lnTo>
                      <a:pt x="134" y="232"/>
                    </a:lnTo>
                    <a:lnTo>
                      <a:pt x="102" y="231"/>
                    </a:lnTo>
                    <a:lnTo>
                      <a:pt x="36" y="211"/>
                    </a:lnTo>
                    <a:lnTo>
                      <a:pt x="3" y="180"/>
                    </a:lnTo>
                    <a:lnTo>
                      <a:pt x="0" y="166"/>
                    </a:lnTo>
                    <a:lnTo>
                      <a:pt x="13" y="163"/>
                    </a:lnTo>
                    <a:lnTo>
                      <a:pt x="49" y="180"/>
                    </a:lnTo>
                    <a:lnTo>
                      <a:pt x="79" y="190"/>
                    </a:lnTo>
                    <a:lnTo>
                      <a:pt x="104" y="197"/>
                    </a:lnTo>
                    <a:lnTo>
                      <a:pt x="159" y="191"/>
                    </a:lnTo>
                    <a:lnTo>
                      <a:pt x="199" y="191"/>
                    </a:lnTo>
                    <a:lnTo>
                      <a:pt x="234" y="184"/>
                    </a:lnTo>
                    <a:lnTo>
                      <a:pt x="244" y="155"/>
                    </a:lnTo>
                    <a:lnTo>
                      <a:pt x="236" y="113"/>
                    </a:lnTo>
                    <a:lnTo>
                      <a:pt x="227" y="96"/>
                    </a:lnTo>
                    <a:lnTo>
                      <a:pt x="212" y="82"/>
                    </a:lnTo>
                    <a:lnTo>
                      <a:pt x="140" y="13"/>
                    </a:lnTo>
                    <a:lnTo>
                      <a:pt x="143" y="0"/>
                    </a:lnTo>
                    <a:lnTo>
                      <a:pt x="154" y="4"/>
                    </a:lnTo>
                    <a:lnTo>
                      <a:pt x="154" y="4"/>
                    </a:lnTo>
                    <a:close/>
                  </a:path>
                </a:pathLst>
              </a:custGeom>
              <a:solidFill>
                <a:srgbClr val="000000"/>
              </a:solidFill>
              <a:ln w="9525">
                <a:noFill/>
                <a:round/>
                <a:headEnd/>
                <a:tailEnd/>
              </a:ln>
            </p:spPr>
            <p:txBody>
              <a:bodyPr/>
              <a:lstStyle/>
              <a:p>
                <a:endParaRPr lang="tr-TR"/>
              </a:p>
            </p:txBody>
          </p:sp>
          <p:sp>
            <p:nvSpPr>
              <p:cNvPr id="388353" name="Freeform 257"/>
              <p:cNvSpPr>
                <a:spLocks/>
              </p:cNvSpPr>
              <p:nvPr/>
            </p:nvSpPr>
            <p:spPr bwMode="auto">
              <a:xfrm>
                <a:off x="2848" y="2816"/>
                <a:ext cx="26" cy="99"/>
              </a:xfrm>
              <a:custGeom>
                <a:avLst/>
                <a:gdLst/>
                <a:ahLst/>
                <a:cxnLst>
                  <a:cxn ang="0">
                    <a:pos x="18" y="6"/>
                  </a:cxn>
                  <a:cxn ang="0">
                    <a:pos x="26" y="52"/>
                  </a:cxn>
                  <a:cxn ang="0">
                    <a:pos x="15" y="95"/>
                  </a:cxn>
                  <a:cxn ang="0">
                    <a:pos x="4" y="99"/>
                  </a:cxn>
                  <a:cxn ang="0">
                    <a:pos x="0" y="87"/>
                  </a:cxn>
                  <a:cxn ang="0">
                    <a:pos x="10" y="50"/>
                  </a:cxn>
                  <a:cxn ang="0">
                    <a:pos x="1" y="12"/>
                  </a:cxn>
                  <a:cxn ang="0">
                    <a:pos x="8" y="0"/>
                  </a:cxn>
                  <a:cxn ang="0">
                    <a:pos x="18" y="6"/>
                  </a:cxn>
                  <a:cxn ang="0">
                    <a:pos x="18" y="6"/>
                  </a:cxn>
                </a:cxnLst>
                <a:rect l="0" t="0" r="r" b="b"/>
                <a:pathLst>
                  <a:path w="26" h="99">
                    <a:moveTo>
                      <a:pt x="18" y="6"/>
                    </a:moveTo>
                    <a:lnTo>
                      <a:pt x="26" y="52"/>
                    </a:lnTo>
                    <a:lnTo>
                      <a:pt x="15" y="95"/>
                    </a:lnTo>
                    <a:lnTo>
                      <a:pt x="4" y="99"/>
                    </a:lnTo>
                    <a:lnTo>
                      <a:pt x="0" y="87"/>
                    </a:lnTo>
                    <a:lnTo>
                      <a:pt x="10" y="50"/>
                    </a:lnTo>
                    <a:lnTo>
                      <a:pt x="1" y="12"/>
                    </a:lnTo>
                    <a:lnTo>
                      <a:pt x="8" y="0"/>
                    </a:lnTo>
                    <a:lnTo>
                      <a:pt x="18" y="6"/>
                    </a:lnTo>
                    <a:lnTo>
                      <a:pt x="18" y="6"/>
                    </a:lnTo>
                    <a:close/>
                  </a:path>
                </a:pathLst>
              </a:custGeom>
              <a:solidFill>
                <a:srgbClr val="000000"/>
              </a:solidFill>
              <a:ln w="9525">
                <a:noFill/>
                <a:round/>
                <a:headEnd/>
                <a:tailEnd/>
              </a:ln>
            </p:spPr>
            <p:txBody>
              <a:bodyPr/>
              <a:lstStyle/>
              <a:p>
                <a:endParaRPr lang="tr-TR"/>
              </a:p>
            </p:txBody>
          </p:sp>
          <p:sp>
            <p:nvSpPr>
              <p:cNvPr id="388354" name="Freeform 258"/>
              <p:cNvSpPr>
                <a:spLocks/>
              </p:cNvSpPr>
              <p:nvPr/>
            </p:nvSpPr>
            <p:spPr bwMode="auto">
              <a:xfrm>
                <a:off x="2853" y="2864"/>
                <a:ext cx="66" cy="51"/>
              </a:xfrm>
              <a:custGeom>
                <a:avLst/>
                <a:gdLst/>
                <a:ahLst/>
                <a:cxnLst>
                  <a:cxn ang="0">
                    <a:pos x="5" y="34"/>
                  </a:cxn>
                  <a:cxn ang="0">
                    <a:pos x="52" y="2"/>
                  </a:cxn>
                  <a:cxn ang="0">
                    <a:pos x="65" y="0"/>
                  </a:cxn>
                  <a:cxn ang="0">
                    <a:pos x="66" y="13"/>
                  </a:cxn>
                  <a:cxn ang="0">
                    <a:pos x="41" y="37"/>
                  </a:cxn>
                  <a:cxn ang="0">
                    <a:pos x="10" y="51"/>
                  </a:cxn>
                  <a:cxn ang="0">
                    <a:pos x="0" y="46"/>
                  </a:cxn>
                  <a:cxn ang="0">
                    <a:pos x="5" y="34"/>
                  </a:cxn>
                  <a:cxn ang="0">
                    <a:pos x="5" y="34"/>
                  </a:cxn>
                </a:cxnLst>
                <a:rect l="0" t="0" r="r" b="b"/>
                <a:pathLst>
                  <a:path w="66" h="51">
                    <a:moveTo>
                      <a:pt x="5" y="34"/>
                    </a:moveTo>
                    <a:lnTo>
                      <a:pt x="52" y="2"/>
                    </a:lnTo>
                    <a:lnTo>
                      <a:pt x="65" y="0"/>
                    </a:lnTo>
                    <a:lnTo>
                      <a:pt x="66" y="13"/>
                    </a:lnTo>
                    <a:lnTo>
                      <a:pt x="41" y="37"/>
                    </a:lnTo>
                    <a:lnTo>
                      <a:pt x="10" y="51"/>
                    </a:lnTo>
                    <a:lnTo>
                      <a:pt x="0" y="46"/>
                    </a:lnTo>
                    <a:lnTo>
                      <a:pt x="5" y="34"/>
                    </a:lnTo>
                    <a:lnTo>
                      <a:pt x="5" y="34"/>
                    </a:lnTo>
                    <a:close/>
                  </a:path>
                </a:pathLst>
              </a:custGeom>
              <a:solidFill>
                <a:srgbClr val="000000"/>
              </a:solidFill>
              <a:ln w="9525">
                <a:noFill/>
                <a:round/>
                <a:headEnd/>
                <a:tailEnd/>
              </a:ln>
            </p:spPr>
            <p:txBody>
              <a:bodyPr/>
              <a:lstStyle/>
              <a:p>
                <a:endParaRPr lang="tr-TR"/>
              </a:p>
            </p:txBody>
          </p:sp>
          <p:sp>
            <p:nvSpPr>
              <p:cNvPr id="388355" name="Freeform 259"/>
              <p:cNvSpPr>
                <a:spLocks/>
              </p:cNvSpPr>
              <p:nvPr/>
            </p:nvSpPr>
            <p:spPr bwMode="auto">
              <a:xfrm>
                <a:off x="2612" y="2816"/>
                <a:ext cx="349" cy="181"/>
              </a:xfrm>
              <a:custGeom>
                <a:avLst/>
                <a:gdLst/>
                <a:ahLst/>
                <a:cxnLst>
                  <a:cxn ang="0">
                    <a:pos x="194" y="18"/>
                  </a:cxn>
                  <a:cxn ang="0">
                    <a:pos x="162" y="32"/>
                  </a:cxn>
                  <a:cxn ang="0">
                    <a:pos x="135" y="43"/>
                  </a:cxn>
                  <a:cxn ang="0">
                    <a:pos x="108" y="54"/>
                  </a:cxn>
                  <a:cxn ang="0">
                    <a:pos x="77" y="61"/>
                  </a:cxn>
                  <a:cxn ang="0">
                    <a:pos x="45" y="64"/>
                  </a:cxn>
                  <a:cxn ang="0">
                    <a:pos x="23" y="81"/>
                  </a:cxn>
                  <a:cxn ang="0">
                    <a:pos x="18" y="104"/>
                  </a:cxn>
                  <a:cxn ang="0">
                    <a:pos x="26" y="126"/>
                  </a:cxn>
                  <a:cxn ang="0">
                    <a:pos x="37" y="134"/>
                  </a:cxn>
                  <a:cxn ang="0">
                    <a:pos x="49" y="138"/>
                  </a:cxn>
                  <a:cxn ang="0">
                    <a:pos x="79" y="138"/>
                  </a:cxn>
                  <a:cxn ang="0">
                    <a:pos x="140" y="133"/>
                  </a:cxn>
                  <a:cxn ang="0">
                    <a:pos x="178" y="142"/>
                  </a:cxn>
                  <a:cxn ang="0">
                    <a:pos x="216" y="150"/>
                  </a:cxn>
                  <a:cxn ang="0">
                    <a:pos x="269" y="148"/>
                  </a:cxn>
                  <a:cxn ang="0">
                    <a:pos x="303" y="126"/>
                  </a:cxn>
                  <a:cxn ang="0">
                    <a:pos x="316" y="113"/>
                  </a:cxn>
                  <a:cxn ang="0">
                    <a:pos x="338" y="103"/>
                  </a:cxn>
                  <a:cxn ang="0">
                    <a:pos x="349" y="108"/>
                  </a:cxn>
                  <a:cxn ang="0">
                    <a:pos x="345" y="119"/>
                  </a:cxn>
                  <a:cxn ang="0">
                    <a:pos x="323" y="136"/>
                  </a:cxn>
                  <a:cxn ang="0">
                    <a:pos x="304" y="151"/>
                  </a:cxn>
                  <a:cxn ang="0">
                    <a:pos x="284" y="166"/>
                  </a:cxn>
                  <a:cxn ang="0">
                    <a:pos x="260" y="178"/>
                  </a:cxn>
                  <a:cxn ang="0">
                    <a:pos x="233" y="181"/>
                  </a:cxn>
                  <a:cxn ang="0">
                    <a:pos x="207" y="177"/>
                  </a:cxn>
                  <a:cxn ang="0">
                    <a:pos x="115" y="172"/>
                  </a:cxn>
                  <a:cxn ang="0">
                    <a:pos x="60" y="165"/>
                  </a:cxn>
                  <a:cxn ang="0">
                    <a:pos x="14" y="139"/>
                  </a:cxn>
                  <a:cxn ang="0">
                    <a:pos x="0" y="107"/>
                  </a:cxn>
                  <a:cxn ang="0">
                    <a:pos x="7" y="73"/>
                  </a:cxn>
                  <a:cxn ang="0">
                    <a:pos x="19" y="57"/>
                  </a:cxn>
                  <a:cxn ang="0">
                    <a:pos x="35" y="49"/>
                  </a:cxn>
                  <a:cxn ang="0">
                    <a:pos x="74" y="43"/>
                  </a:cxn>
                  <a:cxn ang="0">
                    <a:pos x="131" y="26"/>
                  </a:cxn>
                  <a:cxn ang="0">
                    <a:pos x="157" y="14"/>
                  </a:cxn>
                  <a:cxn ang="0">
                    <a:pos x="189" y="0"/>
                  </a:cxn>
                  <a:cxn ang="0">
                    <a:pos x="199" y="6"/>
                  </a:cxn>
                  <a:cxn ang="0">
                    <a:pos x="194" y="18"/>
                  </a:cxn>
                  <a:cxn ang="0">
                    <a:pos x="194" y="18"/>
                  </a:cxn>
                </a:cxnLst>
                <a:rect l="0" t="0" r="r" b="b"/>
                <a:pathLst>
                  <a:path w="349" h="181">
                    <a:moveTo>
                      <a:pt x="194" y="18"/>
                    </a:moveTo>
                    <a:lnTo>
                      <a:pt x="162" y="32"/>
                    </a:lnTo>
                    <a:lnTo>
                      <a:pt x="135" y="43"/>
                    </a:lnTo>
                    <a:lnTo>
                      <a:pt x="108" y="54"/>
                    </a:lnTo>
                    <a:lnTo>
                      <a:pt x="77" y="61"/>
                    </a:lnTo>
                    <a:lnTo>
                      <a:pt x="45" y="64"/>
                    </a:lnTo>
                    <a:lnTo>
                      <a:pt x="23" y="81"/>
                    </a:lnTo>
                    <a:lnTo>
                      <a:pt x="18" y="104"/>
                    </a:lnTo>
                    <a:lnTo>
                      <a:pt x="26" y="126"/>
                    </a:lnTo>
                    <a:lnTo>
                      <a:pt x="37" y="134"/>
                    </a:lnTo>
                    <a:lnTo>
                      <a:pt x="49" y="138"/>
                    </a:lnTo>
                    <a:lnTo>
                      <a:pt x="79" y="138"/>
                    </a:lnTo>
                    <a:lnTo>
                      <a:pt x="140" y="133"/>
                    </a:lnTo>
                    <a:lnTo>
                      <a:pt x="178" y="142"/>
                    </a:lnTo>
                    <a:lnTo>
                      <a:pt x="216" y="150"/>
                    </a:lnTo>
                    <a:lnTo>
                      <a:pt x="269" y="148"/>
                    </a:lnTo>
                    <a:lnTo>
                      <a:pt x="303" y="126"/>
                    </a:lnTo>
                    <a:lnTo>
                      <a:pt x="316" y="113"/>
                    </a:lnTo>
                    <a:lnTo>
                      <a:pt x="338" y="103"/>
                    </a:lnTo>
                    <a:lnTo>
                      <a:pt x="349" y="108"/>
                    </a:lnTo>
                    <a:lnTo>
                      <a:pt x="345" y="119"/>
                    </a:lnTo>
                    <a:lnTo>
                      <a:pt x="323" y="136"/>
                    </a:lnTo>
                    <a:lnTo>
                      <a:pt x="304" y="151"/>
                    </a:lnTo>
                    <a:lnTo>
                      <a:pt x="284" y="166"/>
                    </a:lnTo>
                    <a:lnTo>
                      <a:pt x="260" y="178"/>
                    </a:lnTo>
                    <a:lnTo>
                      <a:pt x="233" y="181"/>
                    </a:lnTo>
                    <a:lnTo>
                      <a:pt x="207" y="177"/>
                    </a:lnTo>
                    <a:lnTo>
                      <a:pt x="115" y="172"/>
                    </a:lnTo>
                    <a:lnTo>
                      <a:pt x="60" y="165"/>
                    </a:lnTo>
                    <a:lnTo>
                      <a:pt x="14" y="139"/>
                    </a:lnTo>
                    <a:lnTo>
                      <a:pt x="0" y="107"/>
                    </a:lnTo>
                    <a:lnTo>
                      <a:pt x="7" y="73"/>
                    </a:lnTo>
                    <a:lnTo>
                      <a:pt x="19" y="57"/>
                    </a:lnTo>
                    <a:lnTo>
                      <a:pt x="35" y="49"/>
                    </a:lnTo>
                    <a:lnTo>
                      <a:pt x="74" y="43"/>
                    </a:lnTo>
                    <a:lnTo>
                      <a:pt x="131" y="26"/>
                    </a:lnTo>
                    <a:lnTo>
                      <a:pt x="157" y="14"/>
                    </a:lnTo>
                    <a:lnTo>
                      <a:pt x="189" y="0"/>
                    </a:lnTo>
                    <a:lnTo>
                      <a:pt x="199" y="6"/>
                    </a:lnTo>
                    <a:lnTo>
                      <a:pt x="194" y="18"/>
                    </a:lnTo>
                    <a:lnTo>
                      <a:pt x="194" y="18"/>
                    </a:lnTo>
                    <a:close/>
                  </a:path>
                </a:pathLst>
              </a:custGeom>
              <a:solidFill>
                <a:srgbClr val="000000"/>
              </a:solidFill>
              <a:ln w="9525">
                <a:noFill/>
                <a:round/>
                <a:headEnd/>
                <a:tailEnd/>
              </a:ln>
            </p:spPr>
            <p:txBody>
              <a:bodyPr/>
              <a:lstStyle/>
              <a:p>
                <a:endParaRPr lang="tr-TR"/>
              </a:p>
            </p:txBody>
          </p:sp>
          <p:sp>
            <p:nvSpPr>
              <p:cNvPr id="388356" name="Freeform 260"/>
              <p:cNvSpPr>
                <a:spLocks/>
              </p:cNvSpPr>
              <p:nvPr/>
            </p:nvSpPr>
            <p:spPr bwMode="auto">
              <a:xfrm>
                <a:off x="2724" y="2882"/>
                <a:ext cx="69" cy="94"/>
              </a:xfrm>
              <a:custGeom>
                <a:avLst/>
                <a:gdLst/>
                <a:ahLst/>
                <a:cxnLst>
                  <a:cxn ang="0">
                    <a:pos x="13" y="0"/>
                  </a:cxn>
                  <a:cxn ang="0">
                    <a:pos x="52" y="36"/>
                  </a:cxn>
                  <a:cxn ang="0">
                    <a:pos x="69" y="85"/>
                  </a:cxn>
                  <a:cxn ang="0">
                    <a:pos x="64" y="92"/>
                  </a:cxn>
                  <a:cxn ang="0">
                    <a:pos x="51" y="94"/>
                  </a:cxn>
                  <a:cxn ang="0">
                    <a:pos x="32" y="85"/>
                  </a:cxn>
                  <a:cxn ang="0">
                    <a:pos x="32" y="50"/>
                  </a:cxn>
                  <a:cxn ang="0">
                    <a:pos x="1" y="13"/>
                  </a:cxn>
                  <a:cxn ang="0">
                    <a:pos x="0" y="0"/>
                  </a:cxn>
                  <a:cxn ang="0">
                    <a:pos x="13" y="0"/>
                  </a:cxn>
                  <a:cxn ang="0">
                    <a:pos x="13" y="0"/>
                  </a:cxn>
                </a:cxnLst>
                <a:rect l="0" t="0" r="r" b="b"/>
                <a:pathLst>
                  <a:path w="69" h="94">
                    <a:moveTo>
                      <a:pt x="13" y="0"/>
                    </a:moveTo>
                    <a:lnTo>
                      <a:pt x="52" y="36"/>
                    </a:lnTo>
                    <a:lnTo>
                      <a:pt x="69" y="85"/>
                    </a:lnTo>
                    <a:lnTo>
                      <a:pt x="64" y="92"/>
                    </a:lnTo>
                    <a:lnTo>
                      <a:pt x="51" y="94"/>
                    </a:lnTo>
                    <a:lnTo>
                      <a:pt x="32" y="85"/>
                    </a:lnTo>
                    <a:lnTo>
                      <a:pt x="32" y="50"/>
                    </a:lnTo>
                    <a:lnTo>
                      <a:pt x="1" y="13"/>
                    </a:lnTo>
                    <a:lnTo>
                      <a:pt x="0" y="0"/>
                    </a:lnTo>
                    <a:lnTo>
                      <a:pt x="13" y="0"/>
                    </a:lnTo>
                    <a:lnTo>
                      <a:pt x="13" y="0"/>
                    </a:lnTo>
                    <a:close/>
                  </a:path>
                </a:pathLst>
              </a:custGeom>
              <a:solidFill>
                <a:srgbClr val="000000"/>
              </a:solidFill>
              <a:ln w="9525">
                <a:noFill/>
                <a:round/>
                <a:headEnd/>
                <a:tailEnd/>
              </a:ln>
            </p:spPr>
            <p:txBody>
              <a:bodyPr/>
              <a:lstStyle/>
              <a:p>
                <a:endParaRPr lang="tr-TR"/>
              </a:p>
            </p:txBody>
          </p:sp>
          <p:sp>
            <p:nvSpPr>
              <p:cNvPr id="388357" name="Freeform 261"/>
              <p:cNvSpPr>
                <a:spLocks/>
              </p:cNvSpPr>
              <p:nvPr/>
            </p:nvSpPr>
            <p:spPr bwMode="auto">
              <a:xfrm>
                <a:off x="2924" y="2859"/>
                <a:ext cx="140" cy="115"/>
              </a:xfrm>
              <a:custGeom>
                <a:avLst/>
                <a:gdLst/>
                <a:ahLst/>
                <a:cxnLst>
                  <a:cxn ang="0">
                    <a:pos x="11" y="72"/>
                  </a:cxn>
                  <a:cxn ang="0">
                    <a:pos x="47" y="87"/>
                  </a:cxn>
                  <a:cxn ang="0">
                    <a:pos x="84" y="70"/>
                  </a:cxn>
                  <a:cxn ang="0">
                    <a:pos x="116" y="46"/>
                  </a:cxn>
                  <a:cxn ang="0">
                    <a:pos x="106" y="13"/>
                  </a:cxn>
                  <a:cxn ang="0">
                    <a:pos x="111" y="0"/>
                  </a:cxn>
                  <a:cxn ang="0">
                    <a:pos x="123" y="6"/>
                  </a:cxn>
                  <a:cxn ang="0">
                    <a:pos x="138" y="42"/>
                  </a:cxn>
                  <a:cxn ang="0">
                    <a:pos x="140" y="59"/>
                  </a:cxn>
                  <a:cxn ang="0">
                    <a:pos x="124" y="77"/>
                  </a:cxn>
                  <a:cxn ang="0">
                    <a:pos x="96" y="94"/>
                  </a:cxn>
                  <a:cxn ang="0">
                    <a:pos x="66" y="107"/>
                  </a:cxn>
                  <a:cxn ang="0">
                    <a:pos x="43" y="115"/>
                  </a:cxn>
                  <a:cxn ang="0">
                    <a:pos x="25" y="112"/>
                  </a:cxn>
                  <a:cxn ang="0">
                    <a:pos x="5" y="101"/>
                  </a:cxn>
                  <a:cxn ang="0">
                    <a:pos x="0" y="83"/>
                  </a:cxn>
                  <a:cxn ang="0">
                    <a:pos x="4" y="73"/>
                  </a:cxn>
                  <a:cxn ang="0">
                    <a:pos x="11" y="72"/>
                  </a:cxn>
                  <a:cxn ang="0">
                    <a:pos x="11" y="72"/>
                  </a:cxn>
                </a:cxnLst>
                <a:rect l="0" t="0" r="r" b="b"/>
                <a:pathLst>
                  <a:path w="140" h="115">
                    <a:moveTo>
                      <a:pt x="11" y="72"/>
                    </a:moveTo>
                    <a:lnTo>
                      <a:pt x="47" y="87"/>
                    </a:lnTo>
                    <a:lnTo>
                      <a:pt x="84" y="70"/>
                    </a:lnTo>
                    <a:lnTo>
                      <a:pt x="116" y="46"/>
                    </a:lnTo>
                    <a:lnTo>
                      <a:pt x="106" y="13"/>
                    </a:lnTo>
                    <a:lnTo>
                      <a:pt x="111" y="0"/>
                    </a:lnTo>
                    <a:lnTo>
                      <a:pt x="123" y="6"/>
                    </a:lnTo>
                    <a:lnTo>
                      <a:pt x="138" y="42"/>
                    </a:lnTo>
                    <a:lnTo>
                      <a:pt x="140" y="59"/>
                    </a:lnTo>
                    <a:lnTo>
                      <a:pt x="124" y="77"/>
                    </a:lnTo>
                    <a:lnTo>
                      <a:pt x="96" y="94"/>
                    </a:lnTo>
                    <a:lnTo>
                      <a:pt x="66" y="107"/>
                    </a:lnTo>
                    <a:lnTo>
                      <a:pt x="43" y="115"/>
                    </a:lnTo>
                    <a:lnTo>
                      <a:pt x="25" y="112"/>
                    </a:lnTo>
                    <a:lnTo>
                      <a:pt x="5" y="101"/>
                    </a:lnTo>
                    <a:lnTo>
                      <a:pt x="0" y="83"/>
                    </a:lnTo>
                    <a:lnTo>
                      <a:pt x="4" y="73"/>
                    </a:lnTo>
                    <a:lnTo>
                      <a:pt x="11" y="72"/>
                    </a:lnTo>
                    <a:lnTo>
                      <a:pt x="11" y="72"/>
                    </a:lnTo>
                    <a:close/>
                  </a:path>
                </a:pathLst>
              </a:custGeom>
              <a:solidFill>
                <a:srgbClr val="000000"/>
              </a:solidFill>
              <a:ln w="9525">
                <a:noFill/>
                <a:round/>
                <a:headEnd/>
                <a:tailEnd/>
              </a:ln>
            </p:spPr>
            <p:txBody>
              <a:bodyPr/>
              <a:lstStyle/>
              <a:p>
                <a:endParaRPr lang="tr-TR"/>
              </a:p>
            </p:txBody>
          </p:sp>
          <p:sp>
            <p:nvSpPr>
              <p:cNvPr id="388358" name="Freeform 262"/>
              <p:cNvSpPr>
                <a:spLocks/>
              </p:cNvSpPr>
              <p:nvPr/>
            </p:nvSpPr>
            <p:spPr bwMode="auto">
              <a:xfrm>
                <a:off x="3103" y="2285"/>
                <a:ext cx="52" cy="429"/>
              </a:xfrm>
              <a:custGeom>
                <a:avLst/>
                <a:gdLst/>
                <a:ahLst/>
                <a:cxnLst>
                  <a:cxn ang="0">
                    <a:pos x="16" y="7"/>
                  </a:cxn>
                  <a:cxn ang="0">
                    <a:pos x="27" y="93"/>
                  </a:cxn>
                  <a:cxn ang="0">
                    <a:pos x="52" y="318"/>
                  </a:cxn>
                  <a:cxn ang="0">
                    <a:pos x="44" y="370"/>
                  </a:cxn>
                  <a:cxn ang="0">
                    <a:pos x="47" y="417"/>
                  </a:cxn>
                  <a:cxn ang="0">
                    <a:pos x="41" y="429"/>
                  </a:cxn>
                  <a:cxn ang="0">
                    <a:pos x="30" y="421"/>
                  </a:cxn>
                  <a:cxn ang="0">
                    <a:pos x="9" y="372"/>
                  </a:cxn>
                  <a:cxn ang="0">
                    <a:pos x="8" y="364"/>
                  </a:cxn>
                  <a:cxn ang="0">
                    <a:pos x="16" y="312"/>
                  </a:cxn>
                  <a:cxn ang="0">
                    <a:pos x="20" y="203"/>
                  </a:cxn>
                  <a:cxn ang="0">
                    <a:pos x="10" y="94"/>
                  </a:cxn>
                  <a:cxn ang="0">
                    <a:pos x="0" y="11"/>
                  </a:cxn>
                  <a:cxn ang="0">
                    <a:pos x="6" y="0"/>
                  </a:cxn>
                  <a:cxn ang="0">
                    <a:pos x="16" y="7"/>
                  </a:cxn>
                  <a:cxn ang="0">
                    <a:pos x="16" y="7"/>
                  </a:cxn>
                </a:cxnLst>
                <a:rect l="0" t="0" r="r" b="b"/>
                <a:pathLst>
                  <a:path w="52" h="429">
                    <a:moveTo>
                      <a:pt x="16" y="7"/>
                    </a:moveTo>
                    <a:lnTo>
                      <a:pt x="27" y="93"/>
                    </a:lnTo>
                    <a:lnTo>
                      <a:pt x="52" y="318"/>
                    </a:lnTo>
                    <a:lnTo>
                      <a:pt x="44" y="370"/>
                    </a:lnTo>
                    <a:lnTo>
                      <a:pt x="47" y="417"/>
                    </a:lnTo>
                    <a:lnTo>
                      <a:pt x="41" y="429"/>
                    </a:lnTo>
                    <a:lnTo>
                      <a:pt x="30" y="421"/>
                    </a:lnTo>
                    <a:lnTo>
                      <a:pt x="9" y="372"/>
                    </a:lnTo>
                    <a:lnTo>
                      <a:pt x="8" y="364"/>
                    </a:lnTo>
                    <a:lnTo>
                      <a:pt x="16" y="312"/>
                    </a:lnTo>
                    <a:lnTo>
                      <a:pt x="20" y="203"/>
                    </a:lnTo>
                    <a:lnTo>
                      <a:pt x="10" y="94"/>
                    </a:lnTo>
                    <a:lnTo>
                      <a:pt x="0" y="11"/>
                    </a:lnTo>
                    <a:lnTo>
                      <a:pt x="6" y="0"/>
                    </a:lnTo>
                    <a:lnTo>
                      <a:pt x="16" y="7"/>
                    </a:lnTo>
                    <a:lnTo>
                      <a:pt x="16" y="7"/>
                    </a:lnTo>
                    <a:close/>
                  </a:path>
                </a:pathLst>
              </a:custGeom>
              <a:solidFill>
                <a:srgbClr val="000000"/>
              </a:solidFill>
              <a:ln w="9525">
                <a:noFill/>
                <a:round/>
                <a:headEnd/>
                <a:tailEnd/>
              </a:ln>
            </p:spPr>
            <p:txBody>
              <a:bodyPr/>
              <a:lstStyle/>
              <a:p>
                <a:endParaRPr lang="tr-TR"/>
              </a:p>
            </p:txBody>
          </p:sp>
          <p:sp>
            <p:nvSpPr>
              <p:cNvPr id="388359" name="Freeform 263"/>
              <p:cNvSpPr>
                <a:spLocks/>
              </p:cNvSpPr>
              <p:nvPr/>
            </p:nvSpPr>
            <p:spPr bwMode="auto">
              <a:xfrm>
                <a:off x="3157" y="2708"/>
                <a:ext cx="302" cy="289"/>
              </a:xfrm>
              <a:custGeom>
                <a:avLst/>
                <a:gdLst/>
                <a:ahLst/>
                <a:cxnLst>
                  <a:cxn ang="0">
                    <a:pos x="21" y="8"/>
                  </a:cxn>
                  <a:cxn ang="0">
                    <a:pos x="23" y="24"/>
                  </a:cxn>
                  <a:cxn ang="0">
                    <a:pos x="46" y="42"/>
                  </a:cxn>
                  <a:cxn ang="0">
                    <a:pos x="68" y="52"/>
                  </a:cxn>
                  <a:cxn ang="0">
                    <a:pos x="121" y="66"/>
                  </a:cxn>
                  <a:cxn ang="0">
                    <a:pos x="182" y="112"/>
                  </a:cxn>
                  <a:cxn ang="0">
                    <a:pos x="184" y="153"/>
                  </a:cxn>
                  <a:cxn ang="0">
                    <a:pos x="190" y="169"/>
                  </a:cxn>
                  <a:cxn ang="0">
                    <a:pos x="202" y="181"/>
                  </a:cxn>
                  <a:cxn ang="0">
                    <a:pos x="232" y="194"/>
                  </a:cxn>
                  <a:cxn ang="0">
                    <a:pos x="293" y="227"/>
                  </a:cxn>
                  <a:cxn ang="0">
                    <a:pos x="302" y="265"/>
                  </a:cxn>
                  <a:cxn ang="0">
                    <a:pos x="300" y="280"/>
                  </a:cxn>
                  <a:cxn ang="0">
                    <a:pos x="291" y="289"/>
                  </a:cxn>
                  <a:cxn ang="0">
                    <a:pos x="279" y="288"/>
                  </a:cxn>
                  <a:cxn ang="0">
                    <a:pos x="270" y="275"/>
                  </a:cxn>
                  <a:cxn ang="0">
                    <a:pos x="261" y="245"/>
                  </a:cxn>
                  <a:cxn ang="0">
                    <a:pos x="248" y="231"/>
                  </a:cxn>
                  <a:cxn ang="0">
                    <a:pos x="233" y="220"/>
                  </a:cxn>
                  <a:cxn ang="0">
                    <a:pos x="201" y="206"/>
                  </a:cxn>
                  <a:cxn ang="0">
                    <a:pos x="173" y="191"/>
                  </a:cxn>
                  <a:cxn ang="0">
                    <a:pos x="156" y="161"/>
                  </a:cxn>
                  <a:cxn ang="0">
                    <a:pos x="155" y="118"/>
                  </a:cxn>
                  <a:cxn ang="0">
                    <a:pos x="140" y="94"/>
                  </a:cxn>
                  <a:cxn ang="0">
                    <a:pos x="116" y="83"/>
                  </a:cxn>
                  <a:cxn ang="0">
                    <a:pos x="59" y="67"/>
                  </a:cxn>
                  <a:cxn ang="0">
                    <a:pos x="10" y="34"/>
                  </a:cxn>
                  <a:cxn ang="0">
                    <a:pos x="0" y="17"/>
                  </a:cxn>
                  <a:cxn ang="0">
                    <a:pos x="0" y="8"/>
                  </a:cxn>
                  <a:cxn ang="0">
                    <a:pos x="7" y="0"/>
                  </a:cxn>
                  <a:cxn ang="0">
                    <a:pos x="21" y="8"/>
                  </a:cxn>
                  <a:cxn ang="0">
                    <a:pos x="21" y="8"/>
                  </a:cxn>
                </a:cxnLst>
                <a:rect l="0" t="0" r="r" b="b"/>
                <a:pathLst>
                  <a:path w="302" h="289">
                    <a:moveTo>
                      <a:pt x="21" y="8"/>
                    </a:moveTo>
                    <a:lnTo>
                      <a:pt x="23" y="24"/>
                    </a:lnTo>
                    <a:lnTo>
                      <a:pt x="46" y="42"/>
                    </a:lnTo>
                    <a:lnTo>
                      <a:pt x="68" y="52"/>
                    </a:lnTo>
                    <a:lnTo>
                      <a:pt x="121" y="66"/>
                    </a:lnTo>
                    <a:lnTo>
                      <a:pt x="182" y="112"/>
                    </a:lnTo>
                    <a:lnTo>
                      <a:pt x="184" y="153"/>
                    </a:lnTo>
                    <a:lnTo>
                      <a:pt x="190" y="169"/>
                    </a:lnTo>
                    <a:lnTo>
                      <a:pt x="202" y="181"/>
                    </a:lnTo>
                    <a:lnTo>
                      <a:pt x="232" y="194"/>
                    </a:lnTo>
                    <a:lnTo>
                      <a:pt x="293" y="227"/>
                    </a:lnTo>
                    <a:lnTo>
                      <a:pt x="302" y="265"/>
                    </a:lnTo>
                    <a:lnTo>
                      <a:pt x="300" y="280"/>
                    </a:lnTo>
                    <a:lnTo>
                      <a:pt x="291" y="289"/>
                    </a:lnTo>
                    <a:lnTo>
                      <a:pt x="279" y="288"/>
                    </a:lnTo>
                    <a:lnTo>
                      <a:pt x="270" y="275"/>
                    </a:lnTo>
                    <a:lnTo>
                      <a:pt x="261" y="245"/>
                    </a:lnTo>
                    <a:lnTo>
                      <a:pt x="248" y="231"/>
                    </a:lnTo>
                    <a:lnTo>
                      <a:pt x="233" y="220"/>
                    </a:lnTo>
                    <a:lnTo>
                      <a:pt x="201" y="206"/>
                    </a:lnTo>
                    <a:lnTo>
                      <a:pt x="173" y="191"/>
                    </a:lnTo>
                    <a:lnTo>
                      <a:pt x="156" y="161"/>
                    </a:lnTo>
                    <a:lnTo>
                      <a:pt x="155" y="118"/>
                    </a:lnTo>
                    <a:lnTo>
                      <a:pt x="140" y="94"/>
                    </a:lnTo>
                    <a:lnTo>
                      <a:pt x="116" y="83"/>
                    </a:lnTo>
                    <a:lnTo>
                      <a:pt x="59" y="67"/>
                    </a:lnTo>
                    <a:lnTo>
                      <a:pt x="10" y="34"/>
                    </a:lnTo>
                    <a:lnTo>
                      <a:pt x="0" y="17"/>
                    </a:lnTo>
                    <a:lnTo>
                      <a:pt x="0" y="8"/>
                    </a:lnTo>
                    <a:lnTo>
                      <a:pt x="7" y="0"/>
                    </a:lnTo>
                    <a:lnTo>
                      <a:pt x="21" y="8"/>
                    </a:lnTo>
                    <a:lnTo>
                      <a:pt x="21" y="8"/>
                    </a:lnTo>
                    <a:close/>
                  </a:path>
                </a:pathLst>
              </a:custGeom>
              <a:solidFill>
                <a:srgbClr val="000000"/>
              </a:solidFill>
              <a:ln w="9525">
                <a:noFill/>
                <a:round/>
                <a:headEnd/>
                <a:tailEnd/>
              </a:ln>
            </p:spPr>
            <p:txBody>
              <a:bodyPr/>
              <a:lstStyle/>
              <a:p>
                <a:endParaRPr lang="tr-TR"/>
              </a:p>
            </p:txBody>
          </p:sp>
          <p:sp>
            <p:nvSpPr>
              <p:cNvPr id="388360" name="Freeform 264"/>
              <p:cNvSpPr>
                <a:spLocks/>
              </p:cNvSpPr>
              <p:nvPr/>
            </p:nvSpPr>
            <p:spPr bwMode="auto">
              <a:xfrm>
                <a:off x="2563" y="3056"/>
                <a:ext cx="1188" cy="161"/>
              </a:xfrm>
              <a:custGeom>
                <a:avLst/>
                <a:gdLst/>
                <a:ahLst/>
                <a:cxnLst>
                  <a:cxn ang="0">
                    <a:pos x="167" y="2"/>
                  </a:cxn>
                  <a:cxn ang="0">
                    <a:pos x="431" y="10"/>
                  </a:cxn>
                  <a:cxn ang="0">
                    <a:pos x="438" y="24"/>
                  </a:cxn>
                  <a:cxn ang="0">
                    <a:pos x="417" y="38"/>
                  </a:cxn>
                  <a:cxn ang="0">
                    <a:pos x="304" y="59"/>
                  </a:cxn>
                  <a:cxn ang="0">
                    <a:pos x="221" y="88"/>
                  </a:cxn>
                  <a:cxn ang="0">
                    <a:pos x="390" y="57"/>
                  </a:cxn>
                  <a:cxn ang="0">
                    <a:pos x="559" y="46"/>
                  </a:cxn>
                  <a:cxn ang="0">
                    <a:pos x="639" y="54"/>
                  </a:cxn>
                  <a:cxn ang="0">
                    <a:pos x="644" y="82"/>
                  </a:cxn>
                  <a:cxn ang="0">
                    <a:pos x="559" y="119"/>
                  </a:cxn>
                  <a:cxn ang="0">
                    <a:pos x="813" y="126"/>
                  </a:cxn>
                  <a:cxn ang="0">
                    <a:pos x="1022" y="117"/>
                  </a:cxn>
                  <a:cxn ang="0">
                    <a:pos x="1026" y="99"/>
                  </a:cxn>
                  <a:cxn ang="0">
                    <a:pos x="982" y="86"/>
                  </a:cxn>
                  <a:cxn ang="0">
                    <a:pos x="1060" y="46"/>
                  </a:cxn>
                  <a:cxn ang="0">
                    <a:pos x="1171" y="82"/>
                  </a:cxn>
                  <a:cxn ang="0">
                    <a:pos x="1186" y="111"/>
                  </a:cxn>
                  <a:cxn ang="0">
                    <a:pos x="1155" y="133"/>
                  </a:cxn>
                  <a:cxn ang="0">
                    <a:pos x="1096" y="144"/>
                  </a:cxn>
                  <a:cxn ang="0">
                    <a:pos x="931" y="153"/>
                  </a:cxn>
                  <a:cxn ang="0">
                    <a:pos x="695" y="161"/>
                  </a:cxn>
                  <a:cxn ang="0">
                    <a:pos x="518" y="148"/>
                  </a:cxn>
                  <a:cxn ang="0">
                    <a:pos x="507" y="124"/>
                  </a:cxn>
                  <a:cxn ang="0">
                    <a:pos x="548" y="91"/>
                  </a:cxn>
                  <a:cxn ang="0">
                    <a:pos x="558" y="77"/>
                  </a:cxn>
                  <a:cxn ang="0">
                    <a:pos x="223" y="106"/>
                  </a:cxn>
                  <a:cxn ang="0">
                    <a:pos x="102" y="115"/>
                  </a:cxn>
                  <a:cxn ang="0">
                    <a:pos x="110" y="74"/>
                  </a:cxn>
                  <a:cxn ang="0">
                    <a:pos x="157" y="59"/>
                  </a:cxn>
                  <a:cxn ang="0">
                    <a:pos x="300" y="41"/>
                  </a:cxn>
                  <a:cxn ang="0">
                    <a:pos x="381" y="23"/>
                  </a:cxn>
                  <a:cxn ang="0">
                    <a:pos x="10" y="32"/>
                  </a:cxn>
                  <a:cxn ang="0">
                    <a:pos x="8" y="14"/>
                  </a:cxn>
                </a:cxnLst>
                <a:rect l="0" t="0" r="r" b="b"/>
                <a:pathLst>
                  <a:path w="1188" h="161">
                    <a:moveTo>
                      <a:pt x="8" y="14"/>
                    </a:moveTo>
                    <a:lnTo>
                      <a:pt x="167" y="2"/>
                    </a:lnTo>
                    <a:lnTo>
                      <a:pt x="328" y="0"/>
                    </a:lnTo>
                    <a:lnTo>
                      <a:pt x="431" y="10"/>
                    </a:lnTo>
                    <a:lnTo>
                      <a:pt x="439" y="14"/>
                    </a:lnTo>
                    <a:lnTo>
                      <a:pt x="438" y="24"/>
                    </a:lnTo>
                    <a:lnTo>
                      <a:pt x="429" y="34"/>
                    </a:lnTo>
                    <a:lnTo>
                      <a:pt x="417" y="38"/>
                    </a:lnTo>
                    <a:lnTo>
                      <a:pt x="389" y="41"/>
                    </a:lnTo>
                    <a:lnTo>
                      <a:pt x="304" y="59"/>
                    </a:lnTo>
                    <a:lnTo>
                      <a:pt x="155" y="86"/>
                    </a:lnTo>
                    <a:lnTo>
                      <a:pt x="221" y="88"/>
                    </a:lnTo>
                    <a:lnTo>
                      <a:pt x="336" y="67"/>
                    </a:lnTo>
                    <a:lnTo>
                      <a:pt x="390" y="57"/>
                    </a:lnTo>
                    <a:lnTo>
                      <a:pt x="452" y="46"/>
                    </a:lnTo>
                    <a:lnTo>
                      <a:pt x="559" y="46"/>
                    </a:lnTo>
                    <a:lnTo>
                      <a:pt x="595" y="51"/>
                    </a:lnTo>
                    <a:lnTo>
                      <a:pt x="639" y="54"/>
                    </a:lnTo>
                    <a:lnTo>
                      <a:pt x="653" y="65"/>
                    </a:lnTo>
                    <a:lnTo>
                      <a:pt x="644" y="82"/>
                    </a:lnTo>
                    <a:lnTo>
                      <a:pt x="617" y="96"/>
                    </a:lnTo>
                    <a:lnTo>
                      <a:pt x="559" y="119"/>
                    </a:lnTo>
                    <a:lnTo>
                      <a:pt x="696" y="131"/>
                    </a:lnTo>
                    <a:lnTo>
                      <a:pt x="813" y="126"/>
                    </a:lnTo>
                    <a:lnTo>
                      <a:pt x="929" y="114"/>
                    </a:lnTo>
                    <a:lnTo>
                      <a:pt x="1022" y="117"/>
                    </a:lnTo>
                    <a:lnTo>
                      <a:pt x="1039" y="108"/>
                    </a:lnTo>
                    <a:lnTo>
                      <a:pt x="1026" y="99"/>
                    </a:lnTo>
                    <a:lnTo>
                      <a:pt x="1001" y="91"/>
                    </a:lnTo>
                    <a:lnTo>
                      <a:pt x="982" y="86"/>
                    </a:lnTo>
                    <a:lnTo>
                      <a:pt x="1039" y="72"/>
                    </a:lnTo>
                    <a:lnTo>
                      <a:pt x="1060" y="46"/>
                    </a:lnTo>
                    <a:lnTo>
                      <a:pt x="1136" y="73"/>
                    </a:lnTo>
                    <a:lnTo>
                      <a:pt x="1171" y="82"/>
                    </a:lnTo>
                    <a:lnTo>
                      <a:pt x="1188" y="99"/>
                    </a:lnTo>
                    <a:lnTo>
                      <a:pt x="1186" y="111"/>
                    </a:lnTo>
                    <a:lnTo>
                      <a:pt x="1176" y="121"/>
                    </a:lnTo>
                    <a:lnTo>
                      <a:pt x="1155" y="133"/>
                    </a:lnTo>
                    <a:lnTo>
                      <a:pt x="1134" y="140"/>
                    </a:lnTo>
                    <a:lnTo>
                      <a:pt x="1096" y="144"/>
                    </a:lnTo>
                    <a:lnTo>
                      <a:pt x="1009" y="144"/>
                    </a:lnTo>
                    <a:lnTo>
                      <a:pt x="931" y="153"/>
                    </a:lnTo>
                    <a:lnTo>
                      <a:pt x="813" y="161"/>
                    </a:lnTo>
                    <a:lnTo>
                      <a:pt x="695" y="161"/>
                    </a:lnTo>
                    <a:lnTo>
                      <a:pt x="606" y="153"/>
                    </a:lnTo>
                    <a:lnTo>
                      <a:pt x="518" y="148"/>
                    </a:lnTo>
                    <a:lnTo>
                      <a:pt x="503" y="141"/>
                    </a:lnTo>
                    <a:lnTo>
                      <a:pt x="507" y="124"/>
                    </a:lnTo>
                    <a:lnTo>
                      <a:pt x="521" y="105"/>
                    </a:lnTo>
                    <a:lnTo>
                      <a:pt x="548" y="91"/>
                    </a:lnTo>
                    <a:lnTo>
                      <a:pt x="575" y="78"/>
                    </a:lnTo>
                    <a:lnTo>
                      <a:pt x="558" y="77"/>
                    </a:lnTo>
                    <a:lnTo>
                      <a:pt x="453" y="77"/>
                    </a:lnTo>
                    <a:lnTo>
                      <a:pt x="223" y="106"/>
                    </a:lnTo>
                    <a:lnTo>
                      <a:pt x="163" y="115"/>
                    </a:lnTo>
                    <a:lnTo>
                      <a:pt x="102" y="115"/>
                    </a:lnTo>
                    <a:lnTo>
                      <a:pt x="99" y="95"/>
                    </a:lnTo>
                    <a:lnTo>
                      <a:pt x="110" y="74"/>
                    </a:lnTo>
                    <a:lnTo>
                      <a:pt x="134" y="65"/>
                    </a:lnTo>
                    <a:lnTo>
                      <a:pt x="157" y="59"/>
                    </a:lnTo>
                    <a:lnTo>
                      <a:pt x="203" y="52"/>
                    </a:lnTo>
                    <a:lnTo>
                      <a:pt x="300" y="41"/>
                    </a:lnTo>
                    <a:lnTo>
                      <a:pt x="341" y="31"/>
                    </a:lnTo>
                    <a:lnTo>
                      <a:pt x="381" y="23"/>
                    </a:lnTo>
                    <a:lnTo>
                      <a:pt x="328" y="18"/>
                    </a:lnTo>
                    <a:lnTo>
                      <a:pt x="10" y="32"/>
                    </a:lnTo>
                    <a:lnTo>
                      <a:pt x="0" y="24"/>
                    </a:lnTo>
                    <a:lnTo>
                      <a:pt x="8" y="14"/>
                    </a:lnTo>
                    <a:lnTo>
                      <a:pt x="8" y="14"/>
                    </a:lnTo>
                    <a:close/>
                  </a:path>
                </a:pathLst>
              </a:custGeom>
              <a:solidFill>
                <a:srgbClr val="000000"/>
              </a:solidFill>
              <a:ln w="9525">
                <a:noFill/>
                <a:round/>
                <a:headEnd/>
                <a:tailEnd/>
              </a:ln>
            </p:spPr>
            <p:txBody>
              <a:bodyPr/>
              <a:lstStyle/>
              <a:p>
                <a:endParaRPr lang="tr-TR"/>
              </a:p>
            </p:txBody>
          </p:sp>
          <p:sp>
            <p:nvSpPr>
              <p:cNvPr id="388361" name="Freeform 265"/>
              <p:cNvSpPr>
                <a:spLocks/>
              </p:cNvSpPr>
              <p:nvPr/>
            </p:nvSpPr>
            <p:spPr bwMode="auto">
              <a:xfrm>
                <a:off x="2440" y="1935"/>
                <a:ext cx="45" cy="35"/>
              </a:xfrm>
              <a:custGeom>
                <a:avLst/>
                <a:gdLst/>
                <a:ahLst/>
                <a:cxnLst>
                  <a:cxn ang="0">
                    <a:pos x="41" y="19"/>
                  </a:cxn>
                  <a:cxn ang="0">
                    <a:pos x="14" y="35"/>
                  </a:cxn>
                  <a:cxn ang="0">
                    <a:pos x="0" y="29"/>
                  </a:cxn>
                  <a:cxn ang="0">
                    <a:pos x="4" y="15"/>
                  </a:cxn>
                  <a:cxn ang="0">
                    <a:pos x="32" y="0"/>
                  </a:cxn>
                  <a:cxn ang="0">
                    <a:pos x="45" y="5"/>
                  </a:cxn>
                  <a:cxn ang="0">
                    <a:pos x="41" y="19"/>
                  </a:cxn>
                  <a:cxn ang="0">
                    <a:pos x="41" y="19"/>
                  </a:cxn>
                </a:cxnLst>
                <a:rect l="0" t="0" r="r" b="b"/>
                <a:pathLst>
                  <a:path w="45" h="35">
                    <a:moveTo>
                      <a:pt x="41" y="19"/>
                    </a:moveTo>
                    <a:lnTo>
                      <a:pt x="14" y="35"/>
                    </a:lnTo>
                    <a:lnTo>
                      <a:pt x="0" y="29"/>
                    </a:lnTo>
                    <a:lnTo>
                      <a:pt x="4" y="15"/>
                    </a:lnTo>
                    <a:lnTo>
                      <a:pt x="32" y="0"/>
                    </a:lnTo>
                    <a:lnTo>
                      <a:pt x="45" y="5"/>
                    </a:lnTo>
                    <a:lnTo>
                      <a:pt x="41" y="19"/>
                    </a:lnTo>
                    <a:lnTo>
                      <a:pt x="41" y="19"/>
                    </a:lnTo>
                    <a:close/>
                  </a:path>
                </a:pathLst>
              </a:custGeom>
              <a:solidFill>
                <a:srgbClr val="000000"/>
              </a:solidFill>
              <a:ln w="9525">
                <a:noFill/>
                <a:round/>
                <a:headEnd/>
                <a:tailEnd/>
              </a:ln>
            </p:spPr>
            <p:txBody>
              <a:bodyPr/>
              <a:lstStyle/>
              <a:p>
                <a:endParaRPr lang="tr-TR"/>
              </a:p>
            </p:txBody>
          </p:sp>
          <p:sp>
            <p:nvSpPr>
              <p:cNvPr id="388362" name="Freeform 266"/>
              <p:cNvSpPr>
                <a:spLocks/>
              </p:cNvSpPr>
              <p:nvPr/>
            </p:nvSpPr>
            <p:spPr bwMode="auto">
              <a:xfrm>
                <a:off x="2499" y="2030"/>
                <a:ext cx="74" cy="63"/>
              </a:xfrm>
              <a:custGeom>
                <a:avLst/>
                <a:gdLst/>
                <a:ahLst/>
                <a:cxnLst>
                  <a:cxn ang="0">
                    <a:pos x="63" y="21"/>
                  </a:cxn>
                  <a:cxn ang="0">
                    <a:pos x="41" y="38"/>
                  </a:cxn>
                  <a:cxn ang="0">
                    <a:pos x="20" y="60"/>
                  </a:cxn>
                  <a:cxn ang="0">
                    <a:pos x="7" y="63"/>
                  </a:cxn>
                  <a:cxn ang="0">
                    <a:pos x="0" y="54"/>
                  </a:cxn>
                  <a:cxn ang="0">
                    <a:pos x="1" y="40"/>
                  </a:cxn>
                  <a:cxn ang="0">
                    <a:pos x="11" y="28"/>
                  </a:cxn>
                  <a:cxn ang="0">
                    <a:pos x="22" y="19"/>
                  </a:cxn>
                  <a:cxn ang="0">
                    <a:pos x="36" y="10"/>
                  </a:cxn>
                  <a:cxn ang="0">
                    <a:pos x="50" y="3"/>
                  </a:cxn>
                  <a:cxn ang="0">
                    <a:pos x="63" y="0"/>
                  </a:cxn>
                  <a:cxn ang="0">
                    <a:pos x="74" y="10"/>
                  </a:cxn>
                  <a:cxn ang="0">
                    <a:pos x="63" y="21"/>
                  </a:cxn>
                  <a:cxn ang="0">
                    <a:pos x="63" y="21"/>
                  </a:cxn>
                </a:cxnLst>
                <a:rect l="0" t="0" r="r" b="b"/>
                <a:pathLst>
                  <a:path w="74" h="63">
                    <a:moveTo>
                      <a:pt x="63" y="21"/>
                    </a:moveTo>
                    <a:lnTo>
                      <a:pt x="41" y="38"/>
                    </a:lnTo>
                    <a:lnTo>
                      <a:pt x="20" y="60"/>
                    </a:lnTo>
                    <a:lnTo>
                      <a:pt x="7" y="63"/>
                    </a:lnTo>
                    <a:lnTo>
                      <a:pt x="0" y="54"/>
                    </a:lnTo>
                    <a:lnTo>
                      <a:pt x="1" y="40"/>
                    </a:lnTo>
                    <a:lnTo>
                      <a:pt x="11" y="28"/>
                    </a:lnTo>
                    <a:lnTo>
                      <a:pt x="22" y="19"/>
                    </a:lnTo>
                    <a:lnTo>
                      <a:pt x="36" y="10"/>
                    </a:lnTo>
                    <a:lnTo>
                      <a:pt x="50" y="3"/>
                    </a:lnTo>
                    <a:lnTo>
                      <a:pt x="63" y="0"/>
                    </a:lnTo>
                    <a:lnTo>
                      <a:pt x="74" y="10"/>
                    </a:lnTo>
                    <a:lnTo>
                      <a:pt x="63" y="21"/>
                    </a:lnTo>
                    <a:lnTo>
                      <a:pt x="63" y="21"/>
                    </a:lnTo>
                    <a:close/>
                  </a:path>
                </a:pathLst>
              </a:custGeom>
              <a:solidFill>
                <a:srgbClr val="000000"/>
              </a:solidFill>
              <a:ln w="9525">
                <a:noFill/>
                <a:round/>
                <a:headEnd/>
                <a:tailEnd/>
              </a:ln>
            </p:spPr>
            <p:txBody>
              <a:bodyPr/>
              <a:lstStyle/>
              <a:p>
                <a:endParaRPr lang="tr-TR"/>
              </a:p>
            </p:txBody>
          </p:sp>
          <p:sp>
            <p:nvSpPr>
              <p:cNvPr id="388363" name="Freeform 267"/>
              <p:cNvSpPr>
                <a:spLocks/>
              </p:cNvSpPr>
              <p:nvPr/>
            </p:nvSpPr>
            <p:spPr bwMode="auto">
              <a:xfrm>
                <a:off x="2900" y="1177"/>
                <a:ext cx="30" cy="33"/>
              </a:xfrm>
              <a:custGeom>
                <a:avLst/>
                <a:gdLst/>
                <a:ahLst/>
                <a:cxnLst>
                  <a:cxn ang="0">
                    <a:pos x="30" y="13"/>
                  </a:cxn>
                  <a:cxn ang="0">
                    <a:pos x="27" y="26"/>
                  </a:cxn>
                  <a:cxn ang="0">
                    <a:pos x="17" y="33"/>
                  </a:cxn>
                  <a:cxn ang="0">
                    <a:pos x="9" y="28"/>
                  </a:cxn>
                  <a:cxn ang="0">
                    <a:pos x="0" y="17"/>
                  </a:cxn>
                  <a:cxn ang="0">
                    <a:pos x="9" y="4"/>
                  </a:cxn>
                  <a:cxn ang="0">
                    <a:pos x="22" y="0"/>
                  </a:cxn>
                  <a:cxn ang="0">
                    <a:pos x="30" y="13"/>
                  </a:cxn>
                  <a:cxn ang="0">
                    <a:pos x="30" y="13"/>
                  </a:cxn>
                </a:cxnLst>
                <a:rect l="0" t="0" r="r" b="b"/>
                <a:pathLst>
                  <a:path w="30" h="33">
                    <a:moveTo>
                      <a:pt x="30" y="13"/>
                    </a:moveTo>
                    <a:lnTo>
                      <a:pt x="27" y="26"/>
                    </a:lnTo>
                    <a:lnTo>
                      <a:pt x="17" y="33"/>
                    </a:lnTo>
                    <a:lnTo>
                      <a:pt x="9" y="28"/>
                    </a:lnTo>
                    <a:lnTo>
                      <a:pt x="0" y="17"/>
                    </a:lnTo>
                    <a:lnTo>
                      <a:pt x="9" y="4"/>
                    </a:lnTo>
                    <a:lnTo>
                      <a:pt x="22" y="0"/>
                    </a:lnTo>
                    <a:lnTo>
                      <a:pt x="30" y="13"/>
                    </a:lnTo>
                    <a:lnTo>
                      <a:pt x="30" y="13"/>
                    </a:lnTo>
                    <a:close/>
                  </a:path>
                </a:pathLst>
              </a:custGeom>
              <a:solidFill>
                <a:srgbClr val="000000"/>
              </a:solidFill>
              <a:ln w="9525">
                <a:noFill/>
                <a:round/>
                <a:headEnd/>
                <a:tailEnd/>
              </a:ln>
            </p:spPr>
            <p:txBody>
              <a:bodyPr/>
              <a:lstStyle/>
              <a:p>
                <a:endParaRPr lang="tr-TR"/>
              </a:p>
            </p:txBody>
          </p:sp>
          <p:sp>
            <p:nvSpPr>
              <p:cNvPr id="388364" name="Freeform 268"/>
              <p:cNvSpPr>
                <a:spLocks/>
              </p:cNvSpPr>
              <p:nvPr/>
            </p:nvSpPr>
            <p:spPr bwMode="auto">
              <a:xfrm>
                <a:off x="3400" y="2354"/>
                <a:ext cx="104" cy="258"/>
              </a:xfrm>
              <a:custGeom>
                <a:avLst/>
                <a:gdLst/>
                <a:ahLst/>
                <a:cxnLst>
                  <a:cxn ang="0">
                    <a:pos x="104" y="10"/>
                  </a:cxn>
                  <a:cxn ang="0">
                    <a:pos x="99" y="42"/>
                  </a:cxn>
                  <a:cxn ang="0">
                    <a:pos x="87" y="67"/>
                  </a:cxn>
                  <a:cxn ang="0">
                    <a:pos x="71" y="91"/>
                  </a:cxn>
                  <a:cxn ang="0">
                    <a:pos x="53" y="117"/>
                  </a:cxn>
                  <a:cxn ang="0">
                    <a:pos x="36" y="141"/>
                  </a:cxn>
                  <a:cxn ang="0">
                    <a:pos x="52" y="153"/>
                  </a:cxn>
                  <a:cxn ang="0">
                    <a:pos x="75" y="161"/>
                  </a:cxn>
                  <a:cxn ang="0">
                    <a:pos x="84" y="176"/>
                  </a:cxn>
                  <a:cxn ang="0">
                    <a:pos x="76" y="193"/>
                  </a:cxn>
                  <a:cxn ang="0">
                    <a:pos x="60" y="215"/>
                  </a:cxn>
                  <a:cxn ang="0">
                    <a:pos x="55" y="245"/>
                  </a:cxn>
                  <a:cxn ang="0">
                    <a:pos x="50" y="258"/>
                  </a:cxn>
                  <a:cxn ang="0">
                    <a:pos x="38" y="254"/>
                  </a:cxn>
                  <a:cxn ang="0">
                    <a:pos x="17" y="195"/>
                  </a:cxn>
                  <a:cxn ang="0">
                    <a:pos x="25" y="182"/>
                  </a:cxn>
                  <a:cxn ang="0">
                    <a:pos x="29" y="179"/>
                  </a:cxn>
                  <a:cxn ang="0">
                    <a:pos x="0" y="149"/>
                  </a:cxn>
                  <a:cxn ang="0">
                    <a:pos x="6" y="121"/>
                  </a:cxn>
                  <a:cxn ang="0">
                    <a:pos x="24" y="96"/>
                  </a:cxn>
                  <a:cxn ang="0">
                    <a:pos x="42" y="74"/>
                  </a:cxn>
                  <a:cxn ang="0">
                    <a:pos x="62" y="55"/>
                  </a:cxn>
                  <a:cxn ang="0">
                    <a:pos x="87" y="9"/>
                  </a:cxn>
                  <a:cxn ang="0">
                    <a:pos x="96" y="0"/>
                  </a:cxn>
                  <a:cxn ang="0">
                    <a:pos x="104" y="10"/>
                  </a:cxn>
                  <a:cxn ang="0">
                    <a:pos x="104" y="10"/>
                  </a:cxn>
                </a:cxnLst>
                <a:rect l="0" t="0" r="r" b="b"/>
                <a:pathLst>
                  <a:path w="104" h="258">
                    <a:moveTo>
                      <a:pt x="104" y="10"/>
                    </a:moveTo>
                    <a:lnTo>
                      <a:pt x="99" y="42"/>
                    </a:lnTo>
                    <a:lnTo>
                      <a:pt x="87" y="67"/>
                    </a:lnTo>
                    <a:lnTo>
                      <a:pt x="71" y="91"/>
                    </a:lnTo>
                    <a:lnTo>
                      <a:pt x="53" y="117"/>
                    </a:lnTo>
                    <a:lnTo>
                      <a:pt x="36" y="141"/>
                    </a:lnTo>
                    <a:lnTo>
                      <a:pt x="52" y="153"/>
                    </a:lnTo>
                    <a:lnTo>
                      <a:pt x="75" y="161"/>
                    </a:lnTo>
                    <a:lnTo>
                      <a:pt x="84" y="176"/>
                    </a:lnTo>
                    <a:lnTo>
                      <a:pt x="76" y="193"/>
                    </a:lnTo>
                    <a:lnTo>
                      <a:pt x="60" y="215"/>
                    </a:lnTo>
                    <a:lnTo>
                      <a:pt x="55" y="245"/>
                    </a:lnTo>
                    <a:lnTo>
                      <a:pt x="50" y="258"/>
                    </a:lnTo>
                    <a:lnTo>
                      <a:pt x="38" y="254"/>
                    </a:lnTo>
                    <a:lnTo>
                      <a:pt x="17" y="195"/>
                    </a:lnTo>
                    <a:lnTo>
                      <a:pt x="25" y="182"/>
                    </a:lnTo>
                    <a:lnTo>
                      <a:pt x="29" y="179"/>
                    </a:lnTo>
                    <a:lnTo>
                      <a:pt x="0" y="149"/>
                    </a:lnTo>
                    <a:lnTo>
                      <a:pt x="6" y="121"/>
                    </a:lnTo>
                    <a:lnTo>
                      <a:pt x="24" y="96"/>
                    </a:lnTo>
                    <a:lnTo>
                      <a:pt x="42" y="74"/>
                    </a:lnTo>
                    <a:lnTo>
                      <a:pt x="62" y="55"/>
                    </a:lnTo>
                    <a:lnTo>
                      <a:pt x="87" y="9"/>
                    </a:lnTo>
                    <a:lnTo>
                      <a:pt x="96" y="0"/>
                    </a:lnTo>
                    <a:lnTo>
                      <a:pt x="104" y="10"/>
                    </a:lnTo>
                    <a:lnTo>
                      <a:pt x="104" y="10"/>
                    </a:lnTo>
                    <a:close/>
                  </a:path>
                </a:pathLst>
              </a:custGeom>
              <a:solidFill>
                <a:srgbClr val="000000"/>
              </a:solidFill>
              <a:ln w="9525">
                <a:noFill/>
                <a:round/>
                <a:headEnd/>
                <a:tailEnd/>
              </a:ln>
            </p:spPr>
            <p:txBody>
              <a:bodyPr/>
              <a:lstStyle/>
              <a:p>
                <a:endParaRPr lang="tr-TR"/>
              </a:p>
            </p:txBody>
          </p:sp>
          <p:sp>
            <p:nvSpPr>
              <p:cNvPr id="388365" name="Freeform 269"/>
              <p:cNvSpPr>
                <a:spLocks/>
              </p:cNvSpPr>
              <p:nvPr/>
            </p:nvSpPr>
            <p:spPr bwMode="auto">
              <a:xfrm>
                <a:off x="3484" y="2592"/>
                <a:ext cx="181" cy="162"/>
              </a:xfrm>
              <a:custGeom>
                <a:avLst/>
                <a:gdLst/>
                <a:ahLst/>
                <a:cxnLst>
                  <a:cxn ang="0">
                    <a:pos x="13" y="0"/>
                  </a:cxn>
                  <a:cxn ang="0">
                    <a:pos x="33" y="13"/>
                  </a:cxn>
                  <a:cxn ang="0">
                    <a:pos x="54" y="21"/>
                  </a:cxn>
                  <a:cxn ang="0">
                    <a:pos x="97" y="35"/>
                  </a:cxn>
                  <a:cxn ang="0">
                    <a:pos x="147" y="69"/>
                  </a:cxn>
                  <a:cxn ang="0">
                    <a:pos x="181" y="120"/>
                  </a:cxn>
                  <a:cxn ang="0">
                    <a:pos x="179" y="147"/>
                  </a:cxn>
                  <a:cxn ang="0">
                    <a:pos x="176" y="157"/>
                  </a:cxn>
                  <a:cxn ang="0">
                    <a:pos x="169" y="162"/>
                  </a:cxn>
                  <a:cxn ang="0">
                    <a:pos x="154" y="151"/>
                  </a:cxn>
                  <a:cxn ang="0">
                    <a:pos x="146" y="131"/>
                  </a:cxn>
                  <a:cxn ang="0">
                    <a:pos x="136" y="106"/>
                  </a:cxn>
                  <a:cxn ang="0">
                    <a:pos x="125" y="85"/>
                  </a:cxn>
                  <a:cxn ang="0">
                    <a:pos x="111" y="68"/>
                  </a:cxn>
                  <a:cxn ang="0">
                    <a:pos x="90" y="53"/>
                  </a:cxn>
                  <a:cxn ang="0">
                    <a:pos x="3" y="17"/>
                  </a:cxn>
                  <a:cxn ang="0">
                    <a:pos x="0" y="3"/>
                  </a:cxn>
                  <a:cxn ang="0">
                    <a:pos x="13" y="0"/>
                  </a:cxn>
                  <a:cxn ang="0">
                    <a:pos x="13" y="0"/>
                  </a:cxn>
                </a:cxnLst>
                <a:rect l="0" t="0" r="r" b="b"/>
                <a:pathLst>
                  <a:path w="181" h="162">
                    <a:moveTo>
                      <a:pt x="13" y="0"/>
                    </a:moveTo>
                    <a:lnTo>
                      <a:pt x="33" y="13"/>
                    </a:lnTo>
                    <a:lnTo>
                      <a:pt x="54" y="21"/>
                    </a:lnTo>
                    <a:lnTo>
                      <a:pt x="97" y="35"/>
                    </a:lnTo>
                    <a:lnTo>
                      <a:pt x="147" y="69"/>
                    </a:lnTo>
                    <a:lnTo>
                      <a:pt x="181" y="120"/>
                    </a:lnTo>
                    <a:lnTo>
                      <a:pt x="179" y="147"/>
                    </a:lnTo>
                    <a:lnTo>
                      <a:pt x="176" y="157"/>
                    </a:lnTo>
                    <a:lnTo>
                      <a:pt x="169" y="162"/>
                    </a:lnTo>
                    <a:lnTo>
                      <a:pt x="154" y="151"/>
                    </a:lnTo>
                    <a:lnTo>
                      <a:pt x="146" y="131"/>
                    </a:lnTo>
                    <a:lnTo>
                      <a:pt x="136" y="106"/>
                    </a:lnTo>
                    <a:lnTo>
                      <a:pt x="125" y="85"/>
                    </a:lnTo>
                    <a:lnTo>
                      <a:pt x="111" y="68"/>
                    </a:lnTo>
                    <a:lnTo>
                      <a:pt x="90" y="53"/>
                    </a:lnTo>
                    <a:lnTo>
                      <a:pt x="3" y="17"/>
                    </a:lnTo>
                    <a:lnTo>
                      <a:pt x="0" y="3"/>
                    </a:lnTo>
                    <a:lnTo>
                      <a:pt x="13" y="0"/>
                    </a:lnTo>
                    <a:lnTo>
                      <a:pt x="13" y="0"/>
                    </a:lnTo>
                    <a:close/>
                  </a:path>
                </a:pathLst>
              </a:custGeom>
              <a:solidFill>
                <a:srgbClr val="000000"/>
              </a:solidFill>
              <a:ln w="9525">
                <a:noFill/>
                <a:round/>
                <a:headEnd/>
                <a:tailEnd/>
              </a:ln>
            </p:spPr>
            <p:txBody>
              <a:bodyPr/>
              <a:lstStyle/>
              <a:p>
                <a:endParaRPr lang="tr-TR"/>
              </a:p>
            </p:txBody>
          </p:sp>
          <p:sp>
            <p:nvSpPr>
              <p:cNvPr id="388366" name="Freeform 270"/>
              <p:cNvSpPr>
                <a:spLocks/>
              </p:cNvSpPr>
              <p:nvPr/>
            </p:nvSpPr>
            <p:spPr bwMode="auto">
              <a:xfrm>
                <a:off x="3486" y="2782"/>
                <a:ext cx="183" cy="230"/>
              </a:xfrm>
              <a:custGeom>
                <a:avLst/>
                <a:gdLst/>
                <a:ahLst/>
                <a:cxnLst>
                  <a:cxn ang="0">
                    <a:pos x="183" y="11"/>
                  </a:cxn>
                  <a:cxn ang="0">
                    <a:pos x="170" y="65"/>
                  </a:cxn>
                  <a:cxn ang="0">
                    <a:pos x="159" y="88"/>
                  </a:cxn>
                  <a:cxn ang="0">
                    <a:pos x="148" y="109"/>
                  </a:cxn>
                  <a:cxn ang="0">
                    <a:pos x="134" y="128"/>
                  </a:cxn>
                  <a:cxn ang="0">
                    <a:pos x="118" y="147"/>
                  </a:cxn>
                  <a:cxn ang="0">
                    <a:pos x="99" y="165"/>
                  </a:cxn>
                  <a:cxn ang="0">
                    <a:pos x="79" y="183"/>
                  </a:cxn>
                  <a:cxn ang="0">
                    <a:pos x="27" y="227"/>
                  </a:cxn>
                  <a:cxn ang="0">
                    <a:pos x="14" y="230"/>
                  </a:cxn>
                  <a:cxn ang="0">
                    <a:pos x="3" y="223"/>
                  </a:cxn>
                  <a:cxn ang="0">
                    <a:pos x="0" y="209"/>
                  </a:cxn>
                  <a:cxn ang="0">
                    <a:pos x="6" y="196"/>
                  </a:cxn>
                  <a:cxn ang="0">
                    <a:pos x="58" y="151"/>
                  </a:cxn>
                  <a:cxn ang="0">
                    <a:pos x="94" y="121"/>
                  </a:cxn>
                  <a:cxn ang="0">
                    <a:pos x="126" y="90"/>
                  </a:cxn>
                  <a:cxn ang="0">
                    <a:pos x="150" y="55"/>
                  </a:cxn>
                  <a:cxn ang="0">
                    <a:pos x="164" y="8"/>
                  </a:cxn>
                  <a:cxn ang="0">
                    <a:pos x="175" y="0"/>
                  </a:cxn>
                  <a:cxn ang="0">
                    <a:pos x="183" y="11"/>
                  </a:cxn>
                  <a:cxn ang="0">
                    <a:pos x="183" y="11"/>
                  </a:cxn>
                </a:cxnLst>
                <a:rect l="0" t="0" r="r" b="b"/>
                <a:pathLst>
                  <a:path w="183" h="230">
                    <a:moveTo>
                      <a:pt x="183" y="11"/>
                    </a:moveTo>
                    <a:lnTo>
                      <a:pt x="170" y="65"/>
                    </a:lnTo>
                    <a:lnTo>
                      <a:pt x="159" y="88"/>
                    </a:lnTo>
                    <a:lnTo>
                      <a:pt x="148" y="109"/>
                    </a:lnTo>
                    <a:lnTo>
                      <a:pt x="134" y="128"/>
                    </a:lnTo>
                    <a:lnTo>
                      <a:pt x="118" y="147"/>
                    </a:lnTo>
                    <a:lnTo>
                      <a:pt x="99" y="165"/>
                    </a:lnTo>
                    <a:lnTo>
                      <a:pt x="79" y="183"/>
                    </a:lnTo>
                    <a:lnTo>
                      <a:pt x="27" y="227"/>
                    </a:lnTo>
                    <a:lnTo>
                      <a:pt x="14" y="230"/>
                    </a:lnTo>
                    <a:lnTo>
                      <a:pt x="3" y="223"/>
                    </a:lnTo>
                    <a:lnTo>
                      <a:pt x="0" y="209"/>
                    </a:lnTo>
                    <a:lnTo>
                      <a:pt x="6" y="196"/>
                    </a:lnTo>
                    <a:lnTo>
                      <a:pt x="58" y="151"/>
                    </a:lnTo>
                    <a:lnTo>
                      <a:pt x="94" y="121"/>
                    </a:lnTo>
                    <a:lnTo>
                      <a:pt x="126" y="90"/>
                    </a:lnTo>
                    <a:lnTo>
                      <a:pt x="150" y="55"/>
                    </a:lnTo>
                    <a:lnTo>
                      <a:pt x="164" y="8"/>
                    </a:lnTo>
                    <a:lnTo>
                      <a:pt x="175" y="0"/>
                    </a:lnTo>
                    <a:lnTo>
                      <a:pt x="183" y="11"/>
                    </a:lnTo>
                    <a:lnTo>
                      <a:pt x="183" y="11"/>
                    </a:lnTo>
                    <a:close/>
                  </a:path>
                </a:pathLst>
              </a:custGeom>
              <a:solidFill>
                <a:srgbClr val="000000"/>
              </a:solidFill>
              <a:ln w="9525">
                <a:noFill/>
                <a:round/>
                <a:headEnd/>
                <a:tailEnd/>
              </a:ln>
            </p:spPr>
            <p:txBody>
              <a:bodyPr/>
              <a:lstStyle/>
              <a:p>
                <a:endParaRPr lang="tr-TR"/>
              </a:p>
            </p:txBody>
          </p:sp>
          <p:sp>
            <p:nvSpPr>
              <p:cNvPr id="388367" name="Freeform 271"/>
              <p:cNvSpPr>
                <a:spLocks/>
              </p:cNvSpPr>
              <p:nvPr/>
            </p:nvSpPr>
            <p:spPr bwMode="auto">
              <a:xfrm>
                <a:off x="3590" y="2888"/>
                <a:ext cx="87" cy="103"/>
              </a:xfrm>
              <a:custGeom>
                <a:avLst/>
                <a:gdLst/>
                <a:ahLst/>
                <a:cxnLst>
                  <a:cxn ang="0">
                    <a:pos x="13" y="25"/>
                  </a:cxn>
                  <a:cxn ang="0">
                    <a:pos x="49" y="67"/>
                  </a:cxn>
                  <a:cxn ang="0">
                    <a:pos x="70" y="8"/>
                  </a:cxn>
                  <a:cxn ang="0">
                    <a:pos x="74" y="1"/>
                  </a:cxn>
                  <a:cxn ang="0">
                    <a:pos x="81" y="0"/>
                  </a:cxn>
                  <a:cxn ang="0">
                    <a:pos x="87" y="12"/>
                  </a:cxn>
                  <a:cxn ang="0">
                    <a:pos x="76" y="56"/>
                  </a:cxn>
                  <a:cxn ang="0">
                    <a:pos x="57" y="96"/>
                  </a:cxn>
                  <a:cxn ang="0">
                    <a:pos x="47" y="103"/>
                  </a:cxn>
                  <a:cxn ang="0">
                    <a:pos x="39" y="94"/>
                  </a:cxn>
                  <a:cxn ang="0">
                    <a:pos x="24" y="64"/>
                  </a:cxn>
                  <a:cxn ang="0">
                    <a:pos x="0" y="40"/>
                  </a:cxn>
                  <a:cxn ang="0">
                    <a:pos x="0" y="26"/>
                  </a:cxn>
                  <a:cxn ang="0">
                    <a:pos x="13" y="25"/>
                  </a:cxn>
                  <a:cxn ang="0">
                    <a:pos x="13" y="25"/>
                  </a:cxn>
                </a:cxnLst>
                <a:rect l="0" t="0" r="r" b="b"/>
                <a:pathLst>
                  <a:path w="87" h="103">
                    <a:moveTo>
                      <a:pt x="13" y="25"/>
                    </a:moveTo>
                    <a:lnTo>
                      <a:pt x="49" y="67"/>
                    </a:lnTo>
                    <a:lnTo>
                      <a:pt x="70" y="8"/>
                    </a:lnTo>
                    <a:lnTo>
                      <a:pt x="74" y="1"/>
                    </a:lnTo>
                    <a:lnTo>
                      <a:pt x="81" y="0"/>
                    </a:lnTo>
                    <a:lnTo>
                      <a:pt x="87" y="12"/>
                    </a:lnTo>
                    <a:lnTo>
                      <a:pt x="76" y="56"/>
                    </a:lnTo>
                    <a:lnTo>
                      <a:pt x="57" y="96"/>
                    </a:lnTo>
                    <a:lnTo>
                      <a:pt x="47" y="103"/>
                    </a:lnTo>
                    <a:lnTo>
                      <a:pt x="39" y="94"/>
                    </a:lnTo>
                    <a:lnTo>
                      <a:pt x="24" y="64"/>
                    </a:lnTo>
                    <a:lnTo>
                      <a:pt x="0" y="40"/>
                    </a:lnTo>
                    <a:lnTo>
                      <a:pt x="0" y="26"/>
                    </a:lnTo>
                    <a:lnTo>
                      <a:pt x="13" y="25"/>
                    </a:lnTo>
                    <a:lnTo>
                      <a:pt x="13" y="25"/>
                    </a:lnTo>
                    <a:close/>
                  </a:path>
                </a:pathLst>
              </a:custGeom>
              <a:solidFill>
                <a:srgbClr val="000000"/>
              </a:solidFill>
              <a:ln w="9525">
                <a:noFill/>
                <a:round/>
                <a:headEnd/>
                <a:tailEnd/>
              </a:ln>
            </p:spPr>
            <p:txBody>
              <a:bodyPr/>
              <a:lstStyle/>
              <a:p>
                <a:endParaRPr lang="tr-TR"/>
              </a:p>
            </p:txBody>
          </p:sp>
          <p:sp>
            <p:nvSpPr>
              <p:cNvPr id="388368" name="Freeform 272"/>
              <p:cNvSpPr>
                <a:spLocks/>
              </p:cNvSpPr>
              <p:nvPr/>
            </p:nvSpPr>
            <p:spPr bwMode="auto">
              <a:xfrm>
                <a:off x="3688" y="2797"/>
                <a:ext cx="84" cy="112"/>
              </a:xfrm>
              <a:custGeom>
                <a:avLst/>
                <a:gdLst/>
                <a:ahLst/>
                <a:cxnLst>
                  <a:cxn ang="0">
                    <a:pos x="11" y="0"/>
                  </a:cxn>
                  <a:cxn ang="0">
                    <a:pos x="41" y="14"/>
                  </a:cxn>
                  <a:cxn ang="0">
                    <a:pos x="63" y="37"/>
                  </a:cxn>
                  <a:cxn ang="0">
                    <a:pos x="84" y="102"/>
                  </a:cxn>
                  <a:cxn ang="0">
                    <a:pos x="75" y="112"/>
                  </a:cxn>
                  <a:cxn ang="0">
                    <a:pos x="66" y="103"/>
                  </a:cxn>
                  <a:cxn ang="0">
                    <a:pos x="61" y="74"/>
                  </a:cxn>
                  <a:cxn ang="0">
                    <a:pos x="49" y="49"/>
                  </a:cxn>
                  <a:cxn ang="0">
                    <a:pos x="32" y="31"/>
                  </a:cxn>
                  <a:cxn ang="0">
                    <a:pos x="6" y="19"/>
                  </a:cxn>
                  <a:cxn ang="0">
                    <a:pos x="0" y="7"/>
                  </a:cxn>
                  <a:cxn ang="0">
                    <a:pos x="3" y="1"/>
                  </a:cxn>
                  <a:cxn ang="0">
                    <a:pos x="11" y="0"/>
                  </a:cxn>
                  <a:cxn ang="0">
                    <a:pos x="11" y="0"/>
                  </a:cxn>
                </a:cxnLst>
                <a:rect l="0" t="0" r="r" b="b"/>
                <a:pathLst>
                  <a:path w="84" h="112">
                    <a:moveTo>
                      <a:pt x="11" y="0"/>
                    </a:moveTo>
                    <a:lnTo>
                      <a:pt x="41" y="14"/>
                    </a:lnTo>
                    <a:lnTo>
                      <a:pt x="63" y="37"/>
                    </a:lnTo>
                    <a:lnTo>
                      <a:pt x="84" y="102"/>
                    </a:lnTo>
                    <a:lnTo>
                      <a:pt x="75" y="112"/>
                    </a:lnTo>
                    <a:lnTo>
                      <a:pt x="66" y="103"/>
                    </a:lnTo>
                    <a:lnTo>
                      <a:pt x="61" y="74"/>
                    </a:lnTo>
                    <a:lnTo>
                      <a:pt x="49" y="49"/>
                    </a:lnTo>
                    <a:lnTo>
                      <a:pt x="32" y="31"/>
                    </a:lnTo>
                    <a:lnTo>
                      <a:pt x="6" y="19"/>
                    </a:lnTo>
                    <a:lnTo>
                      <a:pt x="0" y="7"/>
                    </a:lnTo>
                    <a:lnTo>
                      <a:pt x="3" y="1"/>
                    </a:lnTo>
                    <a:lnTo>
                      <a:pt x="11" y="0"/>
                    </a:lnTo>
                    <a:lnTo>
                      <a:pt x="11" y="0"/>
                    </a:lnTo>
                    <a:close/>
                  </a:path>
                </a:pathLst>
              </a:custGeom>
              <a:solidFill>
                <a:srgbClr val="000000"/>
              </a:solidFill>
              <a:ln w="9525">
                <a:noFill/>
                <a:round/>
                <a:headEnd/>
                <a:tailEnd/>
              </a:ln>
            </p:spPr>
            <p:txBody>
              <a:bodyPr/>
              <a:lstStyle/>
              <a:p>
                <a:endParaRPr lang="tr-TR"/>
              </a:p>
            </p:txBody>
          </p:sp>
          <p:sp>
            <p:nvSpPr>
              <p:cNvPr id="388369" name="Freeform 273"/>
              <p:cNvSpPr>
                <a:spLocks/>
              </p:cNvSpPr>
              <p:nvPr/>
            </p:nvSpPr>
            <p:spPr bwMode="auto">
              <a:xfrm>
                <a:off x="3681" y="2920"/>
                <a:ext cx="93" cy="124"/>
              </a:xfrm>
              <a:custGeom>
                <a:avLst/>
                <a:gdLst/>
                <a:ahLst/>
                <a:cxnLst>
                  <a:cxn ang="0">
                    <a:pos x="93" y="11"/>
                  </a:cxn>
                  <a:cxn ang="0">
                    <a:pos x="86" y="55"/>
                  </a:cxn>
                  <a:cxn ang="0">
                    <a:pos x="70" y="100"/>
                  </a:cxn>
                  <a:cxn ang="0">
                    <a:pos x="64" y="116"/>
                  </a:cxn>
                  <a:cxn ang="0">
                    <a:pos x="54" y="124"/>
                  </a:cxn>
                  <a:cxn ang="0">
                    <a:pos x="32" y="118"/>
                  </a:cxn>
                  <a:cxn ang="0">
                    <a:pos x="9" y="112"/>
                  </a:cxn>
                  <a:cxn ang="0">
                    <a:pos x="0" y="102"/>
                  </a:cxn>
                  <a:cxn ang="0">
                    <a:pos x="9" y="93"/>
                  </a:cxn>
                  <a:cxn ang="0">
                    <a:pos x="51" y="92"/>
                  </a:cxn>
                  <a:cxn ang="0">
                    <a:pos x="71" y="8"/>
                  </a:cxn>
                  <a:cxn ang="0">
                    <a:pos x="83" y="0"/>
                  </a:cxn>
                  <a:cxn ang="0">
                    <a:pos x="93" y="11"/>
                  </a:cxn>
                  <a:cxn ang="0">
                    <a:pos x="93" y="11"/>
                  </a:cxn>
                </a:cxnLst>
                <a:rect l="0" t="0" r="r" b="b"/>
                <a:pathLst>
                  <a:path w="93" h="124">
                    <a:moveTo>
                      <a:pt x="93" y="11"/>
                    </a:moveTo>
                    <a:lnTo>
                      <a:pt x="86" y="55"/>
                    </a:lnTo>
                    <a:lnTo>
                      <a:pt x="70" y="100"/>
                    </a:lnTo>
                    <a:lnTo>
                      <a:pt x="64" y="116"/>
                    </a:lnTo>
                    <a:lnTo>
                      <a:pt x="54" y="124"/>
                    </a:lnTo>
                    <a:lnTo>
                      <a:pt x="32" y="118"/>
                    </a:lnTo>
                    <a:lnTo>
                      <a:pt x="9" y="112"/>
                    </a:lnTo>
                    <a:lnTo>
                      <a:pt x="0" y="102"/>
                    </a:lnTo>
                    <a:lnTo>
                      <a:pt x="9" y="93"/>
                    </a:lnTo>
                    <a:lnTo>
                      <a:pt x="51" y="92"/>
                    </a:lnTo>
                    <a:lnTo>
                      <a:pt x="71" y="8"/>
                    </a:lnTo>
                    <a:lnTo>
                      <a:pt x="83" y="0"/>
                    </a:lnTo>
                    <a:lnTo>
                      <a:pt x="93" y="11"/>
                    </a:lnTo>
                    <a:lnTo>
                      <a:pt x="93" y="11"/>
                    </a:lnTo>
                    <a:close/>
                  </a:path>
                </a:pathLst>
              </a:custGeom>
              <a:solidFill>
                <a:srgbClr val="000000"/>
              </a:solidFill>
              <a:ln w="9525">
                <a:noFill/>
                <a:round/>
                <a:headEnd/>
                <a:tailEnd/>
              </a:ln>
            </p:spPr>
            <p:txBody>
              <a:bodyPr/>
              <a:lstStyle/>
              <a:p>
                <a:endParaRPr lang="tr-TR"/>
              </a:p>
            </p:txBody>
          </p:sp>
          <p:sp>
            <p:nvSpPr>
              <p:cNvPr id="388370" name="Freeform 274"/>
              <p:cNvSpPr>
                <a:spLocks/>
              </p:cNvSpPr>
              <p:nvPr/>
            </p:nvSpPr>
            <p:spPr bwMode="auto">
              <a:xfrm>
                <a:off x="3614" y="2994"/>
                <a:ext cx="85" cy="132"/>
              </a:xfrm>
              <a:custGeom>
                <a:avLst/>
                <a:gdLst/>
                <a:ahLst/>
                <a:cxnLst>
                  <a:cxn ang="0">
                    <a:pos x="85" y="14"/>
                  </a:cxn>
                  <a:cxn ang="0">
                    <a:pos x="57" y="85"/>
                  </a:cxn>
                  <a:cxn ang="0">
                    <a:pos x="34" y="117"/>
                  </a:cxn>
                  <a:cxn ang="0">
                    <a:pos x="12" y="132"/>
                  </a:cxn>
                  <a:cxn ang="0">
                    <a:pos x="0" y="131"/>
                  </a:cxn>
                  <a:cxn ang="0">
                    <a:pos x="0" y="117"/>
                  </a:cxn>
                  <a:cxn ang="0">
                    <a:pos x="14" y="96"/>
                  </a:cxn>
                  <a:cxn ang="0">
                    <a:pos x="34" y="69"/>
                  </a:cxn>
                  <a:cxn ang="0">
                    <a:pos x="68" y="6"/>
                  </a:cxn>
                  <a:cxn ang="0">
                    <a:pos x="80" y="0"/>
                  </a:cxn>
                  <a:cxn ang="0">
                    <a:pos x="85" y="14"/>
                  </a:cxn>
                  <a:cxn ang="0">
                    <a:pos x="85" y="14"/>
                  </a:cxn>
                </a:cxnLst>
                <a:rect l="0" t="0" r="r" b="b"/>
                <a:pathLst>
                  <a:path w="85" h="132">
                    <a:moveTo>
                      <a:pt x="85" y="14"/>
                    </a:moveTo>
                    <a:lnTo>
                      <a:pt x="57" y="85"/>
                    </a:lnTo>
                    <a:lnTo>
                      <a:pt x="34" y="117"/>
                    </a:lnTo>
                    <a:lnTo>
                      <a:pt x="12" y="132"/>
                    </a:lnTo>
                    <a:lnTo>
                      <a:pt x="0" y="131"/>
                    </a:lnTo>
                    <a:lnTo>
                      <a:pt x="0" y="117"/>
                    </a:lnTo>
                    <a:lnTo>
                      <a:pt x="14" y="96"/>
                    </a:lnTo>
                    <a:lnTo>
                      <a:pt x="34" y="69"/>
                    </a:lnTo>
                    <a:lnTo>
                      <a:pt x="68" y="6"/>
                    </a:lnTo>
                    <a:lnTo>
                      <a:pt x="80" y="0"/>
                    </a:lnTo>
                    <a:lnTo>
                      <a:pt x="85" y="14"/>
                    </a:lnTo>
                    <a:lnTo>
                      <a:pt x="85" y="14"/>
                    </a:lnTo>
                    <a:close/>
                  </a:path>
                </a:pathLst>
              </a:custGeom>
              <a:solidFill>
                <a:srgbClr val="000000"/>
              </a:solidFill>
              <a:ln w="9525">
                <a:noFill/>
                <a:round/>
                <a:headEnd/>
                <a:tailEnd/>
              </a:ln>
            </p:spPr>
            <p:txBody>
              <a:bodyPr/>
              <a:lstStyle/>
              <a:p>
                <a:endParaRPr lang="tr-TR"/>
              </a:p>
            </p:txBody>
          </p:sp>
          <p:sp>
            <p:nvSpPr>
              <p:cNvPr id="388371" name="Freeform 275"/>
              <p:cNvSpPr>
                <a:spLocks/>
              </p:cNvSpPr>
              <p:nvPr/>
            </p:nvSpPr>
            <p:spPr bwMode="auto">
              <a:xfrm>
                <a:off x="3386" y="2998"/>
                <a:ext cx="236" cy="150"/>
              </a:xfrm>
              <a:custGeom>
                <a:avLst/>
                <a:gdLst/>
                <a:ahLst/>
                <a:cxnLst>
                  <a:cxn ang="0">
                    <a:pos x="118" y="17"/>
                  </a:cxn>
                  <a:cxn ang="0">
                    <a:pos x="32" y="56"/>
                  </a:cxn>
                  <a:cxn ang="0">
                    <a:pos x="23" y="73"/>
                  </a:cxn>
                  <a:cxn ang="0">
                    <a:pos x="22" y="95"/>
                  </a:cxn>
                  <a:cxn ang="0">
                    <a:pos x="58" y="110"/>
                  </a:cxn>
                  <a:cxn ang="0">
                    <a:pos x="91" y="119"/>
                  </a:cxn>
                  <a:cxn ang="0">
                    <a:pos x="166" y="126"/>
                  </a:cxn>
                  <a:cxn ang="0">
                    <a:pos x="226" y="124"/>
                  </a:cxn>
                  <a:cxn ang="0">
                    <a:pos x="236" y="132"/>
                  </a:cxn>
                  <a:cxn ang="0">
                    <a:pos x="228" y="143"/>
                  </a:cxn>
                  <a:cxn ang="0">
                    <a:pos x="165" y="150"/>
                  </a:cxn>
                  <a:cxn ang="0">
                    <a:pos x="82" y="142"/>
                  </a:cxn>
                  <a:cxn ang="0">
                    <a:pos x="6" y="114"/>
                  </a:cxn>
                  <a:cxn ang="0">
                    <a:pos x="0" y="103"/>
                  </a:cxn>
                  <a:cxn ang="0">
                    <a:pos x="4" y="68"/>
                  </a:cxn>
                  <a:cxn ang="0">
                    <a:pos x="10" y="52"/>
                  </a:cxn>
                  <a:cxn ang="0">
                    <a:pos x="21" y="40"/>
                  </a:cxn>
                  <a:cxn ang="0">
                    <a:pos x="43" y="26"/>
                  </a:cxn>
                  <a:cxn ang="0">
                    <a:pos x="63" y="19"/>
                  </a:cxn>
                  <a:cxn ang="0">
                    <a:pos x="109" y="0"/>
                  </a:cxn>
                  <a:cxn ang="0">
                    <a:pos x="121" y="4"/>
                  </a:cxn>
                  <a:cxn ang="0">
                    <a:pos x="118" y="17"/>
                  </a:cxn>
                  <a:cxn ang="0">
                    <a:pos x="118" y="17"/>
                  </a:cxn>
                </a:cxnLst>
                <a:rect l="0" t="0" r="r" b="b"/>
                <a:pathLst>
                  <a:path w="236" h="150">
                    <a:moveTo>
                      <a:pt x="118" y="17"/>
                    </a:moveTo>
                    <a:lnTo>
                      <a:pt x="32" y="56"/>
                    </a:lnTo>
                    <a:lnTo>
                      <a:pt x="23" y="73"/>
                    </a:lnTo>
                    <a:lnTo>
                      <a:pt x="22" y="95"/>
                    </a:lnTo>
                    <a:lnTo>
                      <a:pt x="58" y="110"/>
                    </a:lnTo>
                    <a:lnTo>
                      <a:pt x="91" y="119"/>
                    </a:lnTo>
                    <a:lnTo>
                      <a:pt x="166" y="126"/>
                    </a:lnTo>
                    <a:lnTo>
                      <a:pt x="226" y="124"/>
                    </a:lnTo>
                    <a:lnTo>
                      <a:pt x="236" y="132"/>
                    </a:lnTo>
                    <a:lnTo>
                      <a:pt x="228" y="143"/>
                    </a:lnTo>
                    <a:lnTo>
                      <a:pt x="165" y="150"/>
                    </a:lnTo>
                    <a:lnTo>
                      <a:pt x="82" y="142"/>
                    </a:lnTo>
                    <a:lnTo>
                      <a:pt x="6" y="114"/>
                    </a:lnTo>
                    <a:lnTo>
                      <a:pt x="0" y="103"/>
                    </a:lnTo>
                    <a:lnTo>
                      <a:pt x="4" y="68"/>
                    </a:lnTo>
                    <a:lnTo>
                      <a:pt x="10" y="52"/>
                    </a:lnTo>
                    <a:lnTo>
                      <a:pt x="21" y="40"/>
                    </a:lnTo>
                    <a:lnTo>
                      <a:pt x="43" y="26"/>
                    </a:lnTo>
                    <a:lnTo>
                      <a:pt x="63" y="19"/>
                    </a:lnTo>
                    <a:lnTo>
                      <a:pt x="109" y="0"/>
                    </a:lnTo>
                    <a:lnTo>
                      <a:pt x="121" y="4"/>
                    </a:lnTo>
                    <a:lnTo>
                      <a:pt x="118" y="17"/>
                    </a:lnTo>
                    <a:lnTo>
                      <a:pt x="118" y="17"/>
                    </a:lnTo>
                    <a:close/>
                  </a:path>
                </a:pathLst>
              </a:custGeom>
              <a:solidFill>
                <a:srgbClr val="000000"/>
              </a:solidFill>
              <a:ln w="9525">
                <a:noFill/>
                <a:round/>
                <a:headEnd/>
                <a:tailEnd/>
              </a:ln>
            </p:spPr>
            <p:txBody>
              <a:bodyPr/>
              <a:lstStyle/>
              <a:p>
                <a:endParaRPr lang="tr-TR"/>
              </a:p>
            </p:txBody>
          </p:sp>
          <p:sp>
            <p:nvSpPr>
              <p:cNvPr id="388372" name="Freeform 276"/>
              <p:cNvSpPr>
                <a:spLocks/>
              </p:cNvSpPr>
              <p:nvPr/>
            </p:nvSpPr>
            <p:spPr bwMode="auto">
              <a:xfrm>
                <a:off x="3486" y="3028"/>
                <a:ext cx="97" cy="112"/>
              </a:xfrm>
              <a:custGeom>
                <a:avLst/>
                <a:gdLst/>
                <a:ahLst/>
                <a:cxnLst>
                  <a:cxn ang="0">
                    <a:pos x="21" y="1"/>
                  </a:cxn>
                  <a:cxn ang="0">
                    <a:pos x="49" y="18"/>
                  </a:cxn>
                  <a:cxn ang="0">
                    <a:pos x="75" y="40"/>
                  </a:cxn>
                  <a:cxn ang="0">
                    <a:pos x="97" y="101"/>
                  </a:cxn>
                  <a:cxn ang="0">
                    <a:pos x="85" y="112"/>
                  </a:cxn>
                  <a:cxn ang="0">
                    <a:pos x="69" y="105"/>
                  </a:cxn>
                  <a:cxn ang="0">
                    <a:pos x="54" y="62"/>
                  </a:cxn>
                  <a:cxn ang="0">
                    <a:pos x="0" y="11"/>
                  </a:cxn>
                  <a:cxn ang="0">
                    <a:pos x="4" y="0"/>
                  </a:cxn>
                  <a:cxn ang="0">
                    <a:pos x="21" y="1"/>
                  </a:cxn>
                  <a:cxn ang="0">
                    <a:pos x="21" y="1"/>
                  </a:cxn>
                </a:cxnLst>
                <a:rect l="0" t="0" r="r" b="b"/>
                <a:pathLst>
                  <a:path w="97" h="112">
                    <a:moveTo>
                      <a:pt x="21" y="1"/>
                    </a:moveTo>
                    <a:lnTo>
                      <a:pt x="49" y="18"/>
                    </a:lnTo>
                    <a:lnTo>
                      <a:pt x="75" y="40"/>
                    </a:lnTo>
                    <a:lnTo>
                      <a:pt x="97" y="101"/>
                    </a:lnTo>
                    <a:lnTo>
                      <a:pt x="85" y="112"/>
                    </a:lnTo>
                    <a:lnTo>
                      <a:pt x="69" y="105"/>
                    </a:lnTo>
                    <a:lnTo>
                      <a:pt x="54" y="62"/>
                    </a:lnTo>
                    <a:lnTo>
                      <a:pt x="0" y="11"/>
                    </a:lnTo>
                    <a:lnTo>
                      <a:pt x="4" y="0"/>
                    </a:lnTo>
                    <a:lnTo>
                      <a:pt x="21" y="1"/>
                    </a:lnTo>
                    <a:lnTo>
                      <a:pt x="21" y="1"/>
                    </a:lnTo>
                    <a:close/>
                  </a:path>
                </a:pathLst>
              </a:custGeom>
              <a:solidFill>
                <a:srgbClr val="000000"/>
              </a:solidFill>
              <a:ln w="9525">
                <a:noFill/>
                <a:round/>
                <a:headEnd/>
                <a:tailEnd/>
              </a:ln>
            </p:spPr>
            <p:txBody>
              <a:bodyPr/>
              <a:lstStyle/>
              <a:p>
                <a:endParaRPr lang="tr-TR"/>
              </a:p>
            </p:txBody>
          </p:sp>
          <p:sp>
            <p:nvSpPr>
              <p:cNvPr id="388373" name="Freeform 277"/>
              <p:cNvSpPr>
                <a:spLocks/>
              </p:cNvSpPr>
              <p:nvPr/>
            </p:nvSpPr>
            <p:spPr bwMode="auto">
              <a:xfrm>
                <a:off x="2504" y="1851"/>
                <a:ext cx="342" cy="215"/>
              </a:xfrm>
              <a:custGeom>
                <a:avLst/>
                <a:gdLst/>
                <a:ahLst/>
                <a:cxnLst>
                  <a:cxn ang="0">
                    <a:pos x="19" y="104"/>
                  </a:cxn>
                  <a:cxn ang="0">
                    <a:pos x="32" y="133"/>
                  </a:cxn>
                  <a:cxn ang="0">
                    <a:pos x="44" y="160"/>
                  </a:cxn>
                  <a:cxn ang="0">
                    <a:pos x="59" y="181"/>
                  </a:cxn>
                  <a:cxn ang="0">
                    <a:pos x="82" y="185"/>
                  </a:cxn>
                  <a:cxn ang="0">
                    <a:pos x="144" y="156"/>
                  </a:cxn>
                  <a:cxn ang="0">
                    <a:pos x="170" y="137"/>
                  </a:cxn>
                  <a:cxn ang="0">
                    <a:pos x="201" y="113"/>
                  </a:cxn>
                  <a:cxn ang="0">
                    <a:pos x="223" y="97"/>
                  </a:cxn>
                  <a:cxn ang="0">
                    <a:pos x="248" y="84"/>
                  </a:cxn>
                  <a:cxn ang="0">
                    <a:pos x="296" y="65"/>
                  </a:cxn>
                  <a:cxn ang="0">
                    <a:pos x="315" y="41"/>
                  </a:cxn>
                  <a:cxn ang="0">
                    <a:pos x="322" y="9"/>
                  </a:cxn>
                  <a:cxn ang="0">
                    <a:pos x="326" y="1"/>
                  </a:cxn>
                  <a:cxn ang="0">
                    <a:pos x="334" y="0"/>
                  </a:cxn>
                  <a:cxn ang="0">
                    <a:pos x="342" y="12"/>
                  </a:cxn>
                  <a:cxn ang="0">
                    <a:pos x="339" y="63"/>
                  </a:cxn>
                  <a:cxn ang="0">
                    <a:pos x="334" y="83"/>
                  </a:cxn>
                  <a:cxn ang="0">
                    <a:pos x="318" y="100"/>
                  </a:cxn>
                  <a:cxn ang="0">
                    <a:pos x="265" y="123"/>
                  </a:cxn>
                  <a:cxn ang="0">
                    <a:pos x="226" y="147"/>
                  </a:cxn>
                  <a:cxn ang="0">
                    <a:pos x="208" y="160"/>
                  </a:cxn>
                  <a:cxn ang="0">
                    <a:pos x="190" y="171"/>
                  </a:cxn>
                  <a:cxn ang="0">
                    <a:pos x="153" y="189"/>
                  </a:cxn>
                  <a:cxn ang="0">
                    <a:pos x="114" y="203"/>
                  </a:cxn>
                  <a:cxn ang="0">
                    <a:pos x="74" y="215"/>
                  </a:cxn>
                  <a:cxn ang="0">
                    <a:pos x="47" y="210"/>
                  </a:cxn>
                  <a:cxn ang="0">
                    <a:pos x="30" y="185"/>
                  </a:cxn>
                  <a:cxn ang="0">
                    <a:pos x="16" y="150"/>
                  </a:cxn>
                  <a:cxn ang="0">
                    <a:pos x="0" y="115"/>
                  </a:cxn>
                  <a:cxn ang="0">
                    <a:pos x="5" y="101"/>
                  </a:cxn>
                  <a:cxn ang="0">
                    <a:pos x="19" y="104"/>
                  </a:cxn>
                  <a:cxn ang="0">
                    <a:pos x="19" y="104"/>
                  </a:cxn>
                </a:cxnLst>
                <a:rect l="0" t="0" r="r" b="b"/>
                <a:pathLst>
                  <a:path w="342" h="215">
                    <a:moveTo>
                      <a:pt x="19" y="104"/>
                    </a:moveTo>
                    <a:lnTo>
                      <a:pt x="32" y="133"/>
                    </a:lnTo>
                    <a:lnTo>
                      <a:pt x="44" y="160"/>
                    </a:lnTo>
                    <a:lnTo>
                      <a:pt x="59" y="181"/>
                    </a:lnTo>
                    <a:lnTo>
                      <a:pt x="82" y="185"/>
                    </a:lnTo>
                    <a:lnTo>
                      <a:pt x="144" y="156"/>
                    </a:lnTo>
                    <a:lnTo>
                      <a:pt x="170" y="137"/>
                    </a:lnTo>
                    <a:lnTo>
                      <a:pt x="201" y="113"/>
                    </a:lnTo>
                    <a:lnTo>
                      <a:pt x="223" y="97"/>
                    </a:lnTo>
                    <a:lnTo>
                      <a:pt x="248" y="84"/>
                    </a:lnTo>
                    <a:lnTo>
                      <a:pt x="296" y="65"/>
                    </a:lnTo>
                    <a:lnTo>
                      <a:pt x="315" y="41"/>
                    </a:lnTo>
                    <a:lnTo>
                      <a:pt x="322" y="9"/>
                    </a:lnTo>
                    <a:lnTo>
                      <a:pt x="326" y="1"/>
                    </a:lnTo>
                    <a:lnTo>
                      <a:pt x="334" y="0"/>
                    </a:lnTo>
                    <a:lnTo>
                      <a:pt x="342" y="12"/>
                    </a:lnTo>
                    <a:lnTo>
                      <a:pt x="339" y="63"/>
                    </a:lnTo>
                    <a:lnTo>
                      <a:pt x="334" y="83"/>
                    </a:lnTo>
                    <a:lnTo>
                      <a:pt x="318" y="100"/>
                    </a:lnTo>
                    <a:lnTo>
                      <a:pt x="265" y="123"/>
                    </a:lnTo>
                    <a:lnTo>
                      <a:pt x="226" y="147"/>
                    </a:lnTo>
                    <a:lnTo>
                      <a:pt x="208" y="160"/>
                    </a:lnTo>
                    <a:lnTo>
                      <a:pt x="190" y="171"/>
                    </a:lnTo>
                    <a:lnTo>
                      <a:pt x="153" y="189"/>
                    </a:lnTo>
                    <a:lnTo>
                      <a:pt x="114" y="203"/>
                    </a:lnTo>
                    <a:lnTo>
                      <a:pt x="74" y="215"/>
                    </a:lnTo>
                    <a:lnTo>
                      <a:pt x="47" y="210"/>
                    </a:lnTo>
                    <a:lnTo>
                      <a:pt x="30" y="185"/>
                    </a:lnTo>
                    <a:lnTo>
                      <a:pt x="16" y="150"/>
                    </a:lnTo>
                    <a:lnTo>
                      <a:pt x="0" y="115"/>
                    </a:lnTo>
                    <a:lnTo>
                      <a:pt x="5" y="101"/>
                    </a:lnTo>
                    <a:lnTo>
                      <a:pt x="19" y="104"/>
                    </a:lnTo>
                    <a:lnTo>
                      <a:pt x="19" y="104"/>
                    </a:lnTo>
                    <a:close/>
                  </a:path>
                </a:pathLst>
              </a:custGeom>
              <a:solidFill>
                <a:srgbClr val="000000"/>
              </a:solidFill>
              <a:ln w="9525">
                <a:noFill/>
                <a:round/>
                <a:headEnd/>
                <a:tailEnd/>
              </a:ln>
            </p:spPr>
            <p:txBody>
              <a:bodyPr/>
              <a:lstStyle/>
              <a:p>
                <a:endParaRPr lang="tr-TR"/>
              </a:p>
            </p:txBody>
          </p:sp>
          <p:sp>
            <p:nvSpPr>
              <p:cNvPr id="388374" name="Freeform 278"/>
              <p:cNvSpPr>
                <a:spLocks/>
              </p:cNvSpPr>
              <p:nvPr/>
            </p:nvSpPr>
            <p:spPr bwMode="auto">
              <a:xfrm>
                <a:off x="2796" y="1760"/>
                <a:ext cx="111" cy="273"/>
              </a:xfrm>
              <a:custGeom>
                <a:avLst/>
                <a:gdLst/>
                <a:ahLst/>
                <a:cxnLst>
                  <a:cxn ang="0">
                    <a:pos x="21" y="9"/>
                  </a:cxn>
                  <a:cxn ang="0">
                    <a:pos x="35" y="62"/>
                  </a:cxn>
                  <a:cxn ang="0">
                    <a:pos x="44" y="84"/>
                  </a:cxn>
                  <a:cxn ang="0">
                    <a:pos x="56" y="106"/>
                  </a:cxn>
                  <a:cxn ang="0">
                    <a:pos x="79" y="149"/>
                  </a:cxn>
                  <a:cxn ang="0">
                    <a:pos x="101" y="199"/>
                  </a:cxn>
                  <a:cxn ang="0">
                    <a:pos x="111" y="260"/>
                  </a:cxn>
                  <a:cxn ang="0">
                    <a:pos x="109" y="269"/>
                  </a:cxn>
                  <a:cxn ang="0">
                    <a:pos x="102" y="273"/>
                  </a:cxn>
                  <a:cxn ang="0">
                    <a:pos x="90" y="262"/>
                  </a:cxn>
                  <a:cxn ang="0">
                    <a:pos x="82" y="236"/>
                  </a:cxn>
                  <a:cxn ang="0">
                    <a:pos x="71" y="210"/>
                  </a:cxn>
                  <a:cxn ang="0">
                    <a:pos x="50" y="158"/>
                  </a:cxn>
                  <a:cxn ang="0">
                    <a:pos x="30" y="113"/>
                  </a:cxn>
                  <a:cxn ang="0">
                    <a:pos x="0" y="12"/>
                  </a:cxn>
                  <a:cxn ang="0">
                    <a:pos x="2" y="4"/>
                  </a:cxn>
                  <a:cxn ang="0">
                    <a:pos x="9" y="0"/>
                  </a:cxn>
                  <a:cxn ang="0">
                    <a:pos x="21" y="9"/>
                  </a:cxn>
                  <a:cxn ang="0">
                    <a:pos x="21" y="9"/>
                  </a:cxn>
                </a:cxnLst>
                <a:rect l="0" t="0" r="r" b="b"/>
                <a:pathLst>
                  <a:path w="111" h="273">
                    <a:moveTo>
                      <a:pt x="21" y="9"/>
                    </a:moveTo>
                    <a:lnTo>
                      <a:pt x="35" y="62"/>
                    </a:lnTo>
                    <a:lnTo>
                      <a:pt x="44" y="84"/>
                    </a:lnTo>
                    <a:lnTo>
                      <a:pt x="56" y="106"/>
                    </a:lnTo>
                    <a:lnTo>
                      <a:pt x="79" y="149"/>
                    </a:lnTo>
                    <a:lnTo>
                      <a:pt x="101" y="199"/>
                    </a:lnTo>
                    <a:lnTo>
                      <a:pt x="111" y="260"/>
                    </a:lnTo>
                    <a:lnTo>
                      <a:pt x="109" y="269"/>
                    </a:lnTo>
                    <a:lnTo>
                      <a:pt x="102" y="273"/>
                    </a:lnTo>
                    <a:lnTo>
                      <a:pt x="90" y="262"/>
                    </a:lnTo>
                    <a:lnTo>
                      <a:pt x="82" y="236"/>
                    </a:lnTo>
                    <a:lnTo>
                      <a:pt x="71" y="210"/>
                    </a:lnTo>
                    <a:lnTo>
                      <a:pt x="50" y="158"/>
                    </a:lnTo>
                    <a:lnTo>
                      <a:pt x="30" y="113"/>
                    </a:lnTo>
                    <a:lnTo>
                      <a:pt x="0" y="12"/>
                    </a:lnTo>
                    <a:lnTo>
                      <a:pt x="2" y="4"/>
                    </a:lnTo>
                    <a:lnTo>
                      <a:pt x="9" y="0"/>
                    </a:lnTo>
                    <a:lnTo>
                      <a:pt x="21" y="9"/>
                    </a:lnTo>
                    <a:lnTo>
                      <a:pt x="21" y="9"/>
                    </a:lnTo>
                    <a:close/>
                  </a:path>
                </a:pathLst>
              </a:custGeom>
              <a:solidFill>
                <a:srgbClr val="000000"/>
              </a:solidFill>
              <a:ln w="9525">
                <a:noFill/>
                <a:round/>
                <a:headEnd/>
                <a:tailEnd/>
              </a:ln>
            </p:spPr>
            <p:txBody>
              <a:bodyPr/>
              <a:lstStyle/>
              <a:p>
                <a:endParaRPr lang="tr-TR"/>
              </a:p>
            </p:txBody>
          </p:sp>
        </p:grpSp>
        <p:grpSp>
          <p:nvGrpSpPr>
            <p:cNvPr id="7" name="Group 279"/>
            <p:cNvGrpSpPr>
              <a:grpSpLocks/>
            </p:cNvGrpSpPr>
            <p:nvPr/>
          </p:nvGrpSpPr>
          <p:grpSpPr bwMode="auto">
            <a:xfrm>
              <a:off x="4416" y="3101"/>
              <a:ext cx="1056" cy="144"/>
              <a:chOff x="672" y="3216"/>
              <a:chExt cx="1056" cy="144"/>
            </a:xfrm>
          </p:grpSpPr>
          <p:sp>
            <p:nvSpPr>
              <p:cNvPr id="388376" name="Oval 280"/>
              <p:cNvSpPr>
                <a:spLocks noChangeArrowheads="1"/>
              </p:cNvSpPr>
              <p:nvPr/>
            </p:nvSpPr>
            <p:spPr bwMode="auto">
              <a:xfrm>
                <a:off x="672" y="3216"/>
                <a:ext cx="144" cy="144"/>
              </a:xfrm>
              <a:prstGeom prst="ellipse">
                <a:avLst/>
              </a:prstGeom>
              <a:noFill/>
              <a:ln w="19050">
                <a:solidFill>
                  <a:schemeClr val="tx1"/>
                </a:solidFill>
                <a:miter lim="800000"/>
                <a:headEnd/>
                <a:tailEnd/>
              </a:ln>
              <a:effectLst/>
            </p:spPr>
            <p:txBody>
              <a:bodyPr wrap="none" anchor="ctr"/>
              <a:lstStyle/>
              <a:p>
                <a:endParaRPr lang="tr-TR"/>
              </a:p>
            </p:txBody>
          </p:sp>
          <p:sp>
            <p:nvSpPr>
              <p:cNvPr id="388377" name="Line 281"/>
              <p:cNvSpPr>
                <a:spLocks noChangeShapeType="1"/>
              </p:cNvSpPr>
              <p:nvPr/>
            </p:nvSpPr>
            <p:spPr bwMode="auto">
              <a:xfrm>
                <a:off x="816" y="3292"/>
                <a:ext cx="768" cy="0"/>
              </a:xfrm>
              <a:prstGeom prst="line">
                <a:avLst/>
              </a:prstGeom>
              <a:noFill/>
              <a:ln w="19050">
                <a:solidFill>
                  <a:schemeClr val="tx1"/>
                </a:solidFill>
                <a:miter lim="800000"/>
                <a:headEnd/>
                <a:tailEnd/>
              </a:ln>
              <a:effectLst/>
            </p:spPr>
            <p:txBody>
              <a:bodyPr/>
              <a:lstStyle/>
              <a:p>
                <a:endParaRPr lang="tr-TR"/>
              </a:p>
            </p:txBody>
          </p:sp>
          <p:sp>
            <p:nvSpPr>
              <p:cNvPr id="388378" name="Oval 282"/>
              <p:cNvSpPr>
                <a:spLocks noChangeArrowheads="1"/>
              </p:cNvSpPr>
              <p:nvPr/>
            </p:nvSpPr>
            <p:spPr bwMode="auto">
              <a:xfrm>
                <a:off x="1584" y="3216"/>
                <a:ext cx="144" cy="144"/>
              </a:xfrm>
              <a:prstGeom prst="ellipse">
                <a:avLst/>
              </a:prstGeom>
              <a:noFill/>
              <a:ln w="19050">
                <a:solidFill>
                  <a:schemeClr val="tx1"/>
                </a:solidFill>
                <a:miter lim="800000"/>
                <a:headEnd/>
                <a:tailEnd/>
              </a:ln>
              <a:effectLst/>
            </p:spPr>
            <p:txBody>
              <a:bodyPr wrap="none" anchor="ctr"/>
              <a:lstStyle/>
              <a:p>
                <a:endParaRPr lang="tr-TR"/>
              </a:p>
            </p:txBody>
          </p:sp>
        </p:grpSp>
      </p:grpSp>
      <p:grpSp>
        <p:nvGrpSpPr>
          <p:cNvPr id="8" name="Group 388"/>
          <p:cNvGrpSpPr>
            <a:grpSpLocks/>
          </p:cNvGrpSpPr>
          <p:nvPr/>
        </p:nvGrpSpPr>
        <p:grpSpPr bwMode="auto">
          <a:xfrm flipH="1">
            <a:off x="4191000" y="4572000"/>
            <a:ext cx="1676400" cy="858838"/>
            <a:chOff x="2640" y="2880"/>
            <a:chExt cx="1056" cy="541"/>
          </a:xfrm>
        </p:grpSpPr>
        <p:grpSp>
          <p:nvGrpSpPr>
            <p:cNvPr id="9" name="Group 283"/>
            <p:cNvGrpSpPr>
              <a:grpSpLocks/>
            </p:cNvGrpSpPr>
            <p:nvPr/>
          </p:nvGrpSpPr>
          <p:grpSpPr bwMode="auto">
            <a:xfrm>
              <a:off x="2948" y="2880"/>
              <a:ext cx="371" cy="541"/>
              <a:chOff x="2183" y="915"/>
              <a:chExt cx="1591" cy="2317"/>
            </a:xfrm>
          </p:grpSpPr>
          <p:sp>
            <p:nvSpPr>
              <p:cNvPr id="388380" name="Freeform 284"/>
              <p:cNvSpPr>
                <a:spLocks/>
              </p:cNvSpPr>
              <p:nvPr/>
            </p:nvSpPr>
            <p:spPr bwMode="auto">
              <a:xfrm>
                <a:off x="2255" y="925"/>
                <a:ext cx="1516" cy="2212"/>
              </a:xfrm>
              <a:custGeom>
                <a:avLst/>
                <a:gdLst/>
                <a:ahLst/>
                <a:cxnLst>
                  <a:cxn ang="0">
                    <a:pos x="627" y="0"/>
                  </a:cxn>
                  <a:cxn ang="0">
                    <a:pos x="768" y="21"/>
                  </a:cxn>
                  <a:cxn ang="0">
                    <a:pos x="842" y="53"/>
                  </a:cxn>
                  <a:cxn ang="0">
                    <a:pos x="863" y="211"/>
                  </a:cxn>
                  <a:cxn ang="0">
                    <a:pos x="853" y="338"/>
                  </a:cxn>
                  <a:cxn ang="0">
                    <a:pos x="896" y="398"/>
                  </a:cxn>
                  <a:cxn ang="0">
                    <a:pos x="1134" y="535"/>
                  </a:cxn>
                  <a:cxn ang="0">
                    <a:pos x="1204" y="618"/>
                  </a:cxn>
                  <a:cxn ang="0">
                    <a:pos x="1202" y="998"/>
                  </a:cxn>
                  <a:cxn ang="0">
                    <a:pos x="1381" y="1369"/>
                  </a:cxn>
                  <a:cxn ang="0">
                    <a:pos x="1211" y="1506"/>
                  </a:cxn>
                  <a:cxn ang="0">
                    <a:pos x="1199" y="1609"/>
                  </a:cxn>
                  <a:cxn ang="0">
                    <a:pos x="1354" y="1723"/>
                  </a:cxn>
                  <a:cxn ang="0">
                    <a:pos x="1405" y="1871"/>
                  </a:cxn>
                  <a:cxn ang="0">
                    <a:pos x="1484" y="1910"/>
                  </a:cxn>
                  <a:cxn ang="0">
                    <a:pos x="1471" y="2110"/>
                  </a:cxn>
                  <a:cxn ang="0">
                    <a:pos x="1249" y="2212"/>
                  </a:cxn>
                  <a:cxn ang="0">
                    <a:pos x="1166" y="2112"/>
                  </a:cxn>
                  <a:cxn ang="0">
                    <a:pos x="1100" y="1830"/>
                  </a:cxn>
                  <a:cxn ang="0">
                    <a:pos x="740" y="1647"/>
                  </a:cxn>
                  <a:cxn ang="0">
                    <a:pos x="748" y="1756"/>
                  </a:cxn>
                  <a:cxn ang="0">
                    <a:pos x="840" y="1896"/>
                  </a:cxn>
                  <a:cxn ang="0">
                    <a:pos x="789" y="1988"/>
                  </a:cxn>
                  <a:cxn ang="0">
                    <a:pos x="604" y="2063"/>
                  </a:cxn>
                  <a:cxn ang="0">
                    <a:pos x="366" y="1997"/>
                  </a:cxn>
                  <a:cxn ang="0">
                    <a:pos x="544" y="1903"/>
                  </a:cxn>
                  <a:cxn ang="0">
                    <a:pos x="544" y="1344"/>
                  </a:cxn>
                  <a:cxn ang="0">
                    <a:pos x="392" y="1155"/>
                  </a:cxn>
                  <a:cxn ang="0">
                    <a:pos x="563" y="1182"/>
                  </a:cxn>
                  <a:cxn ang="0">
                    <a:pos x="642" y="1092"/>
                  </a:cxn>
                  <a:cxn ang="0">
                    <a:pos x="535" y="1013"/>
                  </a:cxn>
                  <a:cxn ang="0">
                    <a:pos x="277" y="1120"/>
                  </a:cxn>
                  <a:cxn ang="0">
                    <a:pos x="199" y="1192"/>
                  </a:cxn>
                  <a:cxn ang="0">
                    <a:pos x="45" y="1120"/>
                  </a:cxn>
                  <a:cxn ang="0">
                    <a:pos x="6" y="1032"/>
                  </a:cxn>
                  <a:cxn ang="0">
                    <a:pos x="158" y="1066"/>
                  </a:cxn>
                  <a:cxn ang="0">
                    <a:pos x="220" y="1015"/>
                  </a:cxn>
                  <a:cxn ang="0">
                    <a:pos x="411" y="791"/>
                  </a:cxn>
                  <a:cxn ang="0">
                    <a:pos x="508" y="597"/>
                  </a:cxn>
                  <a:cxn ang="0">
                    <a:pos x="590" y="424"/>
                  </a:cxn>
                  <a:cxn ang="0">
                    <a:pos x="526" y="264"/>
                  </a:cxn>
                  <a:cxn ang="0">
                    <a:pos x="471" y="71"/>
                  </a:cxn>
                </a:cxnLst>
                <a:rect l="0" t="0" r="r" b="b"/>
                <a:pathLst>
                  <a:path w="1516" h="2212">
                    <a:moveTo>
                      <a:pt x="535" y="46"/>
                    </a:moveTo>
                    <a:lnTo>
                      <a:pt x="578" y="12"/>
                    </a:lnTo>
                    <a:lnTo>
                      <a:pt x="627" y="0"/>
                    </a:lnTo>
                    <a:lnTo>
                      <a:pt x="711" y="0"/>
                    </a:lnTo>
                    <a:lnTo>
                      <a:pt x="748" y="9"/>
                    </a:lnTo>
                    <a:lnTo>
                      <a:pt x="768" y="21"/>
                    </a:lnTo>
                    <a:lnTo>
                      <a:pt x="776" y="36"/>
                    </a:lnTo>
                    <a:lnTo>
                      <a:pt x="808" y="32"/>
                    </a:lnTo>
                    <a:lnTo>
                      <a:pt x="842" y="53"/>
                    </a:lnTo>
                    <a:lnTo>
                      <a:pt x="865" y="81"/>
                    </a:lnTo>
                    <a:lnTo>
                      <a:pt x="874" y="132"/>
                    </a:lnTo>
                    <a:lnTo>
                      <a:pt x="863" y="211"/>
                    </a:lnTo>
                    <a:lnTo>
                      <a:pt x="855" y="240"/>
                    </a:lnTo>
                    <a:lnTo>
                      <a:pt x="863" y="307"/>
                    </a:lnTo>
                    <a:lnTo>
                      <a:pt x="853" y="338"/>
                    </a:lnTo>
                    <a:lnTo>
                      <a:pt x="851" y="377"/>
                    </a:lnTo>
                    <a:lnTo>
                      <a:pt x="880" y="377"/>
                    </a:lnTo>
                    <a:lnTo>
                      <a:pt x="896" y="398"/>
                    </a:lnTo>
                    <a:lnTo>
                      <a:pt x="909" y="446"/>
                    </a:lnTo>
                    <a:lnTo>
                      <a:pt x="941" y="454"/>
                    </a:lnTo>
                    <a:lnTo>
                      <a:pt x="1134" y="535"/>
                    </a:lnTo>
                    <a:lnTo>
                      <a:pt x="1161" y="567"/>
                    </a:lnTo>
                    <a:lnTo>
                      <a:pt x="1192" y="593"/>
                    </a:lnTo>
                    <a:lnTo>
                      <a:pt x="1204" y="618"/>
                    </a:lnTo>
                    <a:lnTo>
                      <a:pt x="1217" y="676"/>
                    </a:lnTo>
                    <a:lnTo>
                      <a:pt x="1219" y="825"/>
                    </a:lnTo>
                    <a:lnTo>
                      <a:pt x="1202" y="998"/>
                    </a:lnTo>
                    <a:lnTo>
                      <a:pt x="1309" y="1173"/>
                    </a:lnTo>
                    <a:lnTo>
                      <a:pt x="1377" y="1293"/>
                    </a:lnTo>
                    <a:lnTo>
                      <a:pt x="1381" y="1369"/>
                    </a:lnTo>
                    <a:lnTo>
                      <a:pt x="1324" y="1418"/>
                    </a:lnTo>
                    <a:lnTo>
                      <a:pt x="1249" y="1437"/>
                    </a:lnTo>
                    <a:lnTo>
                      <a:pt x="1211" y="1506"/>
                    </a:lnTo>
                    <a:lnTo>
                      <a:pt x="1171" y="1560"/>
                    </a:lnTo>
                    <a:lnTo>
                      <a:pt x="1164" y="1579"/>
                    </a:lnTo>
                    <a:lnTo>
                      <a:pt x="1199" y="1609"/>
                    </a:lnTo>
                    <a:lnTo>
                      <a:pt x="1196" y="1675"/>
                    </a:lnTo>
                    <a:lnTo>
                      <a:pt x="1235" y="1677"/>
                    </a:lnTo>
                    <a:lnTo>
                      <a:pt x="1354" y="1723"/>
                    </a:lnTo>
                    <a:lnTo>
                      <a:pt x="1392" y="1770"/>
                    </a:lnTo>
                    <a:lnTo>
                      <a:pt x="1405" y="1841"/>
                    </a:lnTo>
                    <a:lnTo>
                      <a:pt x="1405" y="1871"/>
                    </a:lnTo>
                    <a:lnTo>
                      <a:pt x="1407" y="1888"/>
                    </a:lnTo>
                    <a:lnTo>
                      <a:pt x="1443" y="1881"/>
                    </a:lnTo>
                    <a:lnTo>
                      <a:pt x="1484" y="1910"/>
                    </a:lnTo>
                    <a:lnTo>
                      <a:pt x="1516" y="1957"/>
                    </a:lnTo>
                    <a:lnTo>
                      <a:pt x="1509" y="2029"/>
                    </a:lnTo>
                    <a:lnTo>
                      <a:pt x="1471" y="2110"/>
                    </a:lnTo>
                    <a:lnTo>
                      <a:pt x="1430" y="2087"/>
                    </a:lnTo>
                    <a:lnTo>
                      <a:pt x="1358" y="2210"/>
                    </a:lnTo>
                    <a:lnTo>
                      <a:pt x="1249" y="2212"/>
                    </a:lnTo>
                    <a:lnTo>
                      <a:pt x="1138" y="2176"/>
                    </a:lnTo>
                    <a:lnTo>
                      <a:pt x="1136" y="2138"/>
                    </a:lnTo>
                    <a:lnTo>
                      <a:pt x="1166" y="2112"/>
                    </a:lnTo>
                    <a:lnTo>
                      <a:pt x="1241" y="2088"/>
                    </a:lnTo>
                    <a:lnTo>
                      <a:pt x="1254" y="2044"/>
                    </a:lnTo>
                    <a:lnTo>
                      <a:pt x="1100" y="1830"/>
                    </a:lnTo>
                    <a:lnTo>
                      <a:pt x="870" y="1526"/>
                    </a:lnTo>
                    <a:lnTo>
                      <a:pt x="715" y="1604"/>
                    </a:lnTo>
                    <a:lnTo>
                      <a:pt x="740" y="1647"/>
                    </a:lnTo>
                    <a:lnTo>
                      <a:pt x="713" y="1698"/>
                    </a:lnTo>
                    <a:lnTo>
                      <a:pt x="734" y="1715"/>
                    </a:lnTo>
                    <a:lnTo>
                      <a:pt x="748" y="1756"/>
                    </a:lnTo>
                    <a:lnTo>
                      <a:pt x="804" y="1794"/>
                    </a:lnTo>
                    <a:lnTo>
                      <a:pt x="836" y="1832"/>
                    </a:lnTo>
                    <a:lnTo>
                      <a:pt x="840" y="1896"/>
                    </a:lnTo>
                    <a:lnTo>
                      <a:pt x="820" y="1918"/>
                    </a:lnTo>
                    <a:lnTo>
                      <a:pt x="784" y="1928"/>
                    </a:lnTo>
                    <a:lnTo>
                      <a:pt x="789" y="1988"/>
                    </a:lnTo>
                    <a:lnTo>
                      <a:pt x="717" y="2029"/>
                    </a:lnTo>
                    <a:lnTo>
                      <a:pt x="679" y="2018"/>
                    </a:lnTo>
                    <a:lnTo>
                      <a:pt x="604" y="2063"/>
                    </a:lnTo>
                    <a:lnTo>
                      <a:pt x="475" y="2052"/>
                    </a:lnTo>
                    <a:lnTo>
                      <a:pt x="387" y="2038"/>
                    </a:lnTo>
                    <a:lnTo>
                      <a:pt x="366" y="1997"/>
                    </a:lnTo>
                    <a:lnTo>
                      <a:pt x="378" y="1954"/>
                    </a:lnTo>
                    <a:lnTo>
                      <a:pt x="440" y="1937"/>
                    </a:lnTo>
                    <a:lnTo>
                      <a:pt x="544" y="1903"/>
                    </a:lnTo>
                    <a:lnTo>
                      <a:pt x="584" y="1871"/>
                    </a:lnTo>
                    <a:lnTo>
                      <a:pt x="501" y="1540"/>
                    </a:lnTo>
                    <a:lnTo>
                      <a:pt x="544" y="1344"/>
                    </a:lnTo>
                    <a:lnTo>
                      <a:pt x="432" y="1215"/>
                    </a:lnTo>
                    <a:lnTo>
                      <a:pt x="392" y="1184"/>
                    </a:lnTo>
                    <a:lnTo>
                      <a:pt x="392" y="1155"/>
                    </a:lnTo>
                    <a:lnTo>
                      <a:pt x="407" y="1153"/>
                    </a:lnTo>
                    <a:lnTo>
                      <a:pt x="487" y="1184"/>
                    </a:lnTo>
                    <a:lnTo>
                      <a:pt x="563" y="1182"/>
                    </a:lnTo>
                    <a:lnTo>
                      <a:pt x="588" y="1190"/>
                    </a:lnTo>
                    <a:lnTo>
                      <a:pt x="588" y="1145"/>
                    </a:lnTo>
                    <a:lnTo>
                      <a:pt x="642" y="1092"/>
                    </a:lnTo>
                    <a:lnTo>
                      <a:pt x="614" y="1003"/>
                    </a:lnTo>
                    <a:lnTo>
                      <a:pt x="580" y="968"/>
                    </a:lnTo>
                    <a:lnTo>
                      <a:pt x="535" y="1013"/>
                    </a:lnTo>
                    <a:lnTo>
                      <a:pt x="374" y="1109"/>
                    </a:lnTo>
                    <a:lnTo>
                      <a:pt x="320" y="1124"/>
                    </a:lnTo>
                    <a:lnTo>
                      <a:pt x="277" y="1120"/>
                    </a:lnTo>
                    <a:lnTo>
                      <a:pt x="248" y="1160"/>
                    </a:lnTo>
                    <a:lnTo>
                      <a:pt x="214" y="1147"/>
                    </a:lnTo>
                    <a:lnTo>
                      <a:pt x="199" y="1192"/>
                    </a:lnTo>
                    <a:lnTo>
                      <a:pt x="128" y="1218"/>
                    </a:lnTo>
                    <a:lnTo>
                      <a:pt x="56" y="1194"/>
                    </a:lnTo>
                    <a:lnTo>
                      <a:pt x="45" y="1120"/>
                    </a:lnTo>
                    <a:lnTo>
                      <a:pt x="66" y="1101"/>
                    </a:lnTo>
                    <a:lnTo>
                      <a:pt x="0" y="1052"/>
                    </a:lnTo>
                    <a:lnTo>
                      <a:pt x="6" y="1032"/>
                    </a:lnTo>
                    <a:lnTo>
                      <a:pt x="68" y="1026"/>
                    </a:lnTo>
                    <a:lnTo>
                      <a:pt x="124" y="1042"/>
                    </a:lnTo>
                    <a:lnTo>
                      <a:pt x="158" y="1066"/>
                    </a:lnTo>
                    <a:lnTo>
                      <a:pt x="181" y="1060"/>
                    </a:lnTo>
                    <a:lnTo>
                      <a:pt x="183" y="1032"/>
                    </a:lnTo>
                    <a:lnTo>
                      <a:pt x="220" y="1015"/>
                    </a:lnTo>
                    <a:lnTo>
                      <a:pt x="214" y="992"/>
                    </a:lnTo>
                    <a:lnTo>
                      <a:pt x="384" y="814"/>
                    </a:lnTo>
                    <a:lnTo>
                      <a:pt x="411" y="791"/>
                    </a:lnTo>
                    <a:lnTo>
                      <a:pt x="427" y="748"/>
                    </a:lnTo>
                    <a:lnTo>
                      <a:pt x="493" y="624"/>
                    </a:lnTo>
                    <a:lnTo>
                      <a:pt x="508" y="597"/>
                    </a:lnTo>
                    <a:lnTo>
                      <a:pt x="582" y="552"/>
                    </a:lnTo>
                    <a:lnTo>
                      <a:pt x="639" y="484"/>
                    </a:lnTo>
                    <a:lnTo>
                      <a:pt x="590" y="424"/>
                    </a:lnTo>
                    <a:lnTo>
                      <a:pt x="544" y="336"/>
                    </a:lnTo>
                    <a:lnTo>
                      <a:pt x="550" y="293"/>
                    </a:lnTo>
                    <a:lnTo>
                      <a:pt x="526" y="264"/>
                    </a:lnTo>
                    <a:lnTo>
                      <a:pt x="522" y="157"/>
                    </a:lnTo>
                    <a:lnTo>
                      <a:pt x="475" y="143"/>
                    </a:lnTo>
                    <a:lnTo>
                      <a:pt x="471" y="71"/>
                    </a:lnTo>
                    <a:lnTo>
                      <a:pt x="535" y="46"/>
                    </a:lnTo>
                    <a:lnTo>
                      <a:pt x="535" y="46"/>
                    </a:lnTo>
                    <a:close/>
                  </a:path>
                </a:pathLst>
              </a:custGeom>
              <a:solidFill>
                <a:srgbClr val="FFFFFF"/>
              </a:solidFill>
              <a:ln w="9525">
                <a:noFill/>
                <a:round/>
                <a:headEnd/>
                <a:tailEnd/>
              </a:ln>
            </p:spPr>
            <p:txBody>
              <a:bodyPr/>
              <a:lstStyle/>
              <a:p>
                <a:endParaRPr lang="tr-TR"/>
              </a:p>
            </p:txBody>
          </p:sp>
          <p:sp>
            <p:nvSpPr>
              <p:cNvPr id="388381" name="Freeform 285"/>
              <p:cNvSpPr>
                <a:spLocks/>
              </p:cNvSpPr>
              <p:nvPr/>
            </p:nvSpPr>
            <p:spPr bwMode="auto">
              <a:xfrm>
                <a:off x="2530" y="3043"/>
                <a:ext cx="1215" cy="189"/>
              </a:xfrm>
              <a:custGeom>
                <a:avLst/>
                <a:gdLst/>
                <a:ahLst/>
                <a:cxnLst>
                  <a:cxn ang="0">
                    <a:pos x="442" y="0"/>
                  </a:cxn>
                  <a:cxn ang="0">
                    <a:pos x="305" y="2"/>
                  </a:cxn>
                  <a:cxn ang="0">
                    <a:pos x="105" y="8"/>
                  </a:cxn>
                  <a:cxn ang="0">
                    <a:pos x="13" y="28"/>
                  </a:cxn>
                  <a:cxn ang="0">
                    <a:pos x="0" y="43"/>
                  </a:cxn>
                  <a:cxn ang="0">
                    <a:pos x="28" y="60"/>
                  </a:cxn>
                  <a:cxn ang="0">
                    <a:pos x="154" y="60"/>
                  </a:cxn>
                  <a:cxn ang="0">
                    <a:pos x="81" y="94"/>
                  </a:cxn>
                  <a:cxn ang="0">
                    <a:pos x="75" y="122"/>
                  </a:cxn>
                  <a:cxn ang="0">
                    <a:pos x="139" y="148"/>
                  </a:cxn>
                  <a:cxn ang="0">
                    <a:pos x="245" y="144"/>
                  </a:cxn>
                  <a:cxn ang="0">
                    <a:pos x="479" y="135"/>
                  </a:cxn>
                  <a:cxn ang="0">
                    <a:pos x="499" y="163"/>
                  </a:cxn>
                  <a:cxn ang="0">
                    <a:pos x="599" y="189"/>
                  </a:cxn>
                  <a:cxn ang="0">
                    <a:pos x="876" y="186"/>
                  </a:cxn>
                  <a:cxn ang="0">
                    <a:pos x="1153" y="163"/>
                  </a:cxn>
                  <a:cxn ang="0">
                    <a:pos x="1215" y="117"/>
                  </a:cxn>
                  <a:cxn ang="0">
                    <a:pos x="1115" y="86"/>
                  </a:cxn>
                  <a:cxn ang="0">
                    <a:pos x="985" y="94"/>
                  </a:cxn>
                  <a:cxn ang="0">
                    <a:pos x="880" y="119"/>
                  </a:cxn>
                  <a:cxn ang="0">
                    <a:pos x="785" y="122"/>
                  </a:cxn>
                  <a:cxn ang="0">
                    <a:pos x="736" y="111"/>
                  </a:cxn>
                  <a:cxn ang="0">
                    <a:pos x="736" y="73"/>
                  </a:cxn>
                  <a:cxn ang="0">
                    <a:pos x="726" y="69"/>
                  </a:cxn>
                  <a:cxn ang="0">
                    <a:pos x="701" y="57"/>
                  </a:cxn>
                  <a:cxn ang="0">
                    <a:pos x="676" y="47"/>
                  </a:cxn>
                  <a:cxn ang="0">
                    <a:pos x="660" y="41"/>
                  </a:cxn>
                  <a:cxn ang="0">
                    <a:pos x="589" y="36"/>
                  </a:cxn>
                  <a:cxn ang="0">
                    <a:pos x="525" y="32"/>
                  </a:cxn>
                  <a:cxn ang="0">
                    <a:pos x="475" y="6"/>
                  </a:cxn>
                  <a:cxn ang="0">
                    <a:pos x="442" y="0"/>
                  </a:cxn>
                  <a:cxn ang="0">
                    <a:pos x="442" y="0"/>
                  </a:cxn>
                </a:cxnLst>
                <a:rect l="0" t="0" r="r" b="b"/>
                <a:pathLst>
                  <a:path w="1215" h="189">
                    <a:moveTo>
                      <a:pt x="442" y="0"/>
                    </a:moveTo>
                    <a:lnTo>
                      <a:pt x="305" y="2"/>
                    </a:lnTo>
                    <a:lnTo>
                      <a:pt x="105" y="8"/>
                    </a:lnTo>
                    <a:lnTo>
                      <a:pt x="13" y="28"/>
                    </a:lnTo>
                    <a:lnTo>
                      <a:pt x="0" y="43"/>
                    </a:lnTo>
                    <a:lnTo>
                      <a:pt x="28" y="60"/>
                    </a:lnTo>
                    <a:lnTo>
                      <a:pt x="154" y="60"/>
                    </a:lnTo>
                    <a:lnTo>
                      <a:pt x="81" y="94"/>
                    </a:lnTo>
                    <a:lnTo>
                      <a:pt x="75" y="122"/>
                    </a:lnTo>
                    <a:lnTo>
                      <a:pt x="139" y="148"/>
                    </a:lnTo>
                    <a:lnTo>
                      <a:pt x="245" y="144"/>
                    </a:lnTo>
                    <a:lnTo>
                      <a:pt x="479" y="135"/>
                    </a:lnTo>
                    <a:lnTo>
                      <a:pt x="499" y="163"/>
                    </a:lnTo>
                    <a:lnTo>
                      <a:pt x="599" y="189"/>
                    </a:lnTo>
                    <a:lnTo>
                      <a:pt x="876" y="186"/>
                    </a:lnTo>
                    <a:lnTo>
                      <a:pt x="1153" y="163"/>
                    </a:lnTo>
                    <a:lnTo>
                      <a:pt x="1215" y="117"/>
                    </a:lnTo>
                    <a:lnTo>
                      <a:pt x="1115" y="86"/>
                    </a:lnTo>
                    <a:lnTo>
                      <a:pt x="985" y="94"/>
                    </a:lnTo>
                    <a:lnTo>
                      <a:pt x="880" y="119"/>
                    </a:lnTo>
                    <a:lnTo>
                      <a:pt x="785" y="122"/>
                    </a:lnTo>
                    <a:lnTo>
                      <a:pt x="736" y="111"/>
                    </a:lnTo>
                    <a:lnTo>
                      <a:pt x="736" y="73"/>
                    </a:lnTo>
                    <a:lnTo>
                      <a:pt x="726" y="69"/>
                    </a:lnTo>
                    <a:lnTo>
                      <a:pt x="701" y="57"/>
                    </a:lnTo>
                    <a:lnTo>
                      <a:pt x="676" y="47"/>
                    </a:lnTo>
                    <a:lnTo>
                      <a:pt x="660" y="41"/>
                    </a:lnTo>
                    <a:lnTo>
                      <a:pt x="589" y="36"/>
                    </a:lnTo>
                    <a:lnTo>
                      <a:pt x="525" y="32"/>
                    </a:lnTo>
                    <a:lnTo>
                      <a:pt x="475" y="6"/>
                    </a:lnTo>
                    <a:lnTo>
                      <a:pt x="442" y="0"/>
                    </a:lnTo>
                    <a:lnTo>
                      <a:pt x="442" y="0"/>
                    </a:lnTo>
                    <a:close/>
                  </a:path>
                </a:pathLst>
              </a:custGeom>
              <a:solidFill>
                <a:srgbClr val="B2B2B2"/>
              </a:solidFill>
              <a:ln w="9525">
                <a:noFill/>
                <a:round/>
                <a:headEnd/>
                <a:tailEnd/>
              </a:ln>
            </p:spPr>
            <p:txBody>
              <a:bodyPr/>
              <a:lstStyle/>
              <a:p>
                <a:endParaRPr lang="tr-TR"/>
              </a:p>
            </p:txBody>
          </p:sp>
          <p:sp>
            <p:nvSpPr>
              <p:cNvPr id="388382" name="Freeform 286"/>
              <p:cNvSpPr>
                <a:spLocks/>
              </p:cNvSpPr>
              <p:nvPr/>
            </p:nvSpPr>
            <p:spPr bwMode="auto">
              <a:xfrm>
                <a:off x="2854" y="2814"/>
                <a:ext cx="103" cy="123"/>
              </a:xfrm>
              <a:custGeom>
                <a:avLst/>
                <a:gdLst/>
                <a:ahLst/>
                <a:cxnLst>
                  <a:cxn ang="0">
                    <a:pos x="20" y="0"/>
                  </a:cxn>
                  <a:cxn ang="0">
                    <a:pos x="0" y="123"/>
                  </a:cxn>
                  <a:cxn ang="0">
                    <a:pos x="103" y="50"/>
                  </a:cxn>
                  <a:cxn ang="0">
                    <a:pos x="20" y="0"/>
                  </a:cxn>
                  <a:cxn ang="0">
                    <a:pos x="20" y="0"/>
                  </a:cxn>
                </a:cxnLst>
                <a:rect l="0" t="0" r="r" b="b"/>
                <a:pathLst>
                  <a:path w="103" h="123">
                    <a:moveTo>
                      <a:pt x="20" y="0"/>
                    </a:moveTo>
                    <a:lnTo>
                      <a:pt x="0" y="123"/>
                    </a:lnTo>
                    <a:lnTo>
                      <a:pt x="103" y="50"/>
                    </a:lnTo>
                    <a:lnTo>
                      <a:pt x="20" y="0"/>
                    </a:lnTo>
                    <a:lnTo>
                      <a:pt x="20" y="0"/>
                    </a:lnTo>
                    <a:close/>
                  </a:path>
                </a:pathLst>
              </a:custGeom>
              <a:solidFill>
                <a:srgbClr val="7A7AAD"/>
              </a:solidFill>
              <a:ln w="9525">
                <a:noFill/>
                <a:round/>
                <a:headEnd/>
                <a:tailEnd/>
              </a:ln>
            </p:spPr>
            <p:txBody>
              <a:bodyPr/>
              <a:lstStyle/>
              <a:p>
                <a:endParaRPr lang="tr-TR"/>
              </a:p>
            </p:txBody>
          </p:sp>
          <p:sp>
            <p:nvSpPr>
              <p:cNvPr id="388383" name="Freeform 287"/>
              <p:cNvSpPr>
                <a:spLocks/>
              </p:cNvSpPr>
              <p:nvPr/>
            </p:nvSpPr>
            <p:spPr bwMode="auto">
              <a:xfrm>
                <a:off x="3608" y="2828"/>
                <a:ext cx="60" cy="156"/>
              </a:xfrm>
              <a:custGeom>
                <a:avLst/>
                <a:gdLst/>
                <a:ahLst/>
                <a:cxnLst>
                  <a:cxn ang="0">
                    <a:pos x="36" y="0"/>
                  </a:cxn>
                  <a:cxn ang="0">
                    <a:pos x="60" y="67"/>
                  </a:cxn>
                  <a:cxn ang="0">
                    <a:pos x="26" y="156"/>
                  </a:cxn>
                  <a:cxn ang="0">
                    <a:pos x="0" y="106"/>
                  </a:cxn>
                  <a:cxn ang="0">
                    <a:pos x="36" y="0"/>
                  </a:cxn>
                  <a:cxn ang="0">
                    <a:pos x="36" y="0"/>
                  </a:cxn>
                </a:cxnLst>
                <a:rect l="0" t="0" r="r" b="b"/>
                <a:pathLst>
                  <a:path w="60" h="156">
                    <a:moveTo>
                      <a:pt x="36" y="0"/>
                    </a:moveTo>
                    <a:lnTo>
                      <a:pt x="60" y="67"/>
                    </a:lnTo>
                    <a:lnTo>
                      <a:pt x="26" y="156"/>
                    </a:lnTo>
                    <a:lnTo>
                      <a:pt x="0" y="106"/>
                    </a:lnTo>
                    <a:lnTo>
                      <a:pt x="36" y="0"/>
                    </a:lnTo>
                    <a:lnTo>
                      <a:pt x="36" y="0"/>
                    </a:lnTo>
                    <a:close/>
                  </a:path>
                </a:pathLst>
              </a:custGeom>
              <a:solidFill>
                <a:srgbClr val="7A7AAD"/>
              </a:solidFill>
              <a:ln w="9525">
                <a:noFill/>
                <a:round/>
                <a:headEnd/>
                <a:tailEnd/>
              </a:ln>
            </p:spPr>
            <p:txBody>
              <a:bodyPr/>
              <a:lstStyle/>
              <a:p>
                <a:endParaRPr lang="tr-TR"/>
              </a:p>
            </p:txBody>
          </p:sp>
          <p:sp>
            <p:nvSpPr>
              <p:cNvPr id="388384" name="Freeform 288"/>
              <p:cNvSpPr>
                <a:spLocks/>
              </p:cNvSpPr>
              <p:nvPr/>
            </p:nvSpPr>
            <p:spPr bwMode="auto">
              <a:xfrm>
                <a:off x="2621" y="2779"/>
                <a:ext cx="418" cy="202"/>
              </a:xfrm>
              <a:custGeom>
                <a:avLst/>
                <a:gdLst/>
                <a:ahLst/>
                <a:cxnLst>
                  <a:cxn ang="0">
                    <a:pos x="6" y="127"/>
                  </a:cxn>
                  <a:cxn ang="0">
                    <a:pos x="34" y="114"/>
                  </a:cxn>
                  <a:cxn ang="0">
                    <a:pos x="86" y="140"/>
                  </a:cxn>
                  <a:cxn ang="0">
                    <a:pos x="104" y="111"/>
                  </a:cxn>
                  <a:cxn ang="0">
                    <a:pos x="149" y="145"/>
                  </a:cxn>
                  <a:cxn ang="0">
                    <a:pos x="133" y="95"/>
                  </a:cxn>
                  <a:cxn ang="0">
                    <a:pos x="191" y="87"/>
                  </a:cxn>
                  <a:cxn ang="0">
                    <a:pos x="169" y="51"/>
                  </a:cxn>
                  <a:cxn ang="0">
                    <a:pos x="195" y="0"/>
                  </a:cxn>
                  <a:cxn ang="0">
                    <a:pos x="243" y="51"/>
                  </a:cxn>
                  <a:cxn ang="0">
                    <a:pos x="248" y="127"/>
                  </a:cxn>
                  <a:cxn ang="0">
                    <a:pos x="306" y="72"/>
                  </a:cxn>
                  <a:cxn ang="0">
                    <a:pos x="418" y="74"/>
                  </a:cxn>
                  <a:cxn ang="0">
                    <a:pos x="389" y="114"/>
                  </a:cxn>
                  <a:cxn ang="0">
                    <a:pos x="403" y="127"/>
                  </a:cxn>
                  <a:cxn ang="0">
                    <a:pos x="394" y="155"/>
                  </a:cxn>
                  <a:cxn ang="0">
                    <a:pos x="355" y="184"/>
                  </a:cxn>
                  <a:cxn ang="0">
                    <a:pos x="313" y="164"/>
                  </a:cxn>
                  <a:cxn ang="0">
                    <a:pos x="266" y="202"/>
                  </a:cxn>
                  <a:cxn ang="0">
                    <a:pos x="201" y="202"/>
                  </a:cxn>
                  <a:cxn ang="0">
                    <a:pos x="71" y="179"/>
                  </a:cxn>
                  <a:cxn ang="0">
                    <a:pos x="21" y="184"/>
                  </a:cxn>
                  <a:cxn ang="0">
                    <a:pos x="0" y="152"/>
                  </a:cxn>
                  <a:cxn ang="0">
                    <a:pos x="6" y="127"/>
                  </a:cxn>
                  <a:cxn ang="0">
                    <a:pos x="6" y="127"/>
                  </a:cxn>
                </a:cxnLst>
                <a:rect l="0" t="0" r="r" b="b"/>
                <a:pathLst>
                  <a:path w="418" h="202">
                    <a:moveTo>
                      <a:pt x="6" y="127"/>
                    </a:moveTo>
                    <a:lnTo>
                      <a:pt x="34" y="114"/>
                    </a:lnTo>
                    <a:lnTo>
                      <a:pt x="86" y="140"/>
                    </a:lnTo>
                    <a:lnTo>
                      <a:pt x="104" y="111"/>
                    </a:lnTo>
                    <a:lnTo>
                      <a:pt x="149" y="145"/>
                    </a:lnTo>
                    <a:lnTo>
                      <a:pt x="133" y="95"/>
                    </a:lnTo>
                    <a:lnTo>
                      <a:pt x="191" y="87"/>
                    </a:lnTo>
                    <a:lnTo>
                      <a:pt x="169" y="51"/>
                    </a:lnTo>
                    <a:lnTo>
                      <a:pt x="195" y="0"/>
                    </a:lnTo>
                    <a:lnTo>
                      <a:pt x="243" y="51"/>
                    </a:lnTo>
                    <a:lnTo>
                      <a:pt x="248" y="127"/>
                    </a:lnTo>
                    <a:lnTo>
                      <a:pt x="306" y="72"/>
                    </a:lnTo>
                    <a:lnTo>
                      <a:pt x="418" y="74"/>
                    </a:lnTo>
                    <a:lnTo>
                      <a:pt x="389" y="114"/>
                    </a:lnTo>
                    <a:lnTo>
                      <a:pt x="403" y="127"/>
                    </a:lnTo>
                    <a:lnTo>
                      <a:pt x="394" y="155"/>
                    </a:lnTo>
                    <a:lnTo>
                      <a:pt x="355" y="184"/>
                    </a:lnTo>
                    <a:lnTo>
                      <a:pt x="313" y="164"/>
                    </a:lnTo>
                    <a:lnTo>
                      <a:pt x="266" y="202"/>
                    </a:lnTo>
                    <a:lnTo>
                      <a:pt x="201" y="202"/>
                    </a:lnTo>
                    <a:lnTo>
                      <a:pt x="71" y="179"/>
                    </a:lnTo>
                    <a:lnTo>
                      <a:pt x="21" y="184"/>
                    </a:lnTo>
                    <a:lnTo>
                      <a:pt x="0" y="152"/>
                    </a:lnTo>
                    <a:lnTo>
                      <a:pt x="6" y="127"/>
                    </a:lnTo>
                    <a:lnTo>
                      <a:pt x="6" y="127"/>
                    </a:lnTo>
                    <a:close/>
                  </a:path>
                </a:pathLst>
              </a:custGeom>
              <a:solidFill>
                <a:srgbClr val="CF8967"/>
              </a:solidFill>
              <a:ln w="9525">
                <a:noFill/>
                <a:round/>
                <a:headEnd/>
                <a:tailEnd/>
              </a:ln>
            </p:spPr>
            <p:txBody>
              <a:bodyPr/>
              <a:lstStyle/>
              <a:p>
                <a:endParaRPr lang="tr-TR"/>
              </a:p>
            </p:txBody>
          </p:sp>
          <p:sp>
            <p:nvSpPr>
              <p:cNvPr id="388385" name="Freeform 289"/>
              <p:cNvSpPr>
                <a:spLocks/>
              </p:cNvSpPr>
              <p:nvPr/>
            </p:nvSpPr>
            <p:spPr bwMode="auto">
              <a:xfrm>
                <a:off x="3409" y="2838"/>
                <a:ext cx="355" cy="300"/>
              </a:xfrm>
              <a:custGeom>
                <a:avLst/>
                <a:gdLst/>
                <a:ahLst/>
                <a:cxnLst>
                  <a:cxn ang="0">
                    <a:pos x="180" y="81"/>
                  </a:cxn>
                  <a:cxn ang="0">
                    <a:pos x="249" y="128"/>
                  </a:cxn>
                  <a:cxn ang="0">
                    <a:pos x="259" y="57"/>
                  </a:cxn>
                  <a:cxn ang="0">
                    <a:pos x="275" y="0"/>
                  </a:cxn>
                  <a:cxn ang="0">
                    <a:pos x="306" y="15"/>
                  </a:cxn>
                  <a:cxn ang="0">
                    <a:pos x="309" y="105"/>
                  </a:cxn>
                  <a:cxn ang="0">
                    <a:pos x="327" y="55"/>
                  </a:cxn>
                  <a:cxn ang="0">
                    <a:pos x="355" y="102"/>
                  </a:cxn>
                  <a:cxn ang="0">
                    <a:pos x="324" y="183"/>
                  </a:cxn>
                  <a:cxn ang="0">
                    <a:pos x="282" y="188"/>
                  </a:cxn>
                  <a:cxn ang="0">
                    <a:pos x="215" y="285"/>
                  </a:cxn>
                  <a:cxn ang="0">
                    <a:pos x="172" y="300"/>
                  </a:cxn>
                  <a:cxn ang="0">
                    <a:pos x="52" y="290"/>
                  </a:cxn>
                  <a:cxn ang="0">
                    <a:pos x="0" y="263"/>
                  </a:cxn>
                  <a:cxn ang="0">
                    <a:pos x="22" y="227"/>
                  </a:cxn>
                  <a:cxn ang="0">
                    <a:pos x="52" y="215"/>
                  </a:cxn>
                  <a:cxn ang="0">
                    <a:pos x="139" y="235"/>
                  </a:cxn>
                  <a:cxn ang="0">
                    <a:pos x="97" y="190"/>
                  </a:cxn>
                  <a:cxn ang="0">
                    <a:pos x="87" y="175"/>
                  </a:cxn>
                  <a:cxn ang="0">
                    <a:pos x="180" y="81"/>
                  </a:cxn>
                  <a:cxn ang="0">
                    <a:pos x="180" y="81"/>
                  </a:cxn>
                </a:cxnLst>
                <a:rect l="0" t="0" r="r" b="b"/>
                <a:pathLst>
                  <a:path w="355" h="300">
                    <a:moveTo>
                      <a:pt x="180" y="81"/>
                    </a:moveTo>
                    <a:lnTo>
                      <a:pt x="249" y="128"/>
                    </a:lnTo>
                    <a:lnTo>
                      <a:pt x="259" y="57"/>
                    </a:lnTo>
                    <a:lnTo>
                      <a:pt x="275" y="0"/>
                    </a:lnTo>
                    <a:lnTo>
                      <a:pt x="306" y="15"/>
                    </a:lnTo>
                    <a:lnTo>
                      <a:pt x="309" y="105"/>
                    </a:lnTo>
                    <a:lnTo>
                      <a:pt x="327" y="55"/>
                    </a:lnTo>
                    <a:lnTo>
                      <a:pt x="355" y="102"/>
                    </a:lnTo>
                    <a:lnTo>
                      <a:pt x="324" y="183"/>
                    </a:lnTo>
                    <a:lnTo>
                      <a:pt x="282" y="188"/>
                    </a:lnTo>
                    <a:lnTo>
                      <a:pt x="215" y="285"/>
                    </a:lnTo>
                    <a:lnTo>
                      <a:pt x="172" y="300"/>
                    </a:lnTo>
                    <a:lnTo>
                      <a:pt x="52" y="290"/>
                    </a:lnTo>
                    <a:lnTo>
                      <a:pt x="0" y="263"/>
                    </a:lnTo>
                    <a:lnTo>
                      <a:pt x="22" y="227"/>
                    </a:lnTo>
                    <a:lnTo>
                      <a:pt x="52" y="215"/>
                    </a:lnTo>
                    <a:lnTo>
                      <a:pt x="139" y="235"/>
                    </a:lnTo>
                    <a:lnTo>
                      <a:pt x="97" y="190"/>
                    </a:lnTo>
                    <a:lnTo>
                      <a:pt x="87" y="175"/>
                    </a:lnTo>
                    <a:lnTo>
                      <a:pt x="180" y="81"/>
                    </a:lnTo>
                    <a:lnTo>
                      <a:pt x="180" y="81"/>
                    </a:lnTo>
                    <a:close/>
                  </a:path>
                </a:pathLst>
              </a:custGeom>
              <a:solidFill>
                <a:srgbClr val="CF8967"/>
              </a:solidFill>
              <a:ln w="9525">
                <a:noFill/>
                <a:round/>
                <a:headEnd/>
                <a:tailEnd/>
              </a:ln>
            </p:spPr>
            <p:txBody>
              <a:bodyPr/>
              <a:lstStyle/>
              <a:p>
                <a:endParaRPr lang="tr-TR"/>
              </a:p>
            </p:txBody>
          </p:sp>
          <p:sp>
            <p:nvSpPr>
              <p:cNvPr id="388386" name="Freeform 290"/>
              <p:cNvSpPr>
                <a:spLocks/>
              </p:cNvSpPr>
              <p:nvPr/>
            </p:nvSpPr>
            <p:spPr bwMode="auto">
              <a:xfrm>
                <a:off x="3036" y="1149"/>
                <a:ext cx="68" cy="115"/>
              </a:xfrm>
              <a:custGeom>
                <a:avLst/>
                <a:gdLst/>
                <a:ahLst/>
                <a:cxnLst>
                  <a:cxn ang="0">
                    <a:pos x="48" y="21"/>
                  </a:cxn>
                  <a:cxn ang="0">
                    <a:pos x="26" y="0"/>
                  </a:cxn>
                  <a:cxn ang="0">
                    <a:pos x="0" y="13"/>
                  </a:cxn>
                  <a:cxn ang="0">
                    <a:pos x="13" y="50"/>
                  </a:cxn>
                  <a:cxn ang="0">
                    <a:pos x="13" y="79"/>
                  </a:cxn>
                  <a:cxn ang="0">
                    <a:pos x="45" y="68"/>
                  </a:cxn>
                  <a:cxn ang="0">
                    <a:pos x="48" y="115"/>
                  </a:cxn>
                  <a:cxn ang="0">
                    <a:pos x="68" y="73"/>
                  </a:cxn>
                  <a:cxn ang="0">
                    <a:pos x="36" y="42"/>
                  </a:cxn>
                  <a:cxn ang="0">
                    <a:pos x="48" y="21"/>
                  </a:cxn>
                  <a:cxn ang="0">
                    <a:pos x="48" y="21"/>
                  </a:cxn>
                </a:cxnLst>
                <a:rect l="0" t="0" r="r" b="b"/>
                <a:pathLst>
                  <a:path w="68" h="115">
                    <a:moveTo>
                      <a:pt x="48" y="21"/>
                    </a:moveTo>
                    <a:lnTo>
                      <a:pt x="26" y="0"/>
                    </a:lnTo>
                    <a:lnTo>
                      <a:pt x="0" y="13"/>
                    </a:lnTo>
                    <a:lnTo>
                      <a:pt x="13" y="50"/>
                    </a:lnTo>
                    <a:lnTo>
                      <a:pt x="13" y="79"/>
                    </a:lnTo>
                    <a:lnTo>
                      <a:pt x="45" y="68"/>
                    </a:lnTo>
                    <a:lnTo>
                      <a:pt x="48" y="115"/>
                    </a:lnTo>
                    <a:lnTo>
                      <a:pt x="68" y="73"/>
                    </a:lnTo>
                    <a:lnTo>
                      <a:pt x="36" y="42"/>
                    </a:lnTo>
                    <a:lnTo>
                      <a:pt x="48" y="21"/>
                    </a:lnTo>
                    <a:lnTo>
                      <a:pt x="48" y="21"/>
                    </a:lnTo>
                    <a:close/>
                  </a:path>
                </a:pathLst>
              </a:custGeom>
              <a:solidFill>
                <a:srgbClr val="FFD8C8"/>
              </a:solidFill>
              <a:ln w="9525">
                <a:noFill/>
                <a:round/>
                <a:headEnd/>
                <a:tailEnd/>
              </a:ln>
            </p:spPr>
            <p:txBody>
              <a:bodyPr/>
              <a:lstStyle/>
              <a:p>
                <a:endParaRPr lang="tr-TR"/>
              </a:p>
            </p:txBody>
          </p:sp>
          <p:sp>
            <p:nvSpPr>
              <p:cNvPr id="388387" name="Freeform 291"/>
              <p:cNvSpPr>
                <a:spLocks/>
              </p:cNvSpPr>
              <p:nvPr/>
            </p:nvSpPr>
            <p:spPr bwMode="auto">
              <a:xfrm>
                <a:off x="2742" y="946"/>
                <a:ext cx="354" cy="250"/>
              </a:xfrm>
              <a:custGeom>
                <a:avLst/>
                <a:gdLst/>
                <a:ahLst/>
                <a:cxnLst>
                  <a:cxn ang="0">
                    <a:pos x="0" y="85"/>
                  </a:cxn>
                  <a:cxn ang="0">
                    <a:pos x="23" y="130"/>
                  </a:cxn>
                  <a:cxn ang="0">
                    <a:pos x="78" y="140"/>
                  </a:cxn>
                  <a:cxn ang="0">
                    <a:pos x="130" y="125"/>
                  </a:cxn>
                  <a:cxn ang="0">
                    <a:pos x="150" y="70"/>
                  </a:cxn>
                  <a:cxn ang="0">
                    <a:pos x="208" y="67"/>
                  </a:cxn>
                  <a:cxn ang="0">
                    <a:pos x="240" y="80"/>
                  </a:cxn>
                  <a:cxn ang="0">
                    <a:pos x="229" y="103"/>
                  </a:cxn>
                  <a:cxn ang="0">
                    <a:pos x="260" y="125"/>
                  </a:cxn>
                  <a:cxn ang="0">
                    <a:pos x="242" y="145"/>
                  </a:cxn>
                  <a:cxn ang="0">
                    <a:pos x="252" y="172"/>
                  </a:cxn>
                  <a:cxn ang="0">
                    <a:pos x="275" y="198"/>
                  </a:cxn>
                  <a:cxn ang="0">
                    <a:pos x="275" y="221"/>
                  </a:cxn>
                  <a:cxn ang="0">
                    <a:pos x="292" y="250"/>
                  </a:cxn>
                  <a:cxn ang="0">
                    <a:pos x="318" y="250"/>
                  </a:cxn>
                  <a:cxn ang="0">
                    <a:pos x="330" y="221"/>
                  </a:cxn>
                  <a:cxn ang="0">
                    <a:pos x="352" y="213"/>
                  </a:cxn>
                  <a:cxn ang="0">
                    <a:pos x="354" y="175"/>
                  </a:cxn>
                  <a:cxn ang="0">
                    <a:pos x="335" y="161"/>
                  </a:cxn>
                  <a:cxn ang="0">
                    <a:pos x="354" y="140"/>
                  </a:cxn>
                  <a:cxn ang="0">
                    <a:pos x="335" y="96"/>
                  </a:cxn>
                  <a:cxn ang="0">
                    <a:pos x="312" y="72"/>
                  </a:cxn>
                  <a:cxn ang="0">
                    <a:pos x="347" y="62"/>
                  </a:cxn>
                  <a:cxn ang="0">
                    <a:pos x="310" y="41"/>
                  </a:cxn>
                  <a:cxn ang="0">
                    <a:pos x="270" y="41"/>
                  </a:cxn>
                  <a:cxn ang="0">
                    <a:pos x="250" y="18"/>
                  </a:cxn>
                  <a:cxn ang="0">
                    <a:pos x="190" y="0"/>
                  </a:cxn>
                  <a:cxn ang="0">
                    <a:pos x="150" y="10"/>
                  </a:cxn>
                  <a:cxn ang="0">
                    <a:pos x="203" y="30"/>
                  </a:cxn>
                  <a:cxn ang="0">
                    <a:pos x="158" y="28"/>
                  </a:cxn>
                  <a:cxn ang="0">
                    <a:pos x="103" y="23"/>
                  </a:cxn>
                  <a:cxn ang="0">
                    <a:pos x="75" y="41"/>
                  </a:cxn>
                  <a:cxn ang="0">
                    <a:pos x="114" y="54"/>
                  </a:cxn>
                  <a:cxn ang="0">
                    <a:pos x="83" y="75"/>
                  </a:cxn>
                  <a:cxn ang="0">
                    <a:pos x="43" y="67"/>
                  </a:cxn>
                  <a:cxn ang="0">
                    <a:pos x="18" y="65"/>
                  </a:cxn>
                  <a:cxn ang="0">
                    <a:pos x="0" y="85"/>
                  </a:cxn>
                  <a:cxn ang="0">
                    <a:pos x="0" y="85"/>
                  </a:cxn>
                </a:cxnLst>
                <a:rect l="0" t="0" r="r" b="b"/>
                <a:pathLst>
                  <a:path w="354" h="250">
                    <a:moveTo>
                      <a:pt x="0" y="85"/>
                    </a:moveTo>
                    <a:lnTo>
                      <a:pt x="23" y="130"/>
                    </a:lnTo>
                    <a:lnTo>
                      <a:pt x="78" y="140"/>
                    </a:lnTo>
                    <a:lnTo>
                      <a:pt x="130" y="125"/>
                    </a:lnTo>
                    <a:lnTo>
                      <a:pt x="150" y="70"/>
                    </a:lnTo>
                    <a:lnTo>
                      <a:pt x="208" y="67"/>
                    </a:lnTo>
                    <a:lnTo>
                      <a:pt x="240" y="80"/>
                    </a:lnTo>
                    <a:lnTo>
                      <a:pt x="229" y="103"/>
                    </a:lnTo>
                    <a:lnTo>
                      <a:pt x="260" y="125"/>
                    </a:lnTo>
                    <a:lnTo>
                      <a:pt x="242" y="145"/>
                    </a:lnTo>
                    <a:lnTo>
                      <a:pt x="252" y="172"/>
                    </a:lnTo>
                    <a:lnTo>
                      <a:pt x="275" y="198"/>
                    </a:lnTo>
                    <a:lnTo>
                      <a:pt x="275" y="221"/>
                    </a:lnTo>
                    <a:lnTo>
                      <a:pt x="292" y="250"/>
                    </a:lnTo>
                    <a:lnTo>
                      <a:pt x="318" y="250"/>
                    </a:lnTo>
                    <a:lnTo>
                      <a:pt x="330" y="221"/>
                    </a:lnTo>
                    <a:lnTo>
                      <a:pt x="352" y="213"/>
                    </a:lnTo>
                    <a:lnTo>
                      <a:pt x="354" y="175"/>
                    </a:lnTo>
                    <a:lnTo>
                      <a:pt x="335" y="161"/>
                    </a:lnTo>
                    <a:lnTo>
                      <a:pt x="354" y="140"/>
                    </a:lnTo>
                    <a:lnTo>
                      <a:pt x="335" y="96"/>
                    </a:lnTo>
                    <a:lnTo>
                      <a:pt x="312" y="72"/>
                    </a:lnTo>
                    <a:lnTo>
                      <a:pt x="347" y="62"/>
                    </a:lnTo>
                    <a:lnTo>
                      <a:pt x="310" y="41"/>
                    </a:lnTo>
                    <a:lnTo>
                      <a:pt x="270" y="41"/>
                    </a:lnTo>
                    <a:lnTo>
                      <a:pt x="250" y="18"/>
                    </a:lnTo>
                    <a:lnTo>
                      <a:pt x="190" y="0"/>
                    </a:lnTo>
                    <a:lnTo>
                      <a:pt x="150" y="10"/>
                    </a:lnTo>
                    <a:lnTo>
                      <a:pt x="203" y="30"/>
                    </a:lnTo>
                    <a:lnTo>
                      <a:pt x="158" y="28"/>
                    </a:lnTo>
                    <a:lnTo>
                      <a:pt x="103" y="23"/>
                    </a:lnTo>
                    <a:lnTo>
                      <a:pt x="75" y="41"/>
                    </a:lnTo>
                    <a:lnTo>
                      <a:pt x="114" y="54"/>
                    </a:lnTo>
                    <a:lnTo>
                      <a:pt x="83" y="75"/>
                    </a:lnTo>
                    <a:lnTo>
                      <a:pt x="43" y="67"/>
                    </a:lnTo>
                    <a:lnTo>
                      <a:pt x="18" y="65"/>
                    </a:lnTo>
                    <a:lnTo>
                      <a:pt x="0" y="85"/>
                    </a:lnTo>
                    <a:lnTo>
                      <a:pt x="0" y="85"/>
                    </a:lnTo>
                    <a:close/>
                  </a:path>
                </a:pathLst>
              </a:custGeom>
              <a:solidFill>
                <a:srgbClr val="CCC480"/>
              </a:solidFill>
              <a:ln w="9525">
                <a:noFill/>
                <a:round/>
                <a:headEnd/>
                <a:tailEnd/>
              </a:ln>
            </p:spPr>
            <p:txBody>
              <a:bodyPr/>
              <a:lstStyle/>
              <a:p>
                <a:endParaRPr lang="tr-TR"/>
              </a:p>
            </p:txBody>
          </p:sp>
          <p:sp>
            <p:nvSpPr>
              <p:cNvPr id="388388" name="Freeform 292"/>
              <p:cNvSpPr>
                <a:spLocks/>
              </p:cNvSpPr>
              <p:nvPr/>
            </p:nvSpPr>
            <p:spPr bwMode="auto">
              <a:xfrm>
                <a:off x="2909" y="1403"/>
                <a:ext cx="229" cy="245"/>
              </a:xfrm>
              <a:custGeom>
                <a:avLst/>
                <a:gdLst/>
                <a:ahLst/>
                <a:cxnLst>
                  <a:cxn ang="0">
                    <a:pos x="143" y="57"/>
                  </a:cxn>
                  <a:cxn ang="0">
                    <a:pos x="190" y="52"/>
                  </a:cxn>
                  <a:cxn ang="0">
                    <a:pos x="229" y="0"/>
                  </a:cxn>
                  <a:cxn ang="0">
                    <a:pos x="213" y="93"/>
                  </a:cxn>
                  <a:cxn ang="0">
                    <a:pos x="143" y="214"/>
                  </a:cxn>
                  <a:cxn ang="0">
                    <a:pos x="103" y="178"/>
                  </a:cxn>
                  <a:cxn ang="0">
                    <a:pos x="67" y="178"/>
                  </a:cxn>
                  <a:cxn ang="0">
                    <a:pos x="28" y="245"/>
                  </a:cxn>
                  <a:cxn ang="0">
                    <a:pos x="0" y="183"/>
                  </a:cxn>
                  <a:cxn ang="0">
                    <a:pos x="31" y="101"/>
                  </a:cxn>
                  <a:cxn ang="0">
                    <a:pos x="33" y="55"/>
                  </a:cxn>
                  <a:cxn ang="0">
                    <a:pos x="73" y="49"/>
                  </a:cxn>
                  <a:cxn ang="0">
                    <a:pos x="103" y="49"/>
                  </a:cxn>
                  <a:cxn ang="0">
                    <a:pos x="161" y="15"/>
                  </a:cxn>
                  <a:cxn ang="0">
                    <a:pos x="143" y="57"/>
                  </a:cxn>
                  <a:cxn ang="0">
                    <a:pos x="143" y="57"/>
                  </a:cxn>
                </a:cxnLst>
                <a:rect l="0" t="0" r="r" b="b"/>
                <a:pathLst>
                  <a:path w="229" h="245">
                    <a:moveTo>
                      <a:pt x="143" y="57"/>
                    </a:moveTo>
                    <a:lnTo>
                      <a:pt x="190" y="52"/>
                    </a:lnTo>
                    <a:lnTo>
                      <a:pt x="229" y="0"/>
                    </a:lnTo>
                    <a:lnTo>
                      <a:pt x="213" y="93"/>
                    </a:lnTo>
                    <a:lnTo>
                      <a:pt x="143" y="214"/>
                    </a:lnTo>
                    <a:lnTo>
                      <a:pt x="103" y="178"/>
                    </a:lnTo>
                    <a:lnTo>
                      <a:pt x="67" y="178"/>
                    </a:lnTo>
                    <a:lnTo>
                      <a:pt x="28" y="245"/>
                    </a:lnTo>
                    <a:lnTo>
                      <a:pt x="0" y="183"/>
                    </a:lnTo>
                    <a:lnTo>
                      <a:pt x="31" y="101"/>
                    </a:lnTo>
                    <a:lnTo>
                      <a:pt x="33" y="55"/>
                    </a:lnTo>
                    <a:lnTo>
                      <a:pt x="73" y="49"/>
                    </a:lnTo>
                    <a:lnTo>
                      <a:pt x="103" y="49"/>
                    </a:lnTo>
                    <a:lnTo>
                      <a:pt x="161" y="15"/>
                    </a:lnTo>
                    <a:lnTo>
                      <a:pt x="143" y="57"/>
                    </a:lnTo>
                    <a:lnTo>
                      <a:pt x="143" y="57"/>
                    </a:lnTo>
                    <a:close/>
                  </a:path>
                </a:pathLst>
              </a:custGeom>
              <a:solidFill>
                <a:srgbClr val="E0E0FF"/>
              </a:solidFill>
              <a:ln w="9525">
                <a:noFill/>
                <a:round/>
                <a:headEnd/>
                <a:tailEnd/>
              </a:ln>
            </p:spPr>
            <p:txBody>
              <a:bodyPr/>
              <a:lstStyle/>
              <a:p>
                <a:endParaRPr lang="tr-TR"/>
              </a:p>
            </p:txBody>
          </p:sp>
          <p:sp>
            <p:nvSpPr>
              <p:cNvPr id="388389" name="Freeform 293"/>
              <p:cNvSpPr>
                <a:spLocks/>
              </p:cNvSpPr>
              <p:nvPr/>
            </p:nvSpPr>
            <p:spPr bwMode="auto">
              <a:xfrm>
                <a:off x="2465" y="1938"/>
                <a:ext cx="78" cy="147"/>
              </a:xfrm>
              <a:custGeom>
                <a:avLst/>
                <a:gdLst/>
                <a:ahLst/>
                <a:cxnLst>
                  <a:cxn ang="0">
                    <a:pos x="15" y="40"/>
                  </a:cxn>
                  <a:cxn ang="0">
                    <a:pos x="25" y="0"/>
                  </a:cxn>
                  <a:cxn ang="0">
                    <a:pos x="47" y="24"/>
                  </a:cxn>
                  <a:cxn ang="0">
                    <a:pos x="78" y="108"/>
                  </a:cxn>
                  <a:cxn ang="0">
                    <a:pos x="38" y="147"/>
                  </a:cxn>
                  <a:cxn ang="0">
                    <a:pos x="0" y="63"/>
                  </a:cxn>
                  <a:cxn ang="0">
                    <a:pos x="30" y="66"/>
                  </a:cxn>
                  <a:cxn ang="0">
                    <a:pos x="15" y="40"/>
                  </a:cxn>
                  <a:cxn ang="0">
                    <a:pos x="15" y="40"/>
                  </a:cxn>
                </a:cxnLst>
                <a:rect l="0" t="0" r="r" b="b"/>
                <a:pathLst>
                  <a:path w="78" h="147">
                    <a:moveTo>
                      <a:pt x="15" y="40"/>
                    </a:moveTo>
                    <a:lnTo>
                      <a:pt x="25" y="0"/>
                    </a:lnTo>
                    <a:lnTo>
                      <a:pt x="47" y="24"/>
                    </a:lnTo>
                    <a:lnTo>
                      <a:pt x="78" y="108"/>
                    </a:lnTo>
                    <a:lnTo>
                      <a:pt x="38" y="147"/>
                    </a:lnTo>
                    <a:lnTo>
                      <a:pt x="0" y="63"/>
                    </a:lnTo>
                    <a:lnTo>
                      <a:pt x="30" y="66"/>
                    </a:lnTo>
                    <a:lnTo>
                      <a:pt x="15" y="40"/>
                    </a:lnTo>
                    <a:lnTo>
                      <a:pt x="15" y="40"/>
                    </a:lnTo>
                    <a:close/>
                  </a:path>
                </a:pathLst>
              </a:custGeom>
              <a:solidFill>
                <a:srgbClr val="E0E0FF"/>
              </a:solidFill>
              <a:ln w="9525">
                <a:noFill/>
                <a:round/>
                <a:headEnd/>
                <a:tailEnd/>
              </a:ln>
            </p:spPr>
            <p:txBody>
              <a:bodyPr/>
              <a:lstStyle/>
              <a:p>
                <a:endParaRPr lang="tr-TR"/>
              </a:p>
            </p:txBody>
          </p:sp>
          <p:sp>
            <p:nvSpPr>
              <p:cNvPr id="388390" name="Freeform 294"/>
              <p:cNvSpPr>
                <a:spLocks/>
              </p:cNvSpPr>
              <p:nvPr/>
            </p:nvSpPr>
            <p:spPr bwMode="auto">
              <a:xfrm>
                <a:off x="2490" y="1473"/>
                <a:ext cx="497" cy="578"/>
              </a:xfrm>
              <a:custGeom>
                <a:avLst/>
                <a:gdLst/>
                <a:ahLst/>
                <a:cxnLst>
                  <a:cxn ang="0">
                    <a:pos x="0" y="465"/>
                  </a:cxn>
                  <a:cxn ang="0">
                    <a:pos x="42" y="460"/>
                  </a:cxn>
                  <a:cxn ang="0">
                    <a:pos x="79" y="450"/>
                  </a:cxn>
                  <a:cxn ang="0">
                    <a:pos x="131" y="353"/>
                  </a:cxn>
                  <a:cxn ang="0">
                    <a:pos x="202" y="311"/>
                  </a:cxn>
                  <a:cxn ang="0">
                    <a:pos x="204" y="296"/>
                  </a:cxn>
                  <a:cxn ang="0">
                    <a:pos x="243" y="296"/>
                  </a:cxn>
                  <a:cxn ang="0">
                    <a:pos x="222" y="235"/>
                  </a:cxn>
                  <a:cxn ang="0">
                    <a:pos x="259" y="160"/>
                  </a:cxn>
                  <a:cxn ang="0">
                    <a:pos x="272" y="108"/>
                  </a:cxn>
                  <a:cxn ang="0">
                    <a:pos x="295" y="123"/>
                  </a:cxn>
                  <a:cxn ang="0">
                    <a:pos x="300" y="68"/>
                  </a:cxn>
                  <a:cxn ang="0">
                    <a:pos x="387" y="0"/>
                  </a:cxn>
                  <a:cxn ang="0">
                    <a:pos x="335" y="86"/>
                  </a:cxn>
                  <a:cxn ang="0">
                    <a:pos x="317" y="141"/>
                  </a:cxn>
                  <a:cxn ang="0">
                    <a:pos x="340" y="138"/>
                  </a:cxn>
                  <a:cxn ang="0">
                    <a:pos x="392" y="50"/>
                  </a:cxn>
                  <a:cxn ang="0">
                    <a:pos x="426" y="16"/>
                  </a:cxn>
                  <a:cxn ang="0">
                    <a:pos x="407" y="108"/>
                  </a:cxn>
                  <a:cxn ang="0">
                    <a:pos x="429" y="115"/>
                  </a:cxn>
                  <a:cxn ang="0">
                    <a:pos x="447" y="175"/>
                  </a:cxn>
                  <a:cxn ang="0">
                    <a:pos x="429" y="264"/>
                  </a:cxn>
                  <a:cxn ang="0">
                    <a:pos x="450" y="306"/>
                  </a:cxn>
                  <a:cxn ang="0">
                    <a:pos x="481" y="382"/>
                  </a:cxn>
                  <a:cxn ang="0">
                    <a:pos x="497" y="458"/>
                  </a:cxn>
                  <a:cxn ang="0">
                    <a:pos x="407" y="544"/>
                  </a:cxn>
                  <a:cxn ang="0">
                    <a:pos x="353" y="416"/>
                  </a:cxn>
                  <a:cxn ang="0">
                    <a:pos x="312" y="473"/>
                  </a:cxn>
                  <a:cxn ang="0">
                    <a:pos x="113" y="565"/>
                  </a:cxn>
                  <a:cxn ang="0">
                    <a:pos x="65" y="578"/>
                  </a:cxn>
                  <a:cxn ang="0">
                    <a:pos x="22" y="489"/>
                  </a:cxn>
                  <a:cxn ang="0">
                    <a:pos x="0" y="465"/>
                  </a:cxn>
                  <a:cxn ang="0">
                    <a:pos x="0" y="465"/>
                  </a:cxn>
                </a:cxnLst>
                <a:rect l="0" t="0" r="r" b="b"/>
                <a:pathLst>
                  <a:path w="497" h="578">
                    <a:moveTo>
                      <a:pt x="0" y="465"/>
                    </a:moveTo>
                    <a:lnTo>
                      <a:pt x="42" y="460"/>
                    </a:lnTo>
                    <a:lnTo>
                      <a:pt x="79" y="450"/>
                    </a:lnTo>
                    <a:lnTo>
                      <a:pt x="131" y="353"/>
                    </a:lnTo>
                    <a:lnTo>
                      <a:pt x="202" y="311"/>
                    </a:lnTo>
                    <a:lnTo>
                      <a:pt x="204" y="296"/>
                    </a:lnTo>
                    <a:lnTo>
                      <a:pt x="243" y="296"/>
                    </a:lnTo>
                    <a:lnTo>
                      <a:pt x="222" y="235"/>
                    </a:lnTo>
                    <a:lnTo>
                      <a:pt x="259" y="160"/>
                    </a:lnTo>
                    <a:lnTo>
                      <a:pt x="272" y="108"/>
                    </a:lnTo>
                    <a:lnTo>
                      <a:pt x="295" y="123"/>
                    </a:lnTo>
                    <a:lnTo>
                      <a:pt x="300" y="68"/>
                    </a:lnTo>
                    <a:lnTo>
                      <a:pt x="387" y="0"/>
                    </a:lnTo>
                    <a:lnTo>
                      <a:pt x="335" y="86"/>
                    </a:lnTo>
                    <a:lnTo>
                      <a:pt x="317" y="141"/>
                    </a:lnTo>
                    <a:lnTo>
                      <a:pt x="340" y="138"/>
                    </a:lnTo>
                    <a:lnTo>
                      <a:pt x="392" y="50"/>
                    </a:lnTo>
                    <a:lnTo>
                      <a:pt x="426" y="16"/>
                    </a:lnTo>
                    <a:lnTo>
                      <a:pt x="407" y="108"/>
                    </a:lnTo>
                    <a:lnTo>
                      <a:pt x="429" y="115"/>
                    </a:lnTo>
                    <a:lnTo>
                      <a:pt x="447" y="175"/>
                    </a:lnTo>
                    <a:lnTo>
                      <a:pt x="429" y="264"/>
                    </a:lnTo>
                    <a:lnTo>
                      <a:pt x="450" y="306"/>
                    </a:lnTo>
                    <a:lnTo>
                      <a:pt x="481" y="382"/>
                    </a:lnTo>
                    <a:lnTo>
                      <a:pt x="497" y="458"/>
                    </a:lnTo>
                    <a:lnTo>
                      <a:pt x="407" y="544"/>
                    </a:lnTo>
                    <a:lnTo>
                      <a:pt x="353" y="416"/>
                    </a:lnTo>
                    <a:lnTo>
                      <a:pt x="312" y="473"/>
                    </a:lnTo>
                    <a:lnTo>
                      <a:pt x="113" y="565"/>
                    </a:lnTo>
                    <a:lnTo>
                      <a:pt x="65" y="578"/>
                    </a:lnTo>
                    <a:lnTo>
                      <a:pt x="22" y="489"/>
                    </a:lnTo>
                    <a:lnTo>
                      <a:pt x="0" y="465"/>
                    </a:lnTo>
                    <a:lnTo>
                      <a:pt x="0" y="465"/>
                    </a:lnTo>
                    <a:close/>
                  </a:path>
                </a:pathLst>
              </a:custGeom>
              <a:solidFill>
                <a:srgbClr val="80B9DB"/>
              </a:solidFill>
              <a:ln w="9525">
                <a:noFill/>
                <a:round/>
                <a:headEnd/>
                <a:tailEnd/>
              </a:ln>
            </p:spPr>
            <p:txBody>
              <a:bodyPr/>
              <a:lstStyle/>
              <a:p>
                <a:endParaRPr lang="tr-TR"/>
              </a:p>
            </p:txBody>
          </p:sp>
          <p:sp>
            <p:nvSpPr>
              <p:cNvPr id="388391" name="Freeform 295"/>
              <p:cNvSpPr>
                <a:spLocks/>
              </p:cNvSpPr>
              <p:nvPr/>
            </p:nvSpPr>
            <p:spPr bwMode="auto">
              <a:xfrm>
                <a:off x="2705" y="1371"/>
                <a:ext cx="939" cy="1632"/>
              </a:xfrm>
              <a:custGeom>
                <a:avLst/>
                <a:gdLst/>
                <a:ahLst/>
                <a:cxnLst>
                  <a:cxn ang="0">
                    <a:pos x="164" y="720"/>
                  </a:cxn>
                  <a:cxn ang="0">
                    <a:pos x="247" y="712"/>
                  </a:cxn>
                  <a:cxn ang="0">
                    <a:pos x="365" y="547"/>
                  </a:cxn>
                  <a:cxn ang="0">
                    <a:pos x="464" y="492"/>
                  </a:cxn>
                  <a:cxn ang="0">
                    <a:pos x="524" y="332"/>
                  </a:cxn>
                  <a:cxn ang="0">
                    <a:pos x="446" y="363"/>
                  </a:cxn>
                  <a:cxn ang="0">
                    <a:pos x="376" y="440"/>
                  </a:cxn>
                  <a:cxn ang="0">
                    <a:pos x="352" y="283"/>
                  </a:cxn>
                  <a:cxn ang="0">
                    <a:pos x="389" y="186"/>
                  </a:cxn>
                  <a:cxn ang="0">
                    <a:pos x="436" y="21"/>
                  </a:cxn>
                  <a:cxn ang="0">
                    <a:pos x="480" y="45"/>
                  </a:cxn>
                  <a:cxn ang="0">
                    <a:pos x="647" y="108"/>
                  </a:cxn>
                  <a:cxn ang="0">
                    <a:pos x="668" y="128"/>
                  </a:cxn>
                  <a:cxn ang="0">
                    <a:pos x="741" y="217"/>
                  </a:cxn>
                  <a:cxn ang="0">
                    <a:pos x="762" y="442"/>
                  </a:cxn>
                  <a:cxn ang="0">
                    <a:pos x="751" y="605"/>
                  </a:cxn>
                  <a:cxn ang="0">
                    <a:pos x="869" y="815"/>
                  </a:cxn>
                  <a:cxn ang="0">
                    <a:pos x="903" y="902"/>
                  </a:cxn>
                  <a:cxn ang="0">
                    <a:pos x="817" y="985"/>
                  </a:cxn>
                  <a:cxn ang="0">
                    <a:pos x="764" y="1046"/>
                  </a:cxn>
                  <a:cxn ang="0">
                    <a:pos x="749" y="1163"/>
                  </a:cxn>
                  <a:cxn ang="0">
                    <a:pos x="741" y="1278"/>
                  </a:cxn>
                  <a:cxn ang="0">
                    <a:pos x="869" y="1310"/>
                  </a:cxn>
                  <a:cxn ang="0">
                    <a:pos x="929" y="1435"/>
                  </a:cxn>
                  <a:cxn ang="0">
                    <a:pos x="884" y="1548"/>
                  </a:cxn>
                  <a:cxn ang="0">
                    <a:pos x="781" y="1632"/>
                  </a:cxn>
                  <a:cxn ang="0">
                    <a:pos x="702" y="1550"/>
                  </a:cxn>
                  <a:cxn ang="0">
                    <a:pos x="606" y="1427"/>
                  </a:cxn>
                  <a:cxn ang="0">
                    <a:pos x="441" y="1336"/>
                  </a:cxn>
                  <a:cxn ang="0">
                    <a:pos x="302" y="1148"/>
                  </a:cxn>
                  <a:cxn ang="0">
                    <a:pos x="277" y="1200"/>
                  </a:cxn>
                  <a:cxn ang="0">
                    <a:pos x="255" y="1307"/>
                  </a:cxn>
                  <a:cxn ang="0">
                    <a:pos x="337" y="1372"/>
                  </a:cxn>
                  <a:cxn ang="0">
                    <a:pos x="381" y="1457"/>
                  </a:cxn>
                  <a:cxn ang="0">
                    <a:pos x="294" y="1475"/>
                  </a:cxn>
                  <a:cxn ang="0">
                    <a:pos x="149" y="1445"/>
                  </a:cxn>
                  <a:cxn ang="0">
                    <a:pos x="88" y="1412"/>
                  </a:cxn>
                  <a:cxn ang="0">
                    <a:pos x="60" y="1240"/>
                  </a:cxn>
                  <a:cxn ang="0">
                    <a:pos x="0" y="1048"/>
                  </a:cxn>
                  <a:cxn ang="0">
                    <a:pos x="72" y="942"/>
                  </a:cxn>
                  <a:cxn ang="0">
                    <a:pos x="140" y="897"/>
                  </a:cxn>
                  <a:cxn ang="0">
                    <a:pos x="217" y="800"/>
                  </a:cxn>
                  <a:cxn ang="0">
                    <a:pos x="164" y="740"/>
                  </a:cxn>
                </a:cxnLst>
                <a:rect l="0" t="0" r="r" b="b"/>
                <a:pathLst>
                  <a:path w="939" h="1632">
                    <a:moveTo>
                      <a:pt x="164" y="740"/>
                    </a:moveTo>
                    <a:lnTo>
                      <a:pt x="164" y="720"/>
                    </a:lnTo>
                    <a:lnTo>
                      <a:pt x="204" y="708"/>
                    </a:lnTo>
                    <a:lnTo>
                      <a:pt x="247" y="712"/>
                    </a:lnTo>
                    <a:lnTo>
                      <a:pt x="261" y="662"/>
                    </a:lnTo>
                    <a:lnTo>
                      <a:pt x="365" y="547"/>
                    </a:lnTo>
                    <a:lnTo>
                      <a:pt x="415" y="502"/>
                    </a:lnTo>
                    <a:lnTo>
                      <a:pt x="464" y="492"/>
                    </a:lnTo>
                    <a:lnTo>
                      <a:pt x="446" y="455"/>
                    </a:lnTo>
                    <a:lnTo>
                      <a:pt x="524" y="332"/>
                    </a:lnTo>
                    <a:lnTo>
                      <a:pt x="540" y="257"/>
                    </a:lnTo>
                    <a:lnTo>
                      <a:pt x="446" y="363"/>
                    </a:lnTo>
                    <a:lnTo>
                      <a:pt x="396" y="421"/>
                    </a:lnTo>
                    <a:lnTo>
                      <a:pt x="376" y="440"/>
                    </a:lnTo>
                    <a:lnTo>
                      <a:pt x="347" y="353"/>
                    </a:lnTo>
                    <a:lnTo>
                      <a:pt x="352" y="283"/>
                    </a:lnTo>
                    <a:lnTo>
                      <a:pt x="347" y="246"/>
                    </a:lnTo>
                    <a:lnTo>
                      <a:pt x="389" y="186"/>
                    </a:lnTo>
                    <a:lnTo>
                      <a:pt x="427" y="89"/>
                    </a:lnTo>
                    <a:lnTo>
                      <a:pt x="436" y="21"/>
                    </a:lnTo>
                    <a:lnTo>
                      <a:pt x="459" y="0"/>
                    </a:lnTo>
                    <a:lnTo>
                      <a:pt x="480" y="45"/>
                    </a:lnTo>
                    <a:lnTo>
                      <a:pt x="524" y="60"/>
                    </a:lnTo>
                    <a:lnTo>
                      <a:pt x="647" y="108"/>
                    </a:lnTo>
                    <a:lnTo>
                      <a:pt x="631" y="138"/>
                    </a:lnTo>
                    <a:lnTo>
                      <a:pt x="668" y="128"/>
                    </a:lnTo>
                    <a:lnTo>
                      <a:pt x="707" y="157"/>
                    </a:lnTo>
                    <a:lnTo>
                      <a:pt x="741" y="217"/>
                    </a:lnTo>
                    <a:lnTo>
                      <a:pt x="774" y="350"/>
                    </a:lnTo>
                    <a:lnTo>
                      <a:pt x="762" y="442"/>
                    </a:lnTo>
                    <a:lnTo>
                      <a:pt x="749" y="533"/>
                    </a:lnTo>
                    <a:lnTo>
                      <a:pt x="751" y="605"/>
                    </a:lnTo>
                    <a:lnTo>
                      <a:pt x="783" y="680"/>
                    </a:lnTo>
                    <a:lnTo>
                      <a:pt x="869" y="815"/>
                    </a:lnTo>
                    <a:lnTo>
                      <a:pt x="906" y="870"/>
                    </a:lnTo>
                    <a:lnTo>
                      <a:pt x="903" y="902"/>
                    </a:lnTo>
                    <a:lnTo>
                      <a:pt x="882" y="983"/>
                    </a:lnTo>
                    <a:lnTo>
                      <a:pt x="817" y="985"/>
                    </a:lnTo>
                    <a:lnTo>
                      <a:pt x="788" y="997"/>
                    </a:lnTo>
                    <a:lnTo>
                      <a:pt x="764" y="1046"/>
                    </a:lnTo>
                    <a:lnTo>
                      <a:pt x="712" y="1114"/>
                    </a:lnTo>
                    <a:lnTo>
                      <a:pt x="749" y="1163"/>
                    </a:lnTo>
                    <a:lnTo>
                      <a:pt x="739" y="1245"/>
                    </a:lnTo>
                    <a:lnTo>
                      <a:pt x="741" y="1278"/>
                    </a:lnTo>
                    <a:lnTo>
                      <a:pt x="767" y="1263"/>
                    </a:lnTo>
                    <a:lnTo>
                      <a:pt x="869" y="1310"/>
                    </a:lnTo>
                    <a:lnTo>
                      <a:pt x="913" y="1378"/>
                    </a:lnTo>
                    <a:lnTo>
                      <a:pt x="929" y="1435"/>
                    </a:lnTo>
                    <a:lnTo>
                      <a:pt x="939" y="1477"/>
                    </a:lnTo>
                    <a:lnTo>
                      <a:pt x="884" y="1548"/>
                    </a:lnTo>
                    <a:lnTo>
                      <a:pt x="799" y="1618"/>
                    </a:lnTo>
                    <a:lnTo>
                      <a:pt x="781" y="1632"/>
                    </a:lnTo>
                    <a:lnTo>
                      <a:pt x="739" y="1620"/>
                    </a:lnTo>
                    <a:lnTo>
                      <a:pt x="702" y="1550"/>
                    </a:lnTo>
                    <a:lnTo>
                      <a:pt x="621" y="1503"/>
                    </a:lnTo>
                    <a:lnTo>
                      <a:pt x="606" y="1427"/>
                    </a:lnTo>
                    <a:lnTo>
                      <a:pt x="493" y="1383"/>
                    </a:lnTo>
                    <a:lnTo>
                      <a:pt x="441" y="1336"/>
                    </a:lnTo>
                    <a:lnTo>
                      <a:pt x="420" y="1080"/>
                    </a:lnTo>
                    <a:lnTo>
                      <a:pt x="302" y="1148"/>
                    </a:lnTo>
                    <a:lnTo>
                      <a:pt x="255" y="1166"/>
                    </a:lnTo>
                    <a:lnTo>
                      <a:pt x="277" y="1200"/>
                    </a:lnTo>
                    <a:lnTo>
                      <a:pt x="247" y="1255"/>
                    </a:lnTo>
                    <a:lnTo>
                      <a:pt x="255" y="1307"/>
                    </a:lnTo>
                    <a:lnTo>
                      <a:pt x="294" y="1360"/>
                    </a:lnTo>
                    <a:lnTo>
                      <a:pt x="337" y="1372"/>
                    </a:lnTo>
                    <a:lnTo>
                      <a:pt x="365" y="1420"/>
                    </a:lnTo>
                    <a:lnTo>
                      <a:pt x="381" y="1457"/>
                    </a:lnTo>
                    <a:lnTo>
                      <a:pt x="355" y="1472"/>
                    </a:lnTo>
                    <a:lnTo>
                      <a:pt x="294" y="1475"/>
                    </a:lnTo>
                    <a:lnTo>
                      <a:pt x="242" y="1490"/>
                    </a:lnTo>
                    <a:lnTo>
                      <a:pt x="149" y="1445"/>
                    </a:lnTo>
                    <a:lnTo>
                      <a:pt x="102" y="1435"/>
                    </a:lnTo>
                    <a:lnTo>
                      <a:pt x="88" y="1412"/>
                    </a:lnTo>
                    <a:lnTo>
                      <a:pt x="88" y="1365"/>
                    </a:lnTo>
                    <a:lnTo>
                      <a:pt x="60" y="1240"/>
                    </a:lnTo>
                    <a:lnTo>
                      <a:pt x="18" y="1150"/>
                    </a:lnTo>
                    <a:lnTo>
                      <a:pt x="0" y="1048"/>
                    </a:lnTo>
                    <a:lnTo>
                      <a:pt x="15" y="1009"/>
                    </a:lnTo>
                    <a:lnTo>
                      <a:pt x="72" y="942"/>
                    </a:lnTo>
                    <a:lnTo>
                      <a:pt x="120" y="925"/>
                    </a:lnTo>
                    <a:lnTo>
                      <a:pt x="140" y="897"/>
                    </a:lnTo>
                    <a:lnTo>
                      <a:pt x="204" y="870"/>
                    </a:lnTo>
                    <a:lnTo>
                      <a:pt x="217" y="800"/>
                    </a:lnTo>
                    <a:lnTo>
                      <a:pt x="190" y="758"/>
                    </a:lnTo>
                    <a:lnTo>
                      <a:pt x="164" y="740"/>
                    </a:lnTo>
                    <a:lnTo>
                      <a:pt x="164" y="740"/>
                    </a:lnTo>
                    <a:close/>
                  </a:path>
                </a:pathLst>
              </a:custGeom>
              <a:solidFill>
                <a:srgbClr val="80B9DB"/>
              </a:solidFill>
              <a:ln w="9525">
                <a:noFill/>
                <a:round/>
                <a:headEnd/>
                <a:tailEnd/>
              </a:ln>
            </p:spPr>
            <p:txBody>
              <a:bodyPr/>
              <a:lstStyle/>
              <a:p>
                <a:endParaRPr lang="tr-TR"/>
              </a:p>
            </p:txBody>
          </p:sp>
          <p:sp>
            <p:nvSpPr>
              <p:cNvPr id="388392" name="Freeform 296"/>
              <p:cNvSpPr>
                <a:spLocks/>
              </p:cNvSpPr>
              <p:nvPr/>
            </p:nvSpPr>
            <p:spPr bwMode="auto">
              <a:xfrm>
                <a:off x="2929" y="1479"/>
                <a:ext cx="157" cy="470"/>
              </a:xfrm>
              <a:custGeom>
                <a:avLst/>
                <a:gdLst/>
                <a:ahLst/>
                <a:cxnLst>
                  <a:cxn ang="0">
                    <a:pos x="53" y="0"/>
                  </a:cxn>
                  <a:cxn ang="0">
                    <a:pos x="34" y="36"/>
                  </a:cxn>
                  <a:cxn ang="0">
                    <a:pos x="28" y="60"/>
                  </a:cxn>
                  <a:cxn ang="0">
                    <a:pos x="47" y="102"/>
                  </a:cxn>
                  <a:cxn ang="0">
                    <a:pos x="26" y="143"/>
                  </a:cxn>
                  <a:cxn ang="0">
                    <a:pos x="0" y="204"/>
                  </a:cxn>
                  <a:cxn ang="0">
                    <a:pos x="37" y="172"/>
                  </a:cxn>
                  <a:cxn ang="0">
                    <a:pos x="21" y="240"/>
                  </a:cxn>
                  <a:cxn ang="0">
                    <a:pos x="53" y="219"/>
                  </a:cxn>
                  <a:cxn ang="0">
                    <a:pos x="78" y="253"/>
                  </a:cxn>
                  <a:cxn ang="0">
                    <a:pos x="65" y="297"/>
                  </a:cxn>
                  <a:cxn ang="0">
                    <a:pos x="81" y="352"/>
                  </a:cxn>
                  <a:cxn ang="0">
                    <a:pos x="16" y="319"/>
                  </a:cxn>
                  <a:cxn ang="0">
                    <a:pos x="42" y="376"/>
                  </a:cxn>
                  <a:cxn ang="0">
                    <a:pos x="47" y="470"/>
                  </a:cxn>
                  <a:cxn ang="0">
                    <a:pos x="157" y="352"/>
                  </a:cxn>
                  <a:cxn ang="0">
                    <a:pos x="120" y="260"/>
                  </a:cxn>
                  <a:cxn ang="0">
                    <a:pos x="131" y="164"/>
                  </a:cxn>
                  <a:cxn ang="0">
                    <a:pos x="83" y="102"/>
                  </a:cxn>
                  <a:cxn ang="0">
                    <a:pos x="102" y="44"/>
                  </a:cxn>
                  <a:cxn ang="0">
                    <a:pos x="53" y="0"/>
                  </a:cxn>
                  <a:cxn ang="0">
                    <a:pos x="53" y="0"/>
                  </a:cxn>
                </a:cxnLst>
                <a:rect l="0" t="0" r="r" b="b"/>
                <a:pathLst>
                  <a:path w="157" h="470">
                    <a:moveTo>
                      <a:pt x="53" y="0"/>
                    </a:moveTo>
                    <a:lnTo>
                      <a:pt x="34" y="36"/>
                    </a:lnTo>
                    <a:lnTo>
                      <a:pt x="28" y="60"/>
                    </a:lnTo>
                    <a:lnTo>
                      <a:pt x="47" y="102"/>
                    </a:lnTo>
                    <a:lnTo>
                      <a:pt x="26" y="143"/>
                    </a:lnTo>
                    <a:lnTo>
                      <a:pt x="0" y="204"/>
                    </a:lnTo>
                    <a:lnTo>
                      <a:pt x="37" y="172"/>
                    </a:lnTo>
                    <a:lnTo>
                      <a:pt x="21" y="240"/>
                    </a:lnTo>
                    <a:lnTo>
                      <a:pt x="53" y="219"/>
                    </a:lnTo>
                    <a:lnTo>
                      <a:pt x="78" y="253"/>
                    </a:lnTo>
                    <a:lnTo>
                      <a:pt x="65" y="297"/>
                    </a:lnTo>
                    <a:lnTo>
                      <a:pt x="81" y="352"/>
                    </a:lnTo>
                    <a:lnTo>
                      <a:pt x="16" y="319"/>
                    </a:lnTo>
                    <a:lnTo>
                      <a:pt x="42" y="376"/>
                    </a:lnTo>
                    <a:lnTo>
                      <a:pt x="47" y="470"/>
                    </a:lnTo>
                    <a:lnTo>
                      <a:pt x="157" y="352"/>
                    </a:lnTo>
                    <a:lnTo>
                      <a:pt x="120" y="260"/>
                    </a:lnTo>
                    <a:lnTo>
                      <a:pt x="131" y="164"/>
                    </a:lnTo>
                    <a:lnTo>
                      <a:pt x="83" y="102"/>
                    </a:lnTo>
                    <a:lnTo>
                      <a:pt x="102" y="44"/>
                    </a:lnTo>
                    <a:lnTo>
                      <a:pt x="53" y="0"/>
                    </a:lnTo>
                    <a:lnTo>
                      <a:pt x="53" y="0"/>
                    </a:lnTo>
                    <a:close/>
                  </a:path>
                </a:pathLst>
              </a:custGeom>
              <a:solidFill>
                <a:srgbClr val="FF3333"/>
              </a:solidFill>
              <a:ln w="9525">
                <a:noFill/>
                <a:round/>
                <a:headEnd/>
                <a:tailEnd/>
              </a:ln>
            </p:spPr>
            <p:txBody>
              <a:bodyPr/>
              <a:lstStyle/>
              <a:p>
                <a:endParaRPr lang="tr-TR"/>
              </a:p>
            </p:txBody>
          </p:sp>
          <p:sp>
            <p:nvSpPr>
              <p:cNvPr id="388393" name="Freeform 297"/>
              <p:cNvSpPr>
                <a:spLocks/>
              </p:cNvSpPr>
              <p:nvPr/>
            </p:nvSpPr>
            <p:spPr bwMode="auto">
              <a:xfrm>
                <a:off x="3072" y="2077"/>
                <a:ext cx="170" cy="194"/>
              </a:xfrm>
              <a:custGeom>
                <a:avLst/>
                <a:gdLst/>
                <a:ahLst/>
                <a:cxnLst>
                  <a:cxn ang="0">
                    <a:pos x="124" y="11"/>
                  </a:cxn>
                  <a:cxn ang="0">
                    <a:pos x="0" y="104"/>
                  </a:cxn>
                  <a:cxn ang="0">
                    <a:pos x="40" y="146"/>
                  </a:cxn>
                  <a:cxn ang="0">
                    <a:pos x="79" y="181"/>
                  </a:cxn>
                  <a:cxn ang="0">
                    <a:pos x="118" y="194"/>
                  </a:cxn>
                  <a:cxn ang="0">
                    <a:pos x="137" y="183"/>
                  </a:cxn>
                  <a:cxn ang="0">
                    <a:pos x="134" y="131"/>
                  </a:cxn>
                  <a:cxn ang="0">
                    <a:pos x="170" y="42"/>
                  </a:cxn>
                  <a:cxn ang="0">
                    <a:pos x="152" y="0"/>
                  </a:cxn>
                  <a:cxn ang="0">
                    <a:pos x="124" y="11"/>
                  </a:cxn>
                  <a:cxn ang="0">
                    <a:pos x="124" y="11"/>
                  </a:cxn>
                </a:cxnLst>
                <a:rect l="0" t="0" r="r" b="b"/>
                <a:pathLst>
                  <a:path w="170" h="194">
                    <a:moveTo>
                      <a:pt x="124" y="11"/>
                    </a:moveTo>
                    <a:lnTo>
                      <a:pt x="0" y="104"/>
                    </a:lnTo>
                    <a:lnTo>
                      <a:pt x="40" y="146"/>
                    </a:lnTo>
                    <a:lnTo>
                      <a:pt x="79" y="181"/>
                    </a:lnTo>
                    <a:lnTo>
                      <a:pt x="118" y="194"/>
                    </a:lnTo>
                    <a:lnTo>
                      <a:pt x="137" y="183"/>
                    </a:lnTo>
                    <a:lnTo>
                      <a:pt x="134" y="131"/>
                    </a:lnTo>
                    <a:lnTo>
                      <a:pt x="170" y="42"/>
                    </a:lnTo>
                    <a:lnTo>
                      <a:pt x="152" y="0"/>
                    </a:lnTo>
                    <a:lnTo>
                      <a:pt x="124" y="11"/>
                    </a:lnTo>
                    <a:lnTo>
                      <a:pt x="124" y="11"/>
                    </a:lnTo>
                    <a:close/>
                  </a:path>
                </a:pathLst>
              </a:custGeom>
              <a:solidFill>
                <a:srgbClr val="FF3333"/>
              </a:solidFill>
              <a:ln w="9525">
                <a:noFill/>
                <a:round/>
                <a:headEnd/>
                <a:tailEnd/>
              </a:ln>
            </p:spPr>
            <p:txBody>
              <a:bodyPr/>
              <a:lstStyle/>
              <a:p>
                <a:endParaRPr lang="tr-TR"/>
              </a:p>
            </p:txBody>
          </p:sp>
          <p:sp>
            <p:nvSpPr>
              <p:cNvPr id="388394" name="Freeform 298"/>
              <p:cNvSpPr>
                <a:spLocks/>
              </p:cNvSpPr>
              <p:nvPr/>
            </p:nvSpPr>
            <p:spPr bwMode="auto">
              <a:xfrm>
                <a:off x="2193" y="1973"/>
                <a:ext cx="310" cy="282"/>
              </a:xfrm>
              <a:custGeom>
                <a:avLst/>
                <a:gdLst/>
                <a:ahLst/>
                <a:cxnLst>
                  <a:cxn ang="0">
                    <a:pos x="65" y="13"/>
                  </a:cxn>
                  <a:cxn ang="0">
                    <a:pos x="87" y="0"/>
                  </a:cxn>
                  <a:cxn ang="0">
                    <a:pos x="112" y="8"/>
                  </a:cxn>
                  <a:cxn ang="0">
                    <a:pos x="152" y="23"/>
                  </a:cxn>
                  <a:cxn ang="0">
                    <a:pos x="172" y="15"/>
                  </a:cxn>
                  <a:cxn ang="0">
                    <a:pos x="204" y="26"/>
                  </a:cxn>
                  <a:cxn ang="0">
                    <a:pos x="240" y="46"/>
                  </a:cxn>
                  <a:cxn ang="0">
                    <a:pos x="250" y="18"/>
                  </a:cxn>
                  <a:cxn ang="0">
                    <a:pos x="279" y="46"/>
                  </a:cxn>
                  <a:cxn ang="0">
                    <a:pos x="310" y="112"/>
                  </a:cxn>
                  <a:cxn ang="0">
                    <a:pos x="282" y="110"/>
                  </a:cxn>
                  <a:cxn ang="0">
                    <a:pos x="264" y="161"/>
                  </a:cxn>
                  <a:cxn ang="0">
                    <a:pos x="230" y="188"/>
                  </a:cxn>
                  <a:cxn ang="0">
                    <a:pos x="162" y="268"/>
                  </a:cxn>
                  <a:cxn ang="0">
                    <a:pos x="144" y="266"/>
                  </a:cxn>
                  <a:cxn ang="0">
                    <a:pos x="128" y="253"/>
                  </a:cxn>
                  <a:cxn ang="0">
                    <a:pos x="97" y="282"/>
                  </a:cxn>
                  <a:cxn ang="0">
                    <a:pos x="80" y="268"/>
                  </a:cxn>
                  <a:cxn ang="0">
                    <a:pos x="107" y="225"/>
                  </a:cxn>
                  <a:cxn ang="0">
                    <a:pos x="130" y="153"/>
                  </a:cxn>
                  <a:cxn ang="0">
                    <a:pos x="97" y="170"/>
                  </a:cxn>
                  <a:cxn ang="0">
                    <a:pos x="50" y="250"/>
                  </a:cxn>
                  <a:cxn ang="0">
                    <a:pos x="15" y="256"/>
                  </a:cxn>
                  <a:cxn ang="0">
                    <a:pos x="13" y="219"/>
                  </a:cxn>
                  <a:cxn ang="0">
                    <a:pos x="26" y="201"/>
                  </a:cxn>
                  <a:cxn ang="0">
                    <a:pos x="0" y="177"/>
                  </a:cxn>
                  <a:cxn ang="0">
                    <a:pos x="13" y="148"/>
                  </a:cxn>
                  <a:cxn ang="0">
                    <a:pos x="47" y="128"/>
                  </a:cxn>
                  <a:cxn ang="0">
                    <a:pos x="102" y="88"/>
                  </a:cxn>
                  <a:cxn ang="0">
                    <a:pos x="135" y="141"/>
                  </a:cxn>
                  <a:cxn ang="0">
                    <a:pos x="128" y="83"/>
                  </a:cxn>
                  <a:cxn ang="0">
                    <a:pos x="149" y="63"/>
                  </a:cxn>
                  <a:cxn ang="0">
                    <a:pos x="110" y="33"/>
                  </a:cxn>
                  <a:cxn ang="0">
                    <a:pos x="65" y="13"/>
                  </a:cxn>
                  <a:cxn ang="0">
                    <a:pos x="65" y="13"/>
                  </a:cxn>
                </a:cxnLst>
                <a:rect l="0" t="0" r="r" b="b"/>
                <a:pathLst>
                  <a:path w="310" h="282">
                    <a:moveTo>
                      <a:pt x="65" y="13"/>
                    </a:moveTo>
                    <a:lnTo>
                      <a:pt x="87" y="0"/>
                    </a:lnTo>
                    <a:lnTo>
                      <a:pt x="112" y="8"/>
                    </a:lnTo>
                    <a:lnTo>
                      <a:pt x="152" y="23"/>
                    </a:lnTo>
                    <a:lnTo>
                      <a:pt x="172" y="15"/>
                    </a:lnTo>
                    <a:lnTo>
                      <a:pt x="204" y="26"/>
                    </a:lnTo>
                    <a:lnTo>
                      <a:pt x="240" y="46"/>
                    </a:lnTo>
                    <a:lnTo>
                      <a:pt x="250" y="18"/>
                    </a:lnTo>
                    <a:lnTo>
                      <a:pt x="279" y="46"/>
                    </a:lnTo>
                    <a:lnTo>
                      <a:pt x="310" y="112"/>
                    </a:lnTo>
                    <a:lnTo>
                      <a:pt x="282" y="110"/>
                    </a:lnTo>
                    <a:lnTo>
                      <a:pt x="264" y="161"/>
                    </a:lnTo>
                    <a:lnTo>
                      <a:pt x="230" y="188"/>
                    </a:lnTo>
                    <a:lnTo>
                      <a:pt x="162" y="268"/>
                    </a:lnTo>
                    <a:lnTo>
                      <a:pt x="144" y="266"/>
                    </a:lnTo>
                    <a:lnTo>
                      <a:pt x="128" y="253"/>
                    </a:lnTo>
                    <a:lnTo>
                      <a:pt x="97" y="282"/>
                    </a:lnTo>
                    <a:lnTo>
                      <a:pt x="80" y="268"/>
                    </a:lnTo>
                    <a:lnTo>
                      <a:pt x="107" y="225"/>
                    </a:lnTo>
                    <a:lnTo>
                      <a:pt x="130" y="153"/>
                    </a:lnTo>
                    <a:lnTo>
                      <a:pt x="97" y="170"/>
                    </a:lnTo>
                    <a:lnTo>
                      <a:pt x="50" y="250"/>
                    </a:lnTo>
                    <a:lnTo>
                      <a:pt x="15" y="256"/>
                    </a:lnTo>
                    <a:lnTo>
                      <a:pt x="13" y="219"/>
                    </a:lnTo>
                    <a:lnTo>
                      <a:pt x="26" y="201"/>
                    </a:lnTo>
                    <a:lnTo>
                      <a:pt x="0" y="177"/>
                    </a:lnTo>
                    <a:lnTo>
                      <a:pt x="13" y="148"/>
                    </a:lnTo>
                    <a:lnTo>
                      <a:pt x="47" y="128"/>
                    </a:lnTo>
                    <a:lnTo>
                      <a:pt x="102" y="88"/>
                    </a:lnTo>
                    <a:lnTo>
                      <a:pt x="135" y="141"/>
                    </a:lnTo>
                    <a:lnTo>
                      <a:pt x="128" y="83"/>
                    </a:lnTo>
                    <a:lnTo>
                      <a:pt x="149" y="63"/>
                    </a:lnTo>
                    <a:lnTo>
                      <a:pt x="110" y="33"/>
                    </a:lnTo>
                    <a:lnTo>
                      <a:pt x="65" y="13"/>
                    </a:lnTo>
                    <a:lnTo>
                      <a:pt x="65" y="13"/>
                    </a:lnTo>
                    <a:close/>
                  </a:path>
                </a:pathLst>
              </a:custGeom>
              <a:solidFill>
                <a:srgbClr val="FFD8C8"/>
              </a:solidFill>
              <a:ln w="9525">
                <a:noFill/>
                <a:round/>
                <a:headEnd/>
                <a:tailEnd/>
              </a:ln>
            </p:spPr>
            <p:txBody>
              <a:bodyPr/>
              <a:lstStyle/>
              <a:p>
                <a:endParaRPr lang="tr-TR"/>
              </a:p>
            </p:txBody>
          </p:sp>
          <p:sp>
            <p:nvSpPr>
              <p:cNvPr id="388395" name="Freeform 299"/>
              <p:cNvSpPr>
                <a:spLocks/>
              </p:cNvSpPr>
              <p:nvPr/>
            </p:nvSpPr>
            <p:spPr bwMode="auto">
              <a:xfrm>
                <a:off x="2555" y="2101"/>
                <a:ext cx="372" cy="225"/>
              </a:xfrm>
              <a:custGeom>
                <a:avLst/>
                <a:gdLst/>
                <a:ahLst/>
                <a:cxnLst>
                  <a:cxn ang="0">
                    <a:pos x="97" y="0"/>
                  </a:cxn>
                  <a:cxn ang="0">
                    <a:pos x="127" y="7"/>
                  </a:cxn>
                  <a:cxn ang="0">
                    <a:pos x="155" y="20"/>
                  </a:cxn>
                  <a:cxn ang="0">
                    <a:pos x="202" y="30"/>
                  </a:cxn>
                  <a:cxn ang="0">
                    <a:pos x="252" y="13"/>
                  </a:cxn>
                  <a:cxn ang="0">
                    <a:pos x="280" y="15"/>
                  </a:cxn>
                  <a:cxn ang="0">
                    <a:pos x="293" y="30"/>
                  </a:cxn>
                  <a:cxn ang="0">
                    <a:pos x="319" y="23"/>
                  </a:cxn>
                  <a:cxn ang="0">
                    <a:pos x="354" y="42"/>
                  </a:cxn>
                  <a:cxn ang="0">
                    <a:pos x="372" y="93"/>
                  </a:cxn>
                  <a:cxn ang="0">
                    <a:pos x="354" y="140"/>
                  </a:cxn>
                  <a:cxn ang="0">
                    <a:pos x="317" y="154"/>
                  </a:cxn>
                  <a:cxn ang="0">
                    <a:pos x="249" y="200"/>
                  </a:cxn>
                  <a:cxn ang="0">
                    <a:pos x="205" y="203"/>
                  </a:cxn>
                  <a:cxn ang="0">
                    <a:pos x="142" y="195"/>
                  </a:cxn>
                  <a:cxn ang="0">
                    <a:pos x="50" y="225"/>
                  </a:cxn>
                  <a:cxn ang="0">
                    <a:pos x="42" y="198"/>
                  </a:cxn>
                  <a:cxn ang="0">
                    <a:pos x="0" y="183"/>
                  </a:cxn>
                  <a:cxn ang="0">
                    <a:pos x="12" y="167"/>
                  </a:cxn>
                  <a:cxn ang="0">
                    <a:pos x="37" y="151"/>
                  </a:cxn>
                  <a:cxn ang="0">
                    <a:pos x="58" y="154"/>
                  </a:cxn>
                  <a:cxn ang="0">
                    <a:pos x="50" y="128"/>
                  </a:cxn>
                  <a:cxn ang="0">
                    <a:pos x="72" y="115"/>
                  </a:cxn>
                  <a:cxn ang="0">
                    <a:pos x="165" y="107"/>
                  </a:cxn>
                  <a:cxn ang="0">
                    <a:pos x="162" y="78"/>
                  </a:cxn>
                  <a:cxn ang="0">
                    <a:pos x="132" y="39"/>
                  </a:cxn>
                  <a:cxn ang="0">
                    <a:pos x="100" y="18"/>
                  </a:cxn>
                  <a:cxn ang="0">
                    <a:pos x="97" y="0"/>
                  </a:cxn>
                  <a:cxn ang="0">
                    <a:pos x="97" y="0"/>
                  </a:cxn>
                </a:cxnLst>
                <a:rect l="0" t="0" r="r" b="b"/>
                <a:pathLst>
                  <a:path w="372" h="225">
                    <a:moveTo>
                      <a:pt x="97" y="0"/>
                    </a:moveTo>
                    <a:lnTo>
                      <a:pt x="127" y="7"/>
                    </a:lnTo>
                    <a:lnTo>
                      <a:pt x="155" y="20"/>
                    </a:lnTo>
                    <a:lnTo>
                      <a:pt x="202" y="30"/>
                    </a:lnTo>
                    <a:lnTo>
                      <a:pt x="252" y="13"/>
                    </a:lnTo>
                    <a:lnTo>
                      <a:pt x="280" y="15"/>
                    </a:lnTo>
                    <a:lnTo>
                      <a:pt x="293" y="30"/>
                    </a:lnTo>
                    <a:lnTo>
                      <a:pt x="319" y="23"/>
                    </a:lnTo>
                    <a:lnTo>
                      <a:pt x="354" y="42"/>
                    </a:lnTo>
                    <a:lnTo>
                      <a:pt x="372" y="93"/>
                    </a:lnTo>
                    <a:lnTo>
                      <a:pt x="354" y="140"/>
                    </a:lnTo>
                    <a:lnTo>
                      <a:pt x="317" y="154"/>
                    </a:lnTo>
                    <a:lnTo>
                      <a:pt x="249" y="200"/>
                    </a:lnTo>
                    <a:lnTo>
                      <a:pt x="205" y="203"/>
                    </a:lnTo>
                    <a:lnTo>
                      <a:pt x="142" y="195"/>
                    </a:lnTo>
                    <a:lnTo>
                      <a:pt x="50" y="225"/>
                    </a:lnTo>
                    <a:lnTo>
                      <a:pt x="42" y="198"/>
                    </a:lnTo>
                    <a:lnTo>
                      <a:pt x="0" y="183"/>
                    </a:lnTo>
                    <a:lnTo>
                      <a:pt x="12" y="167"/>
                    </a:lnTo>
                    <a:lnTo>
                      <a:pt x="37" y="151"/>
                    </a:lnTo>
                    <a:lnTo>
                      <a:pt x="58" y="154"/>
                    </a:lnTo>
                    <a:lnTo>
                      <a:pt x="50" y="128"/>
                    </a:lnTo>
                    <a:lnTo>
                      <a:pt x="72" y="115"/>
                    </a:lnTo>
                    <a:lnTo>
                      <a:pt x="165" y="107"/>
                    </a:lnTo>
                    <a:lnTo>
                      <a:pt x="162" y="78"/>
                    </a:lnTo>
                    <a:lnTo>
                      <a:pt x="132" y="39"/>
                    </a:lnTo>
                    <a:lnTo>
                      <a:pt x="100" y="18"/>
                    </a:lnTo>
                    <a:lnTo>
                      <a:pt x="97" y="0"/>
                    </a:lnTo>
                    <a:lnTo>
                      <a:pt x="97" y="0"/>
                    </a:lnTo>
                    <a:close/>
                  </a:path>
                </a:pathLst>
              </a:custGeom>
              <a:solidFill>
                <a:srgbClr val="FFD8C8"/>
              </a:solidFill>
              <a:ln w="9525">
                <a:noFill/>
                <a:round/>
                <a:headEnd/>
                <a:tailEnd/>
              </a:ln>
            </p:spPr>
            <p:txBody>
              <a:bodyPr/>
              <a:lstStyle/>
              <a:p>
                <a:endParaRPr lang="tr-TR"/>
              </a:p>
            </p:txBody>
          </p:sp>
          <p:sp>
            <p:nvSpPr>
              <p:cNvPr id="388396" name="Freeform 300"/>
              <p:cNvSpPr>
                <a:spLocks/>
              </p:cNvSpPr>
              <p:nvPr/>
            </p:nvSpPr>
            <p:spPr bwMode="auto">
              <a:xfrm>
                <a:off x="2804" y="1013"/>
                <a:ext cx="266" cy="455"/>
              </a:xfrm>
              <a:custGeom>
                <a:avLst/>
                <a:gdLst/>
                <a:ahLst/>
                <a:cxnLst>
                  <a:cxn ang="0">
                    <a:pos x="0" y="73"/>
                  </a:cxn>
                  <a:cxn ang="0">
                    <a:pos x="0" y="121"/>
                  </a:cxn>
                  <a:cxn ang="0">
                    <a:pos x="5" y="154"/>
                  </a:cxn>
                  <a:cxn ang="0">
                    <a:pos x="16" y="170"/>
                  </a:cxn>
                  <a:cxn ang="0">
                    <a:pos x="50" y="181"/>
                  </a:cxn>
                  <a:cxn ang="0">
                    <a:pos x="46" y="201"/>
                  </a:cxn>
                  <a:cxn ang="0">
                    <a:pos x="26" y="223"/>
                  </a:cxn>
                  <a:cxn ang="0">
                    <a:pos x="28" y="261"/>
                  </a:cxn>
                  <a:cxn ang="0">
                    <a:pos x="52" y="290"/>
                  </a:cxn>
                  <a:cxn ang="0">
                    <a:pos x="71" y="306"/>
                  </a:cxn>
                  <a:cxn ang="0">
                    <a:pos x="76" y="347"/>
                  </a:cxn>
                  <a:cxn ang="0">
                    <a:pos x="106" y="363"/>
                  </a:cxn>
                  <a:cxn ang="0">
                    <a:pos x="114" y="399"/>
                  </a:cxn>
                  <a:cxn ang="0">
                    <a:pos x="130" y="408"/>
                  </a:cxn>
                  <a:cxn ang="0">
                    <a:pos x="138" y="445"/>
                  </a:cxn>
                  <a:cxn ang="0">
                    <a:pos x="178" y="439"/>
                  </a:cxn>
                  <a:cxn ang="0">
                    <a:pos x="206" y="455"/>
                  </a:cxn>
                  <a:cxn ang="0">
                    <a:pos x="266" y="405"/>
                  </a:cxn>
                  <a:cxn ang="0">
                    <a:pos x="250" y="366"/>
                  </a:cxn>
                  <a:cxn ang="0">
                    <a:pos x="250" y="311"/>
                  </a:cxn>
                  <a:cxn ang="0">
                    <a:pos x="213" y="319"/>
                  </a:cxn>
                  <a:cxn ang="0">
                    <a:pos x="213" y="253"/>
                  </a:cxn>
                  <a:cxn ang="0">
                    <a:pos x="201" y="181"/>
                  </a:cxn>
                  <a:cxn ang="0">
                    <a:pos x="175" y="168"/>
                  </a:cxn>
                  <a:cxn ang="0">
                    <a:pos x="172" y="139"/>
                  </a:cxn>
                  <a:cxn ang="0">
                    <a:pos x="133" y="96"/>
                  </a:cxn>
                  <a:cxn ang="0">
                    <a:pos x="141" y="60"/>
                  </a:cxn>
                  <a:cxn ang="0">
                    <a:pos x="118" y="31"/>
                  </a:cxn>
                  <a:cxn ang="0">
                    <a:pos x="146" y="0"/>
                  </a:cxn>
                  <a:cxn ang="0">
                    <a:pos x="88" y="3"/>
                  </a:cxn>
                  <a:cxn ang="0">
                    <a:pos x="68" y="58"/>
                  </a:cxn>
                  <a:cxn ang="0">
                    <a:pos x="31" y="71"/>
                  </a:cxn>
                  <a:cxn ang="0">
                    <a:pos x="0" y="73"/>
                  </a:cxn>
                  <a:cxn ang="0">
                    <a:pos x="0" y="73"/>
                  </a:cxn>
                </a:cxnLst>
                <a:rect l="0" t="0" r="r" b="b"/>
                <a:pathLst>
                  <a:path w="266" h="455">
                    <a:moveTo>
                      <a:pt x="0" y="73"/>
                    </a:moveTo>
                    <a:lnTo>
                      <a:pt x="0" y="121"/>
                    </a:lnTo>
                    <a:lnTo>
                      <a:pt x="5" y="154"/>
                    </a:lnTo>
                    <a:lnTo>
                      <a:pt x="16" y="170"/>
                    </a:lnTo>
                    <a:lnTo>
                      <a:pt x="50" y="181"/>
                    </a:lnTo>
                    <a:lnTo>
                      <a:pt x="46" y="201"/>
                    </a:lnTo>
                    <a:lnTo>
                      <a:pt x="26" y="223"/>
                    </a:lnTo>
                    <a:lnTo>
                      <a:pt x="28" y="261"/>
                    </a:lnTo>
                    <a:lnTo>
                      <a:pt x="52" y="290"/>
                    </a:lnTo>
                    <a:lnTo>
                      <a:pt x="71" y="306"/>
                    </a:lnTo>
                    <a:lnTo>
                      <a:pt x="76" y="347"/>
                    </a:lnTo>
                    <a:lnTo>
                      <a:pt x="106" y="363"/>
                    </a:lnTo>
                    <a:lnTo>
                      <a:pt x="114" y="399"/>
                    </a:lnTo>
                    <a:lnTo>
                      <a:pt x="130" y="408"/>
                    </a:lnTo>
                    <a:lnTo>
                      <a:pt x="138" y="445"/>
                    </a:lnTo>
                    <a:lnTo>
                      <a:pt x="178" y="439"/>
                    </a:lnTo>
                    <a:lnTo>
                      <a:pt x="206" y="455"/>
                    </a:lnTo>
                    <a:lnTo>
                      <a:pt x="266" y="405"/>
                    </a:lnTo>
                    <a:lnTo>
                      <a:pt x="250" y="366"/>
                    </a:lnTo>
                    <a:lnTo>
                      <a:pt x="250" y="311"/>
                    </a:lnTo>
                    <a:lnTo>
                      <a:pt x="213" y="319"/>
                    </a:lnTo>
                    <a:lnTo>
                      <a:pt x="213" y="253"/>
                    </a:lnTo>
                    <a:lnTo>
                      <a:pt x="201" y="181"/>
                    </a:lnTo>
                    <a:lnTo>
                      <a:pt x="175" y="168"/>
                    </a:lnTo>
                    <a:lnTo>
                      <a:pt x="172" y="139"/>
                    </a:lnTo>
                    <a:lnTo>
                      <a:pt x="133" y="96"/>
                    </a:lnTo>
                    <a:lnTo>
                      <a:pt x="141" y="60"/>
                    </a:lnTo>
                    <a:lnTo>
                      <a:pt x="118" y="31"/>
                    </a:lnTo>
                    <a:lnTo>
                      <a:pt x="146" y="0"/>
                    </a:lnTo>
                    <a:lnTo>
                      <a:pt x="88" y="3"/>
                    </a:lnTo>
                    <a:lnTo>
                      <a:pt x="68" y="58"/>
                    </a:lnTo>
                    <a:lnTo>
                      <a:pt x="31" y="71"/>
                    </a:lnTo>
                    <a:lnTo>
                      <a:pt x="0" y="73"/>
                    </a:lnTo>
                    <a:lnTo>
                      <a:pt x="0" y="73"/>
                    </a:lnTo>
                    <a:close/>
                  </a:path>
                </a:pathLst>
              </a:custGeom>
              <a:solidFill>
                <a:srgbClr val="FFD8C8"/>
              </a:solidFill>
              <a:ln w="9525">
                <a:noFill/>
                <a:round/>
                <a:headEnd/>
                <a:tailEnd/>
              </a:ln>
            </p:spPr>
            <p:txBody>
              <a:bodyPr/>
              <a:lstStyle/>
              <a:p>
                <a:endParaRPr lang="tr-TR"/>
              </a:p>
            </p:txBody>
          </p:sp>
          <p:sp>
            <p:nvSpPr>
              <p:cNvPr id="388397" name="Freeform 301"/>
              <p:cNvSpPr>
                <a:spLocks/>
              </p:cNvSpPr>
              <p:nvPr/>
            </p:nvSpPr>
            <p:spPr bwMode="auto">
              <a:xfrm>
                <a:off x="2890" y="1322"/>
                <a:ext cx="76" cy="82"/>
              </a:xfrm>
              <a:custGeom>
                <a:avLst/>
                <a:gdLst/>
                <a:ahLst/>
                <a:cxnLst>
                  <a:cxn ang="0">
                    <a:pos x="6" y="3"/>
                  </a:cxn>
                  <a:cxn ang="0">
                    <a:pos x="0" y="23"/>
                  </a:cxn>
                  <a:cxn ang="0">
                    <a:pos x="10" y="34"/>
                  </a:cxn>
                  <a:cxn ang="0">
                    <a:pos x="31" y="49"/>
                  </a:cxn>
                  <a:cxn ang="0">
                    <a:pos x="36" y="70"/>
                  </a:cxn>
                  <a:cxn ang="0">
                    <a:pos x="46" y="82"/>
                  </a:cxn>
                  <a:cxn ang="0">
                    <a:pos x="62" y="82"/>
                  </a:cxn>
                  <a:cxn ang="0">
                    <a:pos x="76" y="65"/>
                  </a:cxn>
                  <a:cxn ang="0">
                    <a:pos x="71" y="24"/>
                  </a:cxn>
                  <a:cxn ang="0">
                    <a:pos x="22" y="0"/>
                  </a:cxn>
                  <a:cxn ang="0">
                    <a:pos x="6" y="3"/>
                  </a:cxn>
                  <a:cxn ang="0">
                    <a:pos x="6" y="3"/>
                  </a:cxn>
                </a:cxnLst>
                <a:rect l="0" t="0" r="r" b="b"/>
                <a:pathLst>
                  <a:path w="76" h="82">
                    <a:moveTo>
                      <a:pt x="6" y="3"/>
                    </a:moveTo>
                    <a:lnTo>
                      <a:pt x="0" y="23"/>
                    </a:lnTo>
                    <a:lnTo>
                      <a:pt x="10" y="34"/>
                    </a:lnTo>
                    <a:lnTo>
                      <a:pt x="31" y="49"/>
                    </a:lnTo>
                    <a:lnTo>
                      <a:pt x="36" y="70"/>
                    </a:lnTo>
                    <a:lnTo>
                      <a:pt x="46" y="82"/>
                    </a:lnTo>
                    <a:lnTo>
                      <a:pt x="62" y="82"/>
                    </a:lnTo>
                    <a:lnTo>
                      <a:pt x="76" y="65"/>
                    </a:lnTo>
                    <a:lnTo>
                      <a:pt x="71" y="24"/>
                    </a:lnTo>
                    <a:lnTo>
                      <a:pt x="22" y="0"/>
                    </a:lnTo>
                    <a:lnTo>
                      <a:pt x="6" y="3"/>
                    </a:lnTo>
                    <a:lnTo>
                      <a:pt x="6" y="3"/>
                    </a:lnTo>
                    <a:close/>
                  </a:path>
                </a:pathLst>
              </a:custGeom>
              <a:solidFill>
                <a:srgbClr val="FF9999"/>
              </a:solidFill>
              <a:ln w="9525">
                <a:noFill/>
                <a:round/>
                <a:headEnd/>
                <a:tailEnd/>
              </a:ln>
            </p:spPr>
            <p:txBody>
              <a:bodyPr/>
              <a:lstStyle/>
              <a:p>
                <a:endParaRPr lang="tr-TR"/>
              </a:p>
            </p:txBody>
          </p:sp>
          <p:sp>
            <p:nvSpPr>
              <p:cNvPr id="388398" name="Freeform 302"/>
              <p:cNvSpPr>
                <a:spLocks/>
              </p:cNvSpPr>
              <p:nvPr/>
            </p:nvSpPr>
            <p:spPr bwMode="auto">
              <a:xfrm>
                <a:off x="2721" y="915"/>
                <a:ext cx="290" cy="157"/>
              </a:xfrm>
              <a:custGeom>
                <a:avLst/>
                <a:gdLst/>
                <a:ahLst/>
                <a:cxnLst>
                  <a:cxn ang="0">
                    <a:pos x="0" y="148"/>
                  </a:cxn>
                  <a:cxn ang="0">
                    <a:pos x="4" y="61"/>
                  </a:cxn>
                  <a:cxn ang="0">
                    <a:pos x="35" y="50"/>
                  </a:cxn>
                  <a:cxn ang="0">
                    <a:pos x="68" y="45"/>
                  </a:cxn>
                  <a:cxn ang="0">
                    <a:pos x="104" y="16"/>
                  </a:cxn>
                  <a:cxn ang="0">
                    <a:pos x="155" y="7"/>
                  </a:cxn>
                  <a:cxn ang="0">
                    <a:pos x="165" y="5"/>
                  </a:cxn>
                  <a:cxn ang="0">
                    <a:pos x="225" y="0"/>
                  </a:cxn>
                  <a:cxn ang="0">
                    <a:pos x="284" y="8"/>
                  </a:cxn>
                  <a:cxn ang="0">
                    <a:pos x="290" y="19"/>
                  </a:cxn>
                  <a:cxn ang="0">
                    <a:pos x="281" y="27"/>
                  </a:cxn>
                  <a:cxn ang="0">
                    <a:pos x="224" y="20"/>
                  </a:cxn>
                  <a:cxn ang="0">
                    <a:pos x="168" y="28"/>
                  </a:cxn>
                  <a:cxn ang="0">
                    <a:pos x="156" y="28"/>
                  </a:cxn>
                  <a:cxn ang="0">
                    <a:pos x="111" y="35"/>
                  </a:cxn>
                  <a:cxn ang="0">
                    <a:pos x="94" y="52"/>
                  </a:cxn>
                  <a:cxn ang="0">
                    <a:pos x="76" y="66"/>
                  </a:cxn>
                  <a:cxn ang="0">
                    <a:pos x="26" y="92"/>
                  </a:cxn>
                  <a:cxn ang="0">
                    <a:pos x="16" y="117"/>
                  </a:cxn>
                  <a:cxn ang="0">
                    <a:pos x="18" y="147"/>
                  </a:cxn>
                  <a:cxn ang="0">
                    <a:pos x="9" y="157"/>
                  </a:cxn>
                  <a:cxn ang="0">
                    <a:pos x="0" y="148"/>
                  </a:cxn>
                  <a:cxn ang="0">
                    <a:pos x="0" y="148"/>
                  </a:cxn>
                </a:cxnLst>
                <a:rect l="0" t="0" r="r" b="b"/>
                <a:pathLst>
                  <a:path w="290" h="157">
                    <a:moveTo>
                      <a:pt x="0" y="148"/>
                    </a:moveTo>
                    <a:lnTo>
                      <a:pt x="4" y="61"/>
                    </a:lnTo>
                    <a:lnTo>
                      <a:pt x="35" y="50"/>
                    </a:lnTo>
                    <a:lnTo>
                      <a:pt x="68" y="45"/>
                    </a:lnTo>
                    <a:lnTo>
                      <a:pt x="104" y="16"/>
                    </a:lnTo>
                    <a:lnTo>
                      <a:pt x="155" y="7"/>
                    </a:lnTo>
                    <a:lnTo>
                      <a:pt x="165" y="5"/>
                    </a:lnTo>
                    <a:lnTo>
                      <a:pt x="225" y="0"/>
                    </a:lnTo>
                    <a:lnTo>
                      <a:pt x="284" y="8"/>
                    </a:lnTo>
                    <a:lnTo>
                      <a:pt x="290" y="19"/>
                    </a:lnTo>
                    <a:lnTo>
                      <a:pt x="281" y="27"/>
                    </a:lnTo>
                    <a:lnTo>
                      <a:pt x="224" y="20"/>
                    </a:lnTo>
                    <a:lnTo>
                      <a:pt x="168" y="28"/>
                    </a:lnTo>
                    <a:lnTo>
                      <a:pt x="156" y="28"/>
                    </a:lnTo>
                    <a:lnTo>
                      <a:pt x="111" y="35"/>
                    </a:lnTo>
                    <a:lnTo>
                      <a:pt x="94" y="52"/>
                    </a:lnTo>
                    <a:lnTo>
                      <a:pt x="76" y="66"/>
                    </a:lnTo>
                    <a:lnTo>
                      <a:pt x="26" y="92"/>
                    </a:lnTo>
                    <a:lnTo>
                      <a:pt x="16" y="117"/>
                    </a:lnTo>
                    <a:lnTo>
                      <a:pt x="18" y="147"/>
                    </a:lnTo>
                    <a:lnTo>
                      <a:pt x="9" y="157"/>
                    </a:lnTo>
                    <a:lnTo>
                      <a:pt x="0" y="148"/>
                    </a:lnTo>
                    <a:lnTo>
                      <a:pt x="0" y="148"/>
                    </a:lnTo>
                    <a:close/>
                  </a:path>
                </a:pathLst>
              </a:custGeom>
              <a:solidFill>
                <a:srgbClr val="000000"/>
              </a:solidFill>
              <a:ln w="9525">
                <a:noFill/>
                <a:round/>
                <a:headEnd/>
                <a:tailEnd/>
              </a:ln>
            </p:spPr>
            <p:txBody>
              <a:bodyPr/>
              <a:lstStyle/>
              <a:p>
                <a:endParaRPr lang="tr-TR"/>
              </a:p>
            </p:txBody>
          </p:sp>
          <p:sp>
            <p:nvSpPr>
              <p:cNvPr id="388399" name="Freeform 303"/>
              <p:cNvSpPr>
                <a:spLocks/>
              </p:cNvSpPr>
              <p:nvPr/>
            </p:nvSpPr>
            <p:spPr bwMode="auto">
              <a:xfrm>
                <a:off x="2760" y="1004"/>
                <a:ext cx="232" cy="91"/>
              </a:xfrm>
              <a:custGeom>
                <a:avLst/>
                <a:gdLst/>
                <a:ahLst/>
                <a:cxnLst>
                  <a:cxn ang="0">
                    <a:pos x="12" y="56"/>
                  </a:cxn>
                  <a:cxn ang="0">
                    <a:pos x="30" y="67"/>
                  </a:cxn>
                  <a:cxn ang="0">
                    <a:pos x="52" y="69"/>
                  </a:cxn>
                  <a:cxn ang="0">
                    <a:pos x="96" y="54"/>
                  </a:cxn>
                  <a:cxn ang="0">
                    <a:pos x="104" y="53"/>
                  </a:cxn>
                  <a:cxn ang="0">
                    <a:pos x="125" y="19"/>
                  </a:cxn>
                  <a:cxn ang="0">
                    <a:pos x="128" y="15"/>
                  </a:cxn>
                  <a:cxn ang="0">
                    <a:pos x="143" y="5"/>
                  </a:cxn>
                  <a:cxn ang="0">
                    <a:pos x="160" y="0"/>
                  </a:cxn>
                  <a:cxn ang="0">
                    <a:pos x="188" y="1"/>
                  </a:cxn>
                  <a:cxn ang="0">
                    <a:pos x="225" y="12"/>
                  </a:cxn>
                  <a:cxn ang="0">
                    <a:pos x="232" y="22"/>
                  </a:cxn>
                  <a:cxn ang="0">
                    <a:pos x="222" y="30"/>
                  </a:cxn>
                  <a:cxn ang="0">
                    <a:pos x="187" y="28"/>
                  </a:cxn>
                  <a:cxn ang="0">
                    <a:pos x="160" y="27"/>
                  </a:cxn>
                  <a:cxn ang="0">
                    <a:pos x="138" y="29"/>
                  </a:cxn>
                  <a:cxn ang="0">
                    <a:pos x="128" y="50"/>
                  </a:cxn>
                  <a:cxn ang="0">
                    <a:pos x="112" y="69"/>
                  </a:cxn>
                  <a:cxn ang="0">
                    <a:pos x="104" y="75"/>
                  </a:cxn>
                  <a:cxn ang="0">
                    <a:pos x="79" y="85"/>
                  </a:cxn>
                  <a:cxn ang="0">
                    <a:pos x="53" y="91"/>
                  </a:cxn>
                  <a:cxn ang="0">
                    <a:pos x="25" y="87"/>
                  </a:cxn>
                  <a:cxn ang="0">
                    <a:pos x="1" y="70"/>
                  </a:cxn>
                  <a:cxn ang="0">
                    <a:pos x="0" y="58"/>
                  </a:cxn>
                  <a:cxn ang="0">
                    <a:pos x="12" y="56"/>
                  </a:cxn>
                  <a:cxn ang="0">
                    <a:pos x="12" y="56"/>
                  </a:cxn>
                </a:cxnLst>
                <a:rect l="0" t="0" r="r" b="b"/>
                <a:pathLst>
                  <a:path w="232" h="91">
                    <a:moveTo>
                      <a:pt x="12" y="56"/>
                    </a:moveTo>
                    <a:lnTo>
                      <a:pt x="30" y="67"/>
                    </a:lnTo>
                    <a:lnTo>
                      <a:pt x="52" y="69"/>
                    </a:lnTo>
                    <a:lnTo>
                      <a:pt x="96" y="54"/>
                    </a:lnTo>
                    <a:lnTo>
                      <a:pt x="104" y="53"/>
                    </a:lnTo>
                    <a:lnTo>
                      <a:pt x="125" y="19"/>
                    </a:lnTo>
                    <a:lnTo>
                      <a:pt x="128" y="15"/>
                    </a:lnTo>
                    <a:lnTo>
                      <a:pt x="143" y="5"/>
                    </a:lnTo>
                    <a:lnTo>
                      <a:pt x="160" y="0"/>
                    </a:lnTo>
                    <a:lnTo>
                      <a:pt x="188" y="1"/>
                    </a:lnTo>
                    <a:lnTo>
                      <a:pt x="225" y="12"/>
                    </a:lnTo>
                    <a:lnTo>
                      <a:pt x="232" y="22"/>
                    </a:lnTo>
                    <a:lnTo>
                      <a:pt x="222" y="30"/>
                    </a:lnTo>
                    <a:lnTo>
                      <a:pt x="187" y="28"/>
                    </a:lnTo>
                    <a:lnTo>
                      <a:pt x="160" y="27"/>
                    </a:lnTo>
                    <a:lnTo>
                      <a:pt x="138" y="29"/>
                    </a:lnTo>
                    <a:lnTo>
                      <a:pt x="128" y="50"/>
                    </a:lnTo>
                    <a:lnTo>
                      <a:pt x="112" y="69"/>
                    </a:lnTo>
                    <a:lnTo>
                      <a:pt x="104" y="75"/>
                    </a:lnTo>
                    <a:lnTo>
                      <a:pt x="79" y="85"/>
                    </a:lnTo>
                    <a:lnTo>
                      <a:pt x="53" y="91"/>
                    </a:lnTo>
                    <a:lnTo>
                      <a:pt x="25" y="87"/>
                    </a:lnTo>
                    <a:lnTo>
                      <a:pt x="1" y="70"/>
                    </a:lnTo>
                    <a:lnTo>
                      <a:pt x="0" y="58"/>
                    </a:lnTo>
                    <a:lnTo>
                      <a:pt x="12" y="56"/>
                    </a:lnTo>
                    <a:lnTo>
                      <a:pt x="12" y="56"/>
                    </a:lnTo>
                    <a:close/>
                  </a:path>
                </a:pathLst>
              </a:custGeom>
              <a:solidFill>
                <a:srgbClr val="000000"/>
              </a:solidFill>
              <a:ln w="9525">
                <a:noFill/>
                <a:round/>
                <a:headEnd/>
                <a:tailEnd/>
              </a:ln>
            </p:spPr>
            <p:txBody>
              <a:bodyPr/>
              <a:lstStyle/>
              <a:p>
                <a:endParaRPr lang="tr-TR"/>
              </a:p>
            </p:txBody>
          </p:sp>
          <p:sp>
            <p:nvSpPr>
              <p:cNvPr id="388400" name="Freeform 304"/>
              <p:cNvSpPr>
                <a:spLocks/>
              </p:cNvSpPr>
              <p:nvPr/>
            </p:nvSpPr>
            <p:spPr bwMode="auto">
              <a:xfrm>
                <a:off x="2981" y="1054"/>
                <a:ext cx="88" cy="42"/>
              </a:xfrm>
              <a:custGeom>
                <a:avLst/>
                <a:gdLst/>
                <a:ahLst/>
                <a:cxnLst>
                  <a:cxn ang="0">
                    <a:pos x="8" y="0"/>
                  </a:cxn>
                  <a:cxn ang="0">
                    <a:pos x="65" y="16"/>
                  </a:cxn>
                  <a:cxn ang="0">
                    <a:pos x="80" y="20"/>
                  </a:cxn>
                  <a:cxn ang="0">
                    <a:pos x="88" y="29"/>
                  </a:cxn>
                  <a:cxn ang="0">
                    <a:pos x="80" y="38"/>
                  </a:cxn>
                  <a:cxn ang="0">
                    <a:pos x="62" y="42"/>
                  </a:cxn>
                  <a:cxn ang="0">
                    <a:pos x="35" y="29"/>
                  </a:cxn>
                  <a:cxn ang="0">
                    <a:pos x="23" y="22"/>
                  </a:cxn>
                  <a:cxn ang="0">
                    <a:pos x="8" y="19"/>
                  </a:cxn>
                  <a:cxn ang="0">
                    <a:pos x="0" y="10"/>
                  </a:cxn>
                  <a:cxn ang="0">
                    <a:pos x="8" y="0"/>
                  </a:cxn>
                  <a:cxn ang="0">
                    <a:pos x="8" y="0"/>
                  </a:cxn>
                </a:cxnLst>
                <a:rect l="0" t="0" r="r" b="b"/>
                <a:pathLst>
                  <a:path w="88" h="42">
                    <a:moveTo>
                      <a:pt x="8" y="0"/>
                    </a:moveTo>
                    <a:lnTo>
                      <a:pt x="65" y="16"/>
                    </a:lnTo>
                    <a:lnTo>
                      <a:pt x="80" y="20"/>
                    </a:lnTo>
                    <a:lnTo>
                      <a:pt x="88" y="29"/>
                    </a:lnTo>
                    <a:lnTo>
                      <a:pt x="80" y="38"/>
                    </a:lnTo>
                    <a:lnTo>
                      <a:pt x="62" y="42"/>
                    </a:lnTo>
                    <a:lnTo>
                      <a:pt x="35" y="29"/>
                    </a:lnTo>
                    <a:lnTo>
                      <a:pt x="23" y="22"/>
                    </a:lnTo>
                    <a:lnTo>
                      <a:pt x="8" y="19"/>
                    </a:lnTo>
                    <a:lnTo>
                      <a:pt x="0" y="10"/>
                    </a:lnTo>
                    <a:lnTo>
                      <a:pt x="8" y="0"/>
                    </a:lnTo>
                    <a:lnTo>
                      <a:pt x="8" y="0"/>
                    </a:lnTo>
                    <a:close/>
                  </a:path>
                </a:pathLst>
              </a:custGeom>
              <a:solidFill>
                <a:srgbClr val="000000"/>
              </a:solidFill>
              <a:ln w="9525">
                <a:noFill/>
                <a:round/>
                <a:headEnd/>
                <a:tailEnd/>
              </a:ln>
            </p:spPr>
            <p:txBody>
              <a:bodyPr/>
              <a:lstStyle/>
              <a:p>
                <a:endParaRPr lang="tr-TR"/>
              </a:p>
            </p:txBody>
          </p:sp>
          <p:sp>
            <p:nvSpPr>
              <p:cNvPr id="388401" name="Freeform 305"/>
              <p:cNvSpPr>
                <a:spLocks/>
              </p:cNvSpPr>
              <p:nvPr/>
            </p:nvSpPr>
            <p:spPr bwMode="auto">
              <a:xfrm>
                <a:off x="3001" y="1114"/>
                <a:ext cx="84" cy="39"/>
              </a:xfrm>
              <a:custGeom>
                <a:avLst/>
                <a:gdLst/>
                <a:ahLst/>
                <a:cxnLst>
                  <a:cxn ang="0">
                    <a:pos x="11" y="0"/>
                  </a:cxn>
                  <a:cxn ang="0">
                    <a:pos x="47" y="14"/>
                  </a:cxn>
                  <a:cxn ang="0">
                    <a:pos x="74" y="19"/>
                  </a:cxn>
                  <a:cxn ang="0">
                    <a:pos x="84" y="27"/>
                  </a:cxn>
                  <a:cxn ang="0">
                    <a:pos x="75" y="37"/>
                  </a:cxn>
                  <a:cxn ang="0">
                    <a:pos x="53" y="39"/>
                  </a:cxn>
                  <a:cxn ang="0">
                    <a:pos x="33" y="31"/>
                  </a:cxn>
                  <a:cxn ang="0">
                    <a:pos x="5" y="17"/>
                  </a:cxn>
                  <a:cxn ang="0">
                    <a:pos x="0" y="5"/>
                  </a:cxn>
                  <a:cxn ang="0">
                    <a:pos x="11" y="0"/>
                  </a:cxn>
                  <a:cxn ang="0">
                    <a:pos x="11" y="0"/>
                  </a:cxn>
                </a:cxnLst>
                <a:rect l="0" t="0" r="r" b="b"/>
                <a:pathLst>
                  <a:path w="84" h="39">
                    <a:moveTo>
                      <a:pt x="11" y="0"/>
                    </a:moveTo>
                    <a:lnTo>
                      <a:pt x="47" y="14"/>
                    </a:lnTo>
                    <a:lnTo>
                      <a:pt x="74" y="19"/>
                    </a:lnTo>
                    <a:lnTo>
                      <a:pt x="84" y="27"/>
                    </a:lnTo>
                    <a:lnTo>
                      <a:pt x="75" y="37"/>
                    </a:lnTo>
                    <a:lnTo>
                      <a:pt x="53" y="39"/>
                    </a:lnTo>
                    <a:lnTo>
                      <a:pt x="33" y="31"/>
                    </a:lnTo>
                    <a:lnTo>
                      <a:pt x="5" y="17"/>
                    </a:lnTo>
                    <a:lnTo>
                      <a:pt x="0" y="5"/>
                    </a:lnTo>
                    <a:lnTo>
                      <a:pt x="11" y="0"/>
                    </a:lnTo>
                    <a:lnTo>
                      <a:pt x="11" y="0"/>
                    </a:lnTo>
                    <a:close/>
                  </a:path>
                </a:pathLst>
              </a:custGeom>
              <a:solidFill>
                <a:srgbClr val="000000"/>
              </a:solidFill>
              <a:ln w="9525">
                <a:noFill/>
                <a:round/>
                <a:headEnd/>
                <a:tailEnd/>
              </a:ln>
            </p:spPr>
            <p:txBody>
              <a:bodyPr/>
              <a:lstStyle/>
              <a:p>
                <a:endParaRPr lang="tr-TR"/>
              </a:p>
            </p:txBody>
          </p:sp>
          <p:sp>
            <p:nvSpPr>
              <p:cNvPr id="388402" name="Freeform 306"/>
              <p:cNvSpPr>
                <a:spLocks/>
              </p:cNvSpPr>
              <p:nvPr/>
            </p:nvSpPr>
            <p:spPr bwMode="auto">
              <a:xfrm>
                <a:off x="3080" y="1160"/>
                <a:ext cx="48" cy="124"/>
              </a:xfrm>
              <a:custGeom>
                <a:avLst/>
                <a:gdLst/>
                <a:ahLst/>
                <a:cxnLst>
                  <a:cxn ang="0">
                    <a:pos x="1" y="7"/>
                  </a:cxn>
                  <a:cxn ang="0">
                    <a:pos x="14" y="1"/>
                  </a:cxn>
                  <a:cxn ang="0">
                    <a:pos x="28" y="0"/>
                  </a:cxn>
                  <a:cxn ang="0">
                    <a:pos x="40" y="15"/>
                  </a:cxn>
                  <a:cxn ang="0">
                    <a:pos x="44" y="35"/>
                  </a:cxn>
                  <a:cxn ang="0">
                    <a:pos x="48" y="59"/>
                  </a:cxn>
                  <a:cxn ang="0">
                    <a:pos x="44" y="82"/>
                  </a:cxn>
                  <a:cxn ang="0">
                    <a:pos x="37" y="101"/>
                  </a:cxn>
                  <a:cxn ang="0">
                    <a:pos x="17" y="124"/>
                  </a:cxn>
                  <a:cxn ang="0">
                    <a:pos x="5" y="122"/>
                  </a:cxn>
                  <a:cxn ang="0">
                    <a:pos x="6" y="109"/>
                  </a:cxn>
                  <a:cxn ang="0">
                    <a:pos x="21" y="91"/>
                  </a:cxn>
                  <a:cxn ang="0">
                    <a:pos x="28" y="74"/>
                  </a:cxn>
                  <a:cxn ang="0">
                    <a:pos x="31" y="57"/>
                  </a:cxn>
                  <a:cxn ang="0">
                    <a:pos x="28" y="39"/>
                  </a:cxn>
                  <a:cxn ang="0">
                    <a:pos x="24" y="19"/>
                  </a:cxn>
                  <a:cxn ang="0">
                    <a:pos x="12" y="22"/>
                  </a:cxn>
                  <a:cxn ang="0">
                    <a:pos x="0" y="21"/>
                  </a:cxn>
                  <a:cxn ang="0">
                    <a:pos x="1" y="7"/>
                  </a:cxn>
                  <a:cxn ang="0">
                    <a:pos x="1" y="7"/>
                  </a:cxn>
                </a:cxnLst>
                <a:rect l="0" t="0" r="r" b="b"/>
                <a:pathLst>
                  <a:path w="48" h="124">
                    <a:moveTo>
                      <a:pt x="1" y="7"/>
                    </a:moveTo>
                    <a:lnTo>
                      <a:pt x="14" y="1"/>
                    </a:lnTo>
                    <a:lnTo>
                      <a:pt x="28" y="0"/>
                    </a:lnTo>
                    <a:lnTo>
                      <a:pt x="40" y="15"/>
                    </a:lnTo>
                    <a:lnTo>
                      <a:pt x="44" y="35"/>
                    </a:lnTo>
                    <a:lnTo>
                      <a:pt x="48" y="59"/>
                    </a:lnTo>
                    <a:lnTo>
                      <a:pt x="44" y="82"/>
                    </a:lnTo>
                    <a:lnTo>
                      <a:pt x="37" y="101"/>
                    </a:lnTo>
                    <a:lnTo>
                      <a:pt x="17" y="124"/>
                    </a:lnTo>
                    <a:lnTo>
                      <a:pt x="5" y="122"/>
                    </a:lnTo>
                    <a:lnTo>
                      <a:pt x="6" y="109"/>
                    </a:lnTo>
                    <a:lnTo>
                      <a:pt x="21" y="91"/>
                    </a:lnTo>
                    <a:lnTo>
                      <a:pt x="28" y="74"/>
                    </a:lnTo>
                    <a:lnTo>
                      <a:pt x="31" y="57"/>
                    </a:lnTo>
                    <a:lnTo>
                      <a:pt x="28" y="39"/>
                    </a:lnTo>
                    <a:lnTo>
                      <a:pt x="24" y="19"/>
                    </a:lnTo>
                    <a:lnTo>
                      <a:pt x="12" y="22"/>
                    </a:lnTo>
                    <a:lnTo>
                      <a:pt x="0" y="21"/>
                    </a:lnTo>
                    <a:lnTo>
                      <a:pt x="1" y="7"/>
                    </a:lnTo>
                    <a:lnTo>
                      <a:pt x="1" y="7"/>
                    </a:lnTo>
                    <a:close/>
                  </a:path>
                </a:pathLst>
              </a:custGeom>
              <a:solidFill>
                <a:srgbClr val="000000"/>
              </a:solidFill>
              <a:ln w="9525">
                <a:noFill/>
                <a:round/>
                <a:headEnd/>
                <a:tailEnd/>
              </a:ln>
            </p:spPr>
            <p:txBody>
              <a:bodyPr/>
              <a:lstStyle/>
              <a:p>
                <a:endParaRPr lang="tr-TR"/>
              </a:p>
            </p:txBody>
          </p:sp>
          <p:sp>
            <p:nvSpPr>
              <p:cNvPr id="388403" name="Freeform 307"/>
              <p:cNvSpPr>
                <a:spLocks/>
              </p:cNvSpPr>
              <p:nvPr/>
            </p:nvSpPr>
            <p:spPr bwMode="auto">
              <a:xfrm>
                <a:off x="3021" y="952"/>
                <a:ext cx="123" cy="223"/>
              </a:xfrm>
              <a:custGeom>
                <a:avLst/>
                <a:gdLst/>
                <a:ahLst/>
                <a:cxnLst>
                  <a:cxn ang="0">
                    <a:pos x="8" y="0"/>
                  </a:cxn>
                  <a:cxn ang="0">
                    <a:pos x="67" y="6"/>
                  </a:cxn>
                  <a:cxn ang="0">
                    <a:pos x="107" y="51"/>
                  </a:cxn>
                  <a:cxn ang="0">
                    <a:pos x="114" y="90"/>
                  </a:cxn>
                  <a:cxn ang="0">
                    <a:pos x="123" y="141"/>
                  </a:cxn>
                  <a:cxn ang="0">
                    <a:pos x="111" y="180"/>
                  </a:cxn>
                  <a:cxn ang="0">
                    <a:pos x="99" y="218"/>
                  </a:cxn>
                  <a:cxn ang="0">
                    <a:pos x="91" y="223"/>
                  </a:cxn>
                  <a:cxn ang="0">
                    <a:pos x="84" y="210"/>
                  </a:cxn>
                  <a:cxn ang="0">
                    <a:pos x="90" y="140"/>
                  </a:cxn>
                  <a:cxn ang="0">
                    <a:pos x="83" y="91"/>
                  </a:cxn>
                  <a:cxn ang="0">
                    <a:pos x="92" y="59"/>
                  </a:cxn>
                  <a:cxn ang="0">
                    <a:pos x="78" y="36"/>
                  </a:cxn>
                  <a:cxn ang="0">
                    <a:pos x="59" y="22"/>
                  </a:cxn>
                  <a:cxn ang="0">
                    <a:pos x="11" y="18"/>
                  </a:cxn>
                  <a:cxn ang="0">
                    <a:pos x="0" y="10"/>
                  </a:cxn>
                  <a:cxn ang="0">
                    <a:pos x="8" y="0"/>
                  </a:cxn>
                  <a:cxn ang="0">
                    <a:pos x="8" y="0"/>
                  </a:cxn>
                </a:cxnLst>
                <a:rect l="0" t="0" r="r" b="b"/>
                <a:pathLst>
                  <a:path w="123" h="223">
                    <a:moveTo>
                      <a:pt x="8" y="0"/>
                    </a:moveTo>
                    <a:lnTo>
                      <a:pt x="67" y="6"/>
                    </a:lnTo>
                    <a:lnTo>
                      <a:pt x="107" y="51"/>
                    </a:lnTo>
                    <a:lnTo>
                      <a:pt x="114" y="90"/>
                    </a:lnTo>
                    <a:lnTo>
                      <a:pt x="123" y="141"/>
                    </a:lnTo>
                    <a:lnTo>
                      <a:pt x="111" y="180"/>
                    </a:lnTo>
                    <a:lnTo>
                      <a:pt x="99" y="218"/>
                    </a:lnTo>
                    <a:lnTo>
                      <a:pt x="91" y="223"/>
                    </a:lnTo>
                    <a:lnTo>
                      <a:pt x="84" y="210"/>
                    </a:lnTo>
                    <a:lnTo>
                      <a:pt x="90" y="140"/>
                    </a:lnTo>
                    <a:lnTo>
                      <a:pt x="83" y="91"/>
                    </a:lnTo>
                    <a:lnTo>
                      <a:pt x="92" y="59"/>
                    </a:lnTo>
                    <a:lnTo>
                      <a:pt x="78" y="36"/>
                    </a:lnTo>
                    <a:lnTo>
                      <a:pt x="59" y="22"/>
                    </a:lnTo>
                    <a:lnTo>
                      <a:pt x="11" y="18"/>
                    </a:lnTo>
                    <a:lnTo>
                      <a:pt x="0" y="10"/>
                    </a:lnTo>
                    <a:lnTo>
                      <a:pt x="8" y="0"/>
                    </a:lnTo>
                    <a:lnTo>
                      <a:pt x="8" y="0"/>
                    </a:lnTo>
                    <a:close/>
                  </a:path>
                </a:pathLst>
              </a:custGeom>
              <a:solidFill>
                <a:srgbClr val="000000"/>
              </a:solidFill>
              <a:ln w="9525">
                <a:noFill/>
                <a:round/>
                <a:headEnd/>
                <a:tailEnd/>
              </a:ln>
            </p:spPr>
            <p:txBody>
              <a:bodyPr/>
              <a:lstStyle/>
              <a:p>
                <a:endParaRPr lang="tr-TR"/>
              </a:p>
            </p:txBody>
          </p:sp>
          <p:sp>
            <p:nvSpPr>
              <p:cNvPr id="388404" name="Freeform 308"/>
              <p:cNvSpPr>
                <a:spLocks/>
              </p:cNvSpPr>
              <p:nvPr/>
            </p:nvSpPr>
            <p:spPr bwMode="auto">
              <a:xfrm>
                <a:off x="2773" y="1091"/>
                <a:ext cx="285" cy="384"/>
              </a:xfrm>
              <a:custGeom>
                <a:avLst/>
                <a:gdLst/>
                <a:ahLst/>
                <a:cxnLst>
                  <a:cxn ang="0">
                    <a:pos x="18" y="9"/>
                  </a:cxn>
                  <a:cxn ang="0">
                    <a:pos x="17" y="36"/>
                  </a:cxn>
                  <a:cxn ang="0">
                    <a:pos x="18" y="61"/>
                  </a:cxn>
                  <a:cxn ang="0">
                    <a:pos x="20" y="97"/>
                  </a:cxn>
                  <a:cxn ang="0">
                    <a:pos x="38" y="124"/>
                  </a:cxn>
                  <a:cxn ang="0">
                    <a:pos x="35" y="158"/>
                  </a:cxn>
                  <a:cxn ang="0">
                    <a:pos x="43" y="187"/>
                  </a:cxn>
                  <a:cxn ang="0">
                    <a:pos x="58" y="213"/>
                  </a:cxn>
                  <a:cxn ang="0">
                    <a:pos x="76" y="244"/>
                  </a:cxn>
                  <a:cxn ang="0">
                    <a:pos x="94" y="271"/>
                  </a:cxn>
                  <a:cxn ang="0">
                    <a:pos x="112" y="296"/>
                  </a:cxn>
                  <a:cxn ang="0">
                    <a:pos x="133" y="324"/>
                  </a:cxn>
                  <a:cxn ang="0">
                    <a:pos x="164" y="360"/>
                  </a:cxn>
                  <a:cxn ang="0">
                    <a:pos x="178" y="366"/>
                  </a:cxn>
                  <a:cxn ang="0">
                    <a:pos x="194" y="360"/>
                  </a:cxn>
                  <a:cxn ang="0">
                    <a:pos x="223" y="325"/>
                  </a:cxn>
                  <a:cxn ang="0">
                    <a:pos x="269" y="240"/>
                  </a:cxn>
                  <a:cxn ang="0">
                    <a:pos x="279" y="234"/>
                  </a:cxn>
                  <a:cxn ang="0">
                    <a:pos x="285" y="246"/>
                  </a:cxn>
                  <a:cxn ang="0">
                    <a:pos x="275" y="272"/>
                  </a:cxn>
                  <a:cxn ang="0">
                    <a:pos x="264" y="293"/>
                  </a:cxn>
                  <a:cxn ang="0">
                    <a:pos x="252" y="313"/>
                  </a:cxn>
                  <a:cxn ang="0">
                    <a:pos x="236" y="335"/>
                  </a:cxn>
                  <a:cxn ang="0">
                    <a:pos x="222" y="358"/>
                  </a:cxn>
                  <a:cxn ang="0">
                    <a:pos x="202" y="377"/>
                  </a:cxn>
                  <a:cxn ang="0">
                    <a:pos x="177" y="384"/>
                  </a:cxn>
                  <a:cxn ang="0">
                    <a:pos x="154" y="375"/>
                  </a:cxn>
                  <a:cxn ang="0">
                    <a:pos x="121" y="336"/>
                  </a:cxn>
                  <a:cxn ang="0">
                    <a:pos x="99" y="308"/>
                  </a:cxn>
                  <a:cxn ang="0">
                    <a:pos x="81" y="282"/>
                  </a:cxn>
                  <a:cxn ang="0">
                    <a:pos x="63" y="255"/>
                  </a:cxn>
                  <a:cxn ang="0">
                    <a:pos x="44" y="223"/>
                  </a:cxn>
                  <a:cxn ang="0">
                    <a:pos x="18" y="159"/>
                  </a:cxn>
                  <a:cxn ang="0">
                    <a:pos x="22" y="129"/>
                  </a:cxn>
                  <a:cxn ang="0">
                    <a:pos x="5" y="104"/>
                  </a:cxn>
                  <a:cxn ang="0">
                    <a:pos x="1" y="62"/>
                  </a:cxn>
                  <a:cxn ang="0">
                    <a:pos x="0" y="35"/>
                  </a:cxn>
                  <a:cxn ang="0">
                    <a:pos x="1" y="8"/>
                  </a:cxn>
                  <a:cxn ang="0">
                    <a:pos x="10" y="0"/>
                  </a:cxn>
                  <a:cxn ang="0">
                    <a:pos x="18" y="9"/>
                  </a:cxn>
                  <a:cxn ang="0">
                    <a:pos x="18" y="9"/>
                  </a:cxn>
                </a:cxnLst>
                <a:rect l="0" t="0" r="r" b="b"/>
                <a:pathLst>
                  <a:path w="285" h="384">
                    <a:moveTo>
                      <a:pt x="18" y="9"/>
                    </a:moveTo>
                    <a:lnTo>
                      <a:pt x="17" y="36"/>
                    </a:lnTo>
                    <a:lnTo>
                      <a:pt x="18" y="61"/>
                    </a:lnTo>
                    <a:lnTo>
                      <a:pt x="20" y="97"/>
                    </a:lnTo>
                    <a:lnTo>
                      <a:pt x="38" y="124"/>
                    </a:lnTo>
                    <a:lnTo>
                      <a:pt x="35" y="158"/>
                    </a:lnTo>
                    <a:lnTo>
                      <a:pt x="43" y="187"/>
                    </a:lnTo>
                    <a:lnTo>
                      <a:pt x="58" y="213"/>
                    </a:lnTo>
                    <a:lnTo>
                      <a:pt x="76" y="244"/>
                    </a:lnTo>
                    <a:lnTo>
                      <a:pt x="94" y="271"/>
                    </a:lnTo>
                    <a:lnTo>
                      <a:pt x="112" y="296"/>
                    </a:lnTo>
                    <a:lnTo>
                      <a:pt x="133" y="324"/>
                    </a:lnTo>
                    <a:lnTo>
                      <a:pt x="164" y="360"/>
                    </a:lnTo>
                    <a:lnTo>
                      <a:pt x="178" y="366"/>
                    </a:lnTo>
                    <a:lnTo>
                      <a:pt x="194" y="360"/>
                    </a:lnTo>
                    <a:lnTo>
                      <a:pt x="223" y="325"/>
                    </a:lnTo>
                    <a:lnTo>
                      <a:pt x="269" y="240"/>
                    </a:lnTo>
                    <a:lnTo>
                      <a:pt x="279" y="234"/>
                    </a:lnTo>
                    <a:lnTo>
                      <a:pt x="285" y="246"/>
                    </a:lnTo>
                    <a:lnTo>
                      <a:pt x="275" y="272"/>
                    </a:lnTo>
                    <a:lnTo>
                      <a:pt x="264" y="293"/>
                    </a:lnTo>
                    <a:lnTo>
                      <a:pt x="252" y="313"/>
                    </a:lnTo>
                    <a:lnTo>
                      <a:pt x="236" y="335"/>
                    </a:lnTo>
                    <a:lnTo>
                      <a:pt x="222" y="358"/>
                    </a:lnTo>
                    <a:lnTo>
                      <a:pt x="202" y="377"/>
                    </a:lnTo>
                    <a:lnTo>
                      <a:pt x="177" y="384"/>
                    </a:lnTo>
                    <a:lnTo>
                      <a:pt x="154" y="375"/>
                    </a:lnTo>
                    <a:lnTo>
                      <a:pt x="121" y="336"/>
                    </a:lnTo>
                    <a:lnTo>
                      <a:pt x="99" y="308"/>
                    </a:lnTo>
                    <a:lnTo>
                      <a:pt x="81" y="282"/>
                    </a:lnTo>
                    <a:lnTo>
                      <a:pt x="63" y="255"/>
                    </a:lnTo>
                    <a:lnTo>
                      <a:pt x="44" y="223"/>
                    </a:lnTo>
                    <a:lnTo>
                      <a:pt x="18" y="159"/>
                    </a:lnTo>
                    <a:lnTo>
                      <a:pt x="22" y="129"/>
                    </a:lnTo>
                    <a:lnTo>
                      <a:pt x="5" y="104"/>
                    </a:lnTo>
                    <a:lnTo>
                      <a:pt x="1" y="62"/>
                    </a:lnTo>
                    <a:lnTo>
                      <a:pt x="0" y="35"/>
                    </a:lnTo>
                    <a:lnTo>
                      <a:pt x="1" y="8"/>
                    </a:lnTo>
                    <a:lnTo>
                      <a:pt x="10" y="0"/>
                    </a:lnTo>
                    <a:lnTo>
                      <a:pt x="18" y="9"/>
                    </a:lnTo>
                    <a:lnTo>
                      <a:pt x="18" y="9"/>
                    </a:lnTo>
                    <a:close/>
                  </a:path>
                </a:pathLst>
              </a:custGeom>
              <a:solidFill>
                <a:srgbClr val="000000"/>
              </a:solidFill>
              <a:ln w="9525">
                <a:noFill/>
                <a:round/>
                <a:headEnd/>
                <a:tailEnd/>
              </a:ln>
            </p:spPr>
            <p:txBody>
              <a:bodyPr/>
              <a:lstStyle/>
              <a:p>
                <a:endParaRPr lang="tr-TR"/>
              </a:p>
            </p:txBody>
          </p:sp>
          <p:sp>
            <p:nvSpPr>
              <p:cNvPr id="388405" name="Freeform 309"/>
              <p:cNvSpPr>
                <a:spLocks/>
              </p:cNvSpPr>
              <p:nvPr/>
            </p:nvSpPr>
            <p:spPr bwMode="auto">
              <a:xfrm>
                <a:off x="2898" y="1316"/>
                <a:ext cx="74" cy="79"/>
              </a:xfrm>
              <a:custGeom>
                <a:avLst/>
                <a:gdLst/>
                <a:ahLst/>
                <a:cxnLst>
                  <a:cxn ang="0">
                    <a:pos x="8" y="0"/>
                  </a:cxn>
                  <a:cxn ang="0">
                    <a:pos x="47" y="6"/>
                  </a:cxn>
                  <a:cxn ang="0">
                    <a:pos x="71" y="34"/>
                  </a:cxn>
                  <a:cxn ang="0">
                    <a:pos x="74" y="64"/>
                  </a:cxn>
                  <a:cxn ang="0">
                    <a:pos x="70" y="76"/>
                  </a:cxn>
                  <a:cxn ang="0">
                    <a:pos x="59" y="79"/>
                  </a:cxn>
                  <a:cxn ang="0">
                    <a:pos x="46" y="64"/>
                  </a:cxn>
                  <a:cxn ang="0">
                    <a:pos x="46" y="52"/>
                  </a:cxn>
                  <a:cxn ang="0">
                    <a:pos x="46" y="39"/>
                  </a:cxn>
                  <a:cxn ang="0">
                    <a:pos x="32" y="22"/>
                  </a:cxn>
                  <a:cxn ang="0">
                    <a:pos x="8" y="18"/>
                  </a:cxn>
                  <a:cxn ang="0">
                    <a:pos x="0" y="9"/>
                  </a:cxn>
                  <a:cxn ang="0">
                    <a:pos x="8" y="0"/>
                  </a:cxn>
                  <a:cxn ang="0">
                    <a:pos x="8" y="0"/>
                  </a:cxn>
                </a:cxnLst>
                <a:rect l="0" t="0" r="r" b="b"/>
                <a:pathLst>
                  <a:path w="74" h="79">
                    <a:moveTo>
                      <a:pt x="8" y="0"/>
                    </a:moveTo>
                    <a:lnTo>
                      <a:pt x="47" y="6"/>
                    </a:lnTo>
                    <a:lnTo>
                      <a:pt x="71" y="34"/>
                    </a:lnTo>
                    <a:lnTo>
                      <a:pt x="74" y="64"/>
                    </a:lnTo>
                    <a:lnTo>
                      <a:pt x="70" y="76"/>
                    </a:lnTo>
                    <a:lnTo>
                      <a:pt x="59" y="79"/>
                    </a:lnTo>
                    <a:lnTo>
                      <a:pt x="46" y="64"/>
                    </a:lnTo>
                    <a:lnTo>
                      <a:pt x="46" y="52"/>
                    </a:lnTo>
                    <a:lnTo>
                      <a:pt x="46" y="39"/>
                    </a:lnTo>
                    <a:lnTo>
                      <a:pt x="32" y="22"/>
                    </a:lnTo>
                    <a:lnTo>
                      <a:pt x="8" y="18"/>
                    </a:lnTo>
                    <a:lnTo>
                      <a:pt x="0" y="9"/>
                    </a:lnTo>
                    <a:lnTo>
                      <a:pt x="8" y="0"/>
                    </a:lnTo>
                    <a:lnTo>
                      <a:pt x="8" y="0"/>
                    </a:lnTo>
                    <a:close/>
                  </a:path>
                </a:pathLst>
              </a:custGeom>
              <a:solidFill>
                <a:srgbClr val="000000"/>
              </a:solidFill>
              <a:ln w="9525">
                <a:noFill/>
                <a:round/>
                <a:headEnd/>
                <a:tailEnd/>
              </a:ln>
            </p:spPr>
            <p:txBody>
              <a:bodyPr/>
              <a:lstStyle/>
              <a:p>
                <a:endParaRPr lang="tr-TR"/>
              </a:p>
            </p:txBody>
          </p:sp>
          <p:sp>
            <p:nvSpPr>
              <p:cNvPr id="388406" name="Freeform 310"/>
              <p:cNvSpPr>
                <a:spLocks/>
              </p:cNvSpPr>
              <p:nvPr/>
            </p:nvSpPr>
            <p:spPr bwMode="auto">
              <a:xfrm>
                <a:off x="2852" y="1144"/>
                <a:ext cx="18" cy="161"/>
              </a:xfrm>
              <a:custGeom>
                <a:avLst/>
                <a:gdLst/>
                <a:ahLst/>
                <a:cxnLst>
                  <a:cxn ang="0">
                    <a:pos x="17" y="9"/>
                  </a:cxn>
                  <a:cxn ang="0">
                    <a:pos x="18" y="150"/>
                  </a:cxn>
                  <a:cxn ang="0">
                    <a:pos x="11" y="161"/>
                  </a:cxn>
                  <a:cxn ang="0">
                    <a:pos x="2" y="153"/>
                  </a:cxn>
                  <a:cxn ang="0">
                    <a:pos x="0" y="9"/>
                  </a:cxn>
                  <a:cxn ang="0">
                    <a:pos x="9" y="0"/>
                  </a:cxn>
                  <a:cxn ang="0">
                    <a:pos x="17" y="9"/>
                  </a:cxn>
                  <a:cxn ang="0">
                    <a:pos x="17" y="9"/>
                  </a:cxn>
                </a:cxnLst>
                <a:rect l="0" t="0" r="r" b="b"/>
                <a:pathLst>
                  <a:path w="18" h="161">
                    <a:moveTo>
                      <a:pt x="17" y="9"/>
                    </a:moveTo>
                    <a:lnTo>
                      <a:pt x="18" y="150"/>
                    </a:lnTo>
                    <a:lnTo>
                      <a:pt x="11" y="161"/>
                    </a:lnTo>
                    <a:lnTo>
                      <a:pt x="2" y="153"/>
                    </a:lnTo>
                    <a:lnTo>
                      <a:pt x="0" y="9"/>
                    </a:lnTo>
                    <a:lnTo>
                      <a:pt x="9" y="0"/>
                    </a:lnTo>
                    <a:lnTo>
                      <a:pt x="17" y="9"/>
                    </a:lnTo>
                    <a:lnTo>
                      <a:pt x="17" y="9"/>
                    </a:lnTo>
                    <a:close/>
                  </a:path>
                </a:pathLst>
              </a:custGeom>
              <a:solidFill>
                <a:srgbClr val="000000"/>
              </a:solidFill>
              <a:ln w="9525">
                <a:noFill/>
                <a:round/>
                <a:headEnd/>
                <a:tailEnd/>
              </a:ln>
            </p:spPr>
            <p:txBody>
              <a:bodyPr/>
              <a:lstStyle/>
              <a:p>
                <a:endParaRPr lang="tr-TR"/>
              </a:p>
            </p:txBody>
          </p:sp>
          <p:sp>
            <p:nvSpPr>
              <p:cNvPr id="388407" name="Freeform 311"/>
              <p:cNvSpPr>
                <a:spLocks/>
              </p:cNvSpPr>
              <p:nvPr/>
            </p:nvSpPr>
            <p:spPr bwMode="auto">
              <a:xfrm>
                <a:off x="2877" y="1273"/>
                <a:ext cx="46" cy="30"/>
              </a:xfrm>
              <a:custGeom>
                <a:avLst/>
                <a:gdLst/>
                <a:ahLst/>
                <a:cxnLst>
                  <a:cxn ang="0">
                    <a:pos x="4" y="13"/>
                  </a:cxn>
                  <a:cxn ang="0">
                    <a:pos x="36" y="0"/>
                  </a:cxn>
                  <a:cxn ang="0">
                    <a:pos x="46" y="7"/>
                  </a:cxn>
                  <a:cxn ang="0">
                    <a:pos x="40" y="19"/>
                  </a:cxn>
                  <a:cxn ang="0">
                    <a:pos x="10" y="30"/>
                  </a:cxn>
                  <a:cxn ang="0">
                    <a:pos x="0" y="25"/>
                  </a:cxn>
                  <a:cxn ang="0">
                    <a:pos x="4" y="13"/>
                  </a:cxn>
                  <a:cxn ang="0">
                    <a:pos x="4" y="13"/>
                  </a:cxn>
                </a:cxnLst>
                <a:rect l="0" t="0" r="r" b="b"/>
                <a:pathLst>
                  <a:path w="46" h="30">
                    <a:moveTo>
                      <a:pt x="4" y="13"/>
                    </a:moveTo>
                    <a:lnTo>
                      <a:pt x="36" y="0"/>
                    </a:lnTo>
                    <a:lnTo>
                      <a:pt x="46" y="7"/>
                    </a:lnTo>
                    <a:lnTo>
                      <a:pt x="40" y="19"/>
                    </a:lnTo>
                    <a:lnTo>
                      <a:pt x="10" y="30"/>
                    </a:lnTo>
                    <a:lnTo>
                      <a:pt x="0" y="25"/>
                    </a:lnTo>
                    <a:lnTo>
                      <a:pt x="4" y="13"/>
                    </a:lnTo>
                    <a:lnTo>
                      <a:pt x="4" y="13"/>
                    </a:lnTo>
                    <a:close/>
                  </a:path>
                </a:pathLst>
              </a:custGeom>
              <a:solidFill>
                <a:srgbClr val="000000"/>
              </a:solidFill>
              <a:ln w="9525">
                <a:noFill/>
                <a:round/>
                <a:headEnd/>
                <a:tailEnd/>
              </a:ln>
            </p:spPr>
            <p:txBody>
              <a:bodyPr/>
              <a:lstStyle/>
              <a:p>
                <a:endParaRPr lang="tr-TR"/>
              </a:p>
            </p:txBody>
          </p:sp>
          <p:sp>
            <p:nvSpPr>
              <p:cNvPr id="388408" name="Freeform 312"/>
              <p:cNvSpPr>
                <a:spLocks/>
              </p:cNvSpPr>
              <p:nvPr/>
            </p:nvSpPr>
            <p:spPr bwMode="auto">
              <a:xfrm>
                <a:off x="2777" y="1133"/>
                <a:ext cx="68" cy="53"/>
              </a:xfrm>
              <a:custGeom>
                <a:avLst/>
                <a:gdLst/>
                <a:ahLst/>
                <a:cxnLst>
                  <a:cxn ang="0">
                    <a:pos x="0" y="44"/>
                  </a:cxn>
                  <a:cxn ang="0">
                    <a:pos x="5" y="23"/>
                  </a:cxn>
                  <a:cxn ang="0">
                    <a:pos x="20" y="9"/>
                  </a:cxn>
                  <a:cxn ang="0">
                    <a:pos x="40" y="1"/>
                  </a:cxn>
                  <a:cxn ang="0">
                    <a:pos x="61" y="0"/>
                  </a:cxn>
                  <a:cxn ang="0">
                    <a:pos x="68" y="10"/>
                  </a:cxn>
                  <a:cxn ang="0">
                    <a:pos x="59" y="18"/>
                  </a:cxn>
                  <a:cxn ang="0">
                    <a:pos x="31" y="22"/>
                  </a:cxn>
                  <a:cxn ang="0">
                    <a:pos x="16" y="44"/>
                  </a:cxn>
                  <a:cxn ang="0">
                    <a:pos x="8" y="53"/>
                  </a:cxn>
                  <a:cxn ang="0">
                    <a:pos x="0" y="44"/>
                  </a:cxn>
                  <a:cxn ang="0">
                    <a:pos x="0" y="44"/>
                  </a:cxn>
                </a:cxnLst>
                <a:rect l="0" t="0" r="r" b="b"/>
                <a:pathLst>
                  <a:path w="68" h="53">
                    <a:moveTo>
                      <a:pt x="0" y="44"/>
                    </a:moveTo>
                    <a:lnTo>
                      <a:pt x="5" y="23"/>
                    </a:lnTo>
                    <a:lnTo>
                      <a:pt x="20" y="9"/>
                    </a:lnTo>
                    <a:lnTo>
                      <a:pt x="40" y="1"/>
                    </a:lnTo>
                    <a:lnTo>
                      <a:pt x="61" y="0"/>
                    </a:lnTo>
                    <a:lnTo>
                      <a:pt x="68" y="10"/>
                    </a:lnTo>
                    <a:lnTo>
                      <a:pt x="59" y="18"/>
                    </a:lnTo>
                    <a:lnTo>
                      <a:pt x="31" y="22"/>
                    </a:lnTo>
                    <a:lnTo>
                      <a:pt x="16" y="44"/>
                    </a:lnTo>
                    <a:lnTo>
                      <a:pt x="8" y="53"/>
                    </a:lnTo>
                    <a:lnTo>
                      <a:pt x="0" y="44"/>
                    </a:lnTo>
                    <a:lnTo>
                      <a:pt x="0" y="44"/>
                    </a:lnTo>
                    <a:close/>
                  </a:path>
                </a:pathLst>
              </a:custGeom>
              <a:solidFill>
                <a:srgbClr val="000000"/>
              </a:solidFill>
              <a:ln w="9525">
                <a:noFill/>
                <a:round/>
                <a:headEnd/>
                <a:tailEnd/>
              </a:ln>
            </p:spPr>
            <p:txBody>
              <a:bodyPr/>
              <a:lstStyle/>
              <a:p>
                <a:endParaRPr lang="tr-TR"/>
              </a:p>
            </p:txBody>
          </p:sp>
          <p:sp>
            <p:nvSpPr>
              <p:cNvPr id="388409" name="Freeform 313"/>
              <p:cNvSpPr>
                <a:spLocks/>
              </p:cNvSpPr>
              <p:nvPr/>
            </p:nvSpPr>
            <p:spPr bwMode="auto">
              <a:xfrm>
                <a:off x="2888" y="1117"/>
                <a:ext cx="76" cy="49"/>
              </a:xfrm>
              <a:custGeom>
                <a:avLst/>
                <a:gdLst/>
                <a:ahLst/>
                <a:cxnLst>
                  <a:cxn ang="0">
                    <a:pos x="4" y="4"/>
                  </a:cxn>
                  <a:cxn ang="0">
                    <a:pos x="26" y="0"/>
                  </a:cxn>
                  <a:cxn ang="0">
                    <a:pos x="44" y="6"/>
                  </a:cxn>
                  <a:cxn ang="0">
                    <a:pos x="76" y="36"/>
                  </a:cxn>
                  <a:cxn ang="0">
                    <a:pos x="76" y="49"/>
                  </a:cxn>
                  <a:cxn ang="0">
                    <a:pos x="64" y="48"/>
                  </a:cxn>
                  <a:cxn ang="0">
                    <a:pos x="41" y="24"/>
                  </a:cxn>
                  <a:cxn ang="0">
                    <a:pos x="27" y="18"/>
                  </a:cxn>
                  <a:cxn ang="0">
                    <a:pos x="10" y="21"/>
                  </a:cxn>
                  <a:cxn ang="0">
                    <a:pos x="0" y="16"/>
                  </a:cxn>
                  <a:cxn ang="0">
                    <a:pos x="4" y="4"/>
                  </a:cxn>
                  <a:cxn ang="0">
                    <a:pos x="4" y="4"/>
                  </a:cxn>
                </a:cxnLst>
                <a:rect l="0" t="0" r="r" b="b"/>
                <a:pathLst>
                  <a:path w="76" h="49">
                    <a:moveTo>
                      <a:pt x="4" y="4"/>
                    </a:moveTo>
                    <a:lnTo>
                      <a:pt x="26" y="0"/>
                    </a:lnTo>
                    <a:lnTo>
                      <a:pt x="44" y="6"/>
                    </a:lnTo>
                    <a:lnTo>
                      <a:pt x="76" y="36"/>
                    </a:lnTo>
                    <a:lnTo>
                      <a:pt x="76" y="49"/>
                    </a:lnTo>
                    <a:lnTo>
                      <a:pt x="64" y="48"/>
                    </a:lnTo>
                    <a:lnTo>
                      <a:pt x="41" y="24"/>
                    </a:lnTo>
                    <a:lnTo>
                      <a:pt x="27" y="18"/>
                    </a:lnTo>
                    <a:lnTo>
                      <a:pt x="10" y="21"/>
                    </a:lnTo>
                    <a:lnTo>
                      <a:pt x="0" y="16"/>
                    </a:lnTo>
                    <a:lnTo>
                      <a:pt x="4" y="4"/>
                    </a:lnTo>
                    <a:lnTo>
                      <a:pt x="4" y="4"/>
                    </a:lnTo>
                    <a:close/>
                  </a:path>
                </a:pathLst>
              </a:custGeom>
              <a:solidFill>
                <a:srgbClr val="000000"/>
              </a:solidFill>
              <a:ln w="9525">
                <a:noFill/>
                <a:round/>
                <a:headEnd/>
                <a:tailEnd/>
              </a:ln>
            </p:spPr>
            <p:txBody>
              <a:bodyPr/>
              <a:lstStyle/>
              <a:p>
                <a:endParaRPr lang="tr-TR"/>
              </a:p>
            </p:txBody>
          </p:sp>
          <p:sp>
            <p:nvSpPr>
              <p:cNvPr id="388410" name="Freeform 314"/>
              <p:cNvSpPr>
                <a:spLocks/>
              </p:cNvSpPr>
              <p:nvPr/>
            </p:nvSpPr>
            <p:spPr bwMode="auto">
              <a:xfrm>
                <a:off x="2814" y="1191"/>
                <a:ext cx="25" cy="29"/>
              </a:xfrm>
              <a:custGeom>
                <a:avLst/>
                <a:gdLst/>
                <a:ahLst/>
                <a:cxnLst>
                  <a:cxn ang="0">
                    <a:pos x="6" y="4"/>
                  </a:cxn>
                  <a:cxn ang="0">
                    <a:pos x="7" y="3"/>
                  </a:cxn>
                  <a:cxn ang="0">
                    <a:pos x="11" y="0"/>
                  </a:cxn>
                  <a:cxn ang="0">
                    <a:pos x="16" y="1"/>
                  </a:cxn>
                  <a:cxn ang="0">
                    <a:pos x="25" y="19"/>
                  </a:cxn>
                  <a:cxn ang="0">
                    <a:pos x="18" y="26"/>
                  </a:cxn>
                  <a:cxn ang="0">
                    <a:pos x="8" y="29"/>
                  </a:cxn>
                  <a:cxn ang="0">
                    <a:pos x="0" y="20"/>
                  </a:cxn>
                  <a:cxn ang="0">
                    <a:pos x="6" y="4"/>
                  </a:cxn>
                  <a:cxn ang="0">
                    <a:pos x="6" y="4"/>
                  </a:cxn>
                </a:cxnLst>
                <a:rect l="0" t="0" r="r" b="b"/>
                <a:pathLst>
                  <a:path w="25" h="29">
                    <a:moveTo>
                      <a:pt x="6" y="4"/>
                    </a:moveTo>
                    <a:lnTo>
                      <a:pt x="7" y="3"/>
                    </a:lnTo>
                    <a:lnTo>
                      <a:pt x="11" y="0"/>
                    </a:lnTo>
                    <a:lnTo>
                      <a:pt x="16" y="1"/>
                    </a:lnTo>
                    <a:lnTo>
                      <a:pt x="25" y="19"/>
                    </a:lnTo>
                    <a:lnTo>
                      <a:pt x="18" y="26"/>
                    </a:lnTo>
                    <a:lnTo>
                      <a:pt x="8" y="29"/>
                    </a:lnTo>
                    <a:lnTo>
                      <a:pt x="0" y="20"/>
                    </a:lnTo>
                    <a:lnTo>
                      <a:pt x="6" y="4"/>
                    </a:lnTo>
                    <a:lnTo>
                      <a:pt x="6" y="4"/>
                    </a:lnTo>
                    <a:close/>
                  </a:path>
                </a:pathLst>
              </a:custGeom>
              <a:solidFill>
                <a:srgbClr val="000000"/>
              </a:solidFill>
              <a:ln w="9525">
                <a:noFill/>
                <a:round/>
                <a:headEnd/>
                <a:tailEnd/>
              </a:ln>
            </p:spPr>
            <p:txBody>
              <a:bodyPr/>
              <a:lstStyle/>
              <a:p>
                <a:endParaRPr lang="tr-TR"/>
              </a:p>
            </p:txBody>
          </p:sp>
          <p:sp>
            <p:nvSpPr>
              <p:cNvPr id="388411" name="Freeform 315"/>
              <p:cNvSpPr>
                <a:spLocks/>
              </p:cNvSpPr>
              <p:nvPr/>
            </p:nvSpPr>
            <p:spPr bwMode="auto">
              <a:xfrm>
                <a:off x="3097" y="1269"/>
                <a:ext cx="30" cy="83"/>
              </a:xfrm>
              <a:custGeom>
                <a:avLst/>
                <a:gdLst/>
                <a:ahLst/>
                <a:cxnLst>
                  <a:cxn ang="0">
                    <a:pos x="16" y="11"/>
                  </a:cxn>
                  <a:cxn ang="0">
                    <a:pos x="17" y="42"/>
                  </a:cxn>
                  <a:cxn ang="0">
                    <a:pos x="30" y="70"/>
                  </a:cxn>
                  <a:cxn ang="0">
                    <a:pos x="29" y="83"/>
                  </a:cxn>
                  <a:cxn ang="0">
                    <a:pos x="17" y="81"/>
                  </a:cxn>
                  <a:cxn ang="0">
                    <a:pos x="1" y="46"/>
                  </a:cxn>
                  <a:cxn ang="0">
                    <a:pos x="0" y="7"/>
                  </a:cxn>
                  <a:cxn ang="0">
                    <a:pos x="4" y="1"/>
                  </a:cxn>
                  <a:cxn ang="0">
                    <a:pos x="10" y="0"/>
                  </a:cxn>
                  <a:cxn ang="0">
                    <a:pos x="16" y="11"/>
                  </a:cxn>
                  <a:cxn ang="0">
                    <a:pos x="16" y="11"/>
                  </a:cxn>
                </a:cxnLst>
                <a:rect l="0" t="0" r="r" b="b"/>
                <a:pathLst>
                  <a:path w="30" h="83">
                    <a:moveTo>
                      <a:pt x="16" y="11"/>
                    </a:moveTo>
                    <a:lnTo>
                      <a:pt x="17" y="42"/>
                    </a:lnTo>
                    <a:lnTo>
                      <a:pt x="30" y="70"/>
                    </a:lnTo>
                    <a:lnTo>
                      <a:pt x="29" y="83"/>
                    </a:lnTo>
                    <a:lnTo>
                      <a:pt x="17" y="81"/>
                    </a:lnTo>
                    <a:lnTo>
                      <a:pt x="1" y="46"/>
                    </a:lnTo>
                    <a:lnTo>
                      <a:pt x="0" y="7"/>
                    </a:lnTo>
                    <a:lnTo>
                      <a:pt x="4" y="1"/>
                    </a:lnTo>
                    <a:lnTo>
                      <a:pt x="10" y="0"/>
                    </a:lnTo>
                    <a:lnTo>
                      <a:pt x="16" y="11"/>
                    </a:lnTo>
                    <a:lnTo>
                      <a:pt x="16" y="11"/>
                    </a:lnTo>
                    <a:close/>
                  </a:path>
                </a:pathLst>
              </a:custGeom>
              <a:solidFill>
                <a:srgbClr val="000000"/>
              </a:solidFill>
              <a:ln w="9525">
                <a:noFill/>
                <a:round/>
                <a:headEnd/>
                <a:tailEnd/>
              </a:ln>
            </p:spPr>
            <p:txBody>
              <a:bodyPr/>
              <a:lstStyle/>
              <a:p>
                <a:endParaRPr lang="tr-TR"/>
              </a:p>
            </p:txBody>
          </p:sp>
          <p:sp>
            <p:nvSpPr>
              <p:cNvPr id="388412" name="Freeform 316"/>
              <p:cNvSpPr>
                <a:spLocks/>
              </p:cNvSpPr>
              <p:nvPr/>
            </p:nvSpPr>
            <p:spPr bwMode="auto">
              <a:xfrm>
                <a:off x="3058" y="1328"/>
                <a:ext cx="74" cy="106"/>
              </a:xfrm>
              <a:custGeom>
                <a:avLst/>
                <a:gdLst/>
                <a:ahLst/>
                <a:cxnLst>
                  <a:cxn ang="0">
                    <a:pos x="74" y="10"/>
                  </a:cxn>
                  <a:cxn ang="0">
                    <a:pos x="68" y="40"/>
                  </a:cxn>
                  <a:cxn ang="0">
                    <a:pos x="54" y="64"/>
                  </a:cxn>
                  <a:cxn ang="0">
                    <a:pos x="35" y="85"/>
                  </a:cxn>
                  <a:cxn ang="0">
                    <a:pos x="12" y="106"/>
                  </a:cxn>
                  <a:cxn ang="0">
                    <a:pos x="0" y="105"/>
                  </a:cxn>
                  <a:cxn ang="0">
                    <a:pos x="1" y="92"/>
                  </a:cxn>
                  <a:cxn ang="0">
                    <a:pos x="39" y="55"/>
                  </a:cxn>
                  <a:cxn ang="0">
                    <a:pos x="57" y="8"/>
                  </a:cxn>
                  <a:cxn ang="0">
                    <a:pos x="66" y="0"/>
                  </a:cxn>
                  <a:cxn ang="0">
                    <a:pos x="74" y="10"/>
                  </a:cxn>
                  <a:cxn ang="0">
                    <a:pos x="74" y="10"/>
                  </a:cxn>
                </a:cxnLst>
                <a:rect l="0" t="0" r="r" b="b"/>
                <a:pathLst>
                  <a:path w="74" h="106">
                    <a:moveTo>
                      <a:pt x="74" y="10"/>
                    </a:moveTo>
                    <a:lnTo>
                      <a:pt x="68" y="40"/>
                    </a:lnTo>
                    <a:lnTo>
                      <a:pt x="54" y="64"/>
                    </a:lnTo>
                    <a:lnTo>
                      <a:pt x="35" y="85"/>
                    </a:lnTo>
                    <a:lnTo>
                      <a:pt x="12" y="106"/>
                    </a:lnTo>
                    <a:lnTo>
                      <a:pt x="0" y="105"/>
                    </a:lnTo>
                    <a:lnTo>
                      <a:pt x="1" y="92"/>
                    </a:lnTo>
                    <a:lnTo>
                      <a:pt x="39" y="55"/>
                    </a:lnTo>
                    <a:lnTo>
                      <a:pt x="57" y="8"/>
                    </a:lnTo>
                    <a:lnTo>
                      <a:pt x="66" y="0"/>
                    </a:lnTo>
                    <a:lnTo>
                      <a:pt x="74" y="10"/>
                    </a:lnTo>
                    <a:lnTo>
                      <a:pt x="74" y="10"/>
                    </a:lnTo>
                    <a:close/>
                  </a:path>
                </a:pathLst>
              </a:custGeom>
              <a:solidFill>
                <a:srgbClr val="000000"/>
              </a:solidFill>
              <a:ln w="9525">
                <a:noFill/>
                <a:round/>
                <a:headEnd/>
                <a:tailEnd/>
              </a:ln>
            </p:spPr>
            <p:txBody>
              <a:bodyPr/>
              <a:lstStyle/>
              <a:p>
                <a:endParaRPr lang="tr-TR"/>
              </a:p>
            </p:txBody>
          </p:sp>
          <p:sp>
            <p:nvSpPr>
              <p:cNvPr id="388413" name="Freeform 317"/>
              <p:cNvSpPr>
                <a:spLocks/>
              </p:cNvSpPr>
              <p:nvPr/>
            </p:nvSpPr>
            <p:spPr bwMode="auto">
              <a:xfrm>
                <a:off x="3106" y="1298"/>
                <a:ext cx="75" cy="80"/>
              </a:xfrm>
              <a:custGeom>
                <a:avLst/>
                <a:gdLst/>
                <a:ahLst/>
                <a:cxnLst>
                  <a:cxn ang="0">
                    <a:pos x="5" y="2"/>
                  </a:cxn>
                  <a:cxn ang="0">
                    <a:pos x="30" y="0"/>
                  </a:cxn>
                  <a:cxn ang="0">
                    <a:pos x="50" y="16"/>
                  </a:cxn>
                  <a:cxn ang="0">
                    <a:pos x="74" y="66"/>
                  </a:cxn>
                  <a:cxn ang="0">
                    <a:pos x="75" y="79"/>
                  </a:cxn>
                  <a:cxn ang="0">
                    <a:pos x="64" y="80"/>
                  </a:cxn>
                  <a:cxn ang="0">
                    <a:pos x="48" y="56"/>
                  </a:cxn>
                  <a:cxn ang="0">
                    <a:pos x="36" y="26"/>
                  </a:cxn>
                  <a:cxn ang="0">
                    <a:pos x="25" y="18"/>
                  </a:cxn>
                  <a:cxn ang="0">
                    <a:pos x="11" y="19"/>
                  </a:cxn>
                  <a:cxn ang="0">
                    <a:pos x="0" y="14"/>
                  </a:cxn>
                  <a:cxn ang="0">
                    <a:pos x="5" y="2"/>
                  </a:cxn>
                  <a:cxn ang="0">
                    <a:pos x="5" y="2"/>
                  </a:cxn>
                </a:cxnLst>
                <a:rect l="0" t="0" r="r" b="b"/>
                <a:pathLst>
                  <a:path w="75" h="80">
                    <a:moveTo>
                      <a:pt x="5" y="2"/>
                    </a:moveTo>
                    <a:lnTo>
                      <a:pt x="30" y="0"/>
                    </a:lnTo>
                    <a:lnTo>
                      <a:pt x="50" y="16"/>
                    </a:lnTo>
                    <a:lnTo>
                      <a:pt x="74" y="66"/>
                    </a:lnTo>
                    <a:lnTo>
                      <a:pt x="75" y="79"/>
                    </a:lnTo>
                    <a:lnTo>
                      <a:pt x="64" y="80"/>
                    </a:lnTo>
                    <a:lnTo>
                      <a:pt x="48" y="56"/>
                    </a:lnTo>
                    <a:lnTo>
                      <a:pt x="36" y="26"/>
                    </a:lnTo>
                    <a:lnTo>
                      <a:pt x="25" y="18"/>
                    </a:lnTo>
                    <a:lnTo>
                      <a:pt x="11" y="19"/>
                    </a:lnTo>
                    <a:lnTo>
                      <a:pt x="0" y="14"/>
                    </a:lnTo>
                    <a:lnTo>
                      <a:pt x="5" y="2"/>
                    </a:lnTo>
                    <a:lnTo>
                      <a:pt x="5" y="2"/>
                    </a:lnTo>
                    <a:close/>
                  </a:path>
                </a:pathLst>
              </a:custGeom>
              <a:solidFill>
                <a:srgbClr val="000000"/>
              </a:solidFill>
              <a:ln w="9525">
                <a:noFill/>
                <a:round/>
                <a:headEnd/>
                <a:tailEnd/>
              </a:ln>
            </p:spPr>
            <p:txBody>
              <a:bodyPr/>
              <a:lstStyle/>
              <a:p>
                <a:endParaRPr lang="tr-TR"/>
              </a:p>
            </p:txBody>
          </p:sp>
          <p:sp>
            <p:nvSpPr>
              <p:cNvPr id="388414" name="Freeform 318"/>
              <p:cNvSpPr>
                <a:spLocks/>
              </p:cNvSpPr>
              <p:nvPr/>
            </p:nvSpPr>
            <p:spPr bwMode="auto">
              <a:xfrm>
                <a:off x="2984" y="1479"/>
                <a:ext cx="80" cy="77"/>
              </a:xfrm>
              <a:custGeom>
                <a:avLst/>
                <a:gdLst/>
                <a:ahLst/>
                <a:cxnLst>
                  <a:cxn ang="0">
                    <a:pos x="11" y="0"/>
                  </a:cxn>
                  <a:cxn ang="0">
                    <a:pos x="44" y="29"/>
                  </a:cxn>
                  <a:cxn ang="0">
                    <a:pos x="58" y="47"/>
                  </a:cxn>
                  <a:cxn ang="0">
                    <a:pos x="77" y="61"/>
                  </a:cxn>
                  <a:cxn ang="0">
                    <a:pos x="80" y="74"/>
                  </a:cxn>
                  <a:cxn ang="0">
                    <a:pos x="69" y="77"/>
                  </a:cxn>
                  <a:cxn ang="0">
                    <a:pos x="36" y="47"/>
                  </a:cxn>
                  <a:cxn ang="0">
                    <a:pos x="22" y="30"/>
                  </a:cxn>
                  <a:cxn ang="0">
                    <a:pos x="4" y="17"/>
                  </a:cxn>
                  <a:cxn ang="0">
                    <a:pos x="0" y="5"/>
                  </a:cxn>
                  <a:cxn ang="0">
                    <a:pos x="11" y="0"/>
                  </a:cxn>
                  <a:cxn ang="0">
                    <a:pos x="11" y="0"/>
                  </a:cxn>
                </a:cxnLst>
                <a:rect l="0" t="0" r="r" b="b"/>
                <a:pathLst>
                  <a:path w="80" h="77">
                    <a:moveTo>
                      <a:pt x="11" y="0"/>
                    </a:moveTo>
                    <a:lnTo>
                      <a:pt x="44" y="29"/>
                    </a:lnTo>
                    <a:lnTo>
                      <a:pt x="58" y="47"/>
                    </a:lnTo>
                    <a:lnTo>
                      <a:pt x="77" y="61"/>
                    </a:lnTo>
                    <a:lnTo>
                      <a:pt x="80" y="74"/>
                    </a:lnTo>
                    <a:lnTo>
                      <a:pt x="69" y="77"/>
                    </a:lnTo>
                    <a:lnTo>
                      <a:pt x="36" y="47"/>
                    </a:lnTo>
                    <a:lnTo>
                      <a:pt x="22" y="30"/>
                    </a:lnTo>
                    <a:lnTo>
                      <a:pt x="4" y="17"/>
                    </a:lnTo>
                    <a:lnTo>
                      <a:pt x="0" y="5"/>
                    </a:lnTo>
                    <a:lnTo>
                      <a:pt x="11" y="0"/>
                    </a:lnTo>
                    <a:lnTo>
                      <a:pt x="11" y="0"/>
                    </a:lnTo>
                    <a:close/>
                  </a:path>
                </a:pathLst>
              </a:custGeom>
              <a:solidFill>
                <a:srgbClr val="000000"/>
              </a:solidFill>
              <a:ln w="9525">
                <a:noFill/>
                <a:round/>
                <a:headEnd/>
                <a:tailEnd/>
              </a:ln>
            </p:spPr>
            <p:txBody>
              <a:bodyPr/>
              <a:lstStyle/>
              <a:p>
                <a:endParaRPr lang="tr-TR"/>
              </a:p>
            </p:txBody>
          </p:sp>
          <p:sp>
            <p:nvSpPr>
              <p:cNvPr id="388415" name="Freeform 319"/>
              <p:cNvSpPr>
                <a:spLocks/>
              </p:cNvSpPr>
              <p:nvPr/>
            </p:nvSpPr>
            <p:spPr bwMode="auto">
              <a:xfrm>
                <a:off x="2913" y="1475"/>
                <a:ext cx="82" cy="124"/>
              </a:xfrm>
              <a:custGeom>
                <a:avLst/>
                <a:gdLst/>
                <a:ahLst/>
                <a:cxnLst>
                  <a:cxn ang="0">
                    <a:pos x="79" y="16"/>
                  </a:cxn>
                  <a:cxn ang="0">
                    <a:pos x="56" y="56"/>
                  </a:cxn>
                  <a:cxn ang="0">
                    <a:pos x="38" y="94"/>
                  </a:cxn>
                  <a:cxn ang="0">
                    <a:pos x="26" y="109"/>
                  </a:cxn>
                  <a:cxn ang="0">
                    <a:pos x="12" y="124"/>
                  </a:cxn>
                  <a:cxn ang="0">
                    <a:pos x="0" y="123"/>
                  </a:cxn>
                  <a:cxn ang="0">
                    <a:pos x="1" y="110"/>
                  </a:cxn>
                  <a:cxn ang="0">
                    <a:pos x="24" y="82"/>
                  </a:cxn>
                  <a:cxn ang="0">
                    <a:pos x="39" y="50"/>
                  </a:cxn>
                  <a:cxn ang="0">
                    <a:pos x="51" y="21"/>
                  </a:cxn>
                  <a:cxn ang="0">
                    <a:pos x="71" y="0"/>
                  </a:cxn>
                  <a:cxn ang="0">
                    <a:pos x="82" y="4"/>
                  </a:cxn>
                  <a:cxn ang="0">
                    <a:pos x="79" y="16"/>
                  </a:cxn>
                  <a:cxn ang="0">
                    <a:pos x="79" y="16"/>
                  </a:cxn>
                </a:cxnLst>
                <a:rect l="0" t="0" r="r" b="b"/>
                <a:pathLst>
                  <a:path w="82" h="124">
                    <a:moveTo>
                      <a:pt x="79" y="16"/>
                    </a:moveTo>
                    <a:lnTo>
                      <a:pt x="56" y="56"/>
                    </a:lnTo>
                    <a:lnTo>
                      <a:pt x="38" y="94"/>
                    </a:lnTo>
                    <a:lnTo>
                      <a:pt x="26" y="109"/>
                    </a:lnTo>
                    <a:lnTo>
                      <a:pt x="12" y="124"/>
                    </a:lnTo>
                    <a:lnTo>
                      <a:pt x="0" y="123"/>
                    </a:lnTo>
                    <a:lnTo>
                      <a:pt x="1" y="110"/>
                    </a:lnTo>
                    <a:lnTo>
                      <a:pt x="24" y="82"/>
                    </a:lnTo>
                    <a:lnTo>
                      <a:pt x="39" y="50"/>
                    </a:lnTo>
                    <a:lnTo>
                      <a:pt x="51" y="21"/>
                    </a:lnTo>
                    <a:lnTo>
                      <a:pt x="71" y="0"/>
                    </a:lnTo>
                    <a:lnTo>
                      <a:pt x="82" y="4"/>
                    </a:lnTo>
                    <a:lnTo>
                      <a:pt x="79" y="16"/>
                    </a:lnTo>
                    <a:lnTo>
                      <a:pt x="79" y="16"/>
                    </a:lnTo>
                    <a:close/>
                  </a:path>
                </a:pathLst>
              </a:custGeom>
              <a:solidFill>
                <a:srgbClr val="000000"/>
              </a:solidFill>
              <a:ln w="9525">
                <a:noFill/>
                <a:round/>
                <a:headEnd/>
                <a:tailEnd/>
              </a:ln>
            </p:spPr>
            <p:txBody>
              <a:bodyPr/>
              <a:lstStyle/>
              <a:p>
                <a:endParaRPr lang="tr-TR"/>
              </a:p>
            </p:txBody>
          </p:sp>
          <p:sp>
            <p:nvSpPr>
              <p:cNvPr id="388416" name="Freeform 320"/>
              <p:cNvSpPr>
                <a:spLocks/>
              </p:cNvSpPr>
              <p:nvPr/>
            </p:nvSpPr>
            <p:spPr bwMode="auto">
              <a:xfrm>
                <a:off x="2953" y="1532"/>
                <a:ext cx="36" cy="53"/>
              </a:xfrm>
              <a:custGeom>
                <a:avLst/>
                <a:gdLst/>
                <a:ahLst/>
                <a:cxnLst>
                  <a:cxn ang="0">
                    <a:pos x="17" y="7"/>
                  </a:cxn>
                  <a:cxn ang="0">
                    <a:pos x="22" y="25"/>
                  </a:cxn>
                  <a:cxn ang="0">
                    <a:pos x="33" y="38"/>
                  </a:cxn>
                  <a:cxn ang="0">
                    <a:pos x="36" y="50"/>
                  </a:cxn>
                  <a:cxn ang="0">
                    <a:pos x="25" y="53"/>
                  </a:cxn>
                  <a:cxn ang="0">
                    <a:pos x="8" y="35"/>
                  </a:cxn>
                  <a:cxn ang="0">
                    <a:pos x="0" y="11"/>
                  </a:cxn>
                  <a:cxn ang="0">
                    <a:pos x="7" y="0"/>
                  </a:cxn>
                  <a:cxn ang="0">
                    <a:pos x="17" y="7"/>
                  </a:cxn>
                  <a:cxn ang="0">
                    <a:pos x="17" y="7"/>
                  </a:cxn>
                </a:cxnLst>
                <a:rect l="0" t="0" r="r" b="b"/>
                <a:pathLst>
                  <a:path w="36" h="53">
                    <a:moveTo>
                      <a:pt x="17" y="7"/>
                    </a:moveTo>
                    <a:lnTo>
                      <a:pt x="22" y="25"/>
                    </a:lnTo>
                    <a:lnTo>
                      <a:pt x="33" y="38"/>
                    </a:lnTo>
                    <a:lnTo>
                      <a:pt x="36" y="50"/>
                    </a:lnTo>
                    <a:lnTo>
                      <a:pt x="25" y="53"/>
                    </a:lnTo>
                    <a:lnTo>
                      <a:pt x="8" y="35"/>
                    </a:lnTo>
                    <a:lnTo>
                      <a:pt x="0" y="11"/>
                    </a:lnTo>
                    <a:lnTo>
                      <a:pt x="7" y="0"/>
                    </a:lnTo>
                    <a:lnTo>
                      <a:pt x="17" y="7"/>
                    </a:lnTo>
                    <a:lnTo>
                      <a:pt x="17" y="7"/>
                    </a:lnTo>
                    <a:close/>
                  </a:path>
                </a:pathLst>
              </a:custGeom>
              <a:solidFill>
                <a:srgbClr val="000000"/>
              </a:solidFill>
              <a:ln w="9525">
                <a:noFill/>
                <a:round/>
                <a:headEnd/>
                <a:tailEnd/>
              </a:ln>
            </p:spPr>
            <p:txBody>
              <a:bodyPr/>
              <a:lstStyle/>
              <a:p>
                <a:endParaRPr lang="tr-TR"/>
              </a:p>
            </p:txBody>
          </p:sp>
          <p:sp>
            <p:nvSpPr>
              <p:cNvPr id="388417" name="Freeform 321"/>
              <p:cNvSpPr>
                <a:spLocks/>
              </p:cNvSpPr>
              <p:nvPr/>
            </p:nvSpPr>
            <p:spPr bwMode="auto">
              <a:xfrm>
                <a:off x="3013" y="1517"/>
                <a:ext cx="25" cy="61"/>
              </a:xfrm>
              <a:custGeom>
                <a:avLst/>
                <a:gdLst/>
                <a:ahLst/>
                <a:cxnLst>
                  <a:cxn ang="0">
                    <a:pos x="24" y="8"/>
                  </a:cxn>
                  <a:cxn ang="0">
                    <a:pos x="25" y="22"/>
                  </a:cxn>
                  <a:cxn ang="0">
                    <a:pos x="25" y="35"/>
                  </a:cxn>
                  <a:cxn ang="0">
                    <a:pos x="13" y="60"/>
                  </a:cxn>
                  <a:cxn ang="0">
                    <a:pos x="1" y="61"/>
                  </a:cxn>
                  <a:cxn ang="0">
                    <a:pos x="0" y="47"/>
                  </a:cxn>
                  <a:cxn ang="0">
                    <a:pos x="8" y="29"/>
                  </a:cxn>
                  <a:cxn ang="0">
                    <a:pos x="7" y="9"/>
                  </a:cxn>
                  <a:cxn ang="0">
                    <a:pos x="15" y="0"/>
                  </a:cxn>
                  <a:cxn ang="0">
                    <a:pos x="24" y="8"/>
                  </a:cxn>
                  <a:cxn ang="0">
                    <a:pos x="24" y="8"/>
                  </a:cxn>
                </a:cxnLst>
                <a:rect l="0" t="0" r="r" b="b"/>
                <a:pathLst>
                  <a:path w="25" h="61">
                    <a:moveTo>
                      <a:pt x="24" y="8"/>
                    </a:moveTo>
                    <a:lnTo>
                      <a:pt x="25" y="22"/>
                    </a:lnTo>
                    <a:lnTo>
                      <a:pt x="25" y="35"/>
                    </a:lnTo>
                    <a:lnTo>
                      <a:pt x="13" y="60"/>
                    </a:lnTo>
                    <a:lnTo>
                      <a:pt x="1" y="61"/>
                    </a:lnTo>
                    <a:lnTo>
                      <a:pt x="0" y="47"/>
                    </a:lnTo>
                    <a:lnTo>
                      <a:pt x="8" y="29"/>
                    </a:lnTo>
                    <a:lnTo>
                      <a:pt x="7" y="9"/>
                    </a:lnTo>
                    <a:lnTo>
                      <a:pt x="15" y="0"/>
                    </a:lnTo>
                    <a:lnTo>
                      <a:pt x="24" y="8"/>
                    </a:lnTo>
                    <a:lnTo>
                      <a:pt x="24" y="8"/>
                    </a:lnTo>
                    <a:close/>
                  </a:path>
                </a:pathLst>
              </a:custGeom>
              <a:solidFill>
                <a:srgbClr val="000000"/>
              </a:solidFill>
              <a:ln w="9525">
                <a:noFill/>
                <a:round/>
                <a:headEnd/>
                <a:tailEnd/>
              </a:ln>
            </p:spPr>
            <p:txBody>
              <a:bodyPr/>
              <a:lstStyle/>
              <a:p>
                <a:endParaRPr lang="tr-TR"/>
              </a:p>
            </p:txBody>
          </p:sp>
          <p:sp>
            <p:nvSpPr>
              <p:cNvPr id="388418" name="Freeform 322"/>
              <p:cNvSpPr>
                <a:spLocks/>
              </p:cNvSpPr>
              <p:nvPr/>
            </p:nvSpPr>
            <p:spPr bwMode="auto">
              <a:xfrm>
                <a:off x="2905" y="1576"/>
                <a:ext cx="108" cy="328"/>
              </a:xfrm>
              <a:custGeom>
                <a:avLst/>
                <a:gdLst/>
                <a:ahLst/>
                <a:cxnLst>
                  <a:cxn ang="0">
                    <a:pos x="82" y="90"/>
                  </a:cxn>
                  <a:cxn ang="0">
                    <a:pos x="82" y="73"/>
                  </a:cxn>
                  <a:cxn ang="0">
                    <a:pos x="89" y="58"/>
                  </a:cxn>
                  <a:cxn ang="0">
                    <a:pos x="90" y="29"/>
                  </a:cxn>
                  <a:cxn ang="0">
                    <a:pos x="79" y="17"/>
                  </a:cxn>
                  <a:cxn ang="0">
                    <a:pos x="66" y="35"/>
                  </a:cxn>
                  <a:cxn ang="0">
                    <a:pos x="56" y="63"/>
                  </a:cxn>
                  <a:cxn ang="0">
                    <a:pos x="51" y="72"/>
                  </a:cxn>
                  <a:cxn ang="0">
                    <a:pos x="20" y="137"/>
                  </a:cxn>
                  <a:cxn ang="0">
                    <a:pos x="31" y="191"/>
                  </a:cxn>
                  <a:cxn ang="0">
                    <a:pos x="75" y="262"/>
                  </a:cxn>
                  <a:cxn ang="0">
                    <a:pos x="76" y="267"/>
                  </a:cxn>
                  <a:cxn ang="0">
                    <a:pos x="78" y="313"/>
                  </a:cxn>
                  <a:cxn ang="0">
                    <a:pos x="75" y="323"/>
                  </a:cxn>
                  <a:cxn ang="0">
                    <a:pos x="67" y="328"/>
                  </a:cxn>
                  <a:cxn ang="0">
                    <a:pos x="52" y="315"/>
                  </a:cxn>
                  <a:cxn ang="0">
                    <a:pos x="47" y="274"/>
                  </a:cxn>
                  <a:cxn ang="0">
                    <a:pos x="27" y="239"/>
                  </a:cxn>
                  <a:cxn ang="0">
                    <a:pos x="6" y="206"/>
                  </a:cxn>
                  <a:cxn ang="0">
                    <a:pos x="0" y="171"/>
                  </a:cxn>
                  <a:cxn ang="0">
                    <a:pos x="4" y="135"/>
                  </a:cxn>
                  <a:cxn ang="0">
                    <a:pos x="17" y="97"/>
                  </a:cxn>
                  <a:cxn ang="0">
                    <a:pos x="36" y="65"/>
                  </a:cxn>
                  <a:cxn ang="0">
                    <a:pos x="41" y="52"/>
                  </a:cxn>
                  <a:cxn ang="0">
                    <a:pos x="54" y="21"/>
                  </a:cxn>
                  <a:cxn ang="0">
                    <a:pos x="63" y="8"/>
                  </a:cxn>
                  <a:cxn ang="0">
                    <a:pos x="75" y="0"/>
                  </a:cxn>
                  <a:cxn ang="0">
                    <a:pos x="91" y="4"/>
                  </a:cxn>
                  <a:cxn ang="0">
                    <a:pos x="104" y="18"/>
                  </a:cxn>
                  <a:cxn ang="0">
                    <a:pos x="108" y="33"/>
                  </a:cxn>
                  <a:cxn ang="0">
                    <a:pos x="104" y="50"/>
                  </a:cxn>
                  <a:cxn ang="0">
                    <a:pos x="98" y="85"/>
                  </a:cxn>
                  <a:cxn ang="0">
                    <a:pos x="92" y="96"/>
                  </a:cxn>
                  <a:cxn ang="0">
                    <a:pos x="82" y="90"/>
                  </a:cxn>
                  <a:cxn ang="0">
                    <a:pos x="82" y="90"/>
                  </a:cxn>
                </a:cxnLst>
                <a:rect l="0" t="0" r="r" b="b"/>
                <a:pathLst>
                  <a:path w="108" h="328">
                    <a:moveTo>
                      <a:pt x="82" y="90"/>
                    </a:moveTo>
                    <a:lnTo>
                      <a:pt x="82" y="73"/>
                    </a:lnTo>
                    <a:lnTo>
                      <a:pt x="89" y="58"/>
                    </a:lnTo>
                    <a:lnTo>
                      <a:pt x="90" y="29"/>
                    </a:lnTo>
                    <a:lnTo>
                      <a:pt x="79" y="17"/>
                    </a:lnTo>
                    <a:lnTo>
                      <a:pt x="66" y="35"/>
                    </a:lnTo>
                    <a:lnTo>
                      <a:pt x="56" y="63"/>
                    </a:lnTo>
                    <a:lnTo>
                      <a:pt x="51" y="72"/>
                    </a:lnTo>
                    <a:lnTo>
                      <a:pt x="20" y="137"/>
                    </a:lnTo>
                    <a:lnTo>
                      <a:pt x="31" y="191"/>
                    </a:lnTo>
                    <a:lnTo>
                      <a:pt x="75" y="262"/>
                    </a:lnTo>
                    <a:lnTo>
                      <a:pt x="76" y="267"/>
                    </a:lnTo>
                    <a:lnTo>
                      <a:pt x="78" y="313"/>
                    </a:lnTo>
                    <a:lnTo>
                      <a:pt x="75" y="323"/>
                    </a:lnTo>
                    <a:lnTo>
                      <a:pt x="67" y="328"/>
                    </a:lnTo>
                    <a:lnTo>
                      <a:pt x="52" y="315"/>
                    </a:lnTo>
                    <a:lnTo>
                      <a:pt x="47" y="274"/>
                    </a:lnTo>
                    <a:lnTo>
                      <a:pt x="27" y="239"/>
                    </a:lnTo>
                    <a:lnTo>
                      <a:pt x="6" y="206"/>
                    </a:lnTo>
                    <a:lnTo>
                      <a:pt x="0" y="171"/>
                    </a:lnTo>
                    <a:lnTo>
                      <a:pt x="4" y="135"/>
                    </a:lnTo>
                    <a:lnTo>
                      <a:pt x="17" y="97"/>
                    </a:lnTo>
                    <a:lnTo>
                      <a:pt x="36" y="65"/>
                    </a:lnTo>
                    <a:lnTo>
                      <a:pt x="41" y="52"/>
                    </a:lnTo>
                    <a:lnTo>
                      <a:pt x="54" y="21"/>
                    </a:lnTo>
                    <a:lnTo>
                      <a:pt x="63" y="8"/>
                    </a:lnTo>
                    <a:lnTo>
                      <a:pt x="75" y="0"/>
                    </a:lnTo>
                    <a:lnTo>
                      <a:pt x="91" y="4"/>
                    </a:lnTo>
                    <a:lnTo>
                      <a:pt x="104" y="18"/>
                    </a:lnTo>
                    <a:lnTo>
                      <a:pt x="108" y="33"/>
                    </a:lnTo>
                    <a:lnTo>
                      <a:pt x="104" y="50"/>
                    </a:lnTo>
                    <a:lnTo>
                      <a:pt x="98" y="85"/>
                    </a:lnTo>
                    <a:lnTo>
                      <a:pt x="92" y="96"/>
                    </a:lnTo>
                    <a:lnTo>
                      <a:pt x="82" y="90"/>
                    </a:lnTo>
                    <a:lnTo>
                      <a:pt x="82" y="90"/>
                    </a:lnTo>
                    <a:close/>
                  </a:path>
                </a:pathLst>
              </a:custGeom>
              <a:solidFill>
                <a:srgbClr val="000000"/>
              </a:solidFill>
              <a:ln w="9525">
                <a:noFill/>
                <a:round/>
                <a:headEnd/>
                <a:tailEnd/>
              </a:ln>
            </p:spPr>
            <p:txBody>
              <a:bodyPr/>
              <a:lstStyle/>
              <a:p>
                <a:endParaRPr lang="tr-TR"/>
              </a:p>
            </p:txBody>
          </p:sp>
          <p:sp>
            <p:nvSpPr>
              <p:cNvPr id="388419" name="Freeform 323"/>
              <p:cNvSpPr>
                <a:spLocks/>
              </p:cNvSpPr>
              <p:nvPr/>
            </p:nvSpPr>
            <p:spPr bwMode="auto">
              <a:xfrm>
                <a:off x="3008" y="1569"/>
                <a:ext cx="91" cy="256"/>
              </a:xfrm>
              <a:custGeom>
                <a:avLst/>
                <a:gdLst/>
                <a:ahLst/>
                <a:cxnLst>
                  <a:cxn ang="0">
                    <a:pos x="12" y="0"/>
                  </a:cxn>
                  <a:cxn ang="0">
                    <a:pos x="43" y="33"/>
                  </a:cxn>
                  <a:cxn ang="0">
                    <a:pos x="59" y="74"/>
                  </a:cxn>
                  <a:cxn ang="0">
                    <a:pos x="56" y="138"/>
                  </a:cxn>
                  <a:cxn ang="0">
                    <a:pos x="64" y="192"/>
                  </a:cxn>
                  <a:cxn ang="0">
                    <a:pos x="75" y="214"/>
                  </a:cxn>
                  <a:cxn ang="0">
                    <a:pos x="91" y="238"/>
                  </a:cxn>
                  <a:cxn ang="0">
                    <a:pos x="90" y="246"/>
                  </a:cxn>
                  <a:cxn ang="0">
                    <a:pos x="82" y="254"/>
                  </a:cxn>
                  <a:cxn ang="0">
                    <a:pos x="62" y="256"/>
                  </a:cxn>
                  <a:cxn ang="0">
                    <a:pos x="34" y="200"/>
                  </a:cxn>
                  <a:cxn ang="0">
                    <a:pos x="27" y="136"/>
                  </a:cxn>
                  <a:cxn ang="0">
                    <a:pos x="43" y="78"/>
                  </a:cxn>
                  <a:cxn ang="0">
                    <a:pos x="28" y="42"/>
                  </a:cxn>
                  <a:cxn ang="0">
                    <a:pos x="1" y="14"/>
                  </a:cxn>
                  <a:cxn ang="0">
                    <a:pos x="0" y="1"/>
                  </a:cxn>
                  <a:cxn ang="0">
                    <a:pos x="12" y="0"/>
                  </a:cxn>
                  <a:cxn ang="0">
                    <a:pos x="12" y="0"/>
                  </a:cxn>
                </a:cxnLst>
                <a:rect l="0" t="0" r="r" b="b"/>
                <a:pathLst>
                  <a:path w="91" h="256">
                    <a:moveTo>
                      <a:pt x="12" y="0"/>
                    </a:moveTo>
                    <a:lnTo>
                      <a:pt x="43" y="33"/>
                    </a:lnTo>
                    <a:lnTo>
                      <a:pt x="59" y="74"/>
                    </a:lnTo>
                    <a:lnTo>
                      <a:pt x="56" y="138"/>
                    </a:lnTo>
                    <a:lnTo>
                      <a:pt x="64" y="192"/>
                    </a:lnTo>
                    <a:lnTo>
                      <a:pt x="75" y="214"/>
                    </a:lnTo>
                    <a:lnTo>
                      <a:pt x="91" y="238"/>
                    </a:lnTo>
                    <a:lnTo>
                      <a:pt x="90" y="246"/>
                    </a:lnTo>
                    <a:lnTo>
                      <a:pt x="82" y="254"/>
                    </a:lnTo>
                    <a:lnTo>
                      <a:pt x="62" y="256"/>
                    </a:lnTo>
                    <a:lnTo>
                      <a:pt x="34" y="200"/>
                    </a:lnTo>
                    <a:lnTo>
                      <a:pt x="27" y="136"/>
                    </a:lnTo>
                    <a:lnTo>
                      <a:pt x="43" y="78"/>
                    </a:lnTo>
                    <a:lnTo>
                      <a:pt x="28" y="42"/>
                    </a:lnTo>
                    <a:lnTo>
                      <a:pt x="1" y="14"/>
                    </a:lnTo>
                    <a:lnTo>
                      <a:pt x="0" y="1"/>
                    </a:lnTo>
                    <a:lnTo>
                      <a:pt x="12" y="0"/>
                    </a:lnTo>
                    <a:lnTo>
                      <a:pt x="12" y="0"/>
                    </a:lnTo>
                    <a:close/>
                  </a:path>
                </a:pathLst>
              </a:custGeom>
              <a:solidFill>
                <a:srgbClr val="000000"/>
              </a:solidFill>
              <a:ln w="9525">
                <a:noFill/>
                <a:round/>
                <a:headEnd/>
                <a:tailEnd/>
              </a:ln>
            </p:spPr>
            <p:txBody>
              <a:bodyPr/>
              <a:lstStyle/>
              <a:p>
                <a:endParaRPr lang="tr-TR"/>
              </a:p>
            </p:txBody>
          </p:sp>
          <p:sp>
            <p:nvSpPr>
              <p:cNvPr id="388420" name="Freeform 324"/>
              <p:cNvSpPr>
                <a:spLocks/>
              </p:cNvSpPr>
              <p:nvPr/>
            </p:nvSpPr>
            <p:spPr bwMode="auto">
              <a:xfrm>
                <a:off x="3064" y="1380"/>
                <a:ext cx="89" cy="227"/>
              </a:xfrm>
              <a:custGeom>
                <a:avLst/>
                <a:gdLst/>
                <a:ahLst/>
                <a:cxnLst>
                  <a:cxn ang="0">
                    <a:pos x="89" y="11"/>
                  </a:cxn>
                  <a:cxn ang="0">
                    <a:pos x="70" y="115"/>
                  </a:cxn>
                  <a:cxn ang="0">
                    <a:pos x="59" y="146"/>
                  </a:cxn>
                  <a:cxn ang="0">
                    <a:pos x="46" y="171"/>
                  </a:cxn>
                  <a:cxn ang="0">
                    <a:pos x="14" y="224"/>
                  </a:cxn>
                  <a:cxn ang="0">
                    <a:pos x="3" y="227"/>
                  </a:cxn>
                  <a:cxn ang="0">
                    <a:pos x="0" y="214"/>
                  </a:cxn>
                  <a:cxn ang="0">
                    <a:pos x="17" y="186"/>
                  </a:cxn>
                  <a:cxn ang="0">
                    <a:pos x="31" y="163"/>
                  </a:cxn>
                  <a:cxn ang="0">
                    <a:pos x="54" y="110"/>
                  </a:cxn>
                  <a:cxn ang="0">
                    <a:pos x="72" y="7"/>
                  </a:cxn>
                  <a:cxn ang="0">
                    <a:pos x="77" y="1"/>
                  </a:cxn>
                  <a:cxn ang="0">
                    <a:pos x="83" y="0"/>
                  </a:cxn>
                  <a:cxn ang="0">
                    <a:pos x="89" y="11"/>
                  </a:cxn>
                  <a:cxn ang="0">
                    <a:pos x="89" y="11"/>
                  </a:cxn>
                </a:cxnLst>
                <a:rect l="0" t="0" r="r" b="b"/>
                <a:pathLst>
                  <a:path w="89" h="227">
                    <a:moveTo>
                      <a:pt x="89" y="11"/>
                    </a:moveTo>
                    <a:lnTo>
                      <a:pt x="70" y="115"/>
                    </a:lnTo>
                    <a:lnTo>
                      <a:pt x="59" y="146"/>
                    </a:lnTo>
                    <a:lnTo>
                      <a:pt x="46" y="171"/>
                    </a:lnTo>
                    <a:lnTo>
                      <a:pt x="14" y="224"/>
                    </a:lnTo>
                    <a:lnTo>
                      <a:pt x="3" y="227"/>
                    </a:lnTo>
                    <a:lnTo>
                      <a:pt x="0" y="214"/>
                    </a:lnTo>
                    <a:lnTo>
                      <a:pt x="17" y="186"/>
                    </a:lnTo>
                    <a:lnTo>
                      <a:pt x="31" y="163"/>
                    </a:lnTo>
                    <a:lnTo>
                      <a:pt x="54" y="110"/>
                    </a:lnTo>
                    <a:lnTo>
                      <a:pt x="72" y="7"/>
                    </a:lnTo>
                    <a:lnTo>
                      <a:pt x="77" y="1"/>
                    </a:lnTo>
                    <a:lnTo>
                      <a:pt x="83" y="0"/>
                    </a:lnTo>
                    <a:lnTo>
                      <a:pt x="89" y="11"/>
                    </a:lnTo>
                    <a:lnTo>
                      <a:pt x="89" y="11"/>
                    </a:lnTo>
                    <a:close/>
                  </a:path>
                </a:pathLst>
              </a:custGeom>
              <a:solidFill>
                <a:srgbClr val="000000"/>
              </a:solidFill>
              <a:ln w="9525">
                <a:noFill/>
                <a:round/>
                <a:headEnd/>
                <a:tailEnd/>
              </a:ln>
            </p:spPr>
            <p:txBody>
              <a:bodyPr/>
              <a:lstStyle/>
              <a:p>
                <a:endParaRPr lang="tr-TR"/>
              </a:p>
            </p:txBody>
          </p:sp>
          <p:sp>
            <p:nvSpPr>
              <p:cNvPr id="388421" name="Freeform 325"/>
              <p:cNvSpPr>
                <a:spLocks/>
              </p:cNvSpPr>
              <p:nvPr/>
            </p:nvSpPr>
            <p:spPr bwMode="auto">
              <a:xfrm>
                <a:off x="3108" y="1446"/>
                <a:ext cx="107" cy="297"/>
              </a:xfrm>
              <a:custGeom>
                <a:avLst/>
                <a:gdLst/>
                <a:ahLst/>
                <a:cxnLst>
                  <a:cxn ang="0">
                    <a:pos x="81" y="10"/>
                  </a:cxn>
                  <a:cxn ang="0">
                    <a:pos x="87" y="43"/>
                  </a:cxn>
                  <a:cxn ang="0">
                    <a:pos x="97" y="73"/>
                  </a:cxn>
                  <a:cxn ang="0">
                    <a:pos x="107" y="137"/>
                  </a:cxn>
                  <a:cxn ang="0">
                    <a:pos x="95" y="181"/>
                  </a:cxn>
                  <a:cxn ang="0">
                    <a:pos x="78" y="195"/>
                  </a:cxn>
                  <a:cxn ang="0">
                    <a:pos x="62" y="209"/>
                  </a:cxn>
                  <a:cxn ang="0">
                    <a:pos x="20" y="231"/>
                  </a:cxn>
                  <a:cxn ang="0">
                    <a:pos x="27" y="252"/>
                  </a:cxn>
                  <a:cxn ang="0">
                    <a:pos x="40" y="285"/>
                  </a:cxn>
                  <a:cxn ang="0">
                    <a:pos x="34" y="297"/>
                  </a:cxn>
                  <a:cxn ang="0">
                    <a:pos x="23" y="290"/>
                  </a:cxn>
                  <a:cxn ang="0">
                    <a:pos x="8" y="262"/>
                  </a:cxn>
                  <a:cxn ang="0">
                    <a:pos x="0" y="229"/>
                  </a:cxn>
                  <a:cxn ang="0">
                    <a:pos x="11" y="208"/>
                  </a:cxn>
                  <a:cxn ang="0">
                    <a:pos x="34" y="194"/>
                  </a:cxn>
                  <a:cxn ang="0">
                    <a:pos x="50" y="185"/>
                  </a:cxn>
                  <a:cxn ang="0">
                    <a:pos x="65" y="175"/>
                  </a:cxn>
                  <a:cxn ang="0">
                    <a:pos x="91" y="135"/>
                  </a:cxn>
                  <a:cxn ang="0">
                    <a:pos x="89" y="100"/>
                  </a:cxn>
                  <a:cxn ang="0">
                    <a:pos x="79" y="72"/>
                  </a:cxn>
                  <a:cxn ang="0">
                    <a:pos x="65" y="10"/>
                  </a:cxn>
                  <a:cxn ang="0">
                    <a:pos x="73" y="0"/>
                  </a:cxn>
                  <a:cxn ang="0">
                    <a:pos x="81" y="10"/>
                  </a:cxn>
                  <a:cxn ang="0">
                    <a:pos x="81" y="10"/>
                  </a:cxn>
                </a:cxnLst>
                <a:rect l="0" t="0" r="r" b="b"/>
                <a:pathLst>
                  <a:path w="107" h="297">
                    <a:moveTo>
                      <a:pt x="81" y="10"/>
                    </a:moveTo>
                    <a:lnTo>
                      <a:pt x="87" y="43"/>
                    </a:lnTo>
                    <a:lnTo>
                      <a:pt x="97" y="73"/>
                    </a:lnTo>
                    <a:lnTo>
                      <a:pt x="107" y="137"/>
                    </a:lnTo>
                    <a:lnTo>
                      <a:pt x="95" y="181"/>
                    </a:lnTo>
                    <a:lnTo>
                      <a:pt x="78" y="195"/>
                    </a:lnTo>
                    <a:lnTo>
                      <a:pt x="62" y="209"/>
                    </a:lnTo>
                    <a:lnTo>
                      <a:pt x="20" y="231"/>
                    </a:lnTo>
                    <a:lnTo>
                      <a:pt x="27" y="252"/>
                    </a:lnTo>
                    <a:lnTo>
                      <a:pt x="40" y="285"/>
                    </a:lnTo>
                    <a:lnTo>
                      <a:pt x="34" y="297"/>
                    </a:lnTo>
                    <a:lnTo>
                      <a:pt x="23" y="290"/>
                    </a:lnTo>
                    <a:lnTo>
                      <a:pt x="8" y="262"/>
                    </a:lnTo>
                    <a:lnTo>
                      <a:pt x="0" y="229"/>
                    </a:lnTo>
                    <a:lnTo>
                      <a:pt x="11" y="208"/>
                    </a:lnTo>
                    <a:lnTo>
                      <a:pt x="34" y="194"/>
                    </a:lnTo>
                    <a:lnTo>
                      <a:pt x="50" y="185"/>
                    </a:lnTo>
                    <a:lnTo>
                      <a:pt x="65" y="175"/>
                    </a:lnTo>
                    <a:lnTo>
                      <a:pt x="91" y="135"/>
                    </a:lnTo>
                    <a:lnTo>
                      <a:pt x="89" y="100"/>
                    </a:lnTo>
                    <a:lnTo>
                      <a:pt x="79" y="72"/>
                    </a:lnTo>
                    <a:lnTo>
                      <a:pt x="65" y="10"/>
                    </a:lnTo>
                    <a:lnTo>
                      <a:pt x="73" y="0"/>
                    </a:lnTo>
                    <a:lnTo>
                      <a:pt x="81" y="10"/>
                    </a:lnTo>
                    <a:lnTo>
                      <a:pt x="81" y="10"/>
                    </a:lnTo>
                    <a:close/>
                  </a:path>
                </a:pathLst>
              </a:custGeom>
              <a:solidFill>
                <a:srgbClr val="000000"/>
              </a:solidFill>
              <a:ln w="9525">
                <a:noFill/>
                <a:round/>
                <a:headEnd/>
                <a:tailEnd/>
              </a:ln>
            </p:spPr>
            <p:txBody>
              <a:bodyPr/>
              <a:lstStyle/>
              <a:p>
                <a:endParaRPr lang="tr-TR"/>
              </a:p>
            </p:txBody>
          </p:sp>
          <p:sp>
            <p:nvSpPr>
              <p:cNvPr id="388422" name="Freeform 326"/>
              <p:cNvSpPr>
                <a:spLocks/>
              </p:cNvSpPr>
              <p:nvPr/>
            </p:nvSpPr>
            <p:spPr bwMode="auto">
              <a:xfrm>
                <a:off x="2894" y="1483"/>
                <a:ext cx="34" cy="116"/>
              </a:xfrm>
              <a:custGeom>
                <a:avLst/>
                <a:gdLst/>
                <a:ahLst/>
                <a:cxnLst>
                  <a:cxn ang="0">
                    <a:pos x="34" y="10"/>
                  </a:cxn>
                  <a:cxn ang="0">
                    <a:pos x="23" y="70"/>
                  </a:cxn>
                  <a:cxn ang="0">
                    <a:pos x="18" y="103"/>
                  </a:cxn>
                  <a:cxn ang="0">
                    <a:pos x="19" y="115"/>
                  </a:cxn>
                  <a:cxn ang="0">
                    <a:pos x="6" y="116"/>
                  </a:cxn>
                  <a:cxn ang="0">
                    <a:pos x="0" y="93"/>
                  </a:cxn>
                  <a:cxn ang="0">
                    <a:pos x="6" y="65"/>
                  </a:cxn>
                  <a:cxn ang="0">
                    <a:pos x="18" y="9"/>
                  </a:cxn>
                  <a:cxn ang="0">
                    <a:pos x="26" y="0"/>
                  </a:cxn>
                  <a:cxn ang="0">
                    <a:pos x="34" y="10"/>
                  </a:cxn>
                  <a:cxn ang="0">
                    <a:pos x="34" y="10"/>
                  </a:cxn>
                </a:cxnLst>
                <a:rect l="0" t="0" r="r" b="b"/>
                <a:pathLst>
                  <a:path w="34" h="116">
                    <a:moveTo>
                      <a:pt x="34" y="10"/>
                    </a:moveTo>
                    <a:lnTo>
                      <a:pt x="23" y="70"/>
                    </a:lnTo>
                    <a:lnTo>
                      <a:pt x="18" y="103"/>
                    </a:lnTo>
                    <a:lnTo>
                      <a:pt x="19" y="115"/>
                    </a:lnTo>
                    <a:lnTo>
                      <a:pt x="6" y="116"/>
                    </a:lnTo>
                    <a:lnTo>
                      <a:pt x="0" y="93"/>
                    </a:lnTo>
                    <a:lnTo>
                      <a:pt x="6" y="65"/>
                    </a:lnTo>
                    <a:lnTo>
                      <a:pt x="18" y="9"/>
                    </a:lnTo>
                    <a:lnTo>
                      <a:pt x="26" y="0"/>
                    </a:lnTo>
                    <a:lnTo>
                      <a:pt x="34" y="10"/>
                    </a:lnTo>
                    <a:lnTo>
                      <a:pt x="34" y="10"/>
                    </a:lnTo>
                    <a:close/>
                  </a:path>
                </a:pathLst>
              </a:custGeom>
              <a:solidFill>
                <a:srgbClr val="000000"/>
              </a:solidFill>
              <a:ln w="9525">
                <a:noFill/>
                <a:round/>
                <a:headEnd/>
                <a:tailEnd/>
              </a:ln>
            </p:spPr>
            <p:txBody>
              <a:bodyPr/>
              <a:lstStyle/>
              <a:p>
                <a:endParaRPr lang="tr-TR"/>
              </a:p>
            </p:txBody>
          </p:sp>
          <p:sp>
            <p:nvSpPr>
              <p:cNvPr id="388423" name="Freeform 327"/>
              <p:cNvSpPr>
                <a:spLocks/>
              </p:cNvSpPr>
              <p:nvPr/>
            </p:nvSpPr>
            <p:spPr bwMode="auto">
              <a:xfrm>
                <a:off x="2913" y="1588"/>
                <a:ext cx="24" cy="56"/>
              </a:xfrm>
              <a:custGeom>
                <a:avLst/>
                <a:gdLst/>
                <a:ahLst/>
                <a:cxnLst>
                  <a:cxn ang="0">
                    <a:pos x="16" y="7"/>
                  </a:cxn>
                  <a:cxn ang="0">
                    <a:pos x="24" y="45"/>
                  </a:cxn>
                  <a:cxn ang="0">
                    <a:pos x="17" y="56"/>
                  </a:cxn>
                  <a:cxn ang="0">
                    <a:pos x="7" y="49"/>
                  </a:cxn>
                  <a:cxn ang="0">
                    <a:pos x="0" y="11"/>
                  </a:cxn>
                  <a:cxn ang="0">
                    <a:pos x="7" y="0"/>
                  </a:cxn>
                  <a:cxn ang="0">
                    <a:pos x="16" y="7"/>
                  </a:cxn>
                  <a:cxn ang="0">
                    <a:pos x="16" y="7"/>
                  </a:cxn>
                </a:cxnLst>
                <a:rect l="0" t="0" r="r" b="b"/>
                <a:pathLst>
                  <a:path w="24" h="56">
                    <a:moveTo>
                      <a:pt x="16" y="7"/>
                    </a:moveTo>
                    <a:lnTo>
                      <a:pt x="24" y="45"/>
                    </a:lnTo>
                    <a:lnTo>
                      <a:pt x="17" y="56"/>
                    </a:lnTo>
                    <a:lnTo>
                      <a:pt x="7" y="49"/>
                    </a:lnTo>
                    <a:lnTo>
                      <a:pt x="0" y="11"/>
                    </a:lnTo>
                    <a:lnTo>
                      <a:pt x="7" y="0"/>
                    </a:lnTo>
                    <a:lnTo>
                      <a:pt x="16" y="7"/>
                    </a:lnTo>
                    <a:lnTo>
                      <a:pt x="16" y="7"/>
                    </a:lnTo>
                    <a:close/>
                  </a:path>
                </a:pathLst>
              </a:custGeom>
              <a:solidFill>
                <a:srgbClr val="000000"/>
              </a:solidFill>
              <a:ln w="9525">
                <a:noFill/>
                <a:round/>
                <a:headEnd/>
                <a:tailEnd/>
              </a:ln>
            </p:spPr>
            <p:txBody>
              <a:bodyPr/>
              <a:lstStyle/>
              <a:p>
                <a:endParaRPr lang="tr-TR"/>
              </a:p>
            </p:txBody>
          </p:sp>
          <p:sp>
            <p:nvSpPr>
              <p:cNvPr id="388424" name="Freeform 328"/>
              <p:cNvSpPr>
                <a:spLocks/>
              </p:cNvSpPr>
              <p:nvPr/>
            </p:nvSpPr>
            <p:spPr bwMode="auto">
              <a:xfrm>
                <a:off x="2793" y="1466"/>
                <a:ext cx="96" cy="353"/>
              </a:xfrm>
              <a:custGeom>
                <a:avLst/>
                <a:gdLst/>
                <a:ahLst/>
                <a:cxnLst>
                  <a:cxn ang="0">
                    <a:pos x="96" y="13"/>
                  </a:cxn>
                  <a:cxn ang="0">
                    <a:pos x="73" y="44"/>
                  </a:cxn>
                  <a:cxn ang="0">
                    <a:pos x="51" y="73"/>
                  </a:cxn>
                  <a:cxn ang="0">
                    <a:pos x="19" y="141"/>
                  </a:cxn>
                  <a:cxn ang="0">
                    <a:pos x="15" y="152"/>
                  </a:cxn>
                  <a:cxn ang="0">
                    <a:pos x="24" y="161"/>
                  </a:cxn>
                  <a:cxn ang="0">
                    <a:pos x="34" y="166"/>
                  </a:cxn>
                  <a:cxn ang="0">
                    <a:pos x="57" y="175"/>
                  </a:cxn>
                  <a:cxn ang="0">
                    <a:pos x="61" y="189"/>
                  </a:cxn>
                  <a:cxn ang="0">
                    <a:pos x="34" y="257"/>
                  </a:cxn>
                  <a:cxn ang="0">
                    <a:pos x="39" y="283"/>
                  </a:cxn>
                  <a:cxn ang="0">
                    <a:pos x="51" y="302"/>
                  </a:cxn>
                  <a:cxn ang="0">
                    <a:pos x="69" y="319"/>
                  </a:cxn>
                  <a:cxn ang="0">
                    <a:pos x="86" y="340"/>
                  </a:cxn>
                  <a:cxn ang="0">
                    <a:pos x="84" y="353"/>
                  </a:cxn>
                  <a:cxn ang="0">
                    <a:pos x="73" y="351"/>
                  </a:cxn>
                  <a:cxn ang="0">
                    <a:pos x="17" y="257"/>
                  </a:cxn>
                  <a:cxn ang="0">
                    <a:pos x="23" y="222"/>
                  </a:cxn>
                  <a:cxn ang="0">
                    <a:pos x="37" y="189"/>
                  </a:cxn>
                  <a:cxn ang="0">
                    <a:pos x="0" y="161"/>
                  </a:cxn>
                  <a:cxn ang="0">
                    <a:pos x="4" y="135"/>
                  </a:cxn>
                  <a:cxn ang="0">
                    <a:pos x="19" y="96"/>
                  </a:cxn>
                  <a:cxn ang="0">
                    <a:pos x="37" y="65"/>
                  </a:cxn>
                  <a:cxn ang="0">
                    <a:pos x="59" y="34"/>
                  </a:cxn>
                  <a:cxn ang="0">
                    <a:pos x="83" y="2"/>
                  </a:cxn>
                  <a:cxn ang="0">
                    <a:pos x="94" y="0"/>
                  </a:cxn>
                  <a:cxn ang="0">
                    <a:pos x="96" y="13"/>
                  </a:cxn>
                  <a:cxn ang="0">
                    <a:pos x="96" y="13"/>
                  </a:cxn>
                </a:cxnLst>
                <a:rect l="0" t="0" r="r" b="b"/>
                <a:pathLst>
                  <a:path w="96" h="353">
                    <a:moveTo>
                      <a:pt x="96" y="13"/>
                    </a:moveTo>
                    <a:lnTo>
                      <a:pt x="73" y="44"/>
                    </a:lnTo>
                    <a:lnTo>
                      <a:pt x="51" y="73"/>
                    </a:lnTo>
                    <a:lnTo>
                      <a:pt x="19" y="141"/>
                    </a:lnTo>
                    <a:lnTo>
                      <a:pt x="15" y="152"/>
                    </a:lnTo>
                    <a:lnTo>
                      <a:pt x="24" y="161"/>
                    </a:lnTo>
                    <a:lnTo>
                      <a:pt x="34" y="166"/>
                    </a:lnTo>
                    <a:lnTo>
                      <a:pt x="57" y="175"/>
                    </a:lnTo>
                    <a:lnTo>
                      <a:pt x="61" y="189"/>
                    </a:lnTo>
                    <a:lnTo>
                      <a:pt x="34" y="257"/>
                    </a:lnTo>
                    <a:lnTo>
                      <a:pt x="39" y="283"/>
                    </a:lnTo>
                    <a:lnTo>
                      <a:pt x="51" y="302"/>
                    </a:lnTo>
                    <a:lnTo>
                      <a:pt x="69" y="319"/>
                    </a:lnTo>
                    <a:lnTo>
                      <a:pt x="86" y="340"/>
                    </a:lnTo>
                    <a:lnTo>
                      <a:pt x="84" y="353"/>
                    </a:lnTo>
                    <a:lnTo>
                      <a:pt x="73" y="351"/>
                    </a:lnTo>
                    <a:lnTo>
                      <a:pt x="17" y="257"/>
                    </a:lnTo>
                    <a:lnTo>
                      <a:pt x="23" y="222"/>
                    </a:lnTo>
                    <a:lnTo>
                      <a:pt x="37" y="189"/>
                    </a:lnTo>
                    <a:lnTo>
                      <a:pt x="0" y="161"/>
                    </a:lnTo>
                    <a:lnTo>
                      <a:pt x="4" y="135"/>
                    </a:lnTo>
                    <a:lnTo>
                      <a:pt x="19" y="96"/>
                    </a:lnTo>
                    <a:lnTo>
                      <a:pt x="37" y="65"/>
                    </a:lnTo>
                    <a:lnTo>
                      <a:pt x="59" y="34"/>
                    </a:lnTo>
                    <a:lnTo>
                      <a:pt x="83" y="2"/>
                    </a:lnTo>
                    <a:lnTo>
                      <a:pt x="94" y="0"/>
                    </a:lnTo>
                    <a:lnTo>
                      <a:pt x="96" y="13"/>
                    </a:lnTo>
                    <a:lnTo>
                      <a:pt x="96" y="13"/>
                    </a:lnTo>
                    <a:close/>
                  </a:path>
                </a:pathLst>
              </a:custGeom>
              <a:solidFill>
                <a:srgbClr val="000000"/>
              </a:solidFill>
              <a:ln w="9525">
                <a:noFill/>
                <a:round/>
                <a:headEnd/>
                <a:tailEnd/>
              </a:ln>
            </p:spPr>
            <p:txBody>
              <a:bodyPr/>
              <a:lstStyle/>
              <a:p>
                <a:endParaRPr lang="tr-TR"/>
              </a:p>
            </p:txBody>
          </p:sp>
          <p:sp>
            <p:nvSpPr>
              <p:cNvPr id="388425" name="Freeform 329"/>
              <p:cNvSpPr>
                <a:spLocks/>
              </p:cNvSpPr>
              <p:nvPr/>
            </p:nvSpPr>
            <p:spPr bwMode="auto">
              <a:xfrm>
                <a:off x="2641" y="2073"/>
                <a:ext cx="215" cy="62"/>
              </a:xfrm>
              <a:custGeom>
                <a:avLst/>
                <a:gdLst/>
                <a:ahLst/>
                <a:cxnLst>
                  <a:cxn ang="0">
                    <a:pos x="199" y="59"/>
                  </a:cxn>
                  <a:cxn ang="0">
                    <a:pos x="188" y="47"/>
                  </a:cxn>
                  <a:cxn ang="0">
                    <a:pos x="173" y="43"/>
                  </a:cxn>
                  <a:cxn ang="0">
                    <a:pos x="135" y="48"/>
                  </a:cxn>
                  <a:cxn ang="0">
                    <a:pos x="93" y="47"/>
                  </a:cxn>
                  <a:cxn ang="0">
                    <a:pos x="54" y="33"/>
                  </a:cxn>
                  <a:cxn ang="0">
                    <a:pos x="32" y="21"/>
                  </a:cxn>
                  <a:cxn ang="0">
                    <a:pos x="11" y="18"/>
                  </a:cxn>
                  <a:cxn ang="0">
                    <a:pos x="0" y="13"/>
                  </a:cxn>
                  <a:cxn ang="0">
                    <a:pos x="6" y="0"/>
                  </a:cxn>
                  <a:cxn ang="0">
                    <a:pos x="32" y="2"/>
                  </a:cxn>
                  <a:cxn ang="0">
                    <a:pos x="59" y="16"/>
                  </a:cxn>
                  <a:cxn ang="0">
                    <a:pos x="96" y="29"/>
                  </a:cxn>
                  <a:cxn ang="0">
                    <a:pos x="132" y="30"/>
                  </a:cxn>
                  <a:cxn ang="0">
                    <a:pos x="180" y="26"/>
                  </a:cxn>
                  <a:cxn ang="0">
                    <a:pos x="199" y="33"/>
                  </a:cxn>
                  <a:cxn ang="0">
                    <a:pos x="215" y="50"/>
                  </a:cxn>
                  <a:cxn ang="0">
                    <a:pos x="212" y="62"/>
                  </a:cxn>
                  <a:cxn ang="0">
                    <a:pos x="199" y="59"/>
                  </a:cxn>
                  <a:cxn ang="0">
                    <a:pos x="199" y="59"/>
                  </a:cxn>
                </a:cxnLst>
                <a:rect l="0" t="0" r="r" b="b"/>
                <a:pathLst>
                  <a:path w="215" h="62">
                    <a:moveTo>
                      <a:pt x="199" y="59"/>
                    </a:moveTo>
                    <a:lnTo>
                      <a:pt x="188" y="47"/>
                    </a:lnTo>
                    <a:lnTo>
                      <a:pt x="173" y="43"/>
                    </a:lnTo>
                    <a:lnTo>
                      <a:pt x="135" y="48"/>
                    </a:lnTo>
                    <a:lnTo>
                      <a:pt x="93" y="47"/>
                    </a:lnTo>
                    <a:lnTo>
                      <a:pt x="54" y="33"/>
                    </a:lnTo>
                    <a:lnTo>
                      <a:pt x="32" y="21"/>
                    </a:lnTo>
                    <a:lnTo>
                      <a:pt x="11" y="18"/>
                    </a:lnTo>
                    <a:lnTo>
                      <a:pt x="0" y="13"/>
                    </a:lnTo>
                    <a:lnTo>
                      <a:pt x="6" y="0"/>
                    </a:lnTo>
                    <a:lnTo>
                      <a:pt x="32" y="2"/>
                    </a:lnTo>
                    <a:lnTo>
                      <a:pt x="59" y="16"/>
                    </a:lnTo>
                    <a:lnTo>
                      <a:pt x="96" y="29"/>
                    </a:lnTo>
                    <a:lnTo>
                      <a:pt x="132" y="30"/>
                    </a:lnTo>
                    <a:lnTo>
                      <a:pt x="180" y="26"/>
                    </a:lnTo>
                    <a:lnTo>
                      <a:pt x="199" y="33"/>
                    </a:lnTo>
                    <a:lnTo>
                      <a:pt x="215" y="50"/>
                    </a:lnTo>
                    <a:lnTo>
                      <a:pt x="212" y="62"/>
                    </a:lnTo>
                    <a:lnTo>
                      <a:pt x="199" y="59"/>
                    </a:lnTo>
                    <a:lnTo>
                      <a:pt x="199" y="59"/>
                    </a:lnTo>
                    <a:close/>
                  </a:path>
                </a:pathLst>
              </a:custGeom>
              <a:solidFill>
                <a:srgbClr val="000000"/>
              </a:solidFill>
              <a:ln w="9525">
                <a:noFill/>
                <a:round/>
                <a:headEnd/>
                <a:tailEnd/>
              </a:ln>
            </p:spPr>
            <p:txBody>
              <a:bodyPr/>
              <a:lstStyle/>
              <a:p>
                <a:endParaRPr lang="tr-TR"/>
              </a:p>
            </p:txBody>
          </p:sp>
          <p:sp>
            <p:nvSpPr>
              <p:cNvPr id="388426" name="Freeform 330"/>
              <p:cNvSpPr>
                <a:spLocks/>
              </p:cNvSpPr>
              <p:nvPr/>
            </p:nvSpPr>
            <p:spPr bwMode="auto">
              <a:xfrm>
                <a:off x="2637" y="2087"/>
                <a:ext cx="92" cy="124"/>
              </a:xfrm>
              <a:custGeom>
                <a:avLst/>
                <a:gdLst/>
                <a:ahLst/>
                <a:cxnLst>
                  <a:cxn ang="0">
                    <a:pos x="16" y="9"/>
                  </a:cxn>
                  <a:cxn ang="0">
                    <a:pos x="20" y="23"/>
                  </a:cxn>
                  <a:cxn ang="0">
                    <a:pos x="28" y="33"/>
                  </a:cxn>
                  <a:cxn ang="0">
                    <a:pos x="53" y="48"/>
                  </a:cxn>
                  <a:cxn ang="0">
                    <a:pos x="76" y="71"/>
                  </a:cxn>
                  <a:cxn ang="0">
                    <a:pos x="92" y="100"/>
                  </a:cxn>
                  <a:cxn ang="0">
                    <a:pos x="92" y="119"/>
                  </a:cxn>
                  <a:cxn ang="0">
                    <a:pos x="88" y="124"/>
                  </a:cxn>
                  <a:cxn ang="0">
                    <a:pos x="83" y="121"/>
                  </a:cxn>
                  <a:cxn ang="0">
                    <a:pos x="67" y="89"/>
                  </a:cxn>
                  <a:cxn ang="0">
                    <a:pos x="56" y="75"/>
                  </a:cxn>
                  <a:cxn ang="0">
                    <a:pos x="44" y="64"/>
                  </a:cxn>
                  <a:cxn ang="0">
                    <a:pos x="0" y="9"/>
                  </a:cxn>
                  <a:cxn ang="0">
                    <a:pos x="8" y="0"/>
                  </a:cxn>
                  <a:cxn ang="0">
                    <a:pos x="16" y="9"/>
                  </a:cxn>
                  <a:cxn ang="0">
                    <a:pos x="16" y="9"/>
                  </a:cxn>
                </a:cxnLst>
                <a:rect l="0" t="0" r="r" b="b"/>
                <a:pathLst>
                  <a:path w="92" h="124">
                    <a:moveTo>
                      <a:pt x="16" y="9"/>
                    </a:moveTo>
                    <a:lnTo>
                      <a:pt x="20" y="23"/>
                    </a:lnTo>
                    <a:lnTo>
                      <a:pt x="28" y="33"/>
                    </a:lnTo>
                    <a:lnTo>
                      <a:pt x="53" y="48"/>
                    </a:lnTo>
                    <a:lnTo>
                      <a:pt x="76" y="71"/>
                    </a:lnTo>
                    <a:lnTo>
                      <a:pt x="92" y="100"/>
                    </a:lnTo>
                    <a:lnTo>
                      <a:pt x="92" y="119"/>
                    </a:lnTo>
                    <a:lnTo>
                      <a:pt x="88" y="124"/>
                    </a:lnTo>
                    <a:lnTo>
                      <a:pt x="83" y="121"/>
                    </a:lnTo>
                    <a:lnTo>
                      <a:pt x="67" y="89"/>
                    </a:lnTo>
                    <a:lnTo>
                      <a:pt x="56" y="75"/>
                    </a:lnTo>
                    <a:lnTo>
                      <a:pt x="44" y="64"/>
                    </a:lnTo>
                    <a:lnTo>
                      <a:pt x="0" y="9"/>
                    </a:lnTo>
                    <a:lnTo>
                      <a:pt x="8" y="0"/>
                    </a:lnTo>
                    <a:lnTo>
                      <a:pt x="16" y="9"/>
                    </a:lnTo>
                    <a:lnTo>
                      <a:pt x="16" y="9"/>
                    </a:lnTo>
                    <a:close/>
                  </a:path>
                </a:pathLst>
              </a:custGeom>
              <a:solidFill>
                <a:srgbClr val="000000"/>
              </a:solidFill>
              <a:ln w="9525">
                <a:noFill/>
                <a:round/>
                <a:headEnd/>
                <a:tailEnd/>
              </a:ln>
            </p:spPr>
            <p:txBody>
              <a:bodyPr/>
              <a:lstStyle/>
              <a:p>
                <a:endParaRPr lang="tr-TR"/>
              </a:p>
            </p:txBody>
          </p:sp>
          <p:sp>
            <p:nvSpPr>
              <p:cNvPr id="388427" name="Freeform 331"/>
              <p:cNvSpPr>
                <a:spLocks/>
              </p:cNvSpPr>
              <p:nvPr/>
            </p:nvSpPr>
            <p:spPr bwMode="auto">
              <a:xfrm>
                <a:off x="2596" y="2164"/>
                <a:ext cx="187" cy="153"/>
              </a:xfrm>
              <a:custGeom>
                <a:avLst/>
                <a:gdLst/>
                <a:ahLst/>
                <a:cxnLst>
                  <a:cxn ang="0">
                    <a:pos x="183" y="17"/>
                  </a:cxn>
                  <a:cxn ang="0">
                    <a:pos x="157" y="33"/>
                  </a:cxn>
                  <a:cxn ang="0">
                    <a:pos x="136" y="50"/>
                  </a:cxn>
                  <a:cxn ang="0">
                    <a:pos x="117" y="68"/>
                  </a:cxn>
                  <a:cxn ang="0">
                    <a:pos x="93" y="86"/>
                  </a:cxn>
                  <a:cxn ang="0">
                    <a:pos x="72" y="101"/>
                  </a:cxn>
                  <a:cxn ang="0">
                    <a:pos x="52" y="113"/>
                  </a:cxn>
                  <a:cxn ang="0">
                    <a:pos x="16" y="147"/>
                  </a:cxn>
                  <a:cxn ang="0">
                    <a:pos x="5" y="153"/>
                  </a:cxn>
                  <a:cxn ang="0">
                    <a:pos x="0" y="141"/>
                  </a:cxn>
                  <a:cxn ang="0">
                    <a:pos x="17" y="114"/>
                  </a:cxn>
                  <a:cxn ang="0">
                    <a:pos x="45" y="97"/>
                  </a:cxn>
                  <a:cxn ang="0">
                    <a:pos x="85" y="70"/>
                  </a:cxn>
                  <a:cxn ang="0">
                    <a:pos x="129" y="34"/>
                  </a:cxn>
                  <a:cxn ang="0">
                    <a:pos x="150" y="16"/>
                  </a:cxn>
                  <a:cxn ang="0">
                    <a:pos x="176" y="0"/>
                  </a:cxn>
                  <a:cxn ang="0">
                    <a:pos x="187" y="5"/>
                  </a:cxn>
                  <a:cxn ang="0">
                    <a:pos x="183" y="17"/>
                  </a:cxn>
                  <a:cxn ang="0">
                    <a:pos x="183" y="17"/>
                  </a:cxn>
                </a:cxnLst>
                <a:rect l="0" t="0" r="r" b="b"/>
                <a:pathLst>
                  <a:path w="187" h="153">
                    <a:moveTo>
                      <a:pt x="183" y="17"/>
                    </a:moveTo>
                    <a:lnTo>
                      <a:pt x="157" y="33"/>
                    </a:lnTo>
                    <a:lnTo>
                      <a:pt x="136" y="50"/>
                    </a:lnTo>
                    <a:lnTo>
                      <a:pt x="117" y="68"/>
                    </a:lnTo>
                    <a:lnTo>
                      <a:pt x="93" y="86"/>
                    </a:lnTo>
                    <a:lnTo>
                      <a:pt x="72" y="101"/>
                    </a:lnTo>
                    <a:lnTo>
                      <a:pt x="52" y="113"/>
                    </a:lnTo>
                    <a:lnTo>
                      <a:pt x="16" y="147"/>
                    </a:lnTo>
                    <a:lnTo>
                      <a:pt x="5" y="153"/>
                    </a:lnTo>
                    <a:lnTo>
                      <a:pt x="0" y="141"/>
                    </a:lnTo>
                    <a:lnTo>
                      <a:pt x="17" y="114"/>
                    </a:lnTo>
                    <a:lnTo>
                      <a:pt x="45" y="97"/>
                    </a:lnTo>
                    <a:lnTo>
                      <a:pt x="85" y="70"/>
                    </a:lnTo>
                    <a:lnTo>
                      <a:pt x="129" y="34"/>
                    </a:lnTo>
                    <a:lnTo>
                      <a:pt x="150" y="16"/>
                    </a:lnTo>
                    <a:lnTo>
                      <a:pt x="176" y="0"/>
                    </a:lnTo>
                    <a:lnTo>
                      <a:pt x="187" y="5"/>
                    </a:lnTo>
                    <a:lnTo>
                      <a:pt x="183" y="17"/>
                    </a:lnTo>
                    <a:lnTo>
                      <a:pt x="183" y="17"/>
                    </a:lnTo>
                    <a:close/>
                  </a:path>
                </a:pathLst>
              </a:custGeom>
              <a:solidFill>
                <a:srgbClr val="000000"/>
              </a:solidFill>
              <a:ln w="9525">
                <a:noFill/>
                <a:round/>
                <a:headEnd/>
                <a:tailEnd/>
              </a:ln>
            </p:spPr>
            <p:txBody>
              <a:bodyPr/>
              <a:lstStyle/>
              <a:p>
                <a:endParaRPr lang="tr-TR"/>
              </a:p>
            </p:txBody>
          </p:sp>
          <p:sp>
            <p:nvSpPr>
              <p:cNvPr id="388428" name="Freeform 332"/>
              <p:cNvSpPr>
                <a:spLocks/>
              </p:cNvSpPr>
              <p:nvPr/>
            </p:nvSpPr>
            <p:spPr bwMode="auto">
              <a:xfrm>
                <a:off x="2596" y="2213"/>
                <a:ext cx="228" cy="129"/>
              </a:xfrm>
              <a:custGeom>
                <a:avLst/>
                <a:gdLst/>
                <a:ahLst/>
                <a:cxnLst>
                  <a:cxn ang="0">
                    <a:pos x="225" y="16"/>
                  </a:cxn>
                  <a:cxn ang="0">
                    <a:pos x="192" y="41"/>
                  </a:cxn>
                  <a:cxn ang="0">
                    <a:pos x="177" y="53"/>
                  </a:cxn>
                  <a:cxn ang="0">
                    <a:pos x="160" y="65"/>
                  </a:cxn>
                  <a:cxn ang="0">
                    <a:pos x="141" y="76"/>
                  </a:cxn>
                  <a:cxn ang="0">
                    <a:pos x="122" y="85"/>
                  </a:cxn>
                  <a:cxn ang="0">
                    <a:pos x="88" y="99"/>
                  </a:cxn>
                  <a:cxn ang="0">
                    <a:pos x="11" y="129"/>
                  </a:cxn>
                  <a:cxn ang="0">
                    <a:pos x="0" y="124"/>
                  </a:cxn>
                  <a:cxn ang="0">
                    <a:pos x="4" y="112"/>
                  </a:cxn>
                  <a:cxn ang="0">
                    <a:pos x="152" y="49"/>
                  </a:cxn>
                  <a:cxn ang="0">
                    <a:pos x="184" y="24"/>
                  </a:cxn>
                  <a:cxn ang="0">
                    <a:pos x="200" y="12"/>
                  </a:cxn>
                  <a:cxn ang="0">
                    <a:pos x="217" y="0"/>
                  </a:cxn>
                  <a:cxn ang="0">
                    <a:pos x="228" y="3"/>
                  </a:cxn>
                  <a:cxn ang="0">
                    <a:pos x="225" y="16"/>
                  </a:cxn>
                  <a:cxn ang="0">
                    <a:pos x="225" y="16"/>
                  </a:cxn>
                </a:cxnLst>
                <a:rect l="0" t="0" r="r" b="b"/>
                <a:pathLst>
                  <a:path w="228" h="129">
                    <a:moveTo>
                      <a:pt x="225" y="16"/>
                    </a:moveTo>
                    <a:lnTo>
                      <a:pt x="192" y="41"/>
                    </a:lnTo>
                    <a:lnTo>
                      <a:pt x="177" y="53"/>
                    </a:lnTo>
                    <a:lnTo>
                      <a:pt x="160" y="65"/>
                    </a:lnTo>
                    <a:lnTo>
                      <a:pt x="141" y="76"/>
                    </a:lnTo>
                    <a:lnTo>
                      <a:pt x="122" y="85"/>
                    </a:lnTo>
                    <a:lnTo>
                      <a:pt x="88" y="99"/>
                    </a:lnTo>
                    <a:lnTo>
                      <a:pt x="11" y="129"/>
                    </a:lnTo>
                    <a:lnTo>
                      <a:pt x="0" y="124"/>
                    </a:lnTo>
                    <a:lnTo>
                      <a:pt x="4" y="112"/>
                    </a:lnTo>
                    <a:lnTo>
                      <a:pt x="152" y="49"/>
                    </a:lnTo>
                    <a:lnTo>
                      <a:pt x="184" y="24"/>
                    </a:lnTo>
                    <a:lnTo>
                      <a:pt x="200" y="12"/>
                    </a:lnTo>
                    <a:lnTo>
                      <a:pt x="217" y="0"/>
                    </a:lnTo>
                    <a:lnTo>
                      <a:pt x="228" y="3"/>
                    </a:lnTo>
                    <a:lnTo>
                      <a:pt x="225" y="16"/>
                    </a:lnTo>
                    <a:lnTo>
                      <a:pt x="225" y="16"/>
                    </a:lnTo>
                    <a:close/>
                  </a:path>
                </a:pathLst>
              </a:custGeom>
              <a:solidFill>
                <a:srgbClr val="000000"/>
              </a:solidFill>
              <a:ln w="9525">
                <a:noFill/>
                <a:round/>
                <a:headEnd/>
                <a:tailEnd/>
              </a:ln>
            </p:spPr>
            <p:txBody>
              <a:bodyPr/>
              <a:lstStyle/>
              <a:p>
                <a:endParaRPr lang="tr-TR"/>
              </a:p>
            </p:txBody>
          </p:sp>
          <p:sp>
            <p:nvSpPr>
              <p:cNvPr id="388429" name="Freeform 333"/>
              <p:cNvSpPr>
                <a:spLocks/>
              </p:cNvSpPr>
              <p:nvPr/>
            </p:nvSpPr>
            <p:spPr bwMode="auto">
              <a:xfrm>
                <a:off x="2555" y="2223"/>
                <a:ext cx="146" cy="57"/>
              </a:xfrm>
              <a:custGeom>
                <a:avLst/>
                <a:gdLst/>
                <a:ahLst/>
                <a:cxnLst>
                  <a:cxn ang="0">
                    <a:pos x="142" y="17"/>
                  </a:cxn>
                  <a:cxn ang="0">
                    <a:pos x="114" y="31"/>
                  </a:cxn>
                  <a:cxn ang="0">
                    <a:pos x="84" y="38"/>
                  </a:cxn>
                  <a:cxn ang="0">
                    <a:pos x="45" y="40"/>
                  </a:cxn>
                  <a:cxn ang="0">
                    <a:pos x="13" y="56"/>
                  </a:cxn>
                  <a:cxn ang="0">
                    <a:pos x="1" y="57"/>
                  </a:cxn>
                  <a:cxn ang="0">
                    <a:pos x="0" y="44"/>
                  </a:cxn>
                  <a:cxn ang="0">
                    <a:pos x="18" y="29"/>
                  </a:cxn>
                  <a:cxn ang="0">
                    <a:pos x="37" y="23"/>
                  </a:cxn>
                  <a:cxn ang="0">
                    <a:pos x="83" y="19"/>
                  </a:cxn>
                  <a:cxn ang="0">
                    <a:pos x="135" y="0"/>
                  </a:cxn>
                  <a:cxn ang="0">
                    <a:pos x="146" y="5"/>
                  </a:cxn>
                  <a:cxn ang="0">
                    <a:pos x="142" y="17"/>
                  </a:cxn>
                  <a:cxn ang="0">
                    <a:pos x="142" y="17"/>
                  </a:cxn>
                </a:cxnLst>
                <a:rect l="0" t="0" r="r" b="b"/>
                <a:pathLst>
                  <a:path w="146" h="57">
                    <a:moveTo>
                      <a:pt x="142" y="17"/>
                    </a:moveTo>
                    <a:lnTo>
                      <a:pt x="114" y="31"/>
                    </a:lnTo>
                    <a:lnTo>
                      <a:pt x="84" y="38"/>
                    </a:lnTo>
                    <a:lnTo>
                      <a:pt x="45" y="40"/>
                    </a:lnTo>
                    <a:lnTo>
                      <a:pt x="13" y="56"/>
                    </a:lnTo>
                    <a:lnTo>
                      <a:pt x="1" y="57"/>
                    </a:lnTo>
                    <a:lnTo>
                      <a:pt x="0" y="44"/>
                    </a:lnTo>
                    <a:lnTo>
                      <a:pt x="18" y="29"/>
                    </a:lnTo>
                    <a:lnTo>
                      <a:pt x="37" y="23"/>
                    </a:lnTo>
                    <a:lnTo>
                      <a:pt x="83" y="19"/>
                    </a:lnTo>
                    <a:lnTo>
                      <a:pt x="135" y="0"/>
                    </a:lnTo>
                    <a:lnTo>
                      <a:pt x="146" y="5"/>
                    </a:lnTo>
                    <a:lnTo>
                      <a:pt x="142" y="17"/>
                    </a:lnTo>
                    <a:lnTo>
                      <a:pt x="142" y="17"/>
                    </a:lnTo>
                    <a:close/>
                  </a:path>
                </a:pathLst>
              </a:custGeom>
              <a:solidFill>
                <a:srgbClr val="000000"/>
              </a:solidFill>
              <a:ln w="9525">
                <a:noFill/>
                <a:round/>
                <a:headEnd/>
                <a:tailEnd/>
              </a:ln>
            </p:spPr>
            <p:txBody>
              <a:bodyPr/>
              <a:lstStyle/>
              <a:p>
                <a:endParaRPr lang="tr-TR"/>
              </a:p>
            </p:txBody>
          </p:sp>
          <p:sp>
            <p:nvSpPr>
              <p:cNvPr id="388430" name="Freeform 334"/>
              <p:cNvSpPr>
                <a:spLocks/>
              </p:cNvSpPr>
              <p:nvPr/>
            </p:nvSpPr>
            <p:spPr bwMode="auto">
              <a:xfrm>
                <a:off x="2598" y="2197"/>
                <a:ext cx="127" cy="63"/>
              </a:xfrm>
              <a:custGeom>
                <a:avLst/>
                <a:gdLst/>
                <a:ahLst/>
                <a:cxnLst>
                  <a:cxn ang="0">
                    <a:pos x="115" y="16"/>
                  </a:cxn>
                  <a:cxn ang="0">
                    <a:pos x="27" y="28"/>
                  </a:cxn>
                  <a:cxn ang="0">
                    <a:pos x="16" y="36"/>
                  </a:cxn>
                  <a:cxn ang="0">
                    <a:pos x="27" y="53"/>
                  </a:cxn>
                  <a:cxn ang="0">
                    <a:pos x="16" y="63"/>
                  </a:cxn>
                  <a:cxn ang="0">
                    <a:pos x="6" y="53"/>
                  </a:cxn>
                  <a:cxn ang="0">
                    <a:pos x="0" y="28"/>
                  </a:cxn>
                  <a:cxn ang="0">
                    <a:pos x="7" y="18"/>
                  </a:cxn>
                  <a:cxn ang="0">
                    <a:pos x="17" y="11"/>
                  </a:cxn>
                  <a:cxn ang="0">
                    <a:pos x="124" y="0"/>
                  </a:cxn>
                  <a:cxn ang="0">
                    <a:pos x="127" y="5"/>
                  </a:cxn>
                  <a:cxn ang="0">
                    <a:pos x="115" y="16"/>
                  </a:cxn>
                  <a:cxn ang="0">
                    <a:pos x="115" y="16"/>
                  </a:cxn>
                </a:cxnLst>
                <a:rect l="0" t="0" r="r" b="b"/>
                <a:pathLst>
                  <a:path w="127" h="63">
                    <a:moveTo>
                      <a:pt x="115" y="16"/>
                    </a:moveTo>
                    <a:lnTo>
                      <a:pt x="27" y="28"/>
                    </a:lnTo>
                    <a:lnTo>
                      <a:pt x="16" y="36"/>
                    </a:lnTo>
                    <a:lnTo>
                      <a:pt x="27" y="53"/>
                    </a:lnTo>
                    <a:lnTo>
                      <a:pt x="16" y="63"/>
                    </a:lnTo>
                    <a:lnTo>
                      <a:pt x="6" y="53"/>
                    </a:lnTo>
                    <a:lnTo>
                      <a:pt x="0" y="28"/>
                    </a:lnTo>
                    <a:lnTo>
                      <a:pt x="7" y="18"/>
                    </a:lnTo>
                    <a:lnTo>
                      <a:pt x="17" y="11"/>
                    </a:lnTo>
                    <a:lnTo>
                      <a:pt x="124" y="0"/>
                    </a:lnTo>
                    <a:lnTo>
                      <a:pt x="127" y="5"/>
                    </a:lnTo>
                    <a:lnTo>
                      <a:pt x="115" y="16"/>
                    </a:lnTo>
                    <a:lnTo>
                      <a:pt x="115" y="16"/>
                    </a:lnTo>
                    <a:close/>
                  </a:path>
                </a:pathLst>
              </a:custGeom>
              <a:solidFill>
                <a:srgbClr val="000000"/>
              </a:solidFill>
              <a:ln w="9525">
                <a:noFill/>
                <a:round/>
                <a:headEnd/>
                <a:tailEnd/>
              </a:ln>
            </p:spPr>
            <p:txBody>
              <a:bodyPr/>
              <a:lstStyle/>
              <a:p>
                <a:endParaRPr lang="tr-TR"/>
              </a:p>
            </p:txBody>
          </p:sp>
          <p:sp>
            <p:nvSpPr>
              <p:cNvPr id="388431" name="Freeform 335"/>
              <p:cNvSpPr>
                <a:spLocks/>
              </p:cNvSpPr>
              <p:nvPr/>
            </p:nvSpPr>
            <p:spPr bwMode="auto">
              <a:xfrm>
                <a:off x="2706" y="2247"/>
                <a:ext cx="183" cy="71"/>
              </a:xfrm>
              <a:custGeom>
                <a:avLst/>
                <a:gdLst/>
                <a:ahLst/>
                <a:cxnLst>
                  <a:cxn ang="0">
                    <a:pos x="7" y="50"/>
                  </a:cxn>
                  <a:cxn ang="0">
                    <a:pos x="55" y="53"/>
                  </a:cxn>
                  <a:cxn ang="0">
                    <a:pos x="100" y="47"/>
                  </a:cxn>
                  <a:cxn ang="0">
                    <a:pos x="123" y="26"/>
                  </a:cxn>
                  <a:cxn ang="0">
                    <a:pos x="172" y="0"/>
                  </a:cxn>
                  <a:cxn ang="0">
                    <a:pos x="183" y="4"/>
                  </a:cxn>
                  <a:cxn ang="0">
                    <a:pos x="179" y="17"/>
                  </a:cxn>
                  <a:cxn ang="0">
                    <a:pos x="131" y="42"/>
                  </a:cxn>
                  <a:cxn ang="0">
                    <a:pos x="106" y="65"/>
                  </a:cxn>
                  <a:cxn ang="0">
                    <a:pos x="59" y="71"/>
                  </a:cxn>
                  <a:cxn ang="0">
                    <a:pos x="9" y="69"/>
                  </a:cxn>
                  <a:cxn ang="0">
                    <a:pos x="0" y="60"/>
                  </a:cxn>
                  <a:cxn ang="0">
                    <a:pos x="7" y="50"/>
                  </a:cxn>
                  <a:cxn ang="0">
                    <a:pos x="7" y="50"/>
                  </a:cxn>
                </a:cxnLst>
                <a:rect l="0" t="0" r="r" b="b"/>
                <a:pathLst>
                  <a:path w="183" h="71">
                    <a:moveTo>
                      <a:pt x="7" y="50"/>
                    </a:moveTo>
                    <a:lnTo>
                      <a:pt x="55" y="53"/>
                    </a:lnTo>
                    <a:lnTo>
                      <a:pt x="100" y="47"/>
                    </a:lnTo>
                    <a:lnTo>
                      <a:pt x="123" y="26"/>
                    </a:lnTo>
                    <a:lnTo>
                      <a:pt x="172" y="0"/>
                    </a:lnTo>
                    <a:lnTo>
                      <a:pt x="183" y="4"/>
                    </a:lnTo>
                    <a:lnTo>
                      <a:pt x="179" y="17"/>
                    </a:lnTo>
                    <a:lnTo>
                      <a:pt x="131" y="42"/>
                    </a:lnTo>
                    <a:lnTo>
                      <a:pt x="106" y="65"/>
                    </a:lnTo>
                    <a:lnTo>
                      <a:pt x="59" y="71"/>
                    </a:lnTo>
                    <a:lnTo>
                      <a:pt x="9" y="69"/>
                    </a:lnTo>
                    <a:lnTo>
                      <a:pt x="0" y="60"/>
                    </a:lnTo>
                    <a:lnTo>
                      <a:pt x="7" y="50"/>
                    </a:lnTo>
                    <a:lnTo>
                      <a:pt x="7" y="50"/>
                    </a:lnTo>
                    <a:close/>
                  </a:path>
                </a:pathLst>
              </a:custGeom>
              <a:solidFill>
                <a:srgbClr val="000000"/>
              </a:solidFill>
              <a:ln w="9525">
                <a:noFill/>
                <a:round/>
                <a:headEnd/>
                <a:tailEnd/>
              </a:ln>
            </p:spPr>
            <p:txBody>
              <a:bodyPr/>
              <a:lstStyle/>
              <a:p>
                <a:endParaRPr lang="tr-TR"/>
              </a:p>
            </p:txBody>
          </p:sp>
          <p:sp>
            <p:nvSpPr>
              <p:cNvPr id="388432" name="Freeform 336"/>
              <p:cNvSpPr>
                <a:spLocks/>
              </p:cNvSpPr>
              <p:nvPr/>
            </p:nvSpPr>
            <p:spPr bwMode="auto">
              <a:xfrm>
                <a:off x="2869" y="2107"/>
                <a:ext cx="70" cy="147"/>
              </a:xfrm>
              <a:custGeom>
                <a:avLst/>
                <a:gdLst/>
                <a:ahLst/>
                <a:cxnLst>
                  <a:cxn ang="0">
                    <a:pos x="12" y="0"/>
                  </a:cxn>
                  <a:cxn ang="0">
                    <a:pos x="51" y="29"/>
                  </a:cxn>
                  <a:cxn ang="0">
                    <a:pos x="69" y="72"/>
                  </a:cxn>
                  <a:cxn ang="0">
                    <a:pos x="70" y="121"/>
                  </a:cxn>
                  <a:cxn ang="0">
                    <a:pos x="68" y="127"/>
                  </a:cxn>
                  <a:cxn ang="0">
                    <a:pos x="53" y="143"/>
                  </a:cxn>
                  <a:cxn ang="0">
                    <a:pos x="42" y="147"/>
                  </a:cxn>
                  <a:cxn ang="0">
                    <a:pos x="37" y="134"/>
                  </a:cxn>
                  <a:cxn ang="0">
                    <a:pos x="43" y="112"/>
                  </a:cxn>
                  <a:cxn ang="0">
                    <a:pos x="41" y="118"/>
                  </a:cxn>
                  <a:cxn ang="0">
                    <a:pos x="37" y="40"/>
                  </a:cxn>
                  <a:cxn ang="0">
                    <a:pos x="20" y="26"/>
                  </a:cxn>
                  <a:cxn ang="0">
                    <a:pos x="1" y="14"/>
                  </a:cxn>
                  <a:cxn ang="0">
                    <a:pos x="0" y="1"/>
                  </a:cxn>
                  <a:cxn ang="0">
                    <a:pos x="12" y="0"/>
                  </a:cxn>
                  <a:cxn ang="0">
                    <a:pos x="12" y="0"/>
                  </a:cxn>
                </a:cxnLst>
                <a:rect l="0" t="0" r="r" b="b"/>
                <a:pathLst>
                  <a:path w="70" h="147">
                    <a:moveTo>
                      <a:pt x="12" y="0"/>
                    </a:moveTo>
                    <a:lnTo>
                      <a:pt x="51" y="29"/>
                    </a:lnTo>
                    <a:lnTo>
                      <a:pt x="69" y="72"/>
                    </a:lnTo>
                    <a:lnTo>
                      <a:pt x="70" y="121"/>
                    </a:lnTo>
                    <a:lnTo>
                      <a:pt x="68" y="127"/>
                    </a:lnTo>
                    <a:lnTo>
                      <a:pt x="53" y="143"/>
                    </a:lnTo>
                    <a:lnTo>
                      <a:pt x="42" y="147"/>
                    </a:lnTo>
                    <a:lnTo>
                      <a:pt x="37" y="134"/>
                    </a:lnTo>
                    <a:lnTo>
                      <a:pt x="43" y="112"/>
                    </a:lnTo>
                    <a:lnTo>
                      <a:pt x="41" y="118"/>
                    </a:lnTo>
                    <a:lnTo>
                      <a:pt x="37" y="40"/>
                    </a:lnTo>
                    <a:lnTo>
                      <a:pt x="20" y="26"/>
                    </a:lnTo>
                    <a:lnTo>
                      <a:pt x="1" y="14"/>
                    </a:lnTo>
                    <a:lnTo>
                      <a:pt x="0" y="1"/>
                    </a:lnTo>
                    <a:lnTo>
                      <a:pt x="12" y="0"/>
                    </a:lnTo>
                    <a:lnTo>
                      <a:pt x="12" y="0"/>
                    </a:lnTo>
                    <a:close/>
                  </a:path>
                </a:pathLst>
              </a:custGeom>
              <a:solidFill>
                <a:srgbClr val="000000"/>
              </a:solidFill>
              <a:ln w="9525">
                <a:noFill/>
                <a:round/>
                <a:headEnd/>
                <a:tailEnd/>
              </a:ln>
            </p:spPr>
            <p:txBody>
              <a:bodyPr/>
              <a:lstStyle/>
              <a:p>
                <a:endParaRPr lang="tr-TR"/>
              </a:p>
            </p:txBody>
          </p:sp>
          <p:sp>
            <p:nvSpPr>
              <p:cNvPr id="388433" name="Freeform 337"/>
              <p:cNvSpPr>
                <a:spLocks/>
              </p:cNvSpPr>
              <p:nvPr/>
            </p:nvSpPr>
            <p:spPr bwMode="auto">
              <a:xfrm>
                <a:off x="2750" y="1399"/>
                <a:ext cx="144" cy="138"/>
              </a:xfrm>
              <a:custGeom>
                <a:avLst/>
                <a:gdLst/>
                <a:ahLst/>
                <a:cxnLst>
                  <a:cxn ang="0">
                    <a:pos x="144" y="12"/>
                  </a:cxn>
                  <a:cxn ang="0">
                    <a:pos x="130" y="34"/>
                  </a:cxn>
                  <a:cxn ang="0">
                    <a:pos x="116" y="54"/>
                  </a:cxn>
                  <a:cxn ang="0">
                    <a:pos x="103" y="73"/>
                  </a:cxn>
                  <a:cxn ang="0">
                    <a:pos x="87" y="89"/>
                  </a:cxn>
                  <a:cxn ang="0">
                    <a:pos x="54" y="117"/>
                  </a:cxn>
                  <a:cxn ang="0">
                    <a:pos x="33" y="128"/>
                  </a:cxn>
                  <a:cxn ang="0">
                    <a:pos x="10" y="138"/>
                  </a:cxn>
                  <a:cxn ang="0">
                    <a:pos x="0" y="132"/>
                  </a:cxn>
                  <a:cxn ang="0">
                    <a:pos x="5" y="121"/>
                  </a:cxn>
                  <a:cxn ang="0">
                    <a:pos x="46" y="100"/>
                  </a:cxn>
                  <a:cxn ang="0">
                    <a:pos x="77" y="75"/>
                  </a:cxn>
                  <a:cxn ang="0">
                    <a:pos x="105" y="41"/>
                  </a:cxn>
                  <a:cxn ang="0">
                    <a:pos x="117" y="23"/>
                  </a:cxn>
                  <a:cxn ang="0">
                    <a:pos x="130" y="2"/>
                  </a:cxn>
                  <a:cxn ang="0">
                    <a:pos x="142" y="0"/>
                  </a:cxn>
                  <a:cxn ang="0">
                    <a:pos x="144" y="12"/>
                  </a:cxn>
                  <a:cxn ang="0">
                    <a:pos x="144" y="12"/>
                  </a:cxn>
                </a:cxnLst>
                <a:rect l="0" t="0" r="r" b="b"/>
                <a:pathLst>
                  <a:path w="144" h="138">
                    <a:moveTo>
                      <a:pt x="144" y="12"/>
                    </a:moveTo>
                    <a:lnTo>
                      <a:pt x="130" y="34"/>
                    </a:lnTo>
                    <a:lnTo>
                      <a:pt x="116" y="54"/>
                    </a:lnTo>
                    <a:lnTo>
                      <a:pt x="103" y="73"/>
                    </a:lnTo>
                    <a:lnTo>
                      <a:pt x="87" y="89"/>
                    </a:lnTo>
                    <a:lnTo>
                      <a:pt x="54" y="117"/>
                    </a:lnTo>
                    <a:lnTo>
                      <a:pt x="33" y="128"/>
                    </a:lnTo>
                    <a:lnTo>
                      <a:pt x="10" y="138"/>
                    </a:lnTo>
                    <a:lnTo>
                      <a:pt x="0" y="132"/>
                    </a:lnTo>
                    <a:lnTo>
                      <a:pt x="5" y="121"/>
                    </a:lnTo>
                    <a:lnTo>
                      <a:pt x="46" y="100"/>
                    </a:lnTo>
                    <a:lnTo>
                      <a:pt x="77" y="75"/>
                    </a:lnTo>
                    <a:lnTo>
                      <a:pt x="105" y="41"/>
                    </a:lnTo>
                    <a:lnTo>
                      <a:pt x="117" y="23"/>
                    </a:lnTo>
                    <a:lnTo>
                      <a:pt x="130" y="2"/>
                    </a:lnTo>
                    <a:lnTo>
                      <a:pt x="142" y="0"/>
                    </a:lnTo>
                    <a:lnTo>
                      <a:pt x="144" y="12"/>
                    </a:lnTo>
                    <a:lnTo>
                      <a:pt x="144" y="12"/>
                    </a:lnTo>
                    <a:close/>
                  </a:path>
                </a:pathLst>
              </a:custGeom>
              <a:solidFill>
                <a:srgbClr val="000000"/>
              </a:solidFill>
              <a:ln w="9525">
                <a:noFill/>
                <a:round/>
                <a:headEnd/>
                <a:tailEnd/>
              </a:ln>
            </p:spPr>
            <p:txBody>
              <a:bodyPr/>
              <a:lstStyle/>
              <a:p>
                <a:endParaRPr lang="tr-TR"/>
              </a:p>
            </p:txBody>
          </p:sp>
          <p:sp>
            <p:nvSpPr>
              <p:cNvPr id="388434" name="Freeform 338"/>
              <p:cNvSpPr>
                <a:spLocks/>
              </p:cNvSpPr>
              <p:nvPr/>
            </p:nvSpPr>
            <p:spPr bwMode="auto">
              <a:xfrm>
                <a:off x="2651" y="1546"/>
                <a:ext cx="103" cy="209"/>
              </a:xfrm>
              <a:custGeom>
                <a:avLst/>
                <a:gdLst/>
                <a:ahLst/>
                <a:cxnLst>
                  <a:cxn ang="0">
                    <a:pos x="103" y="13"/>
                  </a:cxn>
                  <a:cxn ang="0">
                    <a:pos x="77" y="51"/>
                  </a:cxn>
                  <a:cxn ang="0">
                    <a:pos x="61" y="93"/>
                  </a:cxn>
                  <a:cxn ang="0">
                    <a:pos x="48" y="120"/>
                  </a:cxn>
                  <a:cxn ang="0">
                    <a:pos x="33" y="147"/>
                  </a:cxn>
                  <a:cxn ang="0">
                    <a:pos x="17" y="171"/>
                  </a:cxn>
                  <a:cxn ang="0">
                    <a:pos x="26" y="184"/>
                  </a:cxn>
                  <a:cxn ang="0">
                    <a:pos x="39" y="196"/>
                  </a:cxn>
                  <a:cxn ang="0">
                    <a:pos x="36" y="209"/>
                  </a:cxn>
                  <a:cxn ang="0">
                    <a:pos x="24" y="206"/>
                  </a:cxn>
                  <a:cxn ang="0">
                    <a:pos x="0" y="173"/>
                  </a:cxn>
                  <a:cxn ang="0">
                    <a:pos x="6" y="154"/>
                  </a:cxn>
                  <a:cxn ang="0">
                    <a:pos x="18" y="137"/>
                  </a:cxn>
                  <a:cxn ang="0">
                    <a:pos x="46" y="86"/>
                  </a:cxn>
                  <a:cxn ang="0">
                    <a:pos x="64" y="41"/>
                  </a:cxn>
                  <a:cxn ang="0">
                    <a:pos x="74" y="20"/>
                  </a:cxn>
                  <a:cxn ang="0">
                    <a:pos x="91" y="0"/>
                  </a:cxn>
                  <a:cxn ang="0">
                    <a:pos x="103" y="0"/>
                  </a:cxn>
                  <a:cxn ang="0">
                    <a:pos x="103" y="13"/>
                  </a:cxn>
                  <a:cxn ang="0">
                    <a:pos x="103" y="13"/>
                  </a:cxn>
                </a:cxnLst>
                <a:rect l="0" t="0" r="r" b="b"/>
                <a:pathLst>
                  <a:path w="103" h="209">
                    <a:moveTo>
                      <a:pt x="103" y="13"/>
                    </a:moveTo>
                    <a:lnTo>
                      <a:pt x="77" y="51"/>
                    </a:lnTo>
                    <a:lnTo>
                      <a:pt x="61" y="93"/>
                    </a:lnTo>
                    <a:lnTo>
                      <a:pt x="48" y="120"/>
                    </a:lnTo>
                    <a:lnTo>
                      <a:pt x="33" y="147"/>
                    </a:lnTo>
                    <a:lnTo>
                      <a:pt x="17" y="171"/>
                    </a:lnTo>
                    <a:lnTo>
                      <a:pt x="26" y="184"/>
                    </a:lnTo>
                    <a:lnTo>
                      <a:pt x="39" y="196"/>
                    </a:lnTo>
                    <a:lnTo>
                      <a:pt x="36" y="209"/>
                    </a:lnTo>
                    <a:lnTo>
                      <a:pt x="24" y="206"/>
                    </a:lnTo>
                    <a:lnTo>
                      <a:pt x="0" y="173"/>
                    </a:lnTo>
                    <a:lnTo>
                      <a:pt x="6" y="154"/>
                    </a:lnTo>
                    <a:lnTo>
                      <a:pt x="18" y="137"/>
                    </a:lnTo>
                    <a:lnTo>
                      <a:pt x="46" y="86"/>
                    </a:lnTo>
                    <a:lnTo>
                      <a:pt x="64" y="41"/>
                    </a:lnTo>
                    <a:lnTo>
                      <a:pt x="74" y="20"/>
                    </a:lnTo>
                    <a:lnTo>
                      <a:pt x="91" y="0"/>
                    </a:lnTo>
                    <a:lnTo>
                      <a:pt x="103" y="0"/>
                    </a:lnTo>
                    <a:lnTo>
                      <a:pt x="103" y="13"/>
                    </a:lnTo>
                    <a:lnTo>
                      <a:pt x="103" y="13"/>
                    </a:lnTo>
                    <a:close/>
                  </a:path>
                </a:pathLst>
              </a:custGeom>
              <a:solidFill>
                <a:srgbClr val="000000"/>
              </a:solidFill>
              <a:ln w="9525">
                <a:noFill/>
                <a:round/>
                <a:headEnd/>
                <a:tailEnd/>
              </a:ln>
            </p:spPr>
            <p:txBody>
              <a:bodyPr/>
              <a:lstStyle/>
              <a:p>
                <a:endParaRPr lang="tr-TR"/>
              </a:p>
            </p:txBody>
          </p:sp>
          <p:sp>
            <p:nvSpPr>
              <p:cNvPr id="388435" name="Freeform 339"/>
              <p:cNvSpPr>
                <a:spLocks/>
              </p:cNvSpPr>
              <p:nvPr/>
            </p:nvSpPr>
            <p:spPr bwMode="auto">
              <a:xfrm>
                <a:off x="2461" y="1713"/>
                <a:ext cx="212" cy="219"/>
              </a:xfrm>
              <a:custGeom>
                <a:avLst/>
                <a:gdLst/>
                <a:ahLst/>
                <a:cxnLst>
                  <a:cxn ang="0">
                    <a:pos x="208" y="16"/>
                  </a:cxn>
                  <a:cxn ang="0">
                    <a:pos x="163" y="50"/>
                  </a:cxn>
                  <a:cxn ang="0">
                    <a:pos x="144" y="70"/>
                  </a:cxn>
                  <a:cxn ang="0">
                    <a:pos x="123" y="94"/>
                  </a:cxn>
                  <a:cxn ang="0">
                    <a:pos x="95" y="125"/>
                  </a:cxn>
                  <a:cxn ang="0">
                    <a:pos x="67" y="157"/>
                  </a:cxn>
                  <a:cxn ang="0">
                    <a:pos x="13" y="218"/>
                  </a:cxn>
                  <a:cxn ang="0">
                    <a:pos x="1" y="219"/>
                  </a:cxn>
                  <a:cxn ang="0">
                    <a:pos x="0" y="206"/>
                  </a:cxn>
                  <a:cxn ang="0">
                    <a:pos x="25" y="172"/>
                  </a:cxn>
                  <a:cxn ang="0">
                    <a:pos x="53" y="139"/>
                  </a:cxn>
                  <a:cxn ang="0">
                    <a:pos x="81" y="109"/>
                  </a:cxn>
                  <a:cxn ang="0">
                    <a:pos x="108" y="77"/>
                  </a:cxn>
                  <a:cxn ang="0">
                    <a:pos x="130" y="53"/>
                  </a:cxn>
                  <a:cxn ang="0">
                    <a:pos x="151" y="34"/>
                  </a:cxn>
                  <a:cxn ang="0">
                    <a:pos x="174" y="16"/>
                  </a:cxn>
                  <a:cxn ang="0">
                    <a:pos x="201" y="0"/>
                  </a:cxn>
                  <a:cxn ang="0">
                    <a:pos x="212" y="4"/>
                  </a:cxn>
                  <a:cxn ang="0">
                    <a:pos x="208" y="16"/>
                  </a:cxn>
                  <a:cxn ang="0">
                    <a:pos x="208" y="16"/>
                  </a:cxn>
                </a:cxnLst>
                <a:rect l="0" t="0" r="r" b="b"/>
                <a:pathLst>
                  <a:path w="212" h="219">
                    <a:moveTo>
                      <a:pt x="208" y="16"/>
                    </a:moveTo>
                    <a:lnTo>
                      <a:pt x="163" y="50"/>
                    </a:lnTo>
                    <a:lnTo>
                      <a:pt x="144" y="70"/>
                    </a:lnTo>
                    <a:lnTo>
                      <a:pt x="123" y="94"/>
                    </a:lnTo>
                    <a:lnTo>
                      <a:pt x="95" y="125"/>
                    </a:lnTo>
                    <a:lnTo>
                      <a:pt x="67" y="157"/>
                    </a:lnTo>
                    <a:lnTo>
                      <a:pt x="13" y="218"/>
                    </a:lnTo>
                    <a:lnTo>
                      <a:pt x="1" y="219"/>
                    </a:lnTo>
                    <a:lnTo>
                      <a:pt x="0" y="206"/>
                    </a:lnTo>
                    <a:lnTo>
                      <a:pt x="25" y="172"/>
                    </a:lnTo>
                    <a:lnTo>
                      <a:pt x="53" y="139"/>
                    </a:lnTo>
                    <a:lnTo>
                      <a:pt x="81" y="109"/>
                    </a:lnTo>
                    <a:lnTo>
                      <a:pt x="108" y="77"/>
                    </a:lnTo>
                    <a:lnTo>
                      <a:pt x="130" y="53"/>
                    </a:lnTo>
                    <a:lnTo>
                      <a:pt x="151" y="34"/>
                    </a:lnTo>
                    <a:lnTo>
                      <a:pt x="174" y="16"/>
                    </a:lnTo>
                    <a:lnTo>
                      <a:pt x="201" y="0"/>
                    </a:lnTo>
                    <a:lnTo>
                      <a:pt x="212" y="4"/>
                    </a:lnTo>
                    <a:lnTo>
                      <a:pt x="208" y="16"/>
                    </a:lnTo>
                    <a:lnTo>
                      <a:pt x="208" y="16"/>
                    </a:lnTo>
                    <a:close/>
                  </a:path>
                </a:pathLst>
              </a:custGeom>
              <a:solidFill>
                <a:srgbClr val="000000"/>
              </a:solidFill>
              <a:ln w="9525">
                <a:noFill/>
                <a:round/>
                <a:headEnd/>
                <a:tailEnd/>
              </a:ln>
            </p:spPr>
            <p:txBody>
              <a:bodyPr/>
              <a:lstStyle/>
              <a:p>
                <a:endParaRPr lang="tr-TR"/>
              </a:p>
            </p:txBody>
          </p:sp>
          <p:sp>
            <p:nvSpPr>
              <p:cNvPr id="388436" name="Freeform 340"/>
              <p:cNvSpPr>
                <a:spLocks/>
              </p:cNvSpPr>
              <p:nvPr/>
            </p:nvSpPr>
            <p:spPr bwMode="auto">
              <a:xfrm>
                <a:off x="2426" y="1974"/>
                <a:ext cx="90" cy="121"/>
              </a:xfrm>
              <a:custGeom>
                <a:avLst/>
                <a:gdLst/>
                <a:ahLst/>
                <a:cxnLst>
                  <a:cxn ang="0">
                    <a:pos x="11" y="0"/>
                  </a:cxn>
                  <a:cxn ang="0">
                    <a:pos x="49" y="27"/>
                  </a:cxn>
                  <a:cxn ang="0">
                    <a:pos x="69" y="70"/>
                  </a:cxn>
                  <a:cxn ang="0">
                    <a:pos x="74" y="90"/>
                  </a:cxn>
                  <a:cxn ang="0">
                    <a:pos x="86" y="104"/>
                  </a:cxn>
                  <a:cxn ang="0">
                    <a:pos x="90" y="117"/>
                  </a:cxn>
                  <a:cxn ang="0">
                    <a:pos x="78" y="121"/>
                  </a:cxn>
                  <a:cxn ang="0">
                    <a:pos x="61" y="102"/>
                  </a:cxn>
                  <a:cxn ang="0">
                    <a:pos x="54" y="75"/>
                  </a:cxn>
                  <a:cxn ang="0">
                    <a:pos x="46" y="56"/>
                  </a:cxn>
                  <a:cxn ang="0">
                    <a:pos x="37" y="39"/>
                  </a:cxn>
                  <a:cxn ang="0">
                    <a:pos x="23" y="27"/>
                  </a:cxn>
                  <a:cxn ang="0">
                    <a:pos x="5" y="17"/>
                  </a:cxn>
                  <a:cxn ang="0">
                    <a:pos x="0" y="6"/>
                  </a:cxn>
                  <a:cxn ang="0">
                    <a:pos x="11" y="0"/>
                  </a:cxn>
                  <a:cxn ang="0">
                    <a:pos x="11" y="0"/>
                  </a:cxn>
                </a:cxnLst>
                <a:rect l="0" t="0" r="r" b="b"/>
                <a:pathLst>
                  <a:path w="90" h="121">
                    <a:moveTo>
                      <a:pt x="11" y="0"/>
                    </a:moveTo>
                    <a:lnTo>
                      <a:pt x="49" y="27"/>
                    </a:lnTo>
                    <a:lnTo>
                      <a:pt x="69" y="70"/>
                    </a:lnTo>
                    <a:lnTo>
                      <a:pt x="74" y="90"/>
                    </a:lnTo>
                    <a:lnTo>
                      <a:pt x="86" y="104"/>
                    </a:lnTo>
                    <a:lnTo>
                      <a:pt x="90" y="117"/>
                    </a:lnTo>
                    <a:lnTo>
                      <a:pt x="78" y="121"/>
                    </a:lnTo>
                    <a:lnTo>
                      <a:pt x="61" y="102"/>
                    </a:lnTo>
                    <a:lnTo>
                      <a:pt x="54" y="75"/>
                    </a:lnTo>
                    <a:lnTo>
                      <a:pt x="46" y="56"/>
                    </a:lnTo>
                    <a:lnTo>
                      <a:pt x="37" y="39"/>
                    </a:lnTo>
                    <a:lnTo>
                      <a:pt x="23" y="27"/>
                    </a:lnTo>
                    <a:lnTo>
                      <a:pt x="5" y="17"/>
                    </a:lnTo>
                    <a:lnTo>
                      <a:pt x="0" y="6"/>
                    </a:lnTo>
                    <a:lnTo>
                      <a:pt x="11" y="0"/>
                    </a:lnTo>
                    <a:lnTo>
                      <a:pt x="11" y="0"/>
                    </a:lnTo>
                    <a:close/>
                  </a:path>
                </a:pathLst>
              </a:custGeom>
              <a:solidFill>
                <a:srgbClr val="000000"/>
              </a:solidFill>
              <a:ln w="9525">
                <a:noFill/>
                <a:round/>
                <a:headEnd/>
                <a:tailEnd/>
              </a:ln>
            </p:spPr>
            <p:txBody>
              <a:bodyPr/>
              <a:lstStyle/>
              <a:p>
                <a:endParaRPr lang="tr-TR"/>
              </a:p>
            </p:txBody>
          </p:sp>
          <p:sp>
            <p:nvSpPr>
              <p:cNvPr id="388437" name="Freeform 341"/>
              <p:cNvSpPr>
                <a:spLocks/>
              </p:cNvSpPr>
              <p:nvPr/>
            </p:nvSpPr>
            <p:spPr bwMode="auto">
              <a:xfrm>
                <a:off x="3189" y="1374"/>
                <a:ext cx="206" cy="107"/>
              </a:xfrm>
              <a:custGeom>
                <a:avLst/>
                <a:gdLst/>
                <a:ahLst/>
                <a:cxnLst>
                  <a:cxn ang="0">
                    <a:pos x="11" y="0"/>
                  </a:cxn>
                  <a:cxn ang="0">
                    <a:pos x="58" y="21"/>
                  </a:cxn>
                  <a:cxn ang="0">
                    <a:pos x="80" y="32"/>
                  </a:cxn>
                  <a:cxn ang="0">
                    <a:pos x="105" y="42"/>
                  </a:cxn>
                  <a:cxn ang="0">
                    <a:pos x="198" y="78"/>
                  </a:cxn>
                  <a:cxn ang="0">
                    <a:pos x="206" y="95"/>
                  </a:cxn>
                  <a:cxn ang="0">
                    <a:pos x="203" y="107"/>
                  </a:cxn>
                  <a:cxn ang="0">
                    <a:pos x="192" y="103"/>
                  </a:cxn>
                  <a:cxn ang="0">
                    <a:pos x="185" y="92"/>
                  </a:cxn>
                  <a:cxn ang="0">
                    <a:pos x="163" y="81"/>
                  </a:cxn>
                  <a:cxn ang="0">
                    <a:pos x="143" y="73"/>
                  </a:cxn>
                  <a:cxn ang="0">
                    <a:pos x="100" y="59"/>
                  </a:cxn>
                  <a:cxn ang="0">
                    <a:pos x="53" y="39"/>
                  </a:cxn>
                  <a:cxn ang="0">
                    <a:pos x="32" y="29"/>
                  </a:cxn>
                  <a:cxn ang="0">
                    <a:pos x="6" y="18"/>
                  </a:cxn>
                  <a:cxn ang="0">
                    <a:pos x="0" y="6"/>
                  </a:cxn>
                  <a:cxn ang="0">
                    <a:pos x="4" y="1"/>
                  </a:cxn>
                  <a:cxn ang="0">
                    <a:pos x="11" y="0"/>
                  </a:cxn>
                  <a:cxn ang="0">
                    <a:pos x="11" y="0"/>
                  </a:cxn>
                </a:cxnLst>
                <a:rect l="0" t="0" r="r" b="b"/>
                <a:pathLst>
                  <a:path w="206" h="107">
                    <a:moveTo>
                      <a:pt x="11" y="0"/>
                    </a:moveTo>
                    <a:lnTo>
                      <a:pt x="58" y="21"/>
                    </a:lnTo>
                    <a:lnTo>
                      <a:pt x="80" y="32"/>
                    </a:lnTo>
                    <a:lnTo>
                      <a:pt x="105" y="42"/>
                    </a:lnTo>
                    <a:lnTo>
                      <a:pt x="198" y="78"/>
                    </a:lnTo>
                    <a:lnTo>
                      <a:pt x="206" y="95"/>
                    </a:lnTo>
                    <a:lnTo>
                      <a:pt x="203" y="107"/>
                    </a:lnTo>
                    <a:lnTo>
                      <a:pt x="192" y="103"/>
                    </a:lnTo>
                    <a:lnTo>
                      <a:pt x="185" y="92"/>
                    </a:lnTo>
                    <a:lnTo>
                      <a:pt x="163" y="81"/>
                    </a:lnTo>
                    <a:lnTo>
                      <a:pt x="143" y="73"/>
                    </a:lnTo>
                    <a:lnTo>
                      <a:pt x="100" y="59"/>
                    </a:lnTo>
                    <a:lnTo>
                      <a:pt x="53" y="39"/>
                    </a:lnTo>
                    <a:lnTo>
                      <a:pt x="32" y="29"/>
                    </a:lnTo>
                    <a:lnTo>
                      <a:pt x="6" y="18"/>
                    </a:lnTo>
                    <a:lnTo>
                      <a:pt x="0" y="6"/>
                    </a:lnTo>
                    <a:lnTo>
                      <a:pt x="4" y="1"/>
                    </a:lnTo>
                    <a:lnTo>
                      <a:pt x="11" y="0"/>
                    </a:lnTo>
                    <a:lnTo>
                      <a:pt x="11" y="0"/>
                    </a:lnTo>
                    <a:close/>
                  </a:path>
                </a:pathLst>
              </a:custGeom>
              <a:solidFill>
                <a:srgbClr val="000000"/>
              </a:solidFill>
              <a:ln w="9525">
                <a:noFill/>
                <a:round/>
                <a:headEnd/>
                <a:tailEnd/>
              </a:ln>
            </p:spPr>
            <p:txBody>
              <a:bodyPr/>
              <a:lstStyle/>
              <a:p>
                <a:endParaRPr lang="tr-TR"/>
              </a:p>
            </p:txBody>
          </p:sp>
          <p:sp>
            <p:nvSpPr>
              <p:cNvPr id="388438" name="Freeform 342"/>
              <p:cNvSpPr>
                <a:spLocks/>
              </p:cNvSpPr>
              <p:nvPr/>
            </p:nvSpPr>
            <p:spPr bwMode="auto">
              <a:xfrm>
                <a:off x="2838" y="1514"/>
                <a:ext cx="488" cy="566"/>
              </a:xfrm>
              <a:custGeom>
                <a:avLst/>
                <a:gdLst/>
                <a:ahLst/>
                <a:cxnLst>
                  <a:cxn ang="0">
                    <a:pos x="488" y="13"/>
                  </a:cxn>
                  <a:cxn ang="0">
                    <a:pos x="465" y="45"/>
                  </a:cxn>
                  <a:cxn ang="0">
                    <a:pos x="445" y="74"/>
                  </a:cxn>
                  <a:cxn ang="0">
                    <a:pos x="426" y="100"/>
                  </a:cxn>
                  <a:cxn ang="0">
                    <a:pos x="405" y="125"/>
                  </a:cxn>
                  <a:cxn ang="0">
                    <a:pos x="385" y="149"/>
                  </a:cxn>
                  <a:cxn ang="0">
                    <a:pos x="365" y="175"/>
                  </a:cxn>
                  <a:cxn ang="0">
                    <a:pos x="342" y="202"/>
                  </a:cxn>
                  <a:cxn ang="0">
                    <a:pos x="319" y="234"/>
                  </a:cxn>
                  <a:cxn ang="0">
                    <a:pos x="294" y="269"/>
                  </a:cxn>
                  <a:cxn ang="0">
                    <a:pos x="273" y="302"/>
                  </a:cxn>
                  <a:cxn ang="0">
                    <a:pos x="251" y="333"/>
                  </a:cxn>
                  <a:cxn ang="0">
                    <a:pos x="222" y="363"/>
                  </a:cxn>
                  <a:cxn ang="0">
                    <a:pos x="176" y="409"/>
                  </a:cxn>
                  <a:cxn ang="0">
                    <a:pos x="141" y="447"/>
                  </a:cxn>
                  <a:cxn ang="0">
                    <a:pos x="106" y="478"/>
                  </a:cxn>
                  <a:cxn ang="0">
                    <a:pos x="77" y="504"/>
                  </a:cxn>
                  <a:cxn ang="0">
                    <a:pos x="47" y="532"/>
                  </a:cxn>
                  <a:cxn ang="0">
                    <a:pos x="15" y="566"/>
                  </a:cxn>
                  <a:cxn ang="0">
                    <a:pos x="3" y="566"/>
                  </a:cxn>
                  <a:cxn ang="0">
                    <a:pos x="0" y="560"/>
                  </a:cxn>
                  <a:cxn ang="0">
                    <a:pos x="3" y="553"/>
                  </a:cxn>
                  <a:cxn ang="0">
                    <a:pos x="20" y="535"/>
                  </a:cxn>
                  <a:cxn ang="0">
                    <a:pos x="36" y="518"/>
                  </a:cxn>
                  <a:cxn ang="0">
                    <a:pos x="63" y="488"/>
                  </a:cxn>
                  <a:cxn ang="0">
                    <a:pos x="93" y="460"/>
                  </a:cxn>
                  <a:cxn ang="0">
                    <a:pos x="126" y="428"/>
                  </a:cxn>
                  <a:cxn ang="0">
                    <a:pos x="161" y="393"/>
                  </a:cxn>
                  <a:cxn ang="0">
                    <a:pos x="181" y="365"/>
                  </a:cxn>
                  <a:cxn ang="0">
                    <a:pos x="202" y="338"/>
                  </a:cxn>
                  <a:cxn ang="0">
                    <a:pos x="230" y="310"/>
                  </a:cxn>
                  <a:cxn ang="0">
                    <a:pos x="253" y="279"/>
                  </a:cxn>
                  <a:cxn ang="0">
                    <a:pos x="273" y="248"/>
                  </a:cxn>
                  <a:cxn ang="0">
                    <a:pos x="283" y="231"/>
                  </a:cxn>
                  <a:cxn ang="0">
                    <a:pos x="296" y="213"/>
                  </a:cxn>
                  <a:cxn ang="0">
                    <a:pos x="320" y="183"/>
                  </a:cxn>
                  <a:cxn ang="0">
                    <a:pos x="343" y="156"/>
                  </a:cxn>
                  <a:cxn ang="0">
                    <a:pos x="366" y="132"/>
                  </a:cxn>
                  <a:cxn ang="0">
                    <a:pos x="387" y="109"/>
                  </a:cxn>
                  <a:cxn ang="0">
                    <a:pos x="408" y="86"/>
                  </a:cxn>
                  <a:cxn ang="0">
                    <a:pos x="430" y="62"/>
                  </a:cxn>
                  <a:cxn ang="0">
                    <a:pos x="452" y="34"/>
                  </a:cxn>
                  <a:cxn ang="0">
                    <a:pos x="474" y="3"/>
                  </a:cxn>
                  <a:cxn ang="0">
                    <a:pos x="486" y="0"/>
                  </a:cxn>
                  <a:cxn ang="0">
                    <a:pos x="488" y="13"/>
                  </a:cxn>
                  <a:cxn ang="0">
                    <a:pos x="488" y="13"/>
                  </a:cxn>
                </a:cxnLst>
                <a:rect l="0" t="0" r="r" b="b"/>
                <a:pathLst>
                  <a:path w="488" h="566">
                    <a:moveTo>
                      <a:pt x="488" y="13"/>
                    </a:moveTo>
                    <a:lnTo>
                      <a:pt x="465" y="45"/>
                    </a:lnTo>
                    <a:lnTo>
                      <a:pt x="445" y="74"/>
                    </a:lnTo>
                    <a:lnTo>
                      <a:pt x="426" y="100"/>
                    </a:lnTo>
                    <a:lnTo>
                      <a:pt x="405" y="125"/>
                    </a:lnTo>
                    <a:lnTo>
                      <a:pt x="385" y="149"/>
                    </a:lnTo>
                    <a:lnTo>
                      <a:pt x="365" y="175"/>
                    </a:lnTo>
                    <a:lnTo>
                      <a:pt x="342" y="202"/>
                    </a:lnTo>
                    <a:lnTo>
                      <a:pt x="319" y="234"/>
                    </a:lnTo>
                    <a:lnTo>
                      <a:pt x="294" y="269"/>
                    </a:lnTo>
                    <a:lnTo>
                      <a:pt x="273" y="302"/>
                    </a:lnTo>
                    <a:lnTo>
                      <a:pt x="251" y="333"/>
                    </a:lnTo>
                    <a:lnTo>
                      <a:pt x="222" y="363"/>
                    </a:lnTo>
                    <a:lnTo>
                      <a:pt x="176" y="409"/>
                    </a:lnTo>
                    <a:lnTo>
                      <a:pt x="141" y="447"/>
                    </a:lnTo>
                    <a:lnTo>
                      <a:pt x="106" y="478"/>
                    </a:lnTo>
                    <a:lnTo>
                      <a:pt x="77" y="504"/>
                    </a:lnTo>
                    <a:lnTo>
                      <a:pt x="47" y="532"/>
                    </a:lnTo>
                    <a:lnTo>
                      <a:pt x="15" y="566"/>
                    </a:lnTo>
                    <a:lnTo>
                      <a:pt x="3" y="566"/>
                    </a:lnTo>
                    <a:lnTo>
                      <a:pt x="0" y="560"/>
                    </a:lnTo>
                    <a:lnTo>
                      <a:pt x="3" y="553"/>
                    </a:lnTo>
                    <a:lnTo>
                      <a:pt x="20" y="535"/>
                    </a:lnTo>
                    <a:lnTo>
                      <a:pt x="36" y="518"/>
                    </a:lnTo>
                    <a:lnTo>
                      <a:pt x="63" y="488"/>
                    </a:lnTo>
                    <a:lnTo>
                      <a:pt x="93" y="460"/>
                    </a:lnTo>
                    <a:lnTo>
                      <a:pt x="126" y="428"/>
                    </a:lnTo>
                    <a:lnTo>
                      <a:pt x="161" y="393"/>
                    </a:lnTo>
                    <a:lnTo>
                      <a:pt x="181" y="365"/>
                    </a:lnTo>
                    <a:lnTo>
                      <a:pt x="202" y="338"/>
                    </a:lnTo>
                    <a:lnTo>
                      <a:pt x="230" y="310"/>
                    </a:lnTo>
                    <a:lnTo>
                      <a:pt x="253" y="279"/>
                    </a:lnTo>
                    <a:lnTo>
                      <a:pt x="273" y="248"/>
                    </a:lnTo>
                    <a:lnTo>
                      <a:pt x="283" y="231"/>
                    </a:lnTo>
                    <a:lnTo>
                      <a:pt x="296" y="213"/>
                    </a:lnTo>
                    <a:lnTo>
                      <a:pt x="320" y="183"/>
                    </a:lnTo>
                    <a:lnTo>
                      <a:pt x="343" y="156"/>
                    </a:lnTo>
                    <a:lnTo>
                      <a:pt x="366" y="132"/>
                    </a:lnTo>
                    <a:lnTo>
                      <a:pt x="387" y="109"/>
                    </a:lnTo>
                    <a:lnTo>
                      <a:pt x="408" y="86"/>
                    </a:lnTo>
                    <a:lnTo>
                      <a:pt x="430" y="62"/>
                    </a:lnTo>
                    <a:lnTo>
                      <a:pt x="452" y="34"/>
                    </a:lnTo>
                    <a:lnTo>
                      <a:pt x="474" y="3"/>
                    </a:lnTo>
                    <a:lnTo>
                      <a:pt x="486" y="0"/>
                    </a:lnTo>
                    <a:lnTo>
                      <a:pt x="488" y="13"/>
                    </a:lnTo>
                    <a:lnTo>
                      <a:pt x="488" y="13"/>
                    </a:lnTo>
                    <a:close/>
                  </a:path>
                </a:pathLst>
              </a:custGeom>
              <a:solidFill>
                <a:srgbClr val="000000"/>
              </a:solidFill>
              <a:ln w="9525">
                <a:noFill/>
                <a:round/>
                <a:headEnd/>
                <a:tailEnd/>
              </a:ln>
            </p:spPr>
            <p:txBody>
              <a:bodyPr/>
              <a:lstStyle/>
              <a:p>
                <a:endParaRPr lang="tr-TR"/>
              </a:p>
            </p:txBody>
          </p:sp>
          <p:sp>
            <p:nvSpPr>
              <p:cNvPr id="388439" name="Freeform 343"/>
              <p:cNvSpPr>
                <a:spLocks/>
              </p:cNvSpPr>
              <p:nvPr/>
            </p:nvSpPr>
            <p:spPr bwMode="auto">
              <a:xfrm>
                <a:off x="2930" y="1660"/>
                <a:ext cx="503" cy="629"/>
              </a:xfrm>
              <a:custGeom>
                <a:avLst/>
                <a:gdLst/>
                <a:ahLst/>
                <a:cxnLst>
                  <a:cxn ang="0">
                    <a:pos x="503" y="43"/>
                  </a:cxn>
                  <a:cxn ang="0">
                    <a:pos x="480" y="132"/>
                  </a:cxn>
                  <a:cxn ang="0">
                    <a:pos x="404" y="313"/>
                  </a:cxn>
                  <a:cxn ang="0">
                    <a:pos x="392" y="340"/>
                  </a:cxn>
                  <a:cxn ang="0">
                    <a:pos x="382" y="369"/>
                  </a:cxn>
                  <a:cxn ang="0">
                    <a:pos x="362" y="389"/>
                  </a:cxn>
                  <a:cxn ang="0">
                    <a:pos x="344" y="405"/>
                  </a:cxn>
                  <a:cxn ang="0">
                    <a:pos x="324" y="418"/>
                  </a:cxn>
                  <a:cxn ang="0">
                    <a:pos x="304" y="429"/>
                  </a:cxn>
                  <a:cxn ang="0">
                    <a:pos x="262" y="449"/>
                  </a:cxn>
                  <a:cxn ang="0">
                    <a:pos x="240" y="461"/>
                  </a:cxn>
                  <a:cxn ang="0">
                    <a:pos x="217" y="476"/>
                  </a:cxn>
                  <a:cxn ang="0">
                    <a:pos x="185" y="502"/>
                  </a:cxn>
                  <a:cxn ang="0">
                    <a:pos x="159" y="526"/>
                  </a:cxn>
                  <a:cxn ang="0">
                    <a:pos x="131" y="552"/>
                  </a:cxn>
                  <a:cxn ang="0">
                    <a:pos x="99" y="577"/>
                  </a:cxn>
                  <a:cxn ang="0">
                    <a:pos x="76" y="592"/>
                  </a:cxn>
                  <a:cxn ang="0">
                    <a:pos x="56" y="605"/>
                  </a:cxn>
                  <a:cxn ang="0">
                    <a:pos x="36" y="617"/>
                  </a:cxn>
                  <a:cxn ang="0">
                    <a:pos x="11" y="629"/>
                  </a:cxn>
                  <a:cxn ang="0">
                    <a:pos x="0" y="624"/>
                  </a:cxn>
                  <a:cxn ang="0">
                    <a:pos x="4" y="612"/>
                  </a:cxn>
                  <a:cxn ang="0">
                    <a:pos x="38" y="585"/>
                  </a:cxn>
                  <a:cxn ang="0">
                    <a:pos x="69" y="556"/>
                  </a:cxn>
                  <a:cxn ang="0">
                    <a:pos x="105" y="528"/>
                  </a:cxn>
                  <a:cxn ang="0">
                    <a:pos x="137" y="500"/>
                  </a:cxn>
                  <a:cxn ang="0">
                    <a:pos x="171" y="471"/>
                  </a:cxn>
                  <a:cxn ang="0">
                    <a:pos x="205" y="445"/>
                  </a:cxn>
                  <a:cxn ang="0">
                    <a:pos x="354" y="333"/>
                  </a:cxn>
                  <a:cxn ang="0">
                    <a:pos x="371" y="290"/>
                  </a:cxn>
                  <a:cxn ang="0">
                    <a:pos x="395" y="242"/>
                  </a:cxn>
                  <a:cxn ang="0">
                    <a:pos x="415" y="200"/>
                  </a:cxn>
                  <a:cxn ang="0">
                    <a:pos x="436" y="157"/>
                  </a:cxn>
                  <a:cxn ang="0">
                    <a:pos x="447" y="133"/>
                  </a:cxn>
                  <a:cxn ang="0">
                    <a:pos x="460" y="109"/>
                  </a:cxn>
                  <a:cxn ang="0">
                    <a:pos x="473" y="55"/>
                  </a:cxn>
                  <a:cxn ang="0">
                    <a:pos x="482" y="0"/>
                  </a:cxn>
                  <a:cxn ang="0">
                    <a:pos x="496" y="13"/>
                  </a:cxn>
                  <a:cxn ang="0">
                    <a:pos x="503" y="43"/>
                  </a:cxn>
                  <a:cxn ang="0">
                    <a:pos x="503" y="43"/>
                  </a:cxn>
                </a:cxnLst>
                <a:rect l="0" t="0" r="r" b="b"/>
                <a:pathLst>
                  <a:path w="503" h="629">
                    <a:moveTo>
                      <a:pt x="503" y="43"/>
                    </a:moveTo>
                    <a:lnTo>
                      <a:pt x="480" y="132"/>
                    </a:lnTo>
                    <a:lnTo>
                      <a:pt x="404" y="313"/>
                    </a:lnTo>
                    <a:lnTo>
                      <a:pt x="392" y="340"/>
                    </a:lnTo>
                    <a:lnTo>
                      <a:pt x="382" y="369"/>
                    </a:lnTo>
                    <a:lnTo>
                      <a:pt x="362" y="389"/>
                    </a:lnTo>
                    <a:lnTo>
                      <a:pt x="344" y="405"/>
                    </a:lnTo>
                    <a:lnTo>
                      <a:pt x="324" y="418"/>
                    </a:lnTo>
                    <a:lnTo>
                      <a:pt x="304" y="429"/>
                    </a:lnTo>
                    <a:lnTo>
                      <a:pt x="262" y="449"/>
                    </a:lnTo>
                    <a:lnTo>
                      <a:pt x="240" y="461"/>
                    </a:lnTo>
                    <a:lnTo>
                      <a:pt x="217" y="476"/>
                    </a:lnTo>
                    <a:lnTo>
                      <a:pt x="185" y="502"/>
                    </a:lnTo>
                    <a:lnTo>
                      <a:pt x="159" y="526"/>
                    </a:lnTo>
                    <a:lnTo>
                      <a:pt x="131" y="552"/>
                    </a:lnTo>
                    <a:lnTo>
                      <a:pt x="99" y="577"/>
                    </a:lnTo>
                    <a:lnTo>
                      <a:pt x="76" y="592"/>
                    </a:lnTo>
                    <a:lnTo>
                      <a:pt x="56" y="605"/>
                    </a:lnTo>
                    <a:lnTo>
                      <a:pt x="36" y="617"/>
                    </a:lnTo>
                    <a:lnTo>
                      <a:pt x="11" y="629"/>
                    </a:lnTo>
                    <a:lnTo>
                      <a:pt x="0" y="624"/>
                    </a:lnTo>
                    <a:lnTo>
                      <a:pt x="4" y="612"/>
                    </a:lnTo>
                    <a:lnTo>
                      <a:pt x="38" y="585"/>
                    </a:lnTo>
                    <a:lnTo>
                      <a:pt x="69" y="556"/>
                    </a:lnTo>
                    <a:lnTo>
                      <a:pt x="105" y="528"/>
                    </a:lnTo>
                    <a:lnTo>
                      <a:pt x="137" y="500"/>
                    </a:lnTo>
                    <a:lnTo>
                      <a:pt x="171" y="471"/>
                    </a:lnTo>
                    <a:lnTo>
                      <a:pt x="205" y="445"/>
                    </a:lnTo>
                    <a:lnTo>
                      <a:pt x="354" y="333"/>
                    </a:lnTo>
                    <a:lnTo>
                      <a:pt x="371" y="290"/>
                    </a:lnTo>
                    <a:lnTo>
                      <a:pt x="395" y="242"/>
                    </a:lnTo>
                    <a:lnTo>
                      <a:pt x="415" y="200"/>
                    </a:lnTo>
                    <a:lnTo>
                      <a:pt x="436" y="157"/>
                    </a:lnTo>
                    <a:lnTo>
                      <a:pt x="447" y="133"/>
                    </a:lnTo>
                    <a:lnTo>
                      <a:pt x="460" y="109"/>
                    </a:lnTo>
                    <a:lnTo>
                      <a:pt x="473" y="55"/>
                    </a:lnTo>
                    <a:lnTo>
                      <a:pt x="482" y="0"/>
                    </a:lnTo>
                    <a:lnTo>
                      <a:pt x="496" y="13"/>
                    </a:lnTo>
                    <a:lnTo>
                      <a:pt x="503" y="43"/>
                    </a:lnTo>
                    <a:lnTo>
                      <a:pt x="503" y="43"/>
                    </a:lnTo>
                    <a:close/>
                  </a:path>
                </a:pathLst>
              </a:custGeom>
              <a:solidFill>
                <a:srgbClr val="000000"/>
              </a:solidFill>
              <a:ln w="9525">
                <a:noFill/>
                <a:round/>
                <a:headEnd/>
                <a:tailEnd/>
              </a:ln>
            </p:spPr>
            <p:txBody>
              <a:bodyPr/>
              <a:lstStyle/>
              <a:p>
                <a:endParaRPr lang="tr-TR"/>
              </a:p>
            </p:txBody>
          </p:sp>
          <p:sp>
            <p:nvSpPr>
              <p:cNvPr id="388440" name="Freeform 344"/>
              <p:cNvSpPr>
                <a:spLocks/>
              </p:cNvSpPr>
              <p:nvPr/>
            </p:nvSpPr>
            <p:spPr bwMode="auto">
              <a:xfrm>
                <a:off x="3212" y="1530"/>
                <a:ext cx="442" cy="855"/>
              </a:xfrm>
              <a:custGeom>
                <a:avLst/>
                <a:gdLst/>
                <a:ahLst/>
                <a:cxnLst>
                  <a:cxn ang="0">
                    <a:pos x="269" y="54"/>
                  </a:cxn>
                  <a:cxn ang="0">
                    <a:pos x="269" y="117"/>
                  </a:cxn>
                  <a:cxn ang="0">
                    <a:pos x="259" y="372"/>
                  </a:cxn>
                  <a:cxn ang="0">
                    <a:pos x="299" y="461"/>
                  </a:cxn>
                  <a:cxn ang="0">
                    <a:pos x="336" y="528"/>
                  </a:cxn>
                  <a:cxn ang="0">
                    <a:pos x="373" y="594"/>
                  </a:cxn>
                  <a:cxn ang="0">
                    <a:pos x="406" y="643"/>
                  </a:cxn>
                  <a:cxn ang="0">
                    <a:pos x="442" y="742"/>
                  </a:cxn>
                  <a:cxn ang="0">
                    <a:pos x="425" y="790"/>
                  </a:cxn>
                  <a:cxn ang="0">
                    <a:pos x="369" y="840"/>
                  </a:cxn>
                  <a:cxn ang="0">
                    <a:pos x="277" y="847"/>
                  </a:cxn>
                  <a:cxn ang="0">
                    <a:pos x="201" y="855"/>
                  </a:cxn>
                  <a:cxn ang="0">
                    <a:pos x="174" y="827"/>
                  </a:cxn>
                  <a:cxn ang="0">
                    <a:pos x="135" y="791"/>
                  </a:cxn>
                  <a:cxn ang="0">
                    <a:pos x="100" y="764"/>
                  </a:cxn>
                  <a:cxn ang="0">
                    <a:pos x="65" y="742"/>
                  </a:cxn>
                  <a:cxn ang="0">
                    <a:pos x="27" y="721"/>
                  </a:cxn>
                  <a:cxn ang="0">
                    <a:pos x="0" y="699"/>
                  </a:cxn>
                  <a:cxn ang="0">
                    <a:pos x="175" y="772"/>
                  </a:cxn>
                  <a:cxn ang="0">
                    <a:pos x="277" y="822"/>
                  </a:cxn>
                  <a:cxn ang="0">
                    <a:pos x="377" y="798"/>
                  </a:cxn>
                  <a:cxn ang="0">
                    <a:pos x="415" y="728"/>
                  </a:cxn>
                  <a:cxn ang="0">
                    <a:pos x="398" y="667"/>
                  </a:cxn>
                  <a:cxn ang="0">
                    <a:pos x="373" y="625"/>
                  </a:cxn>
                  <a:cxn ang="0">
                    <a:pos x="339" y="571"/>
                  </a:cxn>
                  <a:cxn ang="0">
                    <a:pos x="304" y="506"/>
                  </a:cxn>
                  <a:cxn ang="0">
                    <a:pos x="273" y="449"/>
                  </a:cxn>
                  <a:cxn ang="0">
                    <a:pos x="231" y="380"/>
                  </a:cxn>
                  <a:cxn ang="0">
                    <a:pos x="238" y="303"/>
                  </a:cxn>
                  <a:cxn ang="0">
                    <a:pos x="252" y="117"/>
                  </a:cxn>
                  <a:cxn ang="0">
                    <a:pos x="252" y="58"/>
                  </a:cxn>
                  <a:cxn ang="0">
                    <a:pos x="241" y="0"/>
                  </a:cxn>
                  <a:cxn ang="0">
                    <a:pos x="251" y="6"/>
                  </a:cxn>
                </a:cxnLst>
                <a:rect l="0" t="0" r="r" b="b"/>
                <a:pathLst>
                  <a:path w="442" h="855">
                    <a:moveTo>
                      <a:pt x="251" y="6"/>
                    </a:moveTo>
                    <a:lnTo>
                      <a:pt x="269" y="54"/>
                    </a:lnTo>
                    <a:lnTo>
                      <a:pt x="271" y="85"/>
                    </a:lnTo>
                    <a:lnTo>
                      <a:pt x="269" y="117"/>
                    </a:lnTo>
                    <a:lnTo>
                      <a:pt x="272" y="227"/>
                    </a:lnTo>
                    <a:lnTo>
                      <a:pt x="259" y="372"/>
                    </a:lnTo>
                    <a:lnTo>
                      <a:pt x="277" y="416"/>
                    </a:lnTo>
                    <a:lnTo>
                      <a:pt x="299" y="461"/>
                    </a:lnTo>
                    <a:lnTo>
                      <a:pt x="318" y="497"/>
                    </a:lnTo>
                    <a:lnTo>
                      <a:pt x="336" y="528"/>
                    </a:lnTo>
                    <a:lnTo>
                      <a:pt x="353" y="560"/>
                    </a:lnTo>
                    <a:lnTo>
                      <a:pt x="373" y="594"/>
                    </a:lnTo>
                    <a:lnTo>
                      <a:pt x="390" y="619"/>
                    </a:lnTo>
                    <a:lnTo>
                      <a:pt x="406" y="643"/>
                    </a:lnTo>
                    <a:lnTo>
                      <a:pt x="431" y="693"/>
                    </a:lnTo>
                    <a:lnTo>
                      <a:pt x="442" y="742"/>
                    </a:lnTo>
                    <a:lnTo>
                      <a:pt x="437" y="766"/>
                    </a:lnTo>
                    <a:lnTo>
                      <a:pt x="425" y="790"/>
                    </a:lnTo>
                    <a:lnTo>
                      <a:pt x="399" y="824"/>
                    </a:lnTo>
                    <a:lnTo>
                      <a:pt x="369" y="840"/>
                    </a:lnTo>
                    <a:lnTo>
                      <a:pt x="341" y="846"/>
                    </a:lnTo>
                    <a:lnTo>
                      <a:pt x="277" y="847"/>
                    </a:lnTo>
                    <a:lnTo>
                      <a:pt x="239" y="853"/>
                    </a:lnTo>
                    <a:lnTo>
                      <a:pt x="201" y="855"/>
                    </a:lnTo>
                    <a:lnTo>
                      <a:pt x="191" y="850"/>
                    </a:lnTo>
                    <a:lnTo>
                      <a:pt x="174" y="827"/>
                    </a:lnTo>
                    <a:lnTo>
                      <a:pt x="155" y="805"/>
                    </a:lnTo>
                    <a:lnTo>
                      <a:pt x="135" y="791"/>
                    </a:lnTo>
                    <a:lnTo>
                      <a:pt x="117" y="777"/>
                    </a:lnTo>
                    <a:lnTo>
                      <a:pt x="100" y="764"/>
                    </a:lnTo>
                    <a:lnTo>
                      <a:pt x="82" y="753"/>
                    </a:lnTo>
                    <a:lnTo>
                      <a:pt x="65" y="742"/>
                    </a:lnTo>
                    <a:lnTo>
                      <a:pt x="47" y="732"/>
                    </a:lnTo>
                    <a:lnTo>
                      <a:pt x="27" y="721"/>
                    </a:lnTo>
                    <a:lnTo>
                      <a:pt x="5" y="711"/>
                    </a:lnTo>
                    <a:lnTo>
                      <a:pt x="0" y="699"/>
                    </a:lnTo>
                    <a:lnTo>
                      <a:pt x="11" y="694"/>
                    </a:lnTo>
                    <a:lnTo>
                      <a:pt x="175" y="772"/>
                    </a:lnTo>
                    <a:lnTo>
                      <a:pt x="213" y="812"/>
                    </a:lnTo>
                    <a:lnTo>
                      <a:pt x="277" y="822"/>
                    </a:lnTo>
                    <a:lnTo>
                      <a:pt x="330" y="819"/>
                    </a:lnTo>
                    <a:lnTo>
                      <a:pt x="377" y="798"/>
                    </a:lnTo>
                    <a:lnTo>
                      <a:pt x="401" y="767"/>
                    </a:lnTo>
                    <a:lnTo>
                      <a:pt x="415" y="728"/>
                    </a:lnTo>
                    <a:lnTo>
                      <a:pt x="407" y="687"/>
                    </a:lnTo>
                    <a:lnTo>
                      <a:pt x="398" y="667"/>
                    </a:lnTo>
                    <a:lnTo>
                      <a:pt x="387" y="645"/>
                    </a:lnTo>
                    <a:lnTo>
                      <a:pt x="373" y="625"/>
                    </a:lnTo>
                    <a:lnTo>
                      <a:pt x="360" y="604"/>
                    </a:lnTo>
                    <a:lnTo>
                      <a:pt x="339" y="571"/>
                    </a:lnTo>
                    <a:lnTo>
                      <a:pt x="321" y="538"/>
                    </a:lnTo>
                    <a:lnTo>
                      <a:pt x="304" y="506"/>
                    </a:lnTo>
                    <a:lnTo>
                      <a:pt x="284" y="470"/>
                    </a:lnTo>
                    <a:lnTo>
                      <a:pt x="273" y="449"/>
                    </a:lnTo>
                    <a:lnTo>
                      <a:pt x="257" y="428"/>
                    </a:lnTo>
                    <a:lnTo>
                      <a:pt x="231" y="380"/>
                    </a:lnTo>
                    <a:lnTo>
                      <a:pt x="230" y="339"/>
                    </a:lnTo>
                    <a:lnTo>
                      <a:pt x="238" y="303"/>
                    </a:lnTo>
                    <a:lnTo>
                      <a:pt x="255" y="225"/>
                    </a:lnTo>
                    <a:lnTo>
                      <a:pt x="252" y="117"/>
                    </a:lnTo>
                    <a:lnTo>
                      <a:pt x="254" y="87"/>
                    </a:lnTo>
                    <a:lnTo>
                      <a:pt x="252" y="58"/>
                    </a:lnTo>
                    <a:lnTo>
                      <a:pt x="236" y="11"/>
                    </a:lnTo>
                    <a:lnTo>
                      <a:pt x="241" y="0"/>
                    </a:lnTo>
                    <a:lnTo>
                      <a:pt x="251" y="6"/>
                    </a:lnTo>
                    <a:lnTo>
                      <a:pt x="251" y="6"/>
                    </a:lnTo>
                    <a:close/>
                  </a:path>
                </a:pathLst>
              </a:custGeom>
              <a:solidFill>
                <a:srgbClr val="000000"/>
              </a:solidFill>
              <a:ln w="9525">
                <a:noFill/>
                <a:round/>
                <a:headEnd/>
                <a:tailEnd/>
              </a:ln>
            </p:spPr>
            <p:txBody>
              <a:bodyPr/>
              <a:lstStyle/>
              <a:p>
                <a:endParaRPr lang="tr-TR"/>
              </a:p>
            </p:txBody>
          </p:sp>
          <p:sp>
            <p:nvSpPr>
              <p:cNvPr id="388441" name="Freeform 345"/>
              <p:cNvSpPr>
                <a:spLocks/>
              </p:cNvSpPr>
              <p:nvPr/>
            </p:nvSpPr>
            <p:spPr bwMode="auto">
              <a:xfrm>
                <a:off x="3190" y="2072"/>
                <a:ext cx="60" cy="207"/>
              </a:xfrm>
              <a:custGeom>
                <a:avLst/>
                <a:gdLst/>
                <a:ahLst/>
                <a:cxnLst>
                  <a:cxn ang="0">
                    <a:pos x="46" y="0"/>
                  </a:cxn>
                  <a:cxn ang="0">
                    <a:pos x="59" y="28"/>
                  </a:cxn>
                  <a:cxn ang="0">
                    <a:pos x="60" y="60"/>
                  </a:cxn>
                  <a:cxn ang="0">
                    <a:pos x="53" y="94"/>
                  </a:cxn>
                  <a:cxn ang="0">
                    <a:pos x="39" y="121"/>
                  </a:cxn>
                  <a:cxn ang="0">
                    <a:pos x="27" y="159"/>
                  </a:cxn>
                  <a:cxn ang="0">
                    <a:pos x="18" y="200"/>
                  </a:cxn>
                  <a:cxn ang="0">
                    <a:pos x="8" y="207"/>
                  </a:cxn>
                  <a:cxn ang="0">
                    <a:pos x="0" y="197"/>
                  </a:cxn>
                  <a:cxn ang="0">
                    <a:pos x="5" y="153"/>
                  </a:cxn>
                  <a:cxn ang="0">
                    <a:pos x="20" y="109"/>
                  </a:cxn>
                  <a:cxn ang="0">
                    <a:pos x="28" y="69"/>
                  </a:cxn>
                  <a:cxn ang="0">
                    <a:pos x="20" y="48"/>
                  </a:cxn>
                  <a:cxn ang="0">
                    <a:pos x="8" y="29"/>
                  </a:cxn>
                  <a:cxn ang="0">
                    <a:pos x="10" y="20"/>
                  </a:cxn>
                  <a:cxn ang="0">
                    <a:pos x="22" y="8"/>
                  </a:cxn>
                  <a:cxn ang="0">
                    <a:pos x="36" y="0"/>
                  </a:cxn>
                  <a:cxn ang="0">
                    <a:pos x="46" y="0"/>
                  </a:cxn>
                  <a:cxn ang="0">
                    <a:pos x="46" y="0"/>
                  </a:cxn>
                </a:cxnLst>
                <a:rect l="0" t="0" r="r" b="b"/>
                <a:pathLst>
                  <a:path w="60" h="207">
                    <a:moveTo>
                      <a:pt x="46" y="0"/>
                    </a:moveTo>
                    <a:lnTo>
                      <a:pt x="59" y="28"/>
                    </a:lnTo>
                    <a:lnTo>
                      <a:pt x="60" y="60"/>
                    </a:lnTo>
                    <a:lnTo>
                      <a:pt x="53" y="94"/>
                    </a:lnTo>
                    <a:lnTo>
                      <a:pt x="39" y="121"/>
                    </a:lnTo>
                    <a:lnTo>
                      <a:pt x="27" y="159"/>
                    </a:lnTo>
                    <a:lnTo>
                      <a:pt x="18" y="200"/>
                    </a:lnTo>
                    <a:lnTo>
                      <a:pt x="8" y="207"/>
                    </a:lnTo>
                    <a:lnTo>
                      <a:pt x="0" y="197"/>
                    </a:lnTo>
                    <a:lnTo>
                      <a:pt x="5" y="153"/>
                    </a:lnTo>
                    <a:lnTo>
                      <a:pt x="20" y="109"/>
                    </a:lnTo>
                    <a:lnTo>
                      <a:pt x="28" y="69"/>
                    </a:lnTo>
                    <a:lnTo>
                      <a:pt x="20" y="48"/>
                    </a:lnTo>
                    <a:lnTo>
                      <a:pt x="8" y="29"/>
                    </a:lnTo>
                    <a:lnTo>
                      <a:pt x="10" y="20"/>
                    </a:lnTo>
                    <a:lnTo>
                      <a:pt x="22" y="8"/>
                    </a:lnTo>
                    <a:lnTo>
                      <a:pt x="36" y="0"/>
                    </a:lnTo>
                    <a:lnTo>
                      <a:pt x="46" y="0"/>
                    </a:lnTo>
                    <a:lnTo>
                      <a:pt x="46" y="0"/>
                    </a:lnTo>
                    <a:close/>
                  </a:path>
                </a:pathLst>
              </a:custGeom>
              <a:solidFill>
                <a:srgbClr val="000000"/>
              </a:solidFill>
              <a:ln w="9525">
                <a:noFill/>
                <a:round/>
                <a:headEnd/>
                <a:tailEnd/>
              </a:ln>
            </p:spPr>
            <p:txBody>
              <a:bodyPr/>
              <a:lstStyle/>
              <a:p>
                <a:endParaRPr lang="tr-TR"/>
              </a:p>
            </p:txBody>
          </p:sp>
          <p:sp>
            <p:nvSpPr>
              <p:cNvPr id="388442" name="Freeform 346"/>
              <p:cNvSpPr>
                <a:spLocks/>
              </p:cNvSpPr>
              <p:nvPr/>
            </p:nvSpPr>
            <p:spPr bwMode="auto">
              <a:xfrm>
                <a:off x="3060" y="2186"/>
                <a:ext cx="105" cy="83"/>
              </a:xfrm>
              <a:custGeom>
                <a:avLst/>
                <a:gdLst/>
                <a:ahLst/>
                <a:cxnLst>
                  <a:cxn ang="0">
                    <a:pos x="6" y="1"/>
                  </a:cxn>
                  <a:cxn ang="0">
                    <a:pos x="27" y="0"/>
                  </a:cxn>
                  <a:cxn ang="0">
                    <a:pos x="43" y="9"/>
                  </a:cxn>
                  <a:cxn ang="0">
                    <a:pos x="71" y="43"/>
                  </a:cxn>
                  <a:cxn ang="0">
                    <a:pos x="102" y="65"/>
                  </a:cxn>
                  <a:cxn ang="0">
                    <a:pos x="105" y="79"/>
                  </a:cxn>
                  <a:cxn ang="0">
                    <a:pos x="93" y="83"/>
                  </a:cxn>
                  <a:cxn ang="0">
                    <a:pos x="56" y="64"/>
                  </a:cxn>
                  <a:cxn ang="0">
                    <a:pos x="36" y="32"/>
                  </a:cxn>
                  <a:cxn ang="0">
                    <a:pos x="26" y="21"/>
                  </a:cxn>
                  <a:cxn ang="0">
                    <a:pos x="10" y="20"/>
                  </a:cxn>
                  <a:cxn ang="0">
                    <a:pos x="0" y="13"/>
                  </a:cxn>
                  <a:cxn ang="0">
                    <a:pos x="6" y="1"/>
                  </a:cxn>
                  <a:cxn ang="0">
                    <a:pos x="6" y="1"/>
                  </a:cxn>
                </a:cxnLst>
                <a:rect l="0" t="0" r="r" b="b"/>
                <a:pathLst>
                  <a:path w="105" h="83">
                    <a:moveTo>
                      <a:pt x="6" y="1"/>
                    </a:moveTo>
                    <a:lnTo>
                      <a:pt x="27" y="0"/>
                    </a:lnTo>
                    <a:lnTo>
                      <a:pt x="43" y="9"/>
                    </a:lnTo>
                    <a:lnTo>
                      <a:pt x="71" y="43"/>
                    </a:lnTo>
                    <a:lnTo>
                      <a:pt x="102" y="65"/>
                    </a:lnTo>
                    <a:lnTo>
                      <a:pt x="105" y="79"/>
                    </a:lnTo>
                    <a:lnTo>
                      <a:pt x="93" y="83"/>
                    </a:lnTo>
                    <a:lnTo>
                      <a:pt x="56" y="64"/>
                    </a:lnTo>
                    <a:lnTo>
                      <a:pt x="36" y="32"/>
                    </a:lnTo>
                    <a:lnTo>
                      <a:pt x="26" y="21"/>
                    </a:lnTo>
                    <a:lnTo>
                      <a:pt x="10" y="20"/>
                    </a:lnTo>
                    <a:lnTo>
                      <a:pt x="0" y="13"/>
                    </a:lnTo>
                    <a:lnTo>
                      <a:pt x="6" y="1"/>
                    </a:lnTo>
                    <a:lnTo>
                      <a:pt x="6" y="1"/>
                    </a:lnTo>
                    <a:close/>
                  </a:path>
                </a:pathLst>
              </a:custGeom>
              <a:solidFill>
                <a:srgbClr val="000000"/>
              </a:solidFill>
              <a:ln w="9525">
                <a:noFill/>
                <a:round/>
                <a:headEnd/>
                <a:tailEnd/>
              </a:ln>
            </p:spPr>
            <p:txBody>
              <a:bodyPr/>
              <a:lstStyle/>
              <a:p>
                <a:endParaRPr lang="tr-TR"/>
              </a:p>
            </p:txBody>
          </p:sp>
          <p:sp>
            <p:nvSpPr>
              <p:cNvPr id="388443" name="Freeform 347"/>
              <p:cNvSpPr>
                <a:spLocks/>
              </p:cNvSpPr>
              <p:nvPr/>
            </p:nvSpPr>
            <p:spPr bwMode="auto">
              <a:xfrm>
                <a:off x="2251" y="1976"/>
                <a:ext cx="149" cy="73"/>
              </a:xfrm>
              <a:custGeom>
                <a:avLst/>
                <a:gdLst/>
                <a:ahLst/>
                <a:cxnLst>
                  <a:cxn ang="0">
                    <a:pos x="15" y="3"/>
                  </a:cxn>
                  <a:cxn ang="0">
                    <a:pos x="25" y="13"/>
                  </a:cxn>
                  <a:cxn ang="0">
                    <a:pos x="38" y="18"/>
                  </a:cxn>
                  <a:cxn ang="0">
                    <a:pos x="64" y="29"/>
                  </a:cxn>
                  <a:cxn ang="0">
                    <a:pos x="81" y="42"/>
                  </a:cxn>
                  <a:cxn ang="0">
                    <a:pos x="99" y="52"/>
                  </a:cxn>
                  <a:cxn ang="0">
                    <a:pos x="138" y="55"/>
                  </a:cxn>
                  <a:cxn ang="0">
                    <a:pos x="149" y="62"/>
                  </a:cxn>
                  <a:cxn ang="0">
                    <a:pos x="141" y="73"/>
                  </a:cxn>
                  <a:cxn ang="0">
                    <a:pos x="96" y="70"/>
                  </a:cxn>
                  <a:cxn ang="0">
                    <a:pos x="55" y="44"/>
                  </a:cxn>
                  <a:cxn ang="0">
                    <a:pos x="0" y="14"/>
                  </a:cxn>
                  <a:cxn ang="0">
                    <a:pos x="2" y="0"/>
                  </a:cxn>
                  <a:cxn ang="0">
                    <a:pos x="15" y="3"/>
                  </a:cxn>
                  <a:cxn ang="0">
                    <a:pos x="15" y="3"/>
                  </a:cxn>
                </a:cxnLst>
                <a:rect l="0" t="0" r="r" b="b"/>
                <a:pathLst>
                  <a:path w="149" h="73">
                    <a:moveTo>
                      <a:pt x="15" y="3"/>
                    </a:moveTo>
                    <a:lnTo>
                      <a:pt x="25" y="13"/>
                    </a:lnTo>
                    <a:lnTo>
                      <a:pt x="38" y="18"/>
                    </a:lnTo>
                    <a:lnTo>
                      <a:pt x="64" y="29"/>
                    </a:lnTo>
                    <a:lnTo>
                      <a:pt x="81" y="42"/>
                    </a:lnTo>
                    <a:lnTo>
                      <a:pt x="99" y="52"/>
                    </a:lnTo>
                    <a:lnTo>
                      <a:pt x="138" y="55"/>
                    </a:lnTo>
                    <a:lnTo>
                      <a:pt x="149" y="62"/>
                    </a:lnTo>
                    <a:lnTo>
                      <a:pt x="141" y="73"/>
                    </a:lnTo>
                    <a:lnTo>
                      <a:pt x="96" y="70"/>
                    </a:lnTo>
                    <a:lnTo>
                      <a:pt x="55" y="44"/>
                    </a:lnTo>
                    <a:lnTo>
                      <a:pt x="0" y="14"/>
                    </a:lnTo>
                    <a:lnTo>
                      <a:pt x="2" y="0"/>
                    </a:lnTo>
                    <a:lnTo>
                      <a:pt x="15" y="3"/>
                    </a:lnTo>
                    <a:lnTo>
                      <a:pt x="15" y="3"/>
                    </a:lnTo>
                    <a:close/>
                  </a:path>
                </a:pathLst>
              </a:custGeom>
              <a:solidFill>
                <a:srgbClr val="000000"/>
              </a:solidFill>
              <a:ln w="9525">
                <a:noFill/>
                <a:round/>
                <a:headEnd/>
                <a:tailEnd/>
              </a:ln>
            </p:spPr>
            <p:txBody>
              <a:bodyPr/>
              <a:lstStyle/>
              <a:p>
                <a:endParaRPr lang="tr-TR"/>
              </a:p>
            </p:txBody>
          </p:sp>
          <p:sp>
            <p:nvSpPr>
              <p:cNvPr id="388444" name="Freeform 348"/>
              <p:cNvSpPr>
                <a:spLocks/>
              </p:cNvSpPr>
              <p:nvPr/>
            </p:nvSpPr>
            <p:spPr bwMode="auto">
              <a:xfrm>
                <a:off x="2259" y="1947"/>
                <a:ext cx="142" cy="41"/>
              </a:xfrm>
              <a:custGeom>
                <a:avLst/>
                <a:gdLst/>
                <a:ahLst/>
                <a:cxnLst>
                  <a:cxn ang="0">
                    <a:pos x="8" y="1"/>
                  </a:cxn>
                  <a:cxn ang="0">
                    <a:pos x="78" y="0"/>
                  </a:cxn>
                  <a:cxn ang="0">
                    <a:pos x="140" y="26"/>
                  </a:cxn>
                  <a:cxn ang="0">
                    <a:pos x="142" y="39"/>
                  </a:cxn>
                  <a:cxn ang="0">
                    <a:pos x="130" y="41"/>
                  </a:cxn>
                  <a:cxn ang="0">
                    <a:pos x="115" y="31"/>
                  </a:cxn>
                  <a:cxn ang="0">
                    <a:pos x="101" y="25"/>
                  </a:cxn>
                  <a:cxn ang="0">
                    <a:pos x="72" y="18"/>
                  </a:cxn>
                  <a:cxn ang="0">
                    <a:pos x="9" y="19"/>
                  </a:cxn>
                  <a:cxn ang="0">
                    <a:pos x="0" y="10"/>
                  </a:cxn>
                  <a:cxn ang="0">
                    <a:pos x="8" y="1"/>
                  </a:cxn>
                  <a:cxn ang="0">
                    <a:pos x="8" y="1"/>
                  </a:cxn>
                </a:cxnLst>
                <a:rect l="0" t="0" r="r" b="b"/>
                <a:pathLst>
                  <a:path w="142" h="41">
                    <a:moveTo>
                      <a:pt x="8" y="1"/>
                    </a:moveTo>
                    <a:lnTo>
                      <a:pt x="78" y="0"/>
                    </a:lnTo>
                    <a:lnTo>
                      <a:pt x="140" y="26"/>
                    </a:lnTo>
                    <a:lnTo>
                      <a:pt x="142" y="39"/>
                    </a:lnTo>
                    <a:lnTo>
                      <a:pt x="130" y="41"/>
                    </a:lnTo>
                    <a:lnTo>
                      <a:pt x="115" y="31"/>
                    </a:lnTo>
                    <a:lnTo>
                      <a:pt x="101" y="25"/>
                    </a:lnTo>
                    <a:lnTo>
                      <a:pt x="72" y="18"/>
                    </a:lnTo>
                    <a:lnTo>
                      <a:pt x="9" y="19"/>
                    </a:lnTo>
                    <a:lnTo>
                      <a:pt x="0" y="10"/>
                    </a:lnTo>
                    <a:lnTo>
                      <a:pt x="8" y="1"/>
                    </a:lnTo>
                    <a:lnTo>
                      <a:pt x="8" y="1"/>
                    </a:lnTo>
                    <a:close/>
                  </a:path>
                </a:pathLst>
              </a:custGeom>
              <a:solidFill>
                <a:srgbClr val="000000"/>
              </a:solidFill>
              <a:ln w="9525">
                <a:noFill/>
                <a:round/>
                <a:headEnd/>
                <a:tailEnd/>
              </a:ln>
            </p:spPr>
            <p:txBody>
              <a:bodyPr/>
              <a:lstStyle/>
              <a:p>
                <a:endParaRPr lang="tr-TR"/>
              </a:p>
            </p:txBody>
          </p:sp>
          <p:sp>
            <p:nvSpPr>
              <p:cNvPr id="388445" name="Freeform 349"/>
              <p:cNvSpPr>
                <a:spLocks/>
              </p:cNvSpPr>
              <p:nvPr/>
            </p:nvSpPr>
            <p:spPr bwMode="auto">
              <a:xfrm>
                <a:off x="2183" y="2049"/>
                <a:ext cx="117" cy="120"/>
              </a:xfrm>
              <a:custGeom>
                <a:avLst/>
                <a:gdLst/>
                <a:ahLst/>
                <a:cxnLst>
                  <a:cxn ang="0">
                    <a:pos x="117" y="14"/>
                  </a:cxn>
                  <a:cxn ang="0">
                    <a:pos x="81" y="44"/>
                  </a:cxn>
                  <a:cxn ang="0">
                    <a:pos x="63" y="54"/>
                  </a:cxn>
                  <a:cxn ang="0">
                    <a:pos x="42" y="64"/>
                  </a:cxn>
                  <a:cxn ang="0">
                    <a:pos x="19" y="83"/>
                  </a:cxn>
                  <a:cxn ang="0">
                    <a:pos x="19" y="106"/>
                  </a:cxn>
                  <a:cxn ang="0">
                    <a:pos x="20" y="119"/>
                  </a:cxn>
                  <a:cxn ang="0">
                    <a:pos x="8" y="120"/>
                  </a:cxn>
                  <a:cxn ang="0">
                    <a:pos x="0" y="103"/>
                  </a:cxn>
                  <a:cxn ang="0">
                    <a:pos x="4" y="81"/>
                  </a:cxn>
                  <a:cxn ang="0">
                    <a:pos x="17" y="61"/>
                  </a:cxn>
                  <a:cxn ang="0">
                    <a:pos x="34" y="47"/>
                  </a:cxn>
                  <a:cxn ang="0">
                    <a:pos x="106" y="0"/>
                  </a:cxn>
                  <a:cxn ang="0">
                    <a:pos x="117" y="1"/>
                  </a:cxn>
                  <a:cxn ang="0">
                    <a:pos x="117" y="14"/>
                  </a:cxn>
                  <a:cxn ang="0">
                    <a:pos x="117" y="14"/>
                  </a:cxn>
                </a:cxnLst>
                <a:rect l="0" t="0" r="r" b="b"/>
                <a:pathLst>
                  <a:path w="117" h="120">
                    <a:moveTo>
                      <a:pt x="117" y="14"/>
                    </a:moveTo>
                    <a:lnTo>
                      <a:pt x="81" y="44"/>
                    </a:lnTo>
                    <a:lnTo>
                      <a:pt x="63" y="54"/>
                    </a:lnTo>
                    <a:lnTo>
                      <a:pt x="42" y="64"/>
                    </a:lnTo>
                    <a:lnTo>
                      <a:pt x="19" y="83"/>
                    </a:lnTo>
                    <a:lnTo>
                      <a:pt x="19" y="106"/>
                    </a:lnTo>
                    <a:lnTo>
                      <a:pt x="20" y="119"/>
                    </a:lnTo>
                    <a:lnTo>
                      <a:pt x="8" y="120"/>
                    </a:lnTo>
                    <a:lnTo>
                      <a:pt x="0" y="103"/>
                    </a:lnTo>
                    <a:lnTo>
                      <a:pt x="4" y="81"/>
                    </a:lnTo>
                    <a:lnTo>
                      <a:pt x="17" y="61"/>
                    </a:lnTo>
                    <a:lnTo>
                      <a:pt x="34" y="47"/>
                    </a:lnTo>
                    <a:lnTo>
                      <a:pt x="106" y="0"/>
                    </a:lnTo>
                    <a:lnTo>
                      <a:pt x="117" y="1"/>
                    </a:lnTo>
                    <a:lnTo>
                      <a:pt x="117" y="14"/>
                    </a:lnTo>
                    <a:lnTo>
                      <a:pt x="117" y="14"/>
                    </a:lnTo>
                    <a:close/>
                  </a:path>
                </a:pathLst>
              </a:custGeom>
              <a:solidFill>
                <a:srgbClr val="000000"/>
              </a:solidFill>
              <a:ln w="9525">
                <a:noFill/>
                <a:round/>
                <a:headEnd/>
                <a:tailEnd/>
              </a:ln>
            </p:spPr>
            <p:txBody>
              <a:bodyPr/>
              <a:lstStyle/>
              <a:p>
                <a:endParaRPr lang="tr-TR"/>
              </a:p>
            </p:txBody>
          </p:sp>
          <p:sp>
            <p:nvSpPr>
              <p:cNvPr id="388446" name="Freeform 350"/>
              <p:cNvSpPr>
                <a:spLocks/>
              </p:cNvSpPr>
              <p:nvPr/>
            </p:nvSpPr>
            <p:spPr bwMode="auto">
              <a:xfrm>
                <a:off x="2295" y="2070"/>
                <a:ext cx="101" cy="91"/>
              </a:xfrm>
              <a:custGeom>
                <a:avLst/>
                <a:gdLst/>
                <a:ahLst/>
                <a:cxnLst>
                  <a:cxn ang="0">
                    <a:pos x="14" y="4"/>
                  </a:cxn>
                  <a:cxn ang="0">
                    <a:pos x="26" y="28"/>
                  </a:cxn>
                  <a:cxn ang="0">
                    <a:pos x="46" y="49"/>
                  </a:cxn>
                  <a:cxn ang="0">
                    <a:pos x="69" y="65"/>
                  </a:cxn>
                  <a:cxn ang="0">
                    <a:pos x="93" y="73"/>
                  </a:cxn>
                  <a:cxn ang="0">
                    <a:pos x="101" y="83"/>
                  </a:cxn>
                  <a:cxn ang="0">
                    <a:pos x="91" y="91"/>
                  </a:cxn>
                  <a:cxn ang="0">
                    <a:pos x="34" y="70"/>
                  </a:cxn>
                  <a:cxn ang="0">
                    <a:pos x="11" y="46"/>
                  </a:cxn>
                  <a:cxn ang="0">
                    <a:pos x="0" y="14"/>
                  </a:cxn>
                  <a:cxn ang="0">
                    <a:pos x="5" y="0"/>
                  </a:cxn>
                  <a:cxn ang="0">
                    <a:pos x="14" y="4"/>
                  </a:cxn>
                  <a:cxn ang="0">
                    <a:pos x="14" y="4"/>
                  </a:cxn>
                </a:cxnLst>
                <a:rect l="0" t="0" r="r" b="b"/>
                <a:pathLst>
                  <a:path w="101" h="91">
                    <a:moveTo>
                      <a:pt x="14" y="4"/>
                    </a:moveTo>
                    <a:lnTo>
                      <a:pt x="26" y="28"/>
                    </a:lnTo>
                    <a:lnTo>
                      <a:pt x="46" y="49"/>
                    </a:lnTo>
                    <a:lnTo>
                      <a:pt x="69" y="65"/>
                    </a:lnTo>
                    <a:lnTo>
                      <a:pt x="93" y="73"/>
                    </a:lnTo>
                    <a:lnTo>
                      <a:pt x="101" y="83"/>
                    </a:lnTo>
                    <a:lnTo>
                      <a:pt x="91" y="91"/>
                    </a:lnTo>
                    <a:lnTo>
                      <a:pt x="34" y="70"/>
                    </a:lnTo>
                    <a:lnTo>
                      <a:pt x="11" y="46"/>
                    </a:lnTo>
                    <a:lnTo>
                      <a:pt x="0" y="14"/>
                    </a:lnTo>
                    <a:lnTo>
                      <a:pt x="5" y="0"/>
                    </a:lnTo>
                    <a:lnTo>
                      <a:pt x="14" y="4"/>
                    </a:lnTo>
                    <a:lnTo>
                      <a:pt x="14" y="4"/>
                    </a:lnTo>
                    <a:close/>
                  </a:path>
                </a:pathLst>
              </a:custGeom>
              <a:solidFill>
                <a:srgbClr val="000000"/>
              </a:solidFill>
              <a:ln w="9525">
                <a:noFill/>
                <a:round/>
                <a:headEnd/>
                <a:tailEnd/>
              </a:ln>
            </p:spPr>
            <p:txBody>
              <a:bodyPr/>
              <a:lstStyle/>
              <a:p>
                <a:endParaRPr lang="tr-TR"/>
              </a:p>
            </p:txBody>
          </p:sp>
          <p:sp>
            <p:nvSpPr>
              <p:cNvPr id="388447" name="Freeform 351"/>
              <p:cNvSpPr>
                <a:spLocks/>
              </p:cNvSpPr>
              <p:nvPr/>
            </p:nvSpPr>
            <p:spPr bwMode="auto">
              <a:xfrm>
                <a:off x="2203" y="2119"/>
                <a:ext cx="124" cy="124"/>
              </a:xfrm>
              <a:custGeom>
                <a:avLst/>
                <a:gdLst/>
                <a:ahLst/>
                <a:cxnLst>
                  <a:cxn ang="0">
                    <a:pos x="123" y="14"/>
                  </a:cxn>
                  <a:cxn ang="0">
                    <a:pos x="91" y="39"/>
                  </a:cxn>
                  <a:cxn ang="0">
                    <a:pos x="69" y="76"/>
                  </a:cxn>
                  <a:cxn ang="0">
                    <a:pos x="57" y="95"/>
                  </a:cxn>
                  <a:cxn ang="0">
                    <a:pos x="44" y="110"/>
                  </a:cxn>
                  <a:cxn ang="0">
                    <a:pos x="28" y="121"/>
                  </a:cxn>
                  <a:cxn ang="0">
                    <a:pos x="8" y="124"/>
                  </a:cxn>
                  <a:cxn ang="0">
                    <a:pos x="0" y="115"/>
                  </a:cxn>
                  <a:cxn ang="0">
                    <a:pos x="0" y="80"/>
                  </a:cxn>
                  <a:cxn ang="0">
                    <a:pos x="8" y="69"/>
                  </a:cxn>
                  <a:cxn ang="0">
                    <a:pos x="17" y="80"/>
                  </a:cxn>
                  <a:cxn ang="0">
                    <a:pos x="17" y="105"/>
                  </a:cxn>
                  <a:cxn ang="0">
                    <a:pos x="39" y="91"/>
                  </a:cxn>
                  <a:cxn ang="0">
                    <a:pos x="55" y="65"/>
                  </a:cxn>
                  <a:cxn ang="0">
                    <a:pos x="78" y="27"/>
                  </a:cxn>
                  <a:cxn ang="0">
                    <a:pos x="111" y="0"/>
                  </a:cxn>
                  <a:cxn ang="0">
                    <a:pos x="124" y="3"/>
                  </a:cxn>
                  <a:cxn ang="0">
                    <a:pos x="123" y="14"/>
                  </a:cxn>
                  <a:cxn ang="0">
                    <a:pos x="123" y="14"/>
                  </a:cxn>
                </a:cxnLst>
                <a:rect l="0" t="0" r="r" b="b"/>
                <a:pathLst>
                  <a:path w="124" h="124">
                    <a:moveTo>
                      <a:pt x="123" y="14"/>
                    </a:moveTo>
                    <a:lnTo>
                      <a:pt x="91" y="39"/>
                    </a:lnTo>
                    <a:lnTo>
                      <a:pt x="69" y="76"/>
                    </a:lnTo>
                    <a:lnTo>
                      <a:pt x="57" y="95"/>
                    </a:lnTo>
                    <a:lnTo>
                      <a:pt x="44" y="110"/>
                    </a:lnTo>
                    <a:lnTo>
                      <a:pt x="28" y="121"/>
                    </a:lnTo>
                    <a:lnTo>
                      <a:pt x="8" y="124"/>
                    </a:lnTo>
                    <a:lnTo>
                      <a:pt x="0" y="115"/>
                    </a:lnTo>
                    <a:lnTo>
                      <a:pt x="0" y="80"/>
                    </a:lnTo>
                    <a:lnTo>
                      <a:pt x="8" y="69"/>
                    </a:lnTo>
                    <a:lnTo>
                      <a:pt x="17" y="80"/>
                    </a:lnTo>
                    <a:lnTo>
                      <a:pt x="17" y="105"/>
                    </a:lnTo>
                    <a:lnTo>
                      <a:pt x="39" y="91"/>
                    </a:lnTo>
                    <a:lnTo>
                      <a:pt x="55" y="65"/>
                    </a:lnTo>
                    <a:lnTo>
                      <a:pt x="78" y="27"/>
                    </a:lnTo>
                    <a:lnTo>
                      <a:pt x="111" y="0"/>
                    </a:lnTo>
                    <a:lnTo>
                      <a:pt x="124" y="3"/>
                    </a:lnTo>
                    <a:lnTo>
                      <a:pt x="123" y="14"/>
                    </a:lnTo>
                    <a:lnTo>
                      <a:pt x="123" y="14"/>
                    </a:lnTo>
                    <a:close/>
                  </a:path>
                </a:pathLst>
              </a:custGeom>
              <a:solidFill>
                <a:srgbClr val="000000"/>
              </a:solidFill>
              <a:ln w="9525">
                <a:noFill/>
                <a:round/>
                <a:headEnd/>
                <a:tailEnd/>
              </a:ln>
            </p:spPr>
            <p:txBody>
              <a:bodyPr/>
              <a:lstStyle/>
              <a:p>
                <a:endParaRPr lang="tr-TR"/>
              </a:p>
            </p:txBody>
          </p:sp>
          <p:sp>
            <p:nvSpPr>
              <p:cNvPr id="388448" name="Freeform 352"/>
              <p:cNvSpPr>
                <a:spLocks/>
              </p:cNvSpPr>
              <p:nvPr/>
            </p:nvSpPr>
            <p:spPr bwMode="auto">
              <a:xfrm>
                <a:off x="2293" y="2145"/>
                <a:ext cx="84" cy="111"/>
              </a:xfrm>
              <a:custGeom>
                <a:avLst/>
                <a:gdLst/>
                <a:ahLst/>
                <a:cxnLst>
                  <a:cxn ang="0">
                    <a:pos x="84" y="12"/>
                  </a:cxn>
                  <a:cxn ang="0">
                    <a:pos x="71" y="45"/>
                  </a:cxn>
                  <a:cxn ang="0">
                    <a:pos x="56" y="68"/>
                  </a:cxn>
                  <a:cxn ang="0">
                    <a:pos x="36" y="87"/>
                  </a:cxn>
                  <a:cxn ang="0">
                    <a:pos x="12" y="111"/>
                  </a:cxn>
                  <a:cxn ang="0">
                    <a:pos x="0" y="110"/>
                  </a:cxn>
                  <a:cxn ang="0">
                    <a:pos x="1" y="97"/>
                  </a:cxn>
                  <a:cxn ang="0">
                    <a:pos x="39" y="57"/>
                  </a:cxn>
                  <a:cxn ang="0">
                    <a:pos x="65" y="5"/>
                  </a:cxn>
                  <a:cxn ang="0">
                    <a:pos x="78" y="0"/>
                  </a:cxn>
                  <a:cxn ang="0">
                    <a:pos x="84" y="12"/>
                  </a:cxn>
                  <a:cxn ang="0">
                    <a:pos x="84" y="12"/>
                  </a:cxn>
                </a:cxnLst>
                <a:rect l="0" t="0" r="r" b="b"/>
                <a:pathLst>
                  <a:path w="84" h="111">
                    <a:moveTo>
                      <a:pt x="84" y="12"/>
                    </a:moveTo>
                    <a:lnTo>
                      <a:pt x="71" y="45"/>
                    </a:lnTo>
                    <a:lnTo>
                      <a:pt x="56" y="68"/>
                    </a:lnTo>
                    <a:lnTo>
                      <a:pt x="36" y="87"/>
                    </a:lnTo>
                    <a:lnTo>
                      <a:pt x="12" y="111"/>
                    </a:lnTo>
                    <a:lnTo>
                      <a:pt x="0" y="110"/>
                    </a:lnTo>
                    <a:lnTo>
                      <a:pt x="1" y="97"/>
                    </a:lnTo>
                    <a:lnTo>
                      <a:pt x="39" y="57"/>
                    </a:lnTo>
                    <a:lnTo>
                      <a:pt x="65" y="5"/>
                    </a:lnTo>
                    <a:lnTo>
                      <a:pt x="78" y="0"/>
                    </a:lnTo>
                    <a:lnTo>
                      <a:pt x="84" y="12"/>
                    </a:lnTo>
                    <a:lnTo>
                      <a:pt x="84" y="12"/>
                    </a:lnTo>
                    <a:close/>
                  </a:path>
                </a:pathLst>
              </a:custGeom>
              <a:solidFill>
                <a:srgbClr val="000000"/>
              </a:solidFill>
              <a:ln w="9525">
                <a:noFill/>
                <a:round/>
                <a:headEnd/>
                <a:tailEnd/>
              </a:ln>
            </p:spPr>
            <p:txBody>
              <a:bodyPr/>
              <a:lstStyle/>
              <a:p>
                <a:endParaRPr lang="tr-TR"/>
              </a:p>
            </p:txBody>
          </p:sp>
          <p:sp>
            <p:nvSpPr>
              <p:cNvPr id="388449" name="Freeform 353"/>
              <p:cNvSpPr>
                <a:spLocks/>
              </p:cNvSpPr>
              <p:nvPr/>
            </p:nvSpPr>
            <p:spPr bwMode="auto">
              <a:xfrm>
                <a:off x="2351" y="2149"/>
                <a:ext cx="83" cy="97"/>
              </a:xfrm>
              <a:custGeom>
                <a:avLst/>
                <a:gdLst/>
                <a:ahLst/>
                <a:cxnLst>
                  <a:cxn ang="0">
                    <a:pos x="83" y="12"/>
                  </a:cxn>
                  <a:cxn ang="0">
                    <a:pos x="67" y="37"/>
                  </a:cxn>
                  <a:cxn ang="0">
                    <a:pos x="52" y="60"/>
                  </a:cxn>
                  <a:cxn ang="0">
                    <a:pos x="33" y="79"/>
                  </a:cxn>
                  <a:cxn ang="0">
                    <a:pos x="11" y="97"/>
                  </a:cxn>
                  <a:cxn ang="0">
                    <a:pos x="0" y="94"/>
                  </a:cxn>
                  <a:cxn ang="0">
                    <a:pos x="2" y="81"/>
                  </a:cxn>
                  <a:cxn ang="0">
                    <a:pos x="39" y="46"/>
                  </a:cxn>
                  <a:cxn ang="0">
                    <a:pos x="55" y="25"/>
                  </a:cxn>
                  <a:cxn ang="0">
                    <a:pos x="69" y="2"/>
                  </a:cxn>
                  <a:cxn ang="0">
                    <a:pos x="81" y="0"/>
                  </a:cxn>
                  <a:cxn ang="0">
                    <a:pos x="83" y="12"/>
                  </a:cxn>
                  <a:cxn ang="0">
                    <a:pos x="83" y="12"/>
                  </a:cxn>
                </a:cxnLst>
                <a:rect l="0" t="0" r="r" b="b"/>
                <a:pathLst>
                  <a:path w="83" h="97">
                    <a:moveTo>
                      <a:pt x="83" y="12"/>
                    </a:moveTo>
                    <a:lnTo>
                      <a:pt x="67" y="37"/>
                    </a:lnTo>
                    <a:lnTo>
                      <a:pt x="52" y="60"/>
                    </a:lnTo>
                    <a:lnTo>
                      <a:pt x="33" y="79"/>
                    </a:lnTo>
                    <a:lnTo>
                      <a:pt x="11" y="97"/>
                    </a:lnTo>
                    <a:lnTo>
                      <a:pt x="0" y="94"/>
                    </a:lnTo>
                    <a:lnTo>
                      <a:pt x="2" y="81"/>
                    </a:lnTo>
                    <a:lnTo>
                      <a:pt x="39" y="46"/>
                    </a:lnTo>
                    <a:lnTo>
                      <a:pt x="55" y="25"/>
                    </a:lnTo>
                    <a:lnTo>
                      <a:pt x="69" y="2"/>
                    </a:lnTo>
                    <a:lnTo>
                      <a:pt x="81" y="0"/>
                    </a:lnTo>
                    <a:lnTo>
                      <a:pt x="83" y="12"/>
                    </a:lnTo>
                    <a:lnTo>
                      <a:pt x="83" y="12"/>
                    </a:lnTo>
                    <a:close/>
                  </a:path>
                </a:pathLst>
              </a:custGeom>
              <a:solidFill>
                <a:srgbClr val="000000"/>
              </a:solidFill>
              <a:ln w="9525">
                <a:noFill/>
                <a:round/>
                <a:headEnd/>
                <a:tailEnd/>
              </a:ln>
            </p:spPr>
            <p:txBody>
              <a:bodyPr/>
              <a:lstStyle/>
              <a:p>
                <a:endParaRPr lang="tr-TR"/>
              </a:p>
            </p:txBody>
          </p:sp>
          <p:sp>
            <p:nvSpPr>
              <p:cNvPr id="388450" name="Freeform 354"/>
              <p:cNvSpPr>
                <a:spLocks/>
              </p:cNvSpPr>
              <p:nvPr/>
            </p:nvSpPr>
            <p:spPr bwMode="auto">
              <a:xfrm>
                <a:off x="2421" y="2020"/>
                <a:ext cx="64" cy="144"/>
              </a:xfrm>
              <a:custGeom>
                <a:avLst/>
                <a:gdLst/>
                <a:ahLst/>
                <a:cxnLst>
                  <a:cxn ang="0">
                    <a:pos x="25" y="6"/>
                  </a:cxn>
                  <a:cxn ang="0">
                    <a:pos x="64" y="70"/>
                  </a:cxn>
                  <a:cxn ang="0">
                    <a:pos x="61" y="96"/>
                  </a:cxn>
                  <a:cxn ang="0">
                    <a:pos x="51" y="116"/>
                  </a:cxn>
                  <a:cxn ang="0">
                    <a:pos x="33" y="134"/>
                  </a:cxn>
                  <a:cxn ang="0">
                    <a:pos x="11" y="144"/>
                  </a:cxn>
                  <a:cxn ang="0">
                    <a:pos x="0" y="138"/>
                  </a:cxn>
                  <a:cxn ang="0">
                    <a:pos x="6" y="127"/>
                  </a:cxn>
                  <a:cxn ang="0">
                    <a:pos x="37" y="106"/>
                  </a:cxn>
                  <a:cxn ang="0">
                    <a:pos x="47" y="72"/>
                  </a:cxn>
                  <a:cxn ang="0">
                    <a:pos x="42" y="54"/>
                  </a:cxn>
                  <a:cxn ang="0">
                    <a:pos x="32" y="41"/>
                  </a:cxn>
                  <a:cxn ang="0">
                    <a:pos x="11" y="14"/>
                  </a:cxn>
                  <a:cxn ang="0">
                    <a:pos x="15" y="0"/>
                  </a:cxn>
                  <a:cxn ang="0">
                    <a:pos x="25" y="6"/>
                  </a:cxn>
                  <a:cxn ang="0">
                    <a:pos x="25" y="6"/>
                  </a:cxn>
                </a:cxnLst>
                <a:rect l="0" t="0" r="r" b="b"/>
                <a:pathLst>
                  <a:path w="64" h="144">
                    <a:moveTo>
                      <a:pt x="25" y="6"/>
                    </a:moveTo>
                    <a:lnTo>
                      <a:pt x="64" y="70"/>
                    </a:lnTo>
                    <a:lnTo>
                      <a:pt x="61" y="96"/>
                    </a:lnTo>
                    <a:lnTo>
                      <a:pt x="51" y="116"/>
                    </a:lnTo>
                    <a:lnTo>
                      <a:pt x="33" y="134"/>
                    </a:lnTo>
                    <a:lnTo>
                      <a:pt x="11" y="144"/>
                    </a:lnTo>
                    <a:lnTo>
                      <a:pt x="0" y="138"/>
                    </a:lnTo>
                    <a:lnTo>
                      <a:pt x="6" y="127"/>
                    </a:lnTo>
                    <a:lnTo>
                      <a:pt x="37" y="106"/>
                    </a:lnTo>
                    <a:lnTo>
                      <a:pt x="47" y="72"/>
                    </a:lnTo>
                    <a:lnTo>
                      <a:pt x="42" y="54"/>
                    </a:lnTo>
                    <a:lnTo>
                      <a:pt x="32" y="41"/>
                    </a:lnTo>
                    <a:lnTo>
                      <a:pt x="11" y="14"/>
                    </a:lnTo>
                    <a:lnTo>
                      <a:pt x="15" y="0"/>
                    </a:lnTo>
                    <a:lnTo>
                      <a:pt x="25" y="6"/>
                    </a:lnTo>
                    <a:lnTo>
                      <a:pt x="25" y="6"/>
                    </a:lnTo>
                    <a:close/>
                  </a:path>
                </a:pathLst>
              </a:custGeom>
              <a:solidFill>
                <a:srgbClr val="000000"/>
              </a:solidFill>
              <a:ln w="9525">
                <a:noFill/>
                <a:round/>
                <a:headEnd/>
                <a:tailEnd/>
              </a:ln>
            </p:spPr>
            <p:txBody>
              <a:bodyPr/>
              <a:lstStyle/>
              <a:p>
                <a:endParaRPr lang="tr-TR"/>
              </a:p>
            </p:txBody>
          </p:sp>
          <p:sp>
            <p:nvSpPr>
              <p:cNvPr id="388451" name="Freeform 355"/>
              <p:cNvSpPr>
                <a:spLocks/>
              </p:cNvSpPr>
              <p:nvPr/>
            </p:nvSpPr>
            <p:spPr bwMode="auto">
              <a:xfrm>
                <a:off x="2217" y="2094"/>
                <a:ext cx="89" cy="81"/>
              </a:xfrm>
              <a:custGeom>
                <a:avLst/>
                <a:gdLst/>
                <a:ahLst/>
                <a:cxnLst>
                  <a:cxn ang="0">
                    <a:pos x="86" y="15"/>
                  </a:cxn>
                  <a:cxn ang="0">
                    <a:pos x="59" y="32"/>
                  </a:cxn>
                  <a:cxn ang="0">
                    <a:pos x="36" y="49"/>
                  </a:cxn>
                  <a:cxn ang="0">
                    <a:pos x="15" y="81"/>
                  </a:cxn>
                  <a:cxn ang="0">
                    <a:pos x="3" y="81"/>
                  </a:cxn>
                  <a:cxn ang="0">
                    <a:pos x="0" y="75"/>
                  </a:cxn>
                  <a:cxn ang="0">
                    <a:pos x="3" y="68"/>
                  </a:cxn>
                  <a:cxn ang="0">
                    <a:pos x="29" y="32"/>
                  </a:cxn>
                  <a:cxn ang="0">
                    <a:pos x="38" y="25"/>
                  </a:cxn>
                  <a:cxn ang="0">
                    <a:pos x="51" y="16"/>
                  </a:cxn>
                  <a:cxn ang="0">
                    <a:pos x="78" y="0"/>
                  </a:cxn>
                  <a:cxn ang="0">
                    <a:pos x="89" y="3"/>
                  </a:cxn>
                  <a:cxn ang="0">
                    <a:pos x="86" y="15"/>
                  </a:cxn>
                  <a:cxn ang="0">
                    <a:pos x="86" y="15"/>
                  </a:cxn>
                </a:cxnLst>
                <a:rect l="0" t="0" r="r" b="b"/>
                <a:pathLst>
                  <a:path w="89" h="81">
                    <a:moveTo>
                      <a:pt x="86" y="15"/>
                    </a:moveTo>
                    <a:lnTo>
                      <a:pt x="59" y="32"/>
                    </a:lnTo>
                    <a:lnTo>
                      <a:pt x="36" y="49"/>
                    </a:lnTo>
                    <a:lnTo>
                      <a:pt x="15" y="81"/>
                    </a:lnTo>
                    <a:lnTo>
                      <a:pt x="3" y="81"/>
                    </a:lnTo>
                    <a:lnTo>
                      <a:pt x="0" y="75"/>
                    </a:lnTo>
                    <a:lnTo>
                      <a:pt x="3" y="68"/>
                    </a:lnTo>
                    <a:lnTo>
                      <a:pt x="29" y="32"/>
                    </a:lnTo>
                    <a:lnTo>
                      <a:pt x="38" y="25"/>
                    </a:lnTo>
                    <a:lnTo>
                      <a:pt x="51" y="16"/>
                    </a:lnTo>
                    <a:lnTo>
                      <a:pt x="78" y="0"/>
                    </a:lnTo>
                    <a:lnTo>
                      <a:pt x="89" y="3"/>
                    </a:lnTo>
                    <a:lnTo>
                      <a:pt x="86" y="15"/>
                    </a:lnTo>
                    <a:lnTo>
                      <a:pt x="86" y="15"/>
                    </a:lnTo>
                    <a:close/>
                  </a:path>
                </a:pathLst>
              </a:custGeom>
              <a:solidFill>
                <a:srgbClr val="000000"/>
              </a:solidFill>
              <a:ln w="9525">
                <a:noFill/>
                <a:round/>
                <a:headEnd/>
                <a:tailEnd/>
              </a:ln>
            </p:spPr>
            <p:txBody>
              <a:bodyPr/>
              <a:lstStyle/>
              <a:p>
                <a:endParaRPr lang="tr-TR"/>
              </a:p>
            </p:txBody>
          </p:sp>
          <p:sp>
            <p:nvSpPr>
              <p:cNvPr id="388452" name="Freeform 356"/>
              <p:cNvSpPr>
                <a:spLocks/>
              </p:cNvSpPr>
              <p:nvPr/>
            </p:nvSpPr>
            <p:spPr bwMode="auto">
              <a:xfrm>
                <a:off x="2290" y="2129"/>
                <a:ext cx="45" cy="87"/>
              </a:xfrm>
              <a:custGeom>
                <a:avLst/>
                <a:gdLst/>
                <a:ahLst/>
                <a:cxnLst>
                  <a:cxn ang="0">
                    <a:pos x="45" y="9"/>
                  </a:cxn>
                  <a:cxn ang="0">
                    <a:pos x="26" y="43"/>
                  </a:cxn>
                  <a:cxn ang="0">
                    <a:pos x="15" y="82"/>
                  </a:cxn>
                  <a:cxn ang="0">
                    <a:pos x="5" y="87"/>
                  </a:cxn>
                  <a:cxn ang="0">
                    <a:pos x="0" y="76"/>
                  </a:cxn>
                  <a:cxn ang="0">
                    <a:pos x="30" y="5"/>
                  </a:cxn>
                  <a:cxn ang="0">
                    <a:pos x="43" y="0"/>
                  </a:cxn>
                  <a:cxn ang="0">
                    <a:pos x="45" y="9"/>
                  </a:cxn>
                  <a:cxn ang="0">
                    <a:pos x="45" y="9"/>
                  </a:cxn>
                </a:cxnLst>
                <a:rect l="0" t="0" r="r" b="b"/>
                <a:pathLst>
                  <a:path w="45" h="87">
                    <a:moveTo>
                      <a:pt x="45" y="9"/>
                    </a:moveTo>
                    <a:lnTo>
                      <a:pt x="26" y="43"/>
                    </a:lnTo>
                    <a:lnTo>
                      <a:pt x="15" y="82"/>
                    </a:lnTo>
                    <a:lnTo>
                      <a:pt x="5" y="87"/>
                    </a:lnTo>
                    <a:lnTo>
                      <a:pt x="0" y="76"/>
                    </a:lnTo>
                    <a:lnTo>
                      <a:pt x="30" y="5"/>
                    </a:lnTo>
                    <a:lnTo>
                      <a:pt x="43" y="0"/>
                    </a:lnTo>
                    <a:lnTo>
                      <a:pt x="45" y="9"/>
                    </a:lnTo>
                    <a:lnTo>
                      <a:pt x="45" y="9"/>
                    </a:lnTo>
                    <a:close/>
                  </a:path>
                </a:pathLst>
              </a:custGeom>
              <a:solidFill>
                <a:srgbClr val="000000"/>
              </a:solidFill>
              <a:ln w="9525">
                <a:noFill/>
                <a:round/>
                <a:headEnd/>
                <a:tailEnd/>
              </a:ln>
            </p:spPr>
            <p:txBody>
              <a:bodyPr/>
              <a:lstStyle/>
              <a:p>
                <a:endParaRPr lang="tr-TR"/>
              </a:p>
            </p:txBody>
          </p:sp>
          <p:sp>
            <p:nvSpPr>
              <p:cNvPr id="388453" name="Freeform 357"/>
              <p:cNvSpPr>
                <a:spLocks/>
              </p:cNvSpPr>
              <p:nvPr/>
            </p:nvSpPr>
            <p:spPr bwMode="auto">
              <a:xfrm>
                <a:off x="2697" y="2329"/>
                <a:ext cx="106" cy="440"/>
              </a:xfrm>
              <a:custGeom>
                <a:avLst/>
                <a:gdLst/>
                <a:ahLst/>
                <a:cxnLst>
                  <a:cxn ang="0">
                    <a:pos x="75" y="13"/>
                  </a:cxn>
                  <a:cxn ang="0">
                    <a:pos x="16" y="111"/>
                  </a:cxn>
                  <a:cxn ang="0">
                    <a:pos x="22" y="155"/>
                  </a:cxn>
                  <a:cxn ang="0">
                    <a:pos x="36" y="198"/>
                  </a:cxn>
                  <a:cxn ang="0">
                    <a:pos x="54" y="232"/>
                  </a:cxn>
                  <a:cxn ang="0">
                    <a:pos x="75" y="262"/>
                  </a:cxn>
                  <a:cxn ang="0">
                    <a:pos x="92" y="299"/>
                  </a:cxn>
                  <a:cxn ang="0">
                    <a:pos x="106" y="339"/>
                  </a:cxn>
                  <a:cxn ang="0">
                    <a:pos x="105" y="430"/>
                  </a:cxn>
                  <a:cxn ang="0">
                    <a:pos x="95" y="440"/>
                  </a:cxn>
                  <a:cxn ang="0">
                    <a:pos x="88" y="430"/>
                  </a:cxn>
                  <a:cxn ang="0">
                    <a:pos x="83" y="343"/>
                  </a:cxn>
                  <a:cxn ang="0">
                    <a:pos x="74" y="310"/>
                  </a:cxn>
                  <a:cxn ang="0">
                    <a:pos x="52" y="277"/>
                  </a:cxn>
                  <a:cxn ang="0">
                    <a:pos x="10" y="208"/>
                  </a:cxn>
                  <a:cxn ang="0">
                    <a:pos x="0" y="110"/>
                  </a:cxn>
                  <a:cxn ang="0">
                    <a:pos x="7" y="78"/>
                  </a:cxn>
                  <a:cxn ang="0">
                    <a:pos x="22" y="54"/>
                  </a:cxn>
                  <a:cxn ang="0">
                    <a:pos x="42" y="30"/>
                  </a:cxn>
                  <a:cxn ang="0">
                    <a:pos x="62" y="3"/>
                  </a:cxn>
                  <a:cxn ang="0">
                    <a:pos x="73" y="0"/>
                  </a:cxn>
                  <a:cxn ang="0">
                    <a:pos x="75" y="13"/>
                  </a:cxn>
                  <a:cxn ang="0">
                    <a:pos x="75" y="13"/>
                  </a:cxn>
                </a:cxnLst>
                <a:rect l="0" t="0" r="r" b="b"/>
                <a:pathLst>
                  <a:path w="106" h="440">
                    <a:moveTo>
                      <a:pt x="75" y="13"/>
                    </a:moveTo>
                    <a:lnTo>
                      <a:pt x="16" y="111"/>
                    </a:lnTo>
                    <a:lnTo>
                      <a:pt x="22" y="155"/>
                    </a:lnTo>
                    <a:lnTo>
                      <a:pt x="36" y="198"/>
                    </a:lnTo>
                    <a:lnTo>
                      <a:pt x="54" y="232"/>
                    </a:lnTo>
                    <a:lnTo>
                      <a:pt x="75" y="262"/>
                    </a:lnTo>
                    <a:lnTo>
                      <a:pt x="92" y="299"/>
                    </a:lnTo>
                    <a:lnTo>
                      <a:pt x="106" y="339"/>
                    </a:lnTo>
                    <a:lnTo>
                      <a:pt x="105" y="430"/>
                    </a:lnTo>
                    <a:lnTo>
                      <a:pt x="95" y="440"/>
                    </a:lnTo>
                    <a:lnTo>
                      <a:pt x="88" y="430"/>
                    </a:lnTo>
                    <a:lnTo>
                      <a:pt x="83" y="343"/>
                    </a:lnTo>
                    <a:lnTo>
                      <a:pt x="74" y="310"/>
                    </a:lnTo>
                    <a:lnTo>
                      <a:pt x="52" y="277"/>
                    </a:lnTo>
                    <a:lnTo>
                      <a:pt x="10" y="208"/>
                    </a:lnTo>
                    <a:lnTo>
                      <a:pt x="0" y="110"/>
                    </a:lnTo>
                    <a:lnTo>
                      <a:pt x="7" y="78"/>
                    </a:lnTo>
                    <a:lnTo>
                      <a:pt x="22" y="54"/>
                    </a:lnTo>
                    <a:lnTo>
                      <a:pt x="42" y="30"/>
                    </a:lnTo>
                    <a:lnTo>
                      <a:pt x="62" y="3"/>
                    </a:lnTo>
                    <a:lnTo>
                      <a:pt x="73" y="0"/>
                    </a:lnTo>
                    <a:lnTo>
                      <a:pt x="75" y="13"/>
                    </a:lnTo>
                    <a:lnTo>
                      <a:pt x="75" y="13"/>
                    </a:lnTo>
                    <a:close/>
                  </a:path>
                </a:pathLst>
              </a:custGeom>
              <a:solidFill>
                <a:srgbClr val="000000"/>
              </a:solidFill>
              <a:ln w="9525">
                <a:noFill/>
                <a:round/>
                <a:headEnd/>
                <a:tailEnd/>
              </a:ln>
            </p:spPr>
            <p:txBody>
              <a:bodyPr/>
              <a:lstStyle/>
              <a:p>
                <a:endParaRPr lang="tr-TR"/>
              </a:p>
            </p:txBody>
          </p:sp>
          <p:sp>
            <p:nvSpPr>
              <p:cNvPr id="388454" name="Freeform 358"/>
              <p:cNvSpPr>
                <a:spLocks/>
              </p:cNvSpPr>
              <p:nvPr/>
            </p:nvSpPr>
            <p:spPr bwMode="auto">
              <a:xfrm>
                <a:off x="2944" y="2427"/>
                <a:ext cx="191" cy="212"/>
              </a:xfrm>
              <a:custGeom>
                <a:avLst/>
                <a:gdLst/>
                <a:ahLst/>
                <a:cxnLst>
                  <a:cxn ang="0">
                    <a:pos x="191" y="12"/>
                  </a:cxn>
                  <a:cxn ang="0">
                    <a:pos x="176" y="40"/>
                  </a:cxn>
                  <a:cxn ang="0">
                    <a:pos x="153" y="61"/>
                  </a:cxn>
                  <a:cxn ang="0">
                    <a:pos x="117" y="87"/>
                  </a:cxn>
                  <a:cxn ang="0">
                    <a:pos x="100" y="98"/>
                  </a:cxn>
                  <a:cxn ang="0">
                    <a:pos x="77" y="107"/>
                  </a:cxn>
                  <a:cxn ang="0">
                    <a:pos x="50" y="120"/>
                  </a:cxn>
                  <a:cxn ang="0">
                    <a:pos x="67" y="153"/>
                  </a:cxn>
                  <a:cxn ang="0">
                    <a:pos x="61" y="167"/>
                  </a:cxn>
                  <a:cxn ang="0">
                    <a:pos x="37" y="201"/>
                  </a:cxn>
                  <a:cxn ang="0">
                    <a:pos x="27" y="212"/>
                  </a:cxn>
                  <a:cxn ang="0">
                    <a:pos x="13" y="212"/>
                  </a:cxn>
                  <a:cxn ang="0">
                    <a:pos x="3" y="187"/>
                  </a:cxn>
                  <a:cxn ang="0">
                    <a:pos x="13" y="163"/>
                  </a:cxn>
                  <a:cxn ang="0">
                    <a:pos x="27" y="146"/>
                  </a:cxn>
                  <a:cxn ang="0">
                    <a:pos x="25" y="145"/>
                  </a:cxn>
                  <a:cxn ang="0">
                    <a:pos x="4" y="130"/>
                  </a:cxn>
                  <a:cxn ang="0">
                    <a:pos x="0" y="105"/>
                  </a:cxn>
                  <a:cxn ang="0">
                    <a:pos x="14" y="88"/>
                  </a:cxn>
                  <a:cxn ang="0">
                    <a:pos x="37" y="80"/>
                  </a:cxn>
                  <a:cxn ang="0">
                    <a:pos x="66" y="68"/>
                  </a:cxn>
                  <a:cxn ang="0">
                    <a:pos x="139" y="33"/>
                  </a:cxn>
                  <a:cxn ang="0">
                    <a:pos x="176" y="5"/>
                  </a:cxn>
                  <a:cxn ang="0">
                    <a:pos x="186" y="0"/>
                  </a:cxn>
                  <a:cxn ang="0">
                    <a:pos x="191" y="12"/>
                  </a:cxn>
                  <a:cxn ang="0">
                    <a:pos x="191" y="12"/>
                  </a:cxn>
                </a:cxnLst>
                <a:rect l="0" t="0" r="r" b="b"/>
                <a:pathLst>
                  <a:path w="191" h="212">
                    <a:moveTo>
                      <a:pt x="191" y="12"/>
                    </a:moveTo>
                    <a:lnTo>
                      <a:pt x="176" y="40"/>
                    </a:lnTo>
                    <a:lnTo>
                      <a:pt x="153" y="61"/>
                    </a:lnTo>
                    <a:lnTo>
                      <a:pt x="117" y="87"/>
                    </a:lnTo>
                    <a:lnTo>
                      <a:pt x="100" y="98"/>
                    </a:lnTo>
                    <a:lnTo>
                      <a:pt x="77" y="107"/>
                    </a:lnTo>
                    <a:lnTo>
                      <a:pt x="50" y="120"/>
                    </a:lnTo>
                    <a:lnTo>
                      <a:pt x="67" y="153"/>
                    </a:lnTo>
                    <a:lnTo>
                      <a:pt x="61" y="167"/>
                    </a:lnTo>
                    <a:lnTo>
                      <a:pt x="37" y="201"/>
                    </a:lnTo>
                    <a:lnTo>
                      <a:pt x="27" y="212"/>
                    </a:lnTo>
                    <a:lnTo>
                      <a:pt x="13" y="212"/>
                    </a:lnTo>
                    <a:lnTo>
                      <a:pt x="3" y="187"/>
                    </a:lnTo>
                    <a:lnTo>
                      <a:pt x="13" y="163"/>
                    </a:lnTo>
                    <a:lnTo>
                      <a:pt x="27" y="146"/>
                    </a:lnTo>
                    <a:lnTo>
                      <a:pt x="25" y="145"/>
                    </a:lnTo>
                    <a:lnTo>
                      <a:pt x="4" y="130"/>
                    </a:lnTo>
                    <a:lnTo>
                      <a:pt x="0" y="105"/>
                    </a:lnTo>
                    <a:lnTo>
                      <a:pt x="14" y="88"/>
                    </a:lnTo>
                    <a:lnTo>
                      <a:pt x="37" y="80"/>
                    </a:lnTo>
                    <a:lnTo>
                      <a:pt x="66" y="68"/>
                    </a:lnTo>
                    <a:lnTo>
                      <a:pt x="139" y="33"/>
                    </a:lnTo>
                    <a:lnTo>
                      <a:pt x="176" y="5"/>
                    </a:lnTo>
                    <a:lnTo>
                      <a:pt x="186" y="0"/>
                    </a:lnTo>
                    <a:lnTo>
                      <a:pt x="191" y="12"/>
                    </a:lnTo>
                    <a:lnTo>
                      <a:pt x="191" y="12"/>
                    </a:lnTo>
                    <a:close/>
                  </a:path>
                </a:pathLst>
              </a:custGeom>
              <a:solidFill>
                <a:srgbClr val="000000"/>
              </a:solidFill>
              <a:ln w="9525">
                <a:noFill/>
                <a:round/>
                <a:headEnd/>
                <a:tailEnd/>
              </a:ln>
            </p:spPr>
            <p:txBody>
              <a:bodyPr/>
              <a:lstStyle/>
              <a:p>
                <a:endParaRPr lang="tr-TR"/>
              </a:p>
            </p:txBody>
          </p:sp>
          <p:sp>
            <p:nvSpPr>
              <p:cNvPr id="388455" name="Freeform 359"/>
              <p:cNvSpPr>
                <a:spLocks/>
              </p:cNvSpPr>
              <p:nvPr/>
            </p:nvSpPr>
            <p:spPr bwMode="auto">
              <a:xfrm>
                <a:off x="2842" y="2645"/>
                <a:ext cx="265" cy="232"/>
              </a:xfrm>
              <a:custGeom>
                <a:avLst/>
                <a:gdLst/>
                <a:ahLst/>
                <a:cxnLst>
                  <a:cxn ang="0">
                    <a:pos x="154" y="4"/>
                  </a:cxn>
                  <a:cxn ang="0">
                    <a:pos x="167" y="26"/>
                  </a:cxn>
                  <a:cxn ang="0">
                    <a:pos x="184" y="40"/>
                  </a:cxn>
                  <a:cxn ang="0">
                    <a:pos x="202" y="52"/>
                  </a:cxn>
                  <a:cxn ang="0">
                    <a:pos x="222" y="66"/>
                  </a:cxn>
                  <a:cxn ang="0">
                    <a:pos x="255" y="103"/>
                  </a:cxn>
                  <a:cxn ang="0">
                    <a:pos x="265" y="155"/>
                  </a:cxn>
                  <a:cxn ang="0">
                    <a:pos x="261" y="183"/>
                  </a:cxn>
                  <a:cxn ang="0">
                    <a:pos x="256" y="195"/>
                  </a:cxn>
                  <a:cxn ang="0">
                    <a:pos x="248" y="204"/>
                  </a:cxn>
                  <a:cxn ang="0">
                    <a:pos x="228" y="214"/>
                  </a:cxn>
                  <a:cxn ang="0">
                    <a:pos x="210" y="218"/>
                  </a:cxn>
                  <a:cxn ang="0">
                    <a:pos x="168" y="224"/>
                  </a:cxn>
                  <a:cxn ang="0">
                    <a:pos x="134" y="232"/>
                  </a:cxn>
                  <a:cxn ang="0">
                    <a:pos x="102" y="231"/>
                  </a:cxn>
                  <a:cxn ang="0">
                    <a:pos x="36" y="211"/>
                  </a:cxn>
                  <a:cxn ang="0">
                    <a:pos x="3" y="180"/>
                  </a:cxn>
                  <a:cxn ang="0">
                    <a:pos x="0" y="166"/>
                  </a:cxn>
                  <a:cxn ang="0">
                    <a:pos x="13" y="163"/>
                  </a:cxn>
                  <a:cxn ang="0">
                    <a:pos x="49" y="180"/>
                  </a:cxn>
                  <a:cxn ang="0">
                    <a:pos x="79" y="190"/>
                  </a:cxn>
                  <a:cxn ang="0">
                    <a:pos x="104" y="197"/>
                  </a:cxn>
                  <a:cxn ang="0">
                    <a:pos x="159" y="191"/>
                  </a:cxn>
                  <a:cxn ang="0">
                    <a:pos x="199" y="191"/>
                  </a:cxn>
                  <a:cxn ang="0">
                    <a:pos x="234" y="184"/>
                  </a:cxn>
                  <a:cxn ang="0">
                    <a:pos x="244" y="155"/>
                  </a:cxn>
                  <a:cxn ang="0">
                    <a:pos x="236" y="113"/>
                  </a:cxn>
                  <a:cxn ang="0">
                    <a:pos x="227" y="96"/>
                  </a:cxn>
                  <a:cxn ang="0">
                    <a:pos x="212" y="82"/>
                  </a:cxn>
                  <a:cxn ang="0">
                    <a:pos x="140" y="13"/>
                  </a:cxn>
                  <a:cxn ang="0">
                    <a:pos x="143" y="0"/>
                  </a:cxn>
                  <a:cxn ang="0">
                    <a:pos x="154" y="4"/>
                  </a:cxn>
                  <a:cxn ang="0">
                    <a:pos x="154" y="4"/>
                  </a:cxn>
                </a:cxnLst>
                <a:rect l="0" t="0" r="r" b="b"/>
                <a:pathLst>
                  <a:path w="265" h="232">
                    <a:moveTo>
                      <a:pt x="154" y="4"/>
                    </a:moveTo>
                    <a:lnTo>
                      <a:pt x="167" y="26"/>
                    </a:lnTo>
                    <a:lnTo>
                      <a:pt x="184" y="40"/>
                    </a:lnTo>
                    <a:lnTo>
                      <a:pt x="202" y="52"/>
                    </a:lnTo>
                    <a:lnTo>
                      <a:pt x="222" y="66"/>
                    </a:lnTo>
                    <a:lnTo>
                      <a:pt x="255" y="103"/>
                    </a:lnTo>
                    <a:lnTo>
                      <a:pt x="265" y="155"/>
                    </a:lnTo>
                    <a:lnTo>
                      <a:pt x="261" y="183"/>
                    </a:lnTo>
                    <a:lnTo>
                      <a:pt x="256" y="195"/>
                    </a:lnTo>
                    <a:lnTo>
                      <a:pt x="248" y="204"/>
                    </a:lnTo>
                    <a:lnTo>
                      <a:pt x="228" y="214"/>
                    </a:lnTo>
                    <a:lnTo>
                      <a:pt x="210" y="218"/>
                    </a:lnTo>
                    <a:lnTo>
                      <a:pt x="168" y="224"/>
                    </a:lnTo>
                    <a:lnTo>
                      <a:pt x="134" y="232"/>
                    </a:lnTo>
                    <a:lnTo>
                      <a:pt x="102" y="231"/>
                    </a:lnTo>
                    <a:lnTo>
                      <a:pt x="36" y="211"/>
                    </a:lnTo>
                    <a:lnTo>
                      <a:pt x="3" y="180"/>
                    </a:lnTo>
                    <a:lnTo>
                      <a:pt x="0" y="166"/>
                    </a:lnTo>
                    <a:lnTo>
                      <a:pt x="13" y="163"/>
                    </a:lnTo>
                    <a:lnTo>
                      <a:pt x="49" y="180"/>
                    </a:lnTo>
                    <a:lnTo>
                      <a:pt x="79" y="190"/>
                    </a:lnTo>
                    <a:lnTo>
                      <a:pt x="104" y="197"/>
                    </a:lnTo>
                    <a:lnTo>
                      <a:pt x="159" y="191"/>
                    </a:lnTo>
                    <a:lnTo>
                      <a:pt x="199" y="191"/>
                    </a:lnTo>
                    <a:lnTo>
                      <a:pt x="234" y="184"/>
                    </a:lnTo>
                    <a:lnTo>
                      <a:pt x="244" y="155"/>
                    </a:lnTo>
                    <a:lnTo>
                      <a:pt x="236" y="113"/>
                    </a:lnTo>
                    <a:lnTo>
                      <a:pt x="227" y="96"/>
                    </a:lnTo>
                    <a:lnTo>
                      <a:pt x="212" y="82"/>
                    </a:lnTo>
                    <a:lnTo>
                      <a:pt x="140" y="13"/>
                    </a:lnTo>
                    <a:lnTo>
                      <a:pt x="143" y="0"/>
                    </a:lnTo>
                    <a:lnTo>
                      <a:pt x="154" y="4"/>
                    </a:lnTo>
                    <a:lnTo>
                      <a:pt x="154" y="4"/>
                    </a:lnTo>
                    <a:close/>
                  </a:path>
                </a:pathLst>
              </a:custGeom>
              <a:solidFill>
                <a:srgbClr val="000000"/>
              </a:solidFill>
              <a:ln w="9525">
                <a:noFill/>
                <a:round/>
                <a:headEnd/>
                <a:tailEnd/>
              </a:ln>
            </p:spPr>
            <p:txBody>
              <a:bodyPr/>
              <a:lstStyle/>
              <a:p>
                <a:endParaRPr lang="tr-TR"/>
              </a:p>
            </p:txBody>
          </p:sp>
          <p:sp>
            <p:nvSpPr>
              <p:cNvPr id="388456" name="Freeform 360"/>
              <p:cNvSpPr>
                <a:spLocks/>
              </p:cNvSpPr>
              <p:nvPr/>
            </p:nvSpPr>
            <p:spPr bwMode="auto">
              <a:xfrm>
                <a:off x="2848" y="2816"/>
                <a:ext cx="26" cy="99"/>
              </a:xfrm>
              <a:custGeom>
                <a:avLst/>
                <a:gdLst/>
                <a:ahLst/>
                <a:cxnLst>
                  <a:cxn ang="0">
                    <a:pos x="18" y="6"/>
                  </a:cxn>
                  <a:cxn ang="0">
                    <a:pos x="26" y="52"/>
                  </a:cxn>
                  <a:cxn ang="0">
                    <a:pos x="15" y="95"/>
                  </a:cxn>
                  <a:cxn ang="0">
                    <a:pos x="4" y="99"/>
                  </a:cxn>
                  <a:cxn ang="0">
                    <a:pos x="0" y="87"/>
                  </a:cxn>
                  <a:cxn ang="0">
                    <a:pos x="10" y="50"/>
                  </a:cxn>
                  <a:cxn ang="0">
                    <a:pos x="1" y="12"/>
                  </a:cxn>
                  <a:cxn ang="0">
                    <a:pos x="8" y="0"/>
                  </a:cxn>
                  <a:cxn ang="0">
                    <a:pos x="18" y="6"/>
                  </a:cxn>
                  <a:cxn ang="0">
                    <a:pos x="18" y="6"/>
                  </a:cxn>
                </a:cxnLst>
                <a:rect l="0" t="0" r="r" b="b"/>
                <a:pathLst>
                  <a:path w="26" h="99">
                    <a:moveTo>
                      <a:pt x="18" y="6"/>
                    </a:moveTo>
                    <a:lnTo>
                      <a:pt x="26" y="52"/>
                    </a:lnTo>
                    <a:lnTo>
                      <a:pt x="15" y="95"/>
                    </a:lnTo>
                    <a:lnTo>
                      <a:pt x="4" y="99"/>
                    </a:lnTo>
                    <a:lnTo>
                      <a:pt x="0" y="87"/>
                    </a:lnTo>
                    <a:lnTo>
                      <a:pt x="10" y="50"/>
                    </a:lnTo>
                    <a:lnTo>
                      <a:pt x="1" y="12"/>
                    </a:lnTo>
                    <a:lnTo>
                      <a:pt x="8" y="0"/>
                    </a:lnTo>
                    <a:lnTo>
                      <a:pt x="18" y="6"/>
                    </a:lnTo>
                    <a:lnTo>
                      <a:pt x="18" y="6"/>
                    </a:lnTo>
                    <a:close/>
                  </a:path>
                </a:pathLst>
              </a:custGeom>
              <a:solidFill>
                <a:srgbClr val="000000"/>
              </a:solidFill>
              <a:ln w="9525">
                <a:noFill/>
                <a:round/>
                <a:headEnd/>
                <a:tailEnd/>
              </a:ln>
            </p:spPr>
            <p:txBody>
              <a:bodyPr/>
              <a:lstStyle/>
              <a:p>
                <a:endParaRPr lang="tr-TR"/>
              </a:p>
            </p:txBody>
          </p:sp>
          <p:sp>
            <p:nvSpPr>
              <p:cNvPr id="388457" name="Freeform 361"/>
              <p:cNvSpPr>
                <a:spLocks/>
              </p:cNvSpPr>
              <p:nvPr/>
            </p:nvSpPr>
            <p:spPr bwMode="auto">
              <a:xfrm>
                <a:off x="2853" y="2864"/>
                <a:ext cx="66" cy="51"/>
              </a:xfrm>
              <a:custGeom>
                <a:avLst/>
                <a:gdLst/>
                <a:ahLst/>
                <a:cxnLst>
                  <a:cxn ang="0">
                    <a:pos x="5" y="34"/>
                  </a:cxn>
                  <a:cxn ang="0">
                    <a:pos x="52" y="2"/>
                  </a:cxn>
                  <a:cxn ang="0">
                    <a:pos x="65" y="0"/>
                  </a:cxn>
                  <a:cxn ang="0">
                    <a:pos x="66" y="13"/>
                  </a:cxn>
                  <a:cxn ang="0">
                    <a:pos x="41" y="37"/>
                  </a:cxn>
                  <a:cxn ang="0">
                    <a:pos x="10" y="51"/>
                  </a:cxn>
                  <a:cxn ang="0">
                    <a:pos x="0" y="46"/>
                  </a:cxn>
                  <a:cxn ang="0">
                    <a:pos x="5" y="34"/>
                  </a:cxn>
                  <a:cxn ang="0">
                    <a:pos x="5" y="34"/>
                  </a:cxn>
                </a:cxnLst>
                <a:rect l="0" t="0" r="r" b="b"/>
                <a:pathLst>
                  <a:path w="66" h="51">
                    <a:moveTo>
                      <a:pt x="5" y="34"/>
                    </a:moveTo>
                    <a:lnTo>
                      <a:pt x="52" y="2"/>
                    </a:lnTo>
                    <a:lnTo>
                      <a:pt x="65" y="0"/>
                    </a:lnTo>
                    <a:lnTo>
                      <a:pt x="66" y="13"/>
                    </a:lnTo>
                    <a:lnTo>
                      <a:pt x="41" y="37"/>
                    </a:lnTo>
                    <a:lnTo>
                      <a:pt x="10" y="51"/>
                    </a:lnTo>
                    <a:lnTo>
                      <a:pt x="0" y="46"/>
                    </a:lnTo>
                    <a:lnTo>
                      <a:pt x="5" y="34"/>
                    </a:lnTo>
                    <a:lnTo>
                      <a:pt x="5" y="34"/>
                    </a:lnTo>
                    <a:close/>
                  </a:path>
                </a:pathLst>
              </a:custGeom>
              <a:solidFill>
                <a:srgbClr val="000000"/>
              </a:solidFill>
              <a:ln w="9525">
                <a:noFill/>
                <a:round/>
                <a:headEnd/>
                <a:tailEnd/>
              </a:ln>
            </p:spPr>
            <p:txBody>
              <a:bodyPr/>
              <a:lstStyle/>
              <a:p>
                <a:endParaRPr lang="tr-TR"/>
              </a:p>
            </p:txBody>
          </p:sp>
          <p:sp>
            <p:nvSpPr>
              <p:cNvPr id="388458" name="Freeform 362"/>
              <p:cNvSpPr>
                <a:spLocks/>
              </p:cNvSpPr>
              <p:nvPr/>
            </p:nvSpPr>
            <p:spPr bwMode="auto">
              <a:xfrm>
                <a:off x="2612" y="2816"/>
                <a:ext cx="349" cy="181"/>
              </a:xfrm>
              <a:custGeom>
                <a:avLst/>
                <a:gdLst/>
                <a:ahLst/>
                <a:cxnLst>
                  <a:cxn ang="0">
                    <a:pos x="194" y="18"/>
                  </a:cxn>
                  <a:cxn ang="0">
                    <a:pos x="162" y="32"/>
                  </a:cxn>
                  <a:cxn ang="0">
                    <a:pos x="135" y="43"/>
                  </a:cxn>
                  <a:cxn ang="0">
                    <a:pos x="108" y="54"/>
                  </a:cxn>
                  <a:cxn ang="0">
                    <a:pos x="77" y="61"/>
                  </a:cxn>
                  <a:cxn ang="0">
                    <a:pos x="45" y="64"/>
                  </a:cxn>
                  <a:cxn ang="0">
                    <a:pos x="23" y="81"/>
                  </a:cxn>
                  <a:cxn ang="0">
                    <a:pos x="18" y="104"/>
                  </a:cxn>
                  <a:cxn ang="0">
                    <a:pos x="26" y="126"/>
                  </a:cxn>
                  <a:cxn ang="0">
                    <a:pos x="37" y="134"/>
                  </a:cxn>
                  <a:cxn ang="0">
                    <a:pos x="49" y="138"/>
                  </a:cxn>
                  <a:cxn ang="0">
                    <a:pos x="79" y="138"/>
                  </a:cxn>
                  <a:cxn ang="0">
                    <a:pos x="140" y="133"/>
                  </a:cxn>
                  <a:cxn ang="0">
                    <a:pos x="178" y="142"/>
                  </a:cxn>
                  <a:cxn ang="0">
                    <a:pos x="216" y="150"/>
                  </a:cxn>
                  <a:cxn ang="0">
                    <a:pos x="269" y="148"/>
                  </a:cxn>
                  <a:cxn ang="0">
                    <a:pos x="303" y="126"/>
                  </a:cxn>
                  <a:cxn ang="0">
                    <a:pos x="316" y="113"/>
                  </a:cxn>
                  <a:cxn ang="0">
                    <a:pos x="338" y="103"/>
                  </a:cxn>
                  <a:cxn ang="0">
                    <a:pos x="349" y="108"/>
                  </a:cxn>
                  <a:cxn ang="0">
                    <a:pos x="345" y="119"/>
                  </a:cxn>
                  <a:cxn ang="0">
                    <a:pos x="323" y="136"/>
                  </a:cxn>
                  <a:cxn ang="0">
                    <a:pos x="304" y="151"/>
                  </a:cxn>
                  <a:cxn ang="0">
                    <a:pos x="284" y="166"/>
                  </a:cxn>
                  <a:cxn ang="0">
                    <a:pos x="260" y="178"/>
                  </a:cxn>
                  <a:cxn ang="0">
                    <a:pos x="233" y="181"/>
                  </a:cxn>
                  <a:cxn ang="0">
                    <a:pos x="207" y="177"/>
                  </a:cxn>
                  <a:cxn ang="0">
                    <a:pos x="115" y="172"/>
                  </a:cxn>
                  <a:cxn ang="0">
                    <a:pos x="60" y="165"/>
                  </a:cxn>
                  <a:cxn ang="0">
                    <a:pos x="14" y="139"/>
                  </a:cxn>
                  <a:cxn ang="0">
                    <a:pos x="0" y="107"/>
                  </a:cxn>
                  <a:cxn ang="0">
                    <a:pos x="7" y="73"/>
                  </a:cxn>
                  <a:cxn ang="0">
                    <a:pos x="19" y="57"/>
                  </a:cxn>
                  <a:cxn ang="0">
                    <a:pos x="35" y="49"/>
                  </a:cxn>
                  <a:cxn ang="0">
                    <a:pos x="74" y="43"/>
                  </a:cxn>
                  <a:cxn ang="0">
                    <a:pos x="131" y="26"/>
                  </a:cxn>
                  <a:cxn ang="0">
                    <a:pos x="157" y="14"/>
                  </a:cxn>
                  <a:cxn ang="0">
                    <a:pos x="189" y="0"/>
                  </a:cxn>
                  <a:cxn ang="0">
                    <a:pos x="199" y="6"/>
                  </a:cxn>
                  <a:cxn ang="0">
                    <a:pos x="194" y="18"/>
                  </a:cxn>
                  <a:cxn ang="0">
                    <a:pos x="194" y="18"/>
                  </a:cxn>
                </a:cxnLst>
                <a:rect l="0" t="0" r="r" b="b"/>
                <a:pathLst>
                  <a:path w="349" h="181">
                    <a:moveTo>
                      <a:pt x="194" y="18"/>
                    </a:moveTo>
                    <a:lnTo>
                      <a:pt x="162" y="32"/>
                    </a:lnTo>
                    <a:lnTo>
                      <a:pt x="135" y="43"/>
                    </a:lnTo>
                    <a:lnTo>
                      <a:pt x="108" y="54"/>
                    </a:lnTo>
                    <a:lnTo>
                      <a:pt x="77" y="61"/>
                    </a:lnTo>
                    <a:lnTo>
                      <a:pt x="45" y="64"/>
                    </a:lnTo>
                    <a:lnTo>
                      <a:pt x="23" y="81"/>
                    </a:lnTo>
                    <a:lnTo>
                      <a:pt x="18" y="104"/>
                    </a:lnTo>
                    <a:lnTo>
                      <a:pt x="26" y="126"/>
                    </a:lnTo>
                    <a:lnTo>
                      <a:pt x="37" y="134"/>
                    </a:lnTo>
                    <a:lnTo>
                      <a:pt x="49" y="138"/>
                    </a:lnTo>
                    <a:lnTo>
                      <a:pt x="79" y="138"/>
                    </a:lnTo>
                    <a:lnTo>
                      <a:pt x="140" y="133"/>
                    </a:lnTo>
                    <a:lnTo>
                      <a:pt x="178" y="142"/>
                    </a:lnTo>
                    <a:lnTo>
                      <a:pt x="216" y="150"/>
                    </a:lnTo>
                    <a:lnTo>
                      <a:pt x="269" y="148"/>
                    </a:lnTo>
                    <a:lnTo>
                      <a:pt x="303" y="126"/>
                    </a:lnTo>
                    <a:lnTo>
                      <a:pt x="316" y="113"/>
                    </a:lnTo>
                    <a:lnTo>
                      <a:pt x="338" y="103"/>
                    </a:lnTo>
                    <a:lnTo>
                      <a:pt x="349" y="108"/>
                    </a:lnTo>
                    <a:lnTo>
                      <a:pt x="345" y="119"/>
                    </a:lnTo>
                    <a:lnTo>
                      <a:pt x="323" y="136"/>
                    </a:lnTo>
                    <a:lnTo>
                      <a:pt x="304" y="151"/>
                    </a:lnTo>
                    <a:lnTo>
                      <a:pt x="284" y="166"/>
                    </a:lnTo>
                    <a:lnTo>
                      <a:pt x="260" y="178"/>
                    </a:lnTo>
                    <a:lnTo>
                      <a:pt x="233" y="181"/>
                    </a:lnTo>
                    <a:lnTo>
                      <a:pt x="207" y="177"/>
                    </a:lnTo>
                    <a:lnTo>
                      <a:pt x="115" y="172"/>
                    </a:lnTo>
                    <a:lnTo>
                      <a:pt x="60" y="165"/>
                    </a:lnTo>
                    <a:lnTo>
                      <a:pt x="14" y="139"/>
                    </a:lnTo>
                    <a:lnTo>
                      <a:pt x="0" y="107"/>
                    </a:lnTo>
                    <a:lnTo>
                      <a:pt x="7" y="73"/>
                    </a:lnTo>
                    <a:lnTo>
                      <a:pt x="19" y="57"/>
                    </a:lnTo>
                    <a:lnTo>
                      <a:pt x="35" y="49"/>
                    </a:lnTo>
                    <a:lnTo>
                      <a:pt x="74" y="43"/>
                    </a:lnTo>
                    <a:lnTo>
                      <a:pt x="131" y="26"/>
                    </a:lnTo>
                    <a:lnTo>
                      <a:pt x="157" y="14"/>
                    </a:lnTo>
                    <a:lnTo>
                      <a:pt x="189" y="0"/>
                    </a:lnTo>
                    <a:lnTo>
                      <a:pt x="199" y="6"/>
                    </a:lnTo>
                    <a:lnTo>
                      <a:pt x="194" y="18"/>
                    </a:lnTo>
                    <a:lnTo>
                      <a:pt x="194" y="18"/>
                    </a:lnTo>
                    <a:close/>
                  </a:path>
                </a:pathLst>
              </a:custGeom>
              <a:solidFill>
                <a:srgbClr val="000000"/>
              </a:solidFill>
              <a:ln w="9525">
                <a:noFill/>
                <a:round/>
                <a:headEnd/>
                <a:tailEnd/>
              </a:ln>
            </p:spPr>
            <p:txBody>
              <a:bodyPr/>
              <a:lstStyle/>
              <a:p>
                <a:endParaRPr lang="tr-TR"/>
              </a:p>
            </p:txBody>
          </p:sp>
          <p:sp>
            <p:nvSpPr>
              <p:cNvPr id="388459" name="Freeform 363"/>
              <p:cNvSpPr>
                <a:spLocks/>
              </p:cNvSpPr>
              <p:nvPr/>
            </p:nvSpPr>
            <p:spPr bwMode="auto">
              <a:xfrm>
                <a:off x="2724" y="2882"/>
                <a:ext cx="69" cy="94"/>
              </a:xfrm>
              <a:custGeom>
                <a:avLst/>
                <a:gdLst/>
                <a:ahLst/>
                <a:cxnLst>
                  <a:cxn ang="0">
                    <a:pos x="13" y="0"/>
                  </a:cxn>
                  <a:cxn ang="0">
                    <a:pos x="52" y="36"/>
                  </a:cxn>
                  <a:cxn ang="0">
                    <a:pos x="69" y="85"/>
                  </a:cxn>
                  <a:cxn ang="0">
                    <a:pos x="64" y="92"/>
                  </a:cxn>
                  <a:cxn ang="0">
                    <a:pos x="51" y="94"/>
                  </a:cxn>
                  <a:cxn ang="0">
                    <a:pos x="32" y="85"/>
                  </a:cxn>
                  <a:cxn ang="0">
                    <a:pos x="32" y="50"/>
                  </a:cxn>
                  <a:cxn ang="0">
                    <a:pos x="1" y="13"/>
                  </a:cxn>
                  <a:cxn ang="0">
                    <a:pos x="0" y="0"/>
                  </a:cxn>
                  <a:cxn ang="0">
                    <a:pos x="13" y="0"/>
                  </a:cxn>
                  <a:cxn ang="0">
                    <a:pos x="13" y="0"/>
                  </a:cxn>
                </a:cxnLst>
                <a:rect l="0" t="0" r="r" b="b"/>
                <a:pathLst>
                  <a:path w="69" h="94">
                    <a:moveTo>
                      <a:pt x="13" y="0"/>
                    </a:moveTo>
                    <a:lnTo>
                      <a:pt x="52" y="36"/>
                    </a:lnTo>
                    <a:lnTo>
                      <a:pt x="69" y="85"/>
                    </a:lnTo>
                    <a:lnTo>
                      <a:pt x="64" y="92"/>
                    </a:lnTo>
                    <a:lnTo>
                      <a:pt x="51" y="94"/>
                    </a:lnTo>
                    <a:lnTo>
                      <a:pt x="32" y="85"/>
                    </a:lnTo>
                    <a:lnTo>
                      <a:pt x="32" y="50"/>
                    </a:lnTo>
                    <a:lnTo>
                      <a:pt x="1" y="13"/>
                    </a:lnTo>
                    <a:lnTo>
                      <a:pt x="0" y="0"/>
                    </a:lnTo>
                    <a:lnTo>
                      <a:pt x="13" y="0"/>
                    </a:lnTo>
                    <a:lnTo>
                      <a:pt x="13" y="0"/>
                    </a:lnTo>
                    <a:close/>
                  </a:path>
                </a:pathLst>
              </a:custGeom>
              <a:solidFill>
                <a:srgbClr val="000000"/>
              </a:solidFill>
              <a:ln w="9525">
                <a:noFill/>
                <a:round/>
                <a:headEnd/>
                <a:tailEnd/>
              </a:ln>
            </p:spPr>
            <p:txBody>
              <a:bodyPr/>
              <a:lstStyle/>
              <a:p>
                <a:endParaRPr lang="tr-TR"/>
              </a:p>
            </p:txBody>
          </p:sp>
          <p:sp>
            <p:nvSpPr>
              <p:cNvPr id="388460" name="Freeform 364"/>
              <p:cNvSpPr>
                <a:spLocks/>
              </p:cNvSpPr>
              <p:nvPr/>
            </p:nvSpPr>
            <p:spPr bwMode="auto">
              <a:xfrm>
                <a:off x="2924" y="2859"/>
                <a:ext cx="140" cy="115"/>
              </a:xfrm>
              <a:custGeom>
                <a:avLst/>
                <a:gdLst/>
                <a:ahLst/>
                <a:cxnLst>
                  <a:cxn ang="0">
                    <a:pos x="11" y="72"/>
                  </a:cxn>
                  <a:cxn ang="0">
                    <a:pos x="47" y="87"/>
                  </a:cxn>
                  <a:cxn ang="0">
                    <a:pos x="84" y="70"/>
                  </a:cxn>
                  <a:cxn ang="0">
                    <a:pos x="116" y="46"/>
                  </a:cxn>
                  <a:cxn ang="0">
                    <a:pos x="106" y="13"/>
                  </a:cxn>
                  <a:cxn ang="0">
                    <a:pos x="111" y="0"/>
                  </a:cxn>
                  <a:cxn ang="0">
                    <a:pos x="123" y="6"/>
                  </a:cxn>
                  <a:cxn ang="0">
                    <a:pos x="138" y="42"/>
                  </a:cxn>
                  <a:cxn ang="0">
                    <a:pos x="140" y="59"/>
                  </a:cxn>
                  <a:cxn ang="0">
                    <a:pos x="124" y="77"/>
                  </a:cxn>
                  <a:cxn ang="0">
                    <a:pos x="96" y="94"/>
                  </a:cxn>
                  <a:cxn ang="0">
                    <a:pos x="66" y="107"/>
                  </a:cxn>
                  <a:cxn ang="0">
                    <a:pos x="43" y="115"/>
                  </a:cxn>
                  <a:cxn ang="0">
                    <a:pos x="25" y="112"/>
                  </a:cxn>
                  <a:cxn ang="0">
                    <a:pos x="5" y="101"/>
                  </a:cxn>
                  <a:cxn ang="0">
                    <a:pos x="0" y="83"/>
                  </a:cxn>
                  <a:cxn ang="0">
                    <a:pos x="4" y="73"/>
                  </a:cxn>
                  <a:cxn ang="0">
                    <a:pos x="11" y="72"/>
                  </a:cxn>
                  <a:cxn ang="0">
                    <a:pos x="11" y="72"/>
                  </a:cxn>
                </a:cxnLst>
                <a:rect l="0" t="0" r="r" b="b"/>
                <a:pathLst>
                  <a:path w="140" h="115">
                    <a:moveTo>
                      <a:pt x="11" y="72"/>
                    </a:moveTo>
                    <a:lnTo>
                      <a:pt x="47" y="87"/>
                    </a:lnTo>
                    <a:lnTo>
                      <a:pt x="84" y="70"/>
                    </a:lnTo>
                    <a:lnTo>
                      <a:pt x="116" y="46"/>
                    </a:lnTo>
                    <a:lnTo>
                      <a:pt x="106" y="13"/>
                    </a:lnTo>
                    <a:lnTo>
                      <a:pt x="111" y="0"/>
                    </a:lnTo>
                    <a:lnTo>
                      <a:pt x="123" y="6"/>
                    </a:lnTo>
                    <a:lnTo>
                      <a:pt x="138" y="42"/>
                    </a:lnTo>
                    <a:lnTo>
                      <a:pt x="140" y="59"/>
                    </a:lnTo>
                    <a:lnTo>
                      <a:pt x="124" y="77"/>
                    </a:lnTo>
                    <a:lnTo>
                      <a:pt x="96" y="94"/>
                    </a:lnTo>
                    <a:lnTo>
                      <a:pt x="66" y="107"/>
                    </a:lnTo>
                    <a:lnTo>
                      <a:pt x="43" y="115"/>
                    </a:lnTo>
                    <a:lnTo>
                      <a:pt x="25" y="112"/>
                    </a:lnTo>
                    <a:lnTo>
                      <a:pt x="5" y="101"/>
                    </a:lnTo>
                    <a:lnTo>
                      <a:pt x="0" y="83"/>
                    </a:lnTo>
                    <a:lnTo>
                      <a:pt x="4" y="73"/>
                    </a:lnTo>
                    <a:lnTo>
                      <a:pt x="11" y="72"/>
                    </a:lnTo>
                    <a:lnTo>
                      <a:pt x="11" y="72"/>
                    </a:lnTo>
                    <a:close/>
                  </a:path>
                </a:pathLst>
              </a:custGeom>
              <a:solidFill>
                <a:srgbClr val="000000"/>
              </a:solidFill>
              <a:ln w="9525">
                <a:noFill/>
                <a:round/>
                <a:headEnd/>
                <a:tailEnd/>
              </a:ln>
            </p:spPr>
            <p:txBody>
              <a:bodyPr/>
              <a:lstStyle/>
              <a:p>
                <a:endParaRPr lang="tr-TR"/>
              </a:p>
            </p:txBody>
          </p:sp>
          <p:sp>
            <p:nvSpPr>
              <p:cNvPr id="388461" name="Freeform 365"/>
              <p:cNvSpPr>
                <a:spLocks/>
              </p:cNvSpPr>
              <p:nvPr/>
            </p:nvSpPr>
            <p:spPr bwMode="auto">
              <a:xfrm>
                <a:off x="3103" y="2285"/>
                <a:ext cx="52" cy="429"/>
              </a:xfrm>
              <a:custGeom>
                <a:avLst/>
                <a:gdLst/>
                <a:ahLst/>
                <a:cxnLst>
                  <a:cxn ang="0">
                    <a:pos x="16" y="7"/>
                  </a:cxn>
                  <a:cxn ang="0">
                    <a:pos x="27" y="93"/>
                  </a:cxn>
                  <a:cxn ang="0">
                    <a:pos x="52" y="318"/>
                  </a:cxn>
                  <a:cxn ang="0">
                    <a:pos x="44" y="370"/>
                  </a:cxn>
                  <a:cxn ang="0">
                    <a:pos x="47" y="417"/>
                  </a:cxn>
                  <a:cxn ang="0">
                    <a:pos x="41" y="429"/>
                  </a:cxn>
                  <a:cxn ang="0">
                    <a:pos x="30" y="421"/>
                  </a:cxn>
                  <a:cxn ang="0">
                    <a:pos x="9" y="372"/>
                  </a:cxn>
                  <a:cxn ang="0">
                    <a:pos x="8" y="364"/>
                  </a:cxn>
                  <a:cxn ang="0">
                    <a:pos x="16" y="312"/>
                  </a:cxn>
                  <a:cxn ang="0">
                    <a:pos x="20" y="203"/>
                  </a:cxn>
                  <a:cxn ang="0">
                    <a:pos x="10" y="94"/>
                  </a:cxn>
                  <a:cxn ang="0">
                    <a:pos x="0" y="11"/>
                  </a:cxn>
                  <a:cxn ang="0">
                    <a:pos x="6" y="0"/>
                  </a:cxn>
                  <a:cxn ang="0">
                    <a:pos x="16" y="7"/>
                  </a:cxn>
                  <a:cxn ang="0">
                    <a:pos x="16" y="7"/>
                  </a:cxn>
                </a:cxnLst>
                <a:rect l="0" t="0" r="r" b="b"/>
                <a:pathLst>
                  <a:path w="52" h="429">
                    <a:moveTo>
                      <a:pt x="16" y="7"/>
                    </a:moveTo>
                    <a:lnTo>
                      <a:pt x="27" y="93"/>
                    </a:lnTo>
                    <a:lnTo>
                      <a:pt x="52" y="318"/>
                    </a:lnTo>
                    <a:lnTo>
                      <a:pt x="44" y="370"/>
                    </a:lnTo>
                    <a:lnTo>
                      <a:pt x="47" y="417"/>
                    </a:lnTo>
                    <a:lnTo>
                      <a:pt x="41" y="429"/>
                    </a:lnTo>
                    <a:lnTo>
                      <a:pt x="30" y="421"/>
                    </a:lnTo>
                    <a:lnTo>
                      <a:pt x="9" y="372"/>
                    </a:lnTo>
                    <a:lnTo>
                      <a:pt x="8" y="364"/>
                    </a:lnTo>
                    <a:lnTo>
                      <a:pt x="16" y="312"/>
                    </a:lnTo>
                    <a:lnTo>
                      <a:pt x="20" y="203"/>
                    </a:lnTo>
                    <a:lnTo>
                      <a:pt x="10" y="94"/>
                    </a:lnTo>
                    <a:lnTo>
                      <a:pt x="0" y="11"/>
                    </a:lnTo>
                    <a:lnTo>
                      <a:pt x="6" y="0"/>
                    </a:lnTo>
                    <a:lnTo>
                      <a:pt x="16" y="7"/>
                    </a:lnTo>
                    <a:lnTo>
                      <a:pt x="16" y="7"/>
                    </a:lnTo>
                    <a:close/>
                  </a:path>
                </a:pathLst>
              </a:custGeom>
              <a:solidFill>
                <a:srgbClr val="000000"/>
              </a:solidFill>
              <a:ln w="9525">
                <a:noFill/>
                <a:round/>
                <a:headEnd/>
                <a:tailEnd/>
              </a:ln>
            </p:spPr>
            <p:txBody>
              <a:bodyPr/>
              <a:lstStyle/>
              <a:p>
                <a:endParaRPr lang="tr-TR"/>
              </a:p>
            </p:txBody>
          </p:sp>
          <p:sp>
            <p:nvSpPr>
              <p:cNvPr id="388462" name="Freeform 366"/>
              <p:cNvSpPr>
                <a:spLocks/>
              </p:cNvSpPr>
              <p:nvPr/>
            </p:nvSpPr>
            <p:spPr bwMode="auto">
              <a:xfrm>
                <a:off x="3157" y="2708"/>
                <a:ext cx="302" cy="289"/>
              </a:xfrm>
              <a:custGeom>
                <a:avLst/>
                <a:gdLst/>
                <a:ahLst/>
                <a:cxnLst>
                  <a:cxn ang="0">
                    <a:pos x="21" y="8"/>
                  </a:cxn>
                  <a:cxn ang="0">
                    <a:pos x="23" y="24"/>
                  </a:cxn>
                  <a:cxn ang="0">
                    <a:pos x="46" y="42"/>
                  </a:cxn>
                  <a:cxn ang="0">
                    <a:pos x="68" y="52"/>
                  </a:cxn>
                  <a:cxn ang="0">
                    <a:pos x="121" y="66"/>
                  </a:cxn>
                  <a:cxn ang="0">
                    <a:pos x="182" y="112"/>
                  </a:cxn>
                  <a:cxn ang="0">
                    <a:pos x="184" y="153"/>
                  </a:cxn>
                  <a:cxn ang="0">
                    <a:pos x="190" y="169"/>
                  </a:cxn>
                  <a:cxn ang="0">
                    <a:pos x="202" y="181"/>
                  </a:cxn>
                  <a:cxn ang="0">
                    <a:pos x="232" y="194"/>
                  </a:cxn>
                  <a:cxn ang="0">
                    <a:pos x="293" y="227"/>
                  </a:cxn>
                  <a:cxn ang="0">
                    <a:pos x="302" y="265"/>
                  </a:cxn>
                  <a:cxn ang="0">
                    <a:pos x="300" y="280"/>
                  </a:cxn>
                  <a:cxn ang="0">
                    <a:pos x="291" y="289"/>
                  </a:cxn>
                  <a:cxn ang="0">
                    <a:pos x="279" y="288"/>
                  </a:cxn>
                  <a:cxn ang="0">
                    <a:pos x="270" y="275"/>
                  </a:cxn>
                  <a:cxn ang="0">
                    <a:pos x="261" y="245"/>
                  </a:cxn>
                  <a:cxn ang="0">
                    <a:pos x="248" y="231"/>
                  </a:cxn>
                  <a:cxn ang="0">
                    <a:pos x="233" y="220"/>
                  </a:cxn>
                  <a:cxn ang="0">
                    <a:pos x="201" y="206"/>
                  </a:cxn>
                  <a:cxn ang="0">
                    <a:pos x="173" y="191"/>
                  </a:cxn>
                  <a:cxn ang="0">
                    <a:pos x="156" y="161"/>
                  </a:cxn>
                  <a:cxn ang="0">
                    <a:pos x="155" y="118"/>
                  </a:cxn>
                  <a:cxn ang="0">
                    <a:pos x="140" y="94"/>
                  </a:cxn>
                  <a:cxn ang="0">
                    <a:pos x="116" y="83"/>
                  </a:cxn>
                  <a:cxn ang="0">
                    <a:pos x="59" y="67"/>
                  </a:cxn>
                  <a:cxn ang="0">
                    <a:pos x="10" y="34"/>
                  </a:cxn>
                  <a:cxn ang="0">
                    <a:pos x="0" y="17"/>
                  </a:cxn>
                  <a:cxn ang="0">
                    <a:pos x="0" y="8"/>
                  </a:cxn>
                  <a:cxn ang="0">
                    <a:pos x="7" y="0"/>
                  </a:cxn>
                  <a:cxn ang="0">
                    <a:pos x="21" y="8"/>
                  </a:cxn>
                  <a:cxn ang="0">
                    <a:pos x="21" y="8"/>
                  </a:cxn>
                </a:cxnLst>
                <a:rect l="0" t="0" r="r" b="b"/>
                <a:pathLst>
                  <a:path w="302" h="289">
                    <a:moveTo>
                      <a:pt x="21" y="8"/>
                    </a:moveTo>
                    <a:lnTo>
                      <a:pt x="23" y="24"/>
                    </a:lnTo>
                    <a:lnTo>
                      <a:pt x="46" y="42"/>
                    </a:lnTo>
                    <a:lnTo>
                      <a:pt x="68" y="52"/>
                    </a:lnTo>
                    <a:lnTo>
                      <a:pt x="121" y="66"/>
                    </a:lnTo>
                    <a:lnTo>
                      <a:pt x="182" y="112"/>
                    </a:lnTo>
                    <a:lnTo>
                      <a:pt x="184" y="153"/>
                    </a:lnTo>
                    <a:lnTo>
                      <a:pt x="190" y="169"/>
                    </a:lnTo>
                    <a:lnTo>
                      <a:pt x="202" y="181"/>
                    </a:lnTo>
                    <a:lnTo>
                      <a:pt x="232" y="194"/>
                    </a:lnTo>
                    <a:lnTo>
                      <a:pt x="293" y="227"/>
                    </a:lnTo>
                    <a:lnTo>
                      <a:pt x="302" y="265"/>
                    </a:lnTo>
                    <a:lnTo>
                      <a:pt x="300" y="280"/>
                    </a:lnTo>
                    <a:lnTo>
                      <a:pt x="291" y="289"/>
                    </a:lnTo>
                    <a:lnTo>
                      <a:pt x="279" y="288"/>
                    </a:lnTo>
                    <a:lnTo>
                      <a:pt x="270" y="275"/>
                    </a:lnTo>
                    <a:lnTo>
                      <a:pt x="261" y="245"/>
                    </a:lnTo>
                    <a:lnTo>
                      <a:pt x="248" y="231"/>
                    </a:lnTo>
                    <a:lnTo>
                      <a:pt x="233" y="220"/>
                    </a:lnTo>
                    <a:lnTo>
                      <a:pt x="201" y="206"/>
                    </a:lnTo>
                    <a:lnTo>
                      <a:pt x="173" y="191"/>
                    </a:lnTo>
                    <a:lnTo>
                      <a:pt x="156" y="161"/>
                    </a:lnTo>
                    <a:lnTo>
                      <a:pt x="155" y="118"/>
                    </a:lnTo>
                    <a:lnTo>
                      <a:pt x="140" y="94"/>
                    </a:lnTo>
                    <a:lnTo>
                      <a:pt x="116" y="83"/>
                    </a:lnTo>
                    <a:lnTo>
                      <a:pt x="59" y="67"/>
                    </a:lnTo>
                    <a:lnTo>
                      <a:pt x="10" y="34"/>
                    </a:lnTo>
                    <a:lnTo>
                      <a:pt x="0" y="17"/>
                    </a:lnTo>
                    <a:lnTo>
                      <a:pt x="0" y="8"/>
                    </a:lnTo>
                    <a:lnTo>
                      <a:pt x="7" y="0"/>
                    </a:lnTo>
                    <a:lnTo>
                      <a:pt x="21" y="8"/>
                    </a:lnTo>
                    <a:lnTo>
                      <a:pt x="21" y="8"/>
                    </a:lnTo>
                    <a:close/>
                  </a:path>
                </a:pathLst>
              </a:custGeom>
              <a:solidFill>
                <a:srgbClr val="000000"/>
              </a:solidFill>
              <a:ln w="9525">
                <a:noFill/>
                <a:round/>
                <a:headEnd/>
                <a:tailEnd/>
              </a:ln>
            </p:spPr>
            <p:txBody>
              <a:bodyPr/>
              <a:lstStyle/>
              <a:p>
                <a:endParaRPr lang="tr-TR"/>
              </a:p>
            </p:txBody>
          </p:sp>
          <p:sp>
            <p:nvSpPr>
              <p:cNvPr id="388463" name="Freeform 367"/>
              <p:cNvSpPr>
                <a:spLocks/>
              </p:cNvSpPr>
              <p:nvPr/>
            </p:nvSpPr>
            <p:spPr bwMode="auto">
              <a:xfrm>
                <a:off x="2563" y="3056"/>
                <a:ext cx="1188" cy="161"/>
              </a:xfrm>
              <a:custGeom>
                <a:avLst/>
                <a:gdLst/>
                <a:ahLst/>
                <a:cxnLst>
                  <a:cxn ang="0">
                    <a:pos x="167" y="2"/>
                  </a:cxn>
                  <a:cxn ang="0">
                    <a:pos x="431" y="10"/>
                  </a:cxn>
                  <a:cxn ang="0">
                    <a:pos x="438" y="24"/>
                  </a:cxn>
                  <a:cxn ang="0">
                    <a:pos x="417" y="38"/>
                  </a:cxn>
                  <a:cxn ang="0">
                    <a:pos x="304" y="59"/>
                  </a:cxn>
                  <a:cxn ang="0">
                    <a:pos x="221" y="88"/>
                  </a:cxn>
                  <a:cxn ang="0">
                    <a:pos x="390" y="57"/>
                  </a:cxn>
                  <a:cxn ang="0">
                    <a:pos x="559" y="46"/>
                  </a:cxn>
                  <a:cxn ang="0">
                    <a:pos x="639" y="54"/>
                  </a:cxn>
                  <a:cxn ang="0">
                    <a:pos x="644" y="82"/>
                  </a:cxn>
                  <a:cxn ang="0">
                    <a:pos x="559" y="119"/>
                  </a:cxn>
                  <a:cxn ang="0">
                    <a:pos x="813" y="126"/>
                  </a:cxn>
                  <a:cxn ang="0">
                    <a:pos x="1022" y="117"/>
                  </a:cxn>
                  <a:cxn ang="0">
                    <a:pos x="1026" y="99"/>
                  </a:cxn>
                  <a:cxn ang="0">
                    <a:pos x="982" y="86"/>
                  </a:cxn>
                  <a:cxn ang="0">
                    <a:pos x="1060" y="46"/>
                  </a:cxn>
                  <a:cxn ang="0">
                    <a:pos x="1171" y="82"/>
                  </a:cxn>
                  <a:cxn ang="0">
                    <a:pos x="1186" y="111"/>
                  </a:cxn>
                  <a:cxn ang="0">
                    <a:pos x="1155" y="133"/>
                  </a:cxn>
                  <a:cxn ang="0">
                    <a:pos x="1096" y="144"/>
                  </a:cxn>
                  <a:cxn ang="0">
                    <a:pos x="931" y="153"/>
                  </a:cxn>
                  <a:cxn ang="0">
                    <a:pos x="695" y="161"/>
                  </a:cxn>
                  <a:cxn ang="0">
                    <a:pos x="518" y="148"/>
                  </a:cxn>
                  <a:cxn ang="0">
                    <a:pos x="507" y="124"/>
                  </a:cxn>
                  <a:cxn ang="0">
                    <a:pos x="548" y="91"/>
                  </a:cxn>
                  <a:cxn ang="0">
                    <a:pos x="558" y="77"/>
                  </a:cxn>
                  <a:cxn ang="0">
                    <a:pos x="223" y="106"/>
                  </a:cxn>
                  <a:cxn ang="0">
                    <a:pos x="102" y="115"/>
                  </a:cxn>
                  <a:cxn ang="0">
                    <a:pos x="110" y="74"/>
                  </a:cxn>
                  <a:cxn ang="0">
                    <a:pos x="157" y="59"/>
                  </a:cxn>
                  <a:cxn ang="0">
                    <a:pos x="300" y="41"/>
                  </a:cxn>
                  <a:cxn ang="0">
                    <a:pos x="381" y="23"/>
                  </a:cxn>
                  <a:cxn ang="0">
                    <a:pos x="10" y="32"/>
                  </a:cxn>
                  <a:cxn ang="0">
                    <a:pos x="8" y="14"/>
                  </a:cxn>
                </a:cxnLst>
                <a:rect l="0" t="0" r="r" b="b"/>
                <a:pathLst>
                  <a:path w="1188" h="161">
                    <a:moveTo>
                      <a:pt x="8" y="14"/>
                    </a:moveTo>
                    <a:lnTo>
                      <a:pt x="167" y="2"/>
                    </a:lnTo>
                    <a:lnTo>
                      <a:pt x="328" y="0"/>
                    </a:lnTo>
                    <a:lnTo>
                      <a:pt x="431" y="10"/>
                    </a:lnTo>
                    <a:lnTo>
                      <a:pt x="439" y="14"/>
                    </a:lnTo>
                    <a:lnTo>
                      <a:pt x="438" y="24"/>
                    </a:lnTo>
                    <a:lnTo>
                      <a:pt x="429" y="34"/>
                    </a:lnTo>
                    <a:lnTo>
                      <a:pt x="417" y="38"/>
                    </a:lnTo>
                    <a:lnTo>
                      <a:pt x="389" y="41"/>
                    </a:lnTo>
                    <a:lnTo>
                      <a:pt x="304" y="59"/>
                    </a:lnTo>
                    <a:lnTo>
                      <a:pt x="155" y="86"/>
                    </a:lnTo>
                    <a:lnTo>
                      <a:pt x="221" y="88"/>
                    </a:lnTo>
                    <a:lnTo>
                      <a:pt x="336" y="67"/>
                    </a:lnTo>
                    <a:lnTo>
                      <a:pt x="390" y="57"/>
                    </a:lnTo>
                    <a:lnTo>
                      <a:pt x="452" y="46"/>
                    </a:lnTo>
                    <a:lnTo>
                      <a:pt x="559" y="46"/>
                    </a:lnTo>
                    <a:lnTo>
                      <a:pt x="595" y="51"/>
                    </a:lnTo>
                    <a:lnTo>
                      <a:pt x="639" y="54"/>
                    </a:lnTo>
                    <a:lnTo>
                      <a:pt x="653" y="65"/>
                    </a:lnTo>
                    <a:lnTo>
                      <a:pt x="644" y="82"/>
                    </a:lnTo>
                    <a:lnTo>
                      <a:pt x="617" y="96"/>
                    </a:lnTo>
                    <a:lnTo>
                      <a:pt x="559" y="119"/>
                    </a:lnTo>
                    <a:lnTo>
                      <a:pt x="696" y="131"/>
                    </a:lnTo>
                    <a:lnTo>
                      <a:pt x="813" y="126"/>
                    </a:lnTo>
                    <a:lnTo>
                      <a:pt x="929" y="114"/>
                    </a:lnTo>
                    <a:lnTo>
                      <a:pt x="1022" y="117"/>
                    </a:lnTo>
                    <a:lnTo>
                      <a:pt x="1039" y="108"/>
                    </a:lnTo>
                    <a:lnTo>
                      <a:pt x="1026" y="99"/>
                    </a:lnTo>
                    <a:lnTo>
                      <a:pt x="1001" y="91"/>
                    </a:lnTo>
                    <a:lnTo>
                      <a:pt x="982" y="86"/>
                    </a:lnTo>
                    <a:lnTo>
                      <a:pt x="1039" y="72"/>
                    </a:lnTo>
                    <a:lnTo>
                      <a:pt x="1060" y="46"/>
                    </a:lnTo>
                    <a:lnTo>
                      <a:pt x="1136" y="73"/>
                    </a:lnTo>
                    <a:lnTo>
                      <a:pt x="1171" y="82"/>
                    </a:lnTo>
                    <a:lnTo>
                      <a:pt x="1188" y="99"/>
                    </a:lnTo>
                    <a:lnTo>
                      <a:pt x="1186" y="111"/>
                    </a:lnTo>
                    <a:lnTo>
                      <a:pt x="1176" y="121"/>
                    </a:lnTo>
                    <a:lnTo>
                      <a:pt x="1155" y="133"/>
                    </a:lnTo>
                    <a:lnTo>
                      <a:pt x="1134" y="140"/>
                    </a:lnTo>
                    <a:lnTo>
                      <a:pt x="1096" y="144"/>
                    </a:lnTo>
                    <a:lnTo>
                      <a:pt x="1009" y="144"/>
                    </a:lnTo>
                    <a:lnTo>
                      <a:pt x="931" y="153"/>
                    </a:lnTo>
                    <a:lnTo>
                      <a:pt x="813" y="161"/>
                    </a:lnTo>
                    <a:lnTo>
                      <a:pt x="695" y="161"/>
                    </a:lnTo>
                    <a:lnTo>
                      <a:pt x="606" y="153"/>
                    </a:lnTo>
                    <a:lnTo>
                      <a:pt x="518" y="148"/>
                    </a:lnTo>
                    <a:lnTo>
                      <a:pt x="503" y="141"/>
                    </a:lnTo>
                    <a:lnTo>
                      <a:pt x="507" y="124"/>
                    </a:lnTo>
                    <a:lnTo>
                      <a:pt x="521" y="105"/>
                    </a:lnTo>
                    <a:lnTo>
                      <a:pt x="548" y="91"/>
                    </a:lnTo>
                    <a:lnTo>
                      <a:pt x="575" y="78"/>
                    </a:lnTo>
                    <a:lnTo>
                      <a:pt x="558" y="77"/>
                    </a:lnTo>
                    <a:lnTo>
                      <a:pt x="453" y="77"/>
                    </a:lnTo>
                    <a:lnTo>
                      <a:pt x="223" y="106"/>
                    </a:lnTo>
                    <a:lnTo>
                      <a:pt x="163" y="115"/>
                    </a:lnTo>
                    <a:lnTo>
                      <a:pt x="102" y="115"/>
                    </a:lnTo>
                    <a:lnTo>
                      <a:pt x="99" y="95"/>
                    </a:lnTo>
                    <a:lnTo>
                      <a:pt x="110" y="74"/>
                    </a:lnTo>
                    <a:lnTo>
                      <a:pt x="134" y="65"/>
                    </a:lnTo>
                    <a:lnTo>
                      <a:pt x="157" y="59"/>
                    </a:lnTo>
                    <a:lnTo>
                      <a:pt x="203" y="52"/>
                    </a:lnTo>
                    <a:lnTo>
                      <a:pt x="300" y="41"/>
                    </a:lnTo>
                    <a:lnTo>
                      <a:pt x="341" y="31"/>
                    </a:lnTo>
                    <a:lnTo>
                      <a:pt x="381" y="23"/>
                    </a:lnTo>
                    <a:lnTo>
                      <a:pt x="328" y="18"/>
                    </a:lnTo>
                    <a:lnTo>
                      <a:pt x="10" y="32"/>
                    </a:lnTo>
                    <a:lnTo>
                      <a:pt x="0" y="24"/>
                    </a:lnTo>
                    <a:lnTo>
                      <a:pt x="8" y="14"/>
                    </a:lnTo>
                    <a:lnTo>
                      <a:pt x="8" y="14"/>
                    </a:lnTo>
                    <a:close/>
                  </a:path>
                </a:pathLst>
              </a:custGeom>
              <a:solidFill>
                <a:srgbClr val="000000"/>
              </a:solidFill>
              <a:ln w="9525">
                <a:noFill/>
                <a:round/>
                <a:headEnd/>
                <a:tailEnd/>
              </a:ln>
            </p:spPr>
            <p:txBody>
              <a:bodyPr/>
              <a:lstStyle/>
              <a:p>
                <a:endParaRPr lang="tr-TR"/>
              </a:p>
            </p:txBody>
          </p:sp>
          <p:sp>
            <p:nvSpPr>
              <p:cNvPr id="388464" name="Freeform 368"/>
              <p:cNvSpPr>
                <a:spLocks/>
              </p:cNvSpPr>
              <p:nvPr/>
            </p:nvSpPr>
            <p:spPr bwMode="auto">
              <a:xfrm>
                <a:off x="2440" y="1935"/>
                <a:ext cx="45" cy="35"/>
              </a:xfrm>
              <a:custGeom>
                <a:avLst/>
                <a:gdLst/>
                <a:ahLst/>
                <a:cxnLst>
                  <a:cxn ang="0">
                    <a:pos x="41" y="19"/>
                  </a:cxn>
                  <a:cxn ang="0">
                    <a:pos x="14" y="35"/>
                  </a:cxn>
                  <a:cxn ang="0">
                    <a:pos x="0" y="29"/>
                  </a:cxn>
                  <a:cxn ang="0">
                    <a:pos x="4" y="15"/>
                  </a:cxn>
                  <a:cxn ang="0">
                    <a:pos x="32" y="0"/>
                  </a:cxn>
                  <a:cxn ang="0">
                    <a:pos x="45" y="5"/>
                  </a:cxn>
                  <a:cxn ang="0">
                    <a:pos x="41" y="19"/>
                  </a:cxn>
                  <a:cxn ang="0">
                    <a:pos x="41" y="19"/>
                  </a:cxn>
                </a:cxnLst>
                <a:rect l="0" t="0" r="r" b="b"/>
                <a:pathLst>
                  <a:path w="45" h="35">
                    <a:moveTo>
                      <a:pt x="41" y="19"/>
                    </a:moveTo>
                    <a:lnTo>
                      <a:pt x="14" y="35"/>
                    </a:lnTo>
                    <a:lnTo>
                      <a:pt x="0" y="29"/>
                    </a:lnTo>
                    <a:lnTo>
                      <a:pt x="4" y="15"/>
                    </a:lnTo>
                    <a:lnTo>
                      <a:pt x="32" y="0"/>
                    </a:lnTo>
                    <a:lnTo>
                      <a:pt x="45" y="5"/>
                    </a:lnTo>
                    <a:lnTo>
                      <a:pt x="41" y="19"/>
                    </a:lnTo>
                    <a:lnTo>
                      <a:pt x="41" y="19"/>
                    </a:lnTo>
                    <a:close/>
                  </a:path>
                </a:pathLst>
              </a:custGeom>
              <a:solidFill>
                <a:srgbClr val="000000"/>
              </a:solidFill>
              <a:ln w="9525">
                <a:noFill/>
                <a:round/>
                <a:headEnd/>
                <a:tailEnd/>
              </a:ln>
            </p:spPr>
            <p:txBody>
              <a:bodyPr/>
              <a:lstStyle/>
              <a:p>
                <a:endParaRPr lang="tr-TR"/>
              </a:p>
            </p:txBody>
          </p:sp>
          <p:sp>
            <p:nvSpPr>
              <p:cNvPr id="388465" name="Freeform 369"/>
              <p:cNvSpPr>
                <a:spLocks/>
              </p:cNvSpPr>
              <p:nvPr/>
            </p:nvSpPr>
            <p:spPr bwMode="auto">
              <a:xfrm>
                <a:off x="2499" y="2030"/>
                <a:ext cx="74" cy="63"/>
              </a:xfrm>
              <a:custGeom>
                <a:avLst/>
                <a:gdLst/>
                <a:ahLst/>
                <a:cxnLst>
                  <a:cxn ang="0">
                    <a:pos x="63" y="21"/>
                  </a:cxn>
                  <a:cxn ang="0">
                    <a:pos x="41" y="38"/>
                  </a:cxn>
                  <a:cxn ang="0">
                    <a:pos x="20" y="60"/>
                  </a:cxn>
                  <a:cxn ang="0">
                    <a:pos x="7" y="63"/>
                  </a:cxn>
                  <a:cxn ang="0">
                    <a:pos x="0" y="54"/>
                  </a:cxn>
                  <a:cxn ang="0">
                    <a:pos x="1" y="40"/>
                  </a:cxn>
                  <a:cxn ang="0">
                    <a:pos x="11" y="28"/>
                  </a:cxn>
                  <a:cxn ang="0">
                    <a:pos x="22" y="19"/>
                  </a:cxn>
                  <a:cxn ang="0">
                    <a:pos x="36" y="10"/>
                  </a:cxn>
                  <a:cxn ang="0">
                    <a:pos x="50" y="3"/>
                  </a:cxn>
                  <a:cxn ang="0">
                    <a:pos x="63" y="0"/>
                  </a:cxn>
                  <a:cxn ang="0">
                    <a:pos x="74" y="10"/>
                  </a:cxn>
                  <a:cxn ang="0">
                    <a:pos x="63" y="21"/>
                  </a:cxn>
                  <a:cxn ang="0">
                    <a:pos x="63" y="21"/>
                  </a:cxn>
                </a:cxnLst>
                <a:rect l="0" t="0" r="r" b="b"/>
                <a:pathLst>
                  <a:path w="74" h="63">
                    <a:moveTo>
                      <a:pt x="63" y="21"/>
                    </a:moveTo>
                    <a:lnTo>
                      <a:pt x="41" y="38"/>
                    </a:lnTo>
                    <a:lnTo>
                      <a:pt x="20" y="60"/>
                    </a:lnTo>
                    <a:lnTo>
                      <a:pt x="7" y="63"/>
                    </a:lnTo>
                    <a:lnTo>
                      <a:pt x="0" y="54"/>
                    </a:lnTo>
                    <a:lnTo>
                      <a:pt x="1" y="40"/>
                    </a:lnTo>
                    <a:lnTo>
                      <a:pt x="11" y="28"/>
                    </a:lnTo>
                    <a:lnTo>
                      <a:pt x="22" y="19"/>
                    </a:lnTo>
                    <a:lnTo>
                      <a:pt x="36" y="10"/>
                    </a:lnTo>
                    <a:lnTo>
                      <a:pt x="50" y="3"/>
                    </a:lnTo>
                    <a:lnTo>
                      <a:pt x="63" y="0"/>
                    </a:lnTo>
                    <a:lnTo>
                      <a:pt x="74" y="10"/>
                    </a:lnTo>
                    <a:lnTo>
                      <a:pt x="63" y="21"/>
                    </a:lnTo>
                    <a:lnTo>
                      <a:pt x="63" y="21"/>
                    </a:lnTo>
                    <a:close/>
                  </a:path>
                </a:pathLst>
              </a:custGeom>
              <a:solidFill>
                <a:srgbClr val="000000"/>
              </a:solidFill>
              <a:ln w="9525">
                <a:noFill/>
                <a:round/>
                <a:headEnd/>
                <a:tailEnd/>
              </a:ln>
            </p:spPr>
            <p:txBody>
              <a:bodyPr/>
              <a:lstStyle/>
              <a:p>
                <a:endParaRPr lang="tr-TR"/>
              </a:p>
            </p:txBody>
          </p:sp>
          <p:sp>
            <p:nvSpPr>
              <p:cNvPr id="388466" name="Freeform 370"/>
              <p:cNvSpPr>
                <a:spLocks/>
              </p:cNvSpPr>
              <p:nvPr/>
            </p:nvSpPr>
            <p:spPr bwMode="auto">
              <a:xfrm>
                <a:off x="2900" y="1177"/>
                <a:ext cx="30" cy="33"/>
              </a:xfrm>
              <a:custGeom>
                <a:avLst/>
                <a:gdLst/>
                <a:ahLst/>
                <a:cxnLst>
                  <a:cxn ang="0">
                    <a:pos x="30" y="13"/>
                  </a:cxn>
                  <a:cxn ang="0">
                    <a:pos x="27" y="26"/>
                  </a:cxn>
                  <a:cxn ang="0">
                    <a:pos x="17" y="33"/>
                  </a:cxn>
                  <a:cxn ang="0">
                    <a:pos x="9" y="28"/>
                  </a:cxn>
                  <a:cxn ang="0">
                    <a:pos x="0" y="17"/>
                  </a:cxn>
                  <a:cxn ang="0">
                    <a:pos x="9" y="4"/>
                  </a:cxn>
                  <a:cxn ang="0">
                    <a:pos x="22" y="0"/>
                  </a:cxn>
                  <a:cxn ang="0">
                    <a:pos x="30" y="13"/>
                  </a:cxn>
                  <a:cxn ang="0">
                    <a:pos x="30" y="13"/>
                  </a:cxn>
                </a:cxnLst>
                <a:rect l="0" t="0" r="r" b="b"/>
                <a:pathLst>
                  <a:path w="30" h="33">
                    <a:moveTo>
                      <a:pt x="30" y="13"/>
                    </a:moveTo>
                    <a:lnTo>
                      <a:pt x="27" y="26"/>
                    </a:lnTo>
                    <a:lnTo>
                      <a:pt x="17" y="33"/>
                    </a:lnTo>
                    <a:lnTo>
                      <a:pt x="9" y="28"/>
                    </a:lnTo>
                    <a:lnTo>
                      <a:pt x="0" y="17"/>
                    </a:lnTo>
                    <a:lnTo>
                      <a:pt x="9" y="4"/>
                    </a:lnTo>
                    <a:lnTo>
                      <a:pt x="22" y="0"/>
                    </a:lnTo>
                    <a:lnTo>
                      <a:pt x="30" y="13"/>
                    </a:lnTo>
                    <a:lnTo>
                      <a:pt x="30" y="13"/>
                    </a:lnTo>
                    <a:close/>
                  </a:path>
                </a:pathLst>
              </a:custGeom>
              <a:solidFill>
                <a:srgbClr val="000000"/>
              </a:solidFill>
              <a:ln w="9525">
                <a:noFill/>
                <a:round/>
                <a:headEnd/>
                <a:tailEnd/>
              </a:ln>
            </p:spPr>
            <p:txBody>
              <a:bodyPr/>
              <a:lstStyle/>
              <a:p>
                <a:endParaRPr lang="tr-TR"/>
              </a:p>
            </p:txBody>
          </p:sp>
          <p:sp>
            <p:nvSpPr>
              <p:cNvPr id="388467" name="Freeform 371"/>
              <p:cNvSpPr>
                <a:spLocks/>
              </p:cNvSpPr>
              <p:nvPr/>
            </p:nvSpPr>
            <p:spPr bwMode="auto">
              <a:xfrm>
                <a:off x="3400" y="2354"/>
                <a:ext cx="104" cy="258"/>
              </a:xfrm>
              <a:custGeom>
                <a:avLst/>
                <a:gdLst/>
                <a:ahLst/>
                <a:cxnLst>
                  <a:cxn ang="0">
                    <a:pos x="104" y="10"/>
                  </a:cxn>
                  <a:cxn ang="0">
                    <a:pos x="99" y="42"/>
                  </a:cxn>
                  <a:cxn ang="0">
                    <a:pos x="87" y="67"/>
                  </a:cxn>
                  <a:cxn ang="0">
                    <a:pos x="71" y="91"/>
                  </a:cxn>
                  <a:cxn ang="0">
                    <a:pos x="53" y="117"/>
                  </a:cxn>
                  <a:cxn ang="0">
                    <a:pos x="36" y="141"/>
                  </a:cxn>
                  <a:cxn ang="0">
                    <a:pos x="52" y="153"/>
                  </a:cxn>
                  <a:cxn ang="0">
                    <a:pos x="75" y="161"/>
                  </a:cxn>
                  <a:cxn ang="0">
                    <a:pos x="84" y="176"/>
                  </a:cxn>
                  <a:cxn ang="0">
                    <a:pos x="76" y="193"/>
                  </a:cxn>
                  <a:cxn ang="0">
                    <a:pos x="60" y="215"/>
                  </a:cxn>
                  <a:cxn ang="0">
                    <a:pos x="55" y="245"/>
                  </a:cxn>
                  <a:cxn ang="0">
                    <a:pos x="50" y="258"/>
                  </a:cxn>
                  <a:cxn ang="0">
                    <a:pos x="38" y="254"/>
                  </a:cxn>
                  <a:cxn ang="0">
                    <a:pos x="17" y="195"/>
                  </a:cxn>
                  <a:cxn ang="0">
                    <a:pos x="25" y="182"/>
                  </a:cxn>
                  <a:cxn ang="0">
                    <a:pos x="29" y="179"/>
                  </a:cxn>
                  <a:cxn ang="0">
                    <a:pos x="0" y="149"/>
                  </a:cxn>
                  <a:cxn ang="0">
                    <a:pos x="6" y="121"/>
                  </a:cxn>
                  <a:cxn ang="0">
                    <a:pos x="24" y="96"/>
                  </a:cxn>
                  <a:cxn ang="0">
                    <a:pos x="42" y="74"/>
                  </a:cxn>
                  <a:cxn ang="0">
                    <a:pos x="62" y="55"/>
                  </a:cxn>
                  <a:cxn ang="0">
                    <a:pos x="87" y="9"/>
                  </a:cxn>
                  <a:cxn ang="0">
                    <a:pos x="96" y="0"/>
                  </a:cxn>
                  <a:cxn ang="0">
                    <a:pos x="104" y="10"/>
                  </a:cxn>
                  <a:cxn ang="0">
                    <a:pos x="104" y="10"/>
                  </a:cxn>
                </a:cxnLst>
                <a:rect l="0" t="0" r="r" b="b"/>
                <a:pathLst>
                  <a:path w="104" h="258">
                    <a:moveTo>
                      <a:pt x="104" y="10"/>
                    </a:moveTo>
                    <a:lnTo>
                      <a:pt x="99" y="42"/>
                    </a:lnTo>
                    <a:lnTo>
                      <a:pt x="87" y="67"/>
                    </a:lnTo>
                    <a:lnTo>
                      <a:pt x="71" y="91"/>
                    </a:lnTo>
                    <a:lnTo>
                      <a:pt x="53" y="117"/>
                    </a:lnTo>
                    <a:lnTo>
                      <a:pt x="36" y="141"/>
                    </a:lnTo>
                    <a:lnTo>
                      <a:pt x="52" y="153"/>
                    </a:lnTo>
                    <a:lnTo>
                      <a:pt x="75" y="161"/>
                    </a:lnTo>
                    <a:lnTo>
                      <a:pt x="84" y="176"/>
                    </a:lnTo>
                    <a:lnTo>
                      <a:pt x="76" y="193"/>
                    </a:lnTo>
                    <a:lnTo>
                      <a:pt x="60" y="215"/>
                    </a:lnTo>
                    <a:lnTo>
                      <a:pt x="55" y="245"/>
                    </a:lnTo>
                    <a:lnTo>
                      <a:pt x="50" y="258"/>
                    </a:lnTo>
                    <a:lnTo>
                      <a:pt x="38" y="254"/>
                    </a:lnTo>
                    <a:lnTo>
                      <a:pt x="17" y="195"/>
                    </a:lnTo>
                    <a:lnTo>
                      <a:pt x="25" y="182"/>
                    </a:lnTo>
                    <a:lnTo>
                      <a:pt x="29" y="179"/>
                    </a:lnTo>
                    <a:lnTo>
                      <a:pt x="0" y="149"/>
                    </a:lnTo>
                    <a:lnTo>
                      <a:pt x="6" y="121"/>
                    </a:lnTo>
                    <a:lnTo>
                      <a:pt x="24" y="96"/>
                    </a:lnTo>
                    <a:lnTo>
                      <a:pt x="42" y="74"/>
                    </a:lnTo>
                    <a:lnTo>
                      <a:pt x="62" y="55"/>
                    </a:lnTo>
                    <a:lnTo>
                      <a:pt x="87" y="9"/>
                    </a:lnTo>
                    <a:lnTo>
                      <a:pt x="96" y="0"/>
                    </a:lnTo>
                    <a:lnTo>
                      <a:pt x="104" y="10"/>
                    </a:lnTo>
                    <a:lnTo>
                      <a:pt x="104" y="10"/>
                    </a:lnTo>
                    <a:close/>
                  </a:path>
                </a:pathLst>
              </a:custGeom>
              <a:solidFill>
                <a:srgbClr val="000000"/>
              </a:solidFill>
              <a:ln w="9525">
                <a:noFill/>
                <a:round/>
                <a:headEnd/>
                <a:tailEnd/>
              </a:ln>
            </p:spPr>
            <p:txBody>
              <a:bodyPr/>
              <a:lstStyle/>
              <a:p>
                <a:endParaRPr lang="tr-TR"/>
              </a:p>
            </p:txBody>
          </p:sp>
          <p:sp>
            <p:nvSpPr>
              <p:cNvPr id="388468" name="Freeform 372"/>
              <p:cNvSpPr>
                <a:spLocks/>
              </p:cNvSpPr>
              <p:nvPr/>
            </p:nvSpPr>
            <p:spPr bwMode="auto">
              <a:xfrm>
                <a:off x="3484" y="2592"/>
                <a:ext cx="181" cy="162"/>
              </a:xfrm>
              <a:custGeom>
                <a:avLst/>
                <a:gdLst/>
                <a:ahLst/>
                <a:cxnLst>
                  <a:cxn ang="0">
                    <a:pos x="13" y="0"/>
                  </a:cxn>
                  <a:cxn ang="0">
                    <a:pos x="33" y="13"/>
                  </a:cxn>
                  <a:cxn ang="0">
                    <a:pos x="54" y="21"/>
                  </a:cxn>
                  <a:cxn ang="0">
                    <a:pos x="97" y="35"/>
                  </a:cxn>
                  <a:cxn ang="0">
                    <a:pos x="147" y="69"/>
                  </a:cxn>
                  <a:cxn ang="0">
                    <a:pos x="181" y="120"/>
                  </a:cxn>
                  <a:cxn ang="0">
                    <a:pos x="179" y="147"/>
                  </a:cxn>
                  <a:cxn ang="0">
                    <a:pos x="176" y="157"/>
                  </a:cxn>
                  <a:cxn ang="0">
                    <a:pos x="169" y="162"/>
                  </a:cxn>
                  <a:cxn ang="0">
                    <a:pos x="154" y="151"/>
                  </a:cxn>
                  <a:cxn ang="0">
                    <a:pos x="146" y="131"/>
                  </a:cxn>
                  <a:cxn ang="0">
                    <a:pos x="136" y="106"/>
                  </a:cxn>
                  <a:cxn ang="0">
                    <a:pos x="125" y="85"/>
                  </a:cxn>
                  <a:cxn ang="0">
                    <a:pos x="111" y="68"/>
                  </a:cxn>
                  <a:cxn ang="0">
                    <a:pos x="90" y="53"/>
                  </a:cxn>
                  <a:cxn ang="0">
                    <a:pos x="3" y="17"/>
                  </a:cxn>
                  <a:cxn ang="0">
                    <a:pos x="0" y="3"/>
                  </a:cxn>
                  <a:cxn ang="0">
                    <a:pos x="13" y="0"/>
                  </a:cxn>
                  <a:cxn ang="0">
                    <a:pos x="13" y="0"/>
                  </a:cxn>
                </a:cxnLst>
                <a:rect l="0" t="0" r="r" b="b"/>
                <a:pathLst>
                  <a:path w="181" h="162">
                    <a:moveTo>
                      <a:pt x="13" y="0"/>
                    </a:moveTo>
                    <a:lnTo>
                      <a:pt x="33" y="13"/>
                    </a:lnTo>
                    <a:lnTo>
                      <a:pt x="54" y="21"/>
                    </a:lnTo>
                    <a:lnTo>
                      <a:pt x="97" y="35"/>
                    </a:lnTo>
                    <a:lnTo>
                      <a:pt x="147" y="69"/>
                    </a:lnTo>
                    <a:lnTo>
                      <a:pt x="181" y="120"/>
                    </a:lnTo>
                    <a:lnTo>
                      <a:pt x="179" y="147"/>
                    </a:lnTo>
                    <a:lnTo>
                      <a:pt x="176" y="157"/>
                    </a:lnTo>
                    <a:lnTo>
                      <a:pt x="169" y="162"/>
                    </a:lnTo>
                    <a:lnTo>
                      <a:pt x="154" y="151"/>
                    </a:lnTo>
                    <a:lnTo>
                      <a:pt x="146" y="131"/>
                    </a:lnTo>
                    <a:lnTo>
                      <a:pt x="136" y="106"/>
                    </a:lnTo>
                    <a:lnTo>
                      <a:pt x="125" y="85"/>
                    </a:lnTo>
                    <a:lnTo>
                      <a:pt x="111" y="68"/>
                    </a:lnTo>
                    <a:lnTo>
                      <a:pt x="90" y="53"/>
                    </a:lnTo>
                    <a:lnTo>
                      <a:pt x="3" y="17"/>
                    </a:lnTo>
                    <a:lnTo>
                      <a:pt x="0" y="3"/>
                    </a:lnTo>
                    <a:lnTo>
                      <a:pt x="13" y="0"/>
                    </a:lnTo>
                    <a:lnTo>
                      <a:pt x="13" y="0"/>
                    </a:lnTo>
                    <a:close/>
                  </a:path>
                </a:pathLst>
              </a:custGeom>
              <a:solidFill>
                <a:srgbClr val="000000"/>
              </a:solidFill>
              <a:ln w="9525">
                <a:noFill/>
                <a:round/>
                <a:headEnd/>
                <a:tailEnd/>
              </a:ln>
            </p:spPr>
            <p:txBody>
              <a:bodyPr/>
              <a:lstStyle/>
              <a:p>
                <a:endParaRPr lang="tr-TR"/>
              </a:p>
            </p:txBody>
          </p:sp>
          <p:sp>
            <p:nvSpPr>
              <p:cNvPr id="388469" name="Freeform 373"/>
              <p:cNvSpPr>
                <a:spLocks/>
              </p:cNvSpPr>
              <p:nvPr/>
            </p:nvSpPr>
            <p:spPr bwMode="auto">
              <a:xfrm>
                <a:off x="3486" y="2782"/>
                <a:ext cx="183" cy="230"/>
              </a:xfrm>
              <a:custGeom>
                <a:avLst/>
                <a:gdLst/>
                <a:ahLst/>
                <a:cxnLst>
                  <a:cxn ang="0">
                    <a:pos x="183" y="11"/>
                  </a:cxn>
                  <a:cxn ang="0">
                    <a:pos x="170" y="65"/>
                  </a:cxn>
                  <a:cxn ang="0">
                    <a:pos x="159" y="88"/>
                  </a:cxn>
                  <a:cxn ang="0">
                    <a:pos x="148" y="109"/>
                  </a:cxn>
                  <a:cxn ang="0">
                    <a:pos x="134" y="128"/>
                  </a:cxn>
                  <a:cxn ang="0">
                    <a:pos x="118" y="147"/>
                  </a:cxn>
                  <a:cxn ang="0">
                    <a:pos x="99" y="165"/>
                  </a:cxn>
                  <a:cxn ang="0">
                    <a:pos x="79" y="183"/>
                  </a:cxn>
                  <a:cxn ang="0">
                    <a:pos x="27" y="227"/>
                  </a:cxn>
                  <a:cxn ang="0">
                    <a:pos x="14" y="230"/>
                  </a:cxn>
                  <a:cxn ang="0">
                    <a:pos x="3" y="223"/>
                  </a:cxn>
                  <a:cxn ang="0">
                    <a:pos x="0" y="209"/>
                  </a:cxn>
                  <a:cxn ang="0">
                    <a:pos x="6" y="196"/>
                  </a:cxn>
                  <a:cxn ang="0">
                    <a:pos x="58" y="151"/>
                  </a:cxn>
                  <a:cxn ang="0">
                    <a:pos x="94" y="121"/>
                  </a:cxn>
                  <a:cxn ang="0">
                    <a:pos x="126" y="90"/>
                  </a:cxn>
                  <a:cxn ang="0">
                    <a:pos x="150" y="55"/>
                  </a:cxn>
                  <a:cxn ang="0">
                    <a:pos x="164" y="8"/>
                  </a:cxn>
                  <a:cxn ang="0">
                    <a:pos x="175" y="0"/>
                  </a:cxn>
                  <a:cxn ang="0">
                    <a:pos x="183" y="11"/>
                  </a:cxn>
                  <a:cxn ang="0">
                    <a:pos x="183" y="11"/>
                  </a:cxn>
                </a:cxnLst>
                <a:rect l="0" t="0" r="r" b="b"/>
                <a:pathLst>
                  <a:path w="183" h="230">
                    <a:moveTo>
                      <a:pt x="183" y="11"/>
                    </a:moveTo>
                    <a:lnTo>
                      <a:pt x="170" y="65"/>
                    </a:lnTo>
                    <a:lnTo>
                      <a:pt x="159" y="88"/>
                    </a:lnTo>
                    <a:lnTo>
                      <a:pt x="148" y="109"/>
                    </a:lnTo>
                    <a:lnTo>
                      <a:pt x="134" y="128"/>
                    </a:lnTo>
                    <a:lnTo>
                      <a:pt x="118" y="147"/>
                    </a:lnTo>
                    <a:lnTo>
                      <a:pt x="99" y="165"/>
                    </a:lnTo>
                    <a:lnTo>
                      <a:pt x="79" y="183"/>
                    </a:lnTo>
                    <a:lnTo>
                      <a:pt x="27" y="227"/>
                    </a:lnTo>
                    <a:lnTo>
                      <a:pt x="14" y="230"/>
                    </a:lnTo>
                    <a:lnTo>
                      <a:pt x="3" y="223"/>
                    </a:lnTo>
                    <a:lnTo>
                      <a:pt x="0" y="209"/>
                    </a:lnTo>
                    <a:lnTo>
                      <a:pt x="6" y="196"/>
                    </a:lnTo>
                    <a:lnTo>
                      <a:pt x="58" y="151"/>
                    </a:lnTo>
                    <a:lnTo>
                      <a:pt x="94" y="121"/>
                    </a:lnTo>
                    <a:lnTo>
                      <a:pt x="126" y="90"/>
                    </a:lnTo>
                    <a:lnTo>
                      <a:pt x="150" y="55"/>
                    </a:lnTo>
                    <a:lnTo>
                      <a:pt x="164" y="8"/>
                    </a:lnTo>
                    <a:lnTo>
                      <a:pt x="175" y="0"/>
                    </a:lnTo>
                    <a:lnTo>
                      <a:pt x="183" y="11"/>
                    </a:lnTo>
                    <a:lnTo>
                      <a:pt x="183" y="11"/>
                    </a:lnTo>
                    <a:close/>
                  </a:path>
                </a:pathLst>
              </a:custGeom>
              <a:solidFill>
                <a:srgbClr val="000000"/>
              </a:solidFill>
              <a:ln w="9525">
                <a:noFill/>
                <a:round/>
                <a:headEnd/>
                <a:tailEnd/>
              </a:ln>
            </p:spPr>
            <p:txBody>
              <a:bodyPr/>
              <a:lstStyle/>
              <a:p>
                <a:endParaRPr lang="tr-TR"/>
              </a:p>
            </p:txBody>
          </p:sp>
          <p:sp>
            <p:nvSpPr>
              <p:cNvPr id="388470" name="Freeform 374"/>
              <p:cNvSpPr>
                <a:spLocks/>
              </p:cNvSpPr>
              <p:nvPr/>
            </p:nvSpPr>
            <p:spPr bwMode="auto">
              <a:xfrm>
                <a:off x="3590" y="2888"/>
                <a:ext cx="87" cy="103"/>
              </a:xfrm>
              <a:custGeom>
                <a:avLst/>
                <a:gdLst/>
                <a:ahLst/>
                <a:cxnLst>
                  <a:cxn ang="0">
                    <a:pos x="13" y="25"/>
                  </a:cxn>
                  <a:cxn ang="0">
                    <a:pos x="49" y="67"/>
                  </a:cxn>
                  <a:cxn ang="0">
                    <a:pos x="70" y="8"/>
                  </a:cxn>
                  <a:cxn ang="0">
                    <a:pos x="74" y="1"/>
                  </a:cxn>
                  <a:cxn ang="0">
                    <a:pos x="81" y="0"/>
                  </a:cxn>
                  <a:cxn ang="0">
                    <a:pos x="87" y="12"/>
                  </a:cxn>
                  <a:cxn ang="0">
                    <a:pos x="76" y="56"/>
                  </a:cxn>
                  <a:cxn ang="0">
                    <a:pos x="57" y="96"/>
                  </a:cxn>
                  <a:cxn ang="0">
                    <a:pos x="47" y="103"/>
                  </a:cxn>
                  <a:cxn ang="0">
                    <a:pos x="39" y="94"/>
                  </a:cxn>
                  <a:cxn ang="0">
                    <a:pos x="24" y="64"/>
                  </a:cxn>
                  <a:cxn ang="0">
                    <a:pos x="0" y="40"/>
                  </a:cxn>
                  <a:cxn ang="0">
                    <a:pos x="0" y="26"/>
                  </a:cxn>
                  <a:cxn ang="0">
                    <a:pos x="13" y="25"/>
                  </a:cxn>
                  <a:cxn ang="0">
                    <a:pos x="13" y="25"/>
                  </a:cxn>
                </a:cxnLst>
                <a:rect l="0" t="0" r="r" b="b"/>
                <a:pathLst>
                  <a:path w="87" h="103">
                    <a:moveTo>
                      <a:pt x="13" y="25"/>
                    </a:moveTo>
                    <a:lnTo>
                      <a:pt x="49" y="67"/>
                    </a:lnTo>
                    <a:lnTo>
                      <a:pt x="70" y="8"/>
                    </a:lnTo>
                    <a:lnTo>
                      <a:pt x="74" y="1"/>
                    </a:lnTo>
                    <a:lnTo>
                      <a:pt x="81" y="0"/>
                    </a:lnTo>
                    <a:lnTo>
                      <a:pt x="87" y="12"/>
                    </a:lnTo>
                    <a:lnTo>
                      <a:pt x="76" y="56"/>
                    </a:lnTo>
                    <a:lnTo>
                      <a:pt x="57" y="96"/>
                    </a:lnTo>
                    <a:lnTo>
                      <a:pt x="47" y="103"/>
                    </a:lnTo>
                    <a:lnTo>
                      <a:pt x="39" y="94"/>
                    </a:lnTo>
                    <a:lnTo>
                      <a:pt x="24" y="64"/>
                    </a:lnTo>
                    <a:lnTo>
                      <a:pt x="0" y="40"/>
                    </a:lnTo>
                    <a:lnTo>
                      <a:pt x="0" y="26"/>
                    </a:lnTo>
                    <a:lnTo>
                      <a:pt x="13" y="25"/>
                    </a:lnTo>
                    <a:lnTo>
                      <a:pt x="13" y="25"/>
                    </a:lnTo>
                    <a:close/>
                  </a:path>
                </a:pathLst>
              </a:custGeom>
              <a:solidFill>
                <a:srgbClr val="000000"/>
              </a:solidFill>
              <a:ln w="9525">
                <a:noFill/>
                <a:round/>
                <a:headEnd/>
                <a:tailEnd/>
              </a:ln>
            </p:spPr>
            <p:txBody>
              <a:bodyPr/>
              <a:lstStyle/>
              <a:p>
                <a:endParaRPr lang="tr-TR"/>
              </a:p>
            </p:txBody>
          </p:sp>
          <p:sp>
            <p:nvSpPr>
              <p:cNvPr id="388471" name="Freeform 375"/>
              <p:cNvSpPr>
                <a:spLocks/>
              </p:cNvSpPr>
              <p:nvPr/>
            </p:nvSpPr>
            <p:spPr bwMode="auto">
              <a:xfrm>
                <a:off x="3688" y="2797"/>
                <a:ext cx="84" cy="112"/>
              </a:xfrm>
              <a:custGeom>
                <a:avLst/>
                <a:gdLst/>
                <a:ahLst/>
                <a:cxnLst>
                  <a:cxn ang="0">
                    <a:pos x="11" y="0"/>
                  </a:cxn>
                  <a:cxn ang="0">
                    <a:pos x="41" y="14"/>
                  </a:cxn>
                  <a:cxn ang="0">
                    <a:pos x="63" y="37"/>
                  </a:cxn>
                  <a:cxn ang="0">
                    <a:pos x="84" y="102"/>
                  </a:cxn>
                  <a:cxn ang="0">
                    <a:pos x="75" y="112"/>
                  </a:cxn>
                  <a:cxn ang="0">
                    <a:pos x="66" y="103"/>
                  </a:cxn>
                  <a:cxn ang="0">
                    <a:pos x="61" y="74"/>
                  </a:cxn>
                  <a:cxn ang="0">
                    <a:pos x="49" y="49"/>
                  </a:cxn>
                  <a:cxn ang="0">
                    <a:pos x="32" y="31"/>
                  </a:cxn>
                  <a:cxn ang="0">
                    <a:pos x="6" y="19"/>
                  </a:cxn>
                  <a:cxn ang="0">
                    <a:pos x="0" y="7"/>
                  </a:cxn>
                  <a:cxn ang="0">
                    <a:pos x="3" y="1"/>
                  </a:cxn>
                  <a:cxn ang="0">
                    <a:pos x="11" y="0"/>
                  </a:cxn>
                  <a:cxn ang="0">
                    <a:pos x="11" y="0"/>
                  </a:cxn>
                </a:cxnLst>
                <a:rect l="0" t="0" r="r" b="b"/>
                <a:pathLst>
                  <a:path w="84" h="112">
                    <a:moveTo>
                      <a:pt x="11" y="0"/>
                    </a:moveTo>
                    <a:lnTo>
                      <a:pt x="41" y="14"/>
                    </a:lnTo>
                    <a:lnTo>
                      <a:pt x="63" y="37"/>
                    </a:lnTo>
                    <a:lnTo>
                      <a:pt x="84" y="102"/>
                    </a:lnTo>
                    <a:lnTo>
                      <a:pt x="75" y="112"/>
                    </a:lnTo>
                    <a:lnTo>
                      <a:pt x="66" y="103"/>
                    </a:lnTo>
                    <a:lnTo>
                      <a:pt x="61" y="74"/>
                    </a:lnTo>
                    <a:lnTo>
                      <a:pt x="49" y="49"/>
                    </a:lnTo>
                    <a:lnTo>
                      <a:pt x="32" y="31"/>
                    </a:lnTo>
                    <a:lnTo>
                      <a:pt x="6" y="19"/>
                    </a:lnTo>
                    <a:lnTo>
                      <a:pt x="0" y="7"/>
                    </a:lnTo>
                    <a:lnTo>
                      <a:pt x="3" y="1"/>
                    </a:lnTo>
                    <a:lnTo>
                      <a:pt x="11" y="0"/>
                    </a:lnTo>
                    <a:lnTo>
                      <a:pt x="11" y="0"/>
                    </a:lnTo>
                    <a:close/>
                  </a:path>
                </a:pathLst>
              </a:custGeom>
              <a:solidFill>
                <a:srgbClr val="000000"/>
              </a:solidFill>
              <a:ln w="9525">
                <a:noFill/>
                <a:round/>
                <a:headEnd/>
                <a:tailEnd/>
              </a:ln>
            </p:spPr>
            <p:txBody>
              <a:bodyPr/>
              <a:lstStyle/>
              <a:p>
                <a:endParaRPr lang="tr-TR"/>
              </a:p>
            </p:txBody>
          </p:sp>
          <p:sp>
            <p:nvSpPr>
              <p:cNvPr id="388472" name="Freeform 376"/>
              <p:cNvSpPr>
                <a:spLocks/>
              </p:cNvSpPr>
              <p:nvPr/>
            </p:nvSpPr>
            <p:spPr bwMode="auto">
              <a:xfrm>
                <a:off x="3681" y="2920"/>
                <a:ext cx="93" cy="124"/>
              </a:xfrm>
              <a:custGeom>
                <a:avLst/>
                <a:gdLst/>
                <a:ahLst/>
                <a:cxnLst>
                  <a:cxn ang="0">
                    <a:pos x="93" y="11"/>
                  </a:cxn>
                  <a:cxn ang="0">
                    <a:pos x="86" y="55"/>
                  </a:cxn>
                  <a:cxn ang="0">
                    <a:pos x="70" y="100"/>
                  </a:cxn>
                  <a:cxn ang="0">
                    <a:pos x="64" y="116"/>
                  </a:cxn>
                  <a:cxn ang="0">
                    <a:pos x="54" y="124"/>
                  </a:cxn>
                  <a:cxn ang="0">
                    <a:pos x="32" y="118"/>
                  </a:cxn>
                  <a:cxn ang="0">
                    <a:pos x="9" y="112"/>
                  </a:cxn>
                  <a:cxn ang="0">
                    <a:pos x="0" y="102"/>
                  </a:cxn>
                  <a:cxn ang="0">
                    <a:pos x="9" y="93"/>
                  </a:cxn>
                  <a:cxn ang="0">
                    <a:pos x="51" y="92"/>
                  </a:cxn>
                  <a:cxn ang="0">
                    <a:pos x="71" y="8"/>
                  </a:cxn>
                  <a:cxn ang="0">
                    <a:pos x="83" y="0"/>
                  </a:cxn>
                  <a:cxn ang="0">
                    <a:pos x="93" y="11"/>
                  </a:cxn>
                  <a:cxn ang="0">
                    <a:pos x="93" y="11"/>
                  </a:cxn>
                </a:cxnLst>
                <a:rect l="0" t="0" r="r" b="b"/>
                <a:pathLst>
                  <a:path w="93" h="124">
                    <a:moveTo>
                      <a:pt x="93" y="11"/>
                    </a:moveTo>
                    <a:lnTo>
                      <a:pt x="86" y="55"/>
                    </a:lnTo>
                    <a:lnTo>
                      <a:pt x="70" y="100"/>
                    </a:lnTo>
                    <a:lnTo>
                      <a:pt x="64" y="116"/>
                    </a:lnTo>
                    <a:lnTo>
                      <a:pt x="54" y="124"/>
                    </a:lnTo>
                    <a:lnTo>
                      <a:pt x="32" y="118"/>
                    </a:lnTo>
                    <a:lnTo>
                      <a:pt x="9" y="112"/>
                    </a:lnTo>
                    <a:lnTo>
                      <a:pt x="0" y="102"/>
                    </a:lnTo>
                    <a:lnTo>
                      <a:pt x="9" y="93"/>
                    </a:lnTo>
                    <a:lnTo>
                      <a:pt x="51" y="92"/>
                    </a:lnTo>
                    <a:lnTo>
                      <a:pt x="71" y="8"/>
                    </a:lnTo>
                    <a:lnTo>
                      <a:pt x="83" y="0"/>
                    </a:lnTo>
                    <a:lnTo>
                      <a:pt x="93" y="11"/>
                    </a:lnTo>
                    <a:lnTo>
                      <a:pt x="93" y="11"/>
                    </a:lnTo>
                    <a:close/>
                  </a:path>
                </a:pathLst>
              </a:custGeom>
              <a:solidFill>
                <a:srgbClr val="000000"/>
              </a:solidFill>
              <a:ln w="9525">
                <a:noFill/>
                <a:round/>
                <a:headEnd/>
                <a:tailEnd/>
              </a:ln>
            </p:spPr>
            <p:txBody>
              <a:bodyPr/>
              <a:lstStyle/>
              <a:p>
                <a:endParaRPr lang="tr-TR"/>
              </a:p>
            </p:txBody>
          </p:sp>
          <p:sp>
            <p:nvSpPr>
              <p:cNvPr id="388473" name="Freeform 377"/>
              <p:cNvSpPr>
                <a:spLocks/>
              </p:cNvSpPr>
              <p:nvPr/>
            </p:nvSpPr>
            <p:spPr bwMode="auto">
              <a:xfrm>
                <a:off x="3614" y="2994"/>
                <a:ext cx="85" cy="132"/>
              </a:xfrm>
              <a:custGeom>
                <a:avLst/>
                <a:gdLst/>
                <a:ahLst/>
                <a:cxnLst>
                  <a:cxn ang="0">
                    <a:pos x="85" y="14"/>
                  </a:cxn>
                  <a:cxn ang="0">
                    <a:pos x="57" y="85"/>
                  </a:cxn>
                  <a:cxn ang="0">
                    <a:pos x="34" y="117"/>
                  </a:cxn>
                  <a:cxn ang="0">
                    <a:pos x="12" y="132"/>
                  </a:cxn>
                  <a:cxn ang="0">
                    <a:pos x="0" y="131"/>
                  </a:cxn>
                  <a:cxn ang="0">
                    <a:pos x="0" y="117"/>
                  </a:cxn>
                  <a:cxn ang="0">
                    <a:pos x="14" y="96"/>
                  </a:cxn>
                  <a:cxn ang="0">
                    <a:pos x="34" y="69"/>
                  </a:cxn>
                  <a:cxn ang="0">
                    <a:pos x="68" y="6"/>
                  </a:cxn>
                  <a:cxn ang="0">
                    <a:pos x="80" y="0"/>
                  </a:cxn>
                  <a:cxn ang="0">
                    <a:pos x="85" y="14"/>
                  </a:cxn>
                  <a:cxn ang="0">
                    <a:pos x="85" y="14"/>
                  </a:cxn>
                </a:cxnLst>
                <a:rect l="0" t="0" r="r" b="b"/>
                <a:pathLst>
                  <a:path w="85" h="132">
                    <a:moveTo>
                      <a:pt x="85" y="14"/>
                    </a:moveTo>
                    <a:lnTo>
                      <a:pt x="57" y="85"/>
                    </a:lnTo>
                    <a:lnTo>
                      <a:pt x="34" y="117"/>
                    </a:lnTo>
                    <a:lnTo>
                      <a:pt x="12" y="132"/>
                    </a:lnTo>
                    <a:lnTo>
                      <a:pt x="0" y="131"/>
                    </a:lnTo>
                    <a:lnTo>
                      <a:pt x="0" y="117"/>
                    </a:lnTo>
                    <a:lnTo>
                      <a:pt x="14" y="96"/>
                    </a:lnTo>
                    <a:lnTo>
                      <a:pt x="34" y="69"/>
                    </a:lnTo>
                    <a:lnTo>
                      <a:pt x="68" y="6"/>
                    </a:lnTo>
                    <a:lnTo>
                      <a:pt x="80" y="0"/>
                    </a:lnTo>
                    <a:lnTo>
                      <a:pt x="85" y="14"/>
                    </a:lnTo>
                    <a:lnTo>
                      <a:pt x="85" y="14"/>
                    </a:lnTo>
                    <a:close/>
                  </a:path>
                </a:pathLst>
              </a:custGeom>
              <a:solidFill>
                <a:srgbClr val="000000"/>
              </a:solidFill>
              <a:ln w="9525">
                <a:noFill/>
                <a:round/>
                <a:headEnd/>
                <a:tailEnd/>
              </a:ln>
            </p:spPr>
            <p:txBody>
              <a:bodyPr/>
              <a:lstStyle/>
              <a:p>
                <a:endParaRPr lang="tr-TR"/>
              </a:p>
            </p:txBody>
          </p:sp>
          <p:sp>
            <p:nvSpPr>
              <p:cNvPr id="388474" name="Freeform 378"/>
              <p:cNvSpPr>
                <a:spLocks/>
              </p:cNvSpPr>
              <p:nvPr/>
            </p:nvSpPr>
            <p:spPr bwMode="auto">
              <a:xfrm>
                <a:off x="3386" y="2998"/>
                <a:ext cx="236" cy="150"/>
              </a:xfrm>
              <a:custGeom>
                <a:avLst/>
                <a:gdLst/>
                <a:ahLst/>
                <a:cxnLst>
                  <a:cxn ang="0">
                    <a:pos x="118" y="17"/>
                  </a:cxn>
                  <a:cxn ang="0">
                    <a:pos x="32" y="56"/>
                  </a:cxn>
                  <a:cxn ang="0">
                    <a:pos x="23" y="73"/>
                  </a:cxn>
                  <a:cxn ang="0">
                    <a:pos x="22" y="95"/>
                  </a:cxn>
                  <a:cxn ang="0">
                    <a:pos x="58" y="110"/>
                  </a:cxn>
                  <a:cxn ang="0">
                    <a:pos x="91" y="119"/>
                  </a:cxn>
                  <a:cxn ang="0">
                    <a:pos x="166" y="126"/>
                  </a:cxn>
                  <a:cxn ang="0">
                    <a:pos x="226" y="124"/>
                  </a:cxn>
                  <a:cxn ang="0">
                    <a:pos x="236" y="132"/>
                  </a:cxn>
                  <a:cxn ang="0">
                    <a:pos x="228" y="143"/>
                  </a:cxn>
                  <a:cxn ang="0">
                    <a:pos x="165" y="150"/>
                  </a:cxn>
                  <a:cxn ang="0">
                    <a:pos x="82" y="142"/>
                  </a:cxn>
                  <a:cxn ang="0">
                    <a:pos x="6" y="114"/>
                  </a:cxn>
                  <a:cxn ang="0">
                    <a:pos x="0" y="103"/>
                  </a:cxn>
                  <a:cxn ang="0">
                    <a:pos x="4" y="68"/>
                  </a:cxn>
                  <a:cxn ang="0">
                    <a:pos x="10" y="52"/>
                  </a:cxn>
                  <a:cxn ang="0">
                    <a:pos x="21" y="40"/>
                  </a:cxn>
                  <a:cxn ang="0">
                    <a:pos x="43" y="26"/>
                  </a:cxn>
                  <a:cxn ang="0">
                    <a:pos x="63" y="19"/>
                  </a:cxn>
                  <a:cxn ang="0">
                    <a:pos x="109" y="0"/>
                  </a:cxn>
                  <a:cxn ang="0">
                    <a:pos x="121" y="4"/>
                  </a:cxn>
                  <a:cxn ang="0">
                    <a:pos x="118" y="17"/>
                  </a:cxn>
                  <a:cxn ang="0">
                    <a:pos x="118" y="17"/>
                  </a:cxn>
                </a:cxnLst>
                <a:rect l="0" t="0" r="r" b="b"/>
                <a:pathLst>
                  <a:path w="236" h="150">
                    <a:moveTo>
                      <a:pt x="118" y="17"/>
                    </a:moveTo>
                    <a:lnTo>
                      <a:pt x="32" y="56"/>
                    </a:lnTo>
                    <a:lnTo>
                      <a:pt x="23" y="73"/>
                    </a:lnTo>
                    <a:lnTo>
                      <a:pt x="22" y="95"/>
                    </a:lnTo>
                    <a:lnTo>
                      <a:pt x="58" y="110"/>
                    </a:lnTo>
                    <a:lnTo>
                      <a:pt x="91" y="119"/>
                    </a:lnTo>
                    <a:lnTo>
                      <a:pt x="166" y="126"/>
                    </a:lnTo>
                    <a:lnTo>
                      <a:pt x="226" y="124"/>
                    </a:lnTo>
                    <a:lnTo>
                      <a:pt x="236" y="132"/>
                    </a:lnTo>
                    <a:lnTo>
                      <a:pt x="228" y="143"/>
                    </a:lnTo>
                    <a:lnTo>
                      <a:pt x="165" y="150"/>
                    </a:lnTo>
                    <a:lnTo>
                      <a:pt x="82" y="142"/>
                    </a:lnTo>
                    <a:lnTo>
                      <a:pt x="6" y="114"/>
                    </a:lnTo>
                    <a:lnTo>
                      <a:pt x="0" y="103"/>
                    </a:lnTo>
                    <a:lnTo>
                      <a:pt x="4" y="68"/>
                    </a:lnTo>
                    <a:lnTo>
                      <a:pt x="10" y="52"/>
                    </a:lnTo>
                    <a:lnTo>
                      <a:pt x="21" y="40"/>
                    </a:lnTo>
                    <a:lnTo>
                      <a:pt x="43" y="26"/>
                    </a:lnTo>
                    <a:lnTo>
                      <a:pt x="63" y="19"/>
                    </a:lnTo>
                    <a:lnTo>
                      <a:pt x="109" y="0"/>
                    </a:lnTo>
                    <a:lnTo>
                      <a:pt x="121" y="4"/>
                    </a:lnTo>
                    <a:lnTo>
                      <a:pt x="118" y="17"/>
                    </a:lnTo>
                    <a:lnTo>
                      <a:pt x="118" y="17"/>
                    </a:lnTo>
                    <a:close/>
                  </a:path>
                </a:pathLst>
              </a:custGeom>
              <a:solidFill>
                <a:srgbClr val="000000"/>
              </a:solidFill>
              <a:ln w="9525">
                <a:noFill/>
                <a:round/>
                <a:headEnd/>
                <a:tailEnd/>
              </a:ln>
            </p:spPr>
            <p:txBody>
              <a:bodyPr/>
              <a:lstStyle/>
              <a:p>
                <a:endParaRPr lang="tr-TR"/>
              </a:p>
            </p:txBody>
          </p:sp>
          <p:sp>
            <p:nvSpPr>
              <p:cNvPr id="388475" name="Freeform 379"/>
              <p:cNvSpPr>
                <a:spLocks/>
              </p:cNvSpPr>
              <p:nvPr/>
            </p:nvSpPr>
            <p:spPr bwMode="auto">
              <a:xfrm>
                <a:off x="3486" y="3028"/>
                <a:ext cx="97" cy="112"/>
              </a:xfrm>
              <a:custGeom>
                <a:avLst/>
                <a:gdLst/>
                <a:ahLst/>
                <a:cxnLst>
                  <a:cxn ang="0">
                    <a:pos x="21" y="1"/>
                  </a:cxn>
                  <a:cxn ang="0">
                    <a:pos x="49" y="18"/>
                  </a:cxn>
                  <a:cxn ang="0">
                    <a:pos x="75" y="40"/>
                  </a:cxn>
                  <a:cxn ang="0">
                    <a:pos x="97" y="101"/>
                  </a:cxn>
                  <a:cxn ang="0">
                    <a:pos x="85" y="112"/>
                  </a:cxn>
                  <a:cxn ang="0">
                    <a:pos x="69" y="105"/>
                  </a:cxn>
                  <a:cxn ang="0">
                    <a:pos x="54" y="62"/>
                  </a:cxn>
                  <a:cxn ang="0">
                    <a:pos x="0" y="11"/>
                  </a:cxn>
                  <a:cxn ang="0">
                    <a:pos x="4" y="0"/>
                  </a:cxn>
                  <a:cxn ang="0">
                    <a:pos x="21" y="1"/>
                  </a:cxn>
                  <a:cxn ang="0">
                    <a:pos x="21" y="1"/>
                  </a:cxn>
                </a:cxnLst>
                <a:rect l="0" t="0" r="r" b="b"/>
                <a:pathLst>
                  <a:path w="97" h="112">
                    <a:moveTo>
                      <a:pt x="21" y="1"/>
                    </a:moveTo>
                    <a:lnTo>
                      <a:pt x="49" y="18"/>
                    </a:lnTo>
                    <a:lnTo>
                      <a:pt x="75" y="40"/>
                    </a:lnTo>
                    <a:lnTo>
                      <a:pt x="97" y="101"/>
                    </a:lnTo>
                    <a:lnTo>
                      <a:pt x="85" y="112"/>
                    </a:lnTo>
                    <a:lnTo>
                      <a:pt x="69" y="105"/>
                    </a:lnTo>
                    <a:lnTo>
                      <a:pt x="54" y="62"/>
                    </a:lnTo>
                    <a:lnTo>
                      <a:pt x="0" y="11"/>
                    </a:lnTo>
                    <a:lnTo>
                      <a:pt x="4" y="0"/>
                    </a:lnTo>
                    <a:lnTo>
                      <a:pt x="21" y="1"/>
                    </a:lnTo>
                    <a:lnTo>
                      <a:pt x="21" y="1"/>
                    </a:lnTo>
                    <a:close/>
                  </a:path>
                </a:pathLst>
              </a:custGeom>
              <a:solidFill>
                <a:srgbClr val="000000"/>
              </a:solidFill>
              <a:ln w="9525">
                <a:noFill/>
                <a:round/>
                <a:headEnd/>
                <a:tailEnd/>
              </a:ln>
            </p:spPr>
            <p:txBody>
              <a:bodyPr/>
              <a:lstStyle/>
              <a:p>
                <a:endParaRPr lang="tr-TR"/>
              </a:p>
            </p:txBody>
          </p:sp>
          <p:sp>
            <p:nvSpPr>
              <p:cNvPr id="388476" name="Freeform 380"/>
              <p:cNvSpPr>
                <a:spLocks/>
              </p:cNvSpPr>
              <p:nvPr/>
            </p:nvSpPr>
            <p:spPr bwMode="auto">
              <a:xfrm>
                <a:off x="2504" y="1851"/>
                <a:ext cx="342" cy="215"/>
              </a:xfrm>
              <a:custGeom>
                <a:avLst/>
                <a:gdLst/>
                <a:ahLst/>
                <a:cxnLst>
                  <a:cxn ang="0">
                    <a:pos x="19" y="104"/>
                  </a:cxn>
                  <a:cxn ang="0">
                    <a:pos x="32" y="133"/>
                  </a:cxn>
                  <a:cxn ang="0">
                    <a:pos x="44" y="160"/>
                  </a:cxn>
                  <a:cxn ang="0">
                    <a:pos x="59" y="181"/>
                  </a:cxn>
                  <a:cxn ang="0">
                    <a:pos x="82" y="185"/>
                  </a:cxn>
                  <a:cxn ang="0">
                    <a:pos x="144" y="156"/>
                  </a:cxn>
                  <a:cxn ang="0">
                    <a:pos x="170" y="137"/>
                  </a:cxn>
                  <a:cxn ang="0">
                    <a:pos x="201" y="113"/>
                  </a:cxn>
                  <a:cxn ang="0">
                    <a:pos x="223" y="97"/>
                  </a:cxn>
                  <a:cxn ang="0">
                    <a:pos x="248" y="84"/>
                  </a:cxn>
                  <a:cxn ang="0">
                    <a:pos x="296" y="65"/>
                  </a:cxn>
                  <a:cxn ang="0">
                    <a:pos x="315" y="41"/>
                  </a:cxn>
                  <a:cxn ang="0">
                    <a:pos x="322" y="9"/>
                  </a:cxn>
                  <a:cxn ang="0">
                    <a:pos x="326" y="1"/>
                  </a:cxn>
                  <a:cxn ang="0">
                    <a:pos x="334" y="0"/>
                  </a:cxn>
                  <a:cxn ang="0">
                    <a:pos x="342" y="12"/>
                  </a:cxn>
                  <a:cxn ang="0">
                    <a:pos x="339" y="63"/>
                  </a:cxn>
                  <a:cxn ang="0">
                    <a:pos x="334" y="83"/>
                  </a:cxn>
                  <a:cxn ang="0">
                    <a:pos x="318" y="100"/>
                  </a:cxn>
                  <a:cxn ang="0">
                    <a:pos x="265" y="123"/>
                  </a:cxn>
                  <a:cxn ang="0">
                    <a:pos x="226" y="147"/>
                  </a:cxn>
                  <a:cxn ang="0">
                    <a:pos x="208" y="160"/>
                  </a:cxn>
                  <a:cxn ang="0">
                    <a:pos x="190" y="171"/>
                  </a:cxn>
                  <a:cxn ang="0">
                    <a:pos x="153" y="189"/>
                  </a:cxn>
                  <a:cxn ang="0">
                    <a:pos x="114" y="203"/>
                  </a:cxn>
                  <a:cxn ang="0">
                    <a:pos x="74" y="215"/>
                  </a:cxn>
                  <a:cxn ang="0">
                    <a:pos x="47" y="210"/>
                  </a:cxn>
                  <a:cxn ang="0">
                    <a:pos x="30" y="185"/>
                  </a:cxn>
                  <a:cxn ang="0">
                    <a:pos x="16" y="150"/>
                  </a:cxn>
                  <a:cxn ang="0">
                    <a:pos x="0" y="115"/>
                  </a:cxn>
                  <a:cxn ang="0">
                    <a:pos x="5" y="101"/>
                  </a:cxn>
                  <a:cxn ang="0">
                    <a:pos x="19" y="104"/>
                  </a:cxn>
                  <a:cxn ang="0">
                    <a:pos x="19" y="104"/>
                  </a:cxn>
                </a:cxnLst>
                <a:rect l="0" t="0" r="r" b="b"/>
                <a:pathLst>
                  <a:path w="342" h="215">
                    <a:moveTo>
                      <a:pt x="19" y="104"/>
                    </a:moveTo>
                    <a:lnTo>
                      <a:pt x="32" y="133"/>
                    </a:lnTo>
                    <a:lnTo>
                      <a:pt x="44" y="160"/>
                    </a:lnTo>
                    <a:lnTo>
                      <a:pt x="59" y="181"/>
                    </a:lnTo>
                    <a:lnTo>
                      <a:pt x="82" y="185"/>
                    </a:lnTo>
                    <a:lnTo>
                      <a:pt x="144" y="156"/>
                    </a:lnTo>
                    <a:lnTo>
                      <a:pt x="170" y="137"/>
                    </a:lnTo>
                    <a:lnTo>
                      <a:pt x="201" y="113"/>
                    </a:lnTo>
                    <a:lnTo>
                      <a:pt x="223" y="97"/>
                    </a:lnTo>
                    <a:lnTo>
                      <a:pt x="248" y="84"/>
                    </a:lnTo>
                    <a:lnTo>
                      <a:pt x="296" y="65"/>
                    </a:lnTo>
                    <a:lnTo>
                      <a:pt x="315" y="41"/>
                    </a:lnTo>
                    <a:lnTo>
                      <a:pt x="322" y="9"/>
                    </a:lnTo>
                    <a:lnTo>
                      <a:pt x="326" y="1"/>
                    </a:lnTo>
                    <a:lnTo>
                      <a:pt x="334" y="0"/>
                    </a:lnTo>
                    <a:lnTo>
                      <a:pt x="342" y="12"/>
                    </a:lnTo>
                    <a:lnTo>
                      <a:pt x="339" y="63"/>
                    </a:lnTo>
                    <a:lnTo>
                      <a:pt x="334" y="83"/>
                    </a:lnTo>
                    <a:lnTo>
                      <a:pt x="318" y="100"/>
                    </a:lnTo>
                    <a:lnTo>
                      <a:pt x="265" y="123"/>
                    </a:lnTo>
                    <a:lnTo>
                      <a:pt x="226" y="147"/>
                    </a:lnTo>
                    <a:lnTo>
                      <a:pt x="208" y="160"/>
                    </a:lnTo>
                    <a:lnTo>
                      <a:pt x="190" y="171"/>
                    </a:lnTo>
                    <a:lnTo>
                      <a:pt x="153" y="189"/>
                    </a:lnTo>
                    <a:lnTo>
                      <a:pt x="114" y="203"/>
                    </a:lnTo>
                    <a:lnTo>
                      <a:pt x="74" y="215"/>
                    </a:lnTo>
                    <a:lnTo>
                      <a:pt x="47" y="210"/>
                    </a:lnTo>
                    <a:lnTo>
                      <a:pt x="30" y="185"/>
                    </a:lnTo>
                    <a:lnTo>
                      <a:pt x="16" y="150"/>
                    </a:lnTo>
                    <a:lnTo>
                      <a:pt x="0" y="115"/>
                    </a:lnTo>
                    <a:lnTo>
                      <a:pt x="5" y="101"/>
                    </a:lnTo>
                    <a:lnTo>
                      <a:pt x="19" y="104"/>
                    </a:lnTo>
                    <a:lnTo>
                      <a:pt x="19" y="104"/>
                    </a:lnTo>
                    <a:close/>
                  </a:path>
                </a:pathLst>
              </a:custGeom>
              <a:solidFill>
                <a:srgbClr val="000000"/>
              </a:solidFill>
              <a:ln w="9525">
                <a:noFill/>
                <a:round/>
                <a:headEnd/>
                <a:tailEnd/>
              </a:ln>
            </p:spPr>
            <p:txBody>
              <a:bodyPr/>
              <a:lstStyle/>
              <a:p>
                <a:endParaRPr lang="tr-TR"/>
              </a:p>
            </p:txBody>
          </p:sp>
          <p:sp>
            <p:nvSpPr>
              <p:cNvPr id="388477" name="Freeform 381"/>
              <p:cNvSpPr>
                <a:spLocks/>
              </p:cNvSpPr>
              <p:nvPr/>
            </p:nvSpPr>
            <p:spPr bwMode="auto">
              <a:xfrm>
                <a:off x="2796" y="1760"/>
                <a:ext cx="111" cy="273"/>
              </a:xfrm>
              <a:custGeom>
                <a:avLst/>
                <a:gdLst/>
                <a:ahLst/>
                <a:cxnLst>
                  <a:cxn ang="0">
                    <a:pos x="21" y="9"/>
                  </a:cxn>
                  <a:cxn ang="0">
                    <a:pos x="35" y="62"/>
                  </a:cxn>
                  <a:cxn ang="0">
                    <a:pos x="44" y="84"/>
                  </a:cxn>
                  <a:cxn ang="0">
                    <a:pos x="56" y="106"/>
                  </a:cxn>
                  <a:cxn ang="0">
                    <a:pos x="79" y="149"/>
                  </a:cxn>
                  <a:cxn ang="0">
                    <a:pos x="101" y="199"/>
                  </a:cxn>
                  <a:cxn ang="0">
                    <a:pos x="111" y="260"/>
                  </a:cxn>
                  <a:cxn ang="0">
                    <a:pos x="109" y="269"/>
                  </a:cxn>
                  <a:cxn ang="0">
                    <a:pos x="102" y="273"/>
                  </a:cxn>
                  <a:cxn ang="0">
                    <a:pos x="90" y="262"/>
                  </a:cxn>
                  <a:cxn ang="0">
                    <a:pos x="82" y="236"/>
                  </a:cxn>
                  <a:cxn ang="0">
                    <a:pos x="71" y="210"/>
                  </a:cxn>
                  <a:cxn ang="0">
                    <a:pos x="50" y="158"/>
                  </a:cxn>
                  <a:cxn ang="0">
                    <a:pos x="30" y="113"/>
                  </a:cxn>
                  <a:cxn ang="0">
                    <a:pos x="0" y="12"/>
                  </a:cxn>
                  <a:cxn ang="0">
                    <a:pos x="2" y="4"/>
                  </a:cxn>
                  <a:cxn ang="0">
                    <a:pos x="9" y="0"/>
                  </a:cxn>
                  <a:cxn ang="0">
                    <a:pos x="21" y="9"/>
                  </a:cxn>
                  <a:cxn ang="0">
                    <a:pos x="21" y="9"/>
                  </a:cxn>
                </a:cxnLst>
                <a:rect l="0" t="0" r="r" b="b"/>
                <a:pathLst>
                  <a:path w="111" h="273">
                    <a:moveTo>
                      <a:pt x="21" y="9"/>
                    </a:moveTo>
                    <a:lnTo>
                      <a:pt x="35" y="62"/>
                    </a:lnTo>
                    <a:lnTo>
                      <a:pt x="44" y="84"/>
                    </a:lnTo>
                    <a:lnTo>
                      <a:pt x="56" y="106"/>
                    </a:lnTo>
                    <a:lnTo>
                      <a:pt x="79" y="149"/>
                    </a:lnTo>
                    <a:lnTo>
                      <a:pt x="101" y="199"/>
                    </a:lnTo>
                    <a:lnTo>
                      <a:pt x="111" y="260"/>
                    </a:lnTo>
                    <a:lnTo>
                      <a:pt x="109" y="269"/>
                    </a:lnTo>
                    <a:lnTo>
                      <a:pt x="102" y="273"/>
                    </a:lnTo>
                    <a:lnTo>
                      <a:pt x="90" y="262"/>
                    </a:lnTo>
                    <a:lnTo>
                      <a:pt x="82" y="236"/>
                    </a:lnTo>
                    <a:lnTo>
                      <a:pt x="71" y="210"/>
                    </a:lnTo>
                    <a:lnTo>
                      <a:pt x="50" y="158"/>
                    </a:lnTo>
                    <a:lnTo>
                      <a:pt x="30" y="113"/>
                    </a:lnTo>
                    <a:lnTo>
                      <a:pt x="0" y="12"/>
                    </a:lnTo>
                    <a:lnTo>
                      <a:pt x="2" y="4"/>
                    </a:lnTo>
                    <a:lnTo>
                      <a:pt x="9" y="0"/>
                    </a:lnTo>
                    <a:lnTo>
                      <a:pt x="21" y="9"/>
                    </a:lnTo>
                    <a:lnTo>
                      <a:pt x="21" y="9"/>
                    </a:lnTo>
                    <a:close/>
                  </a:path>
                </a:pathLst>
              </a:custGeom>
              <a:solidFill>
                <a:srgbClr val="000000"/>
              </a:solidFill>
              <a:ln w="9525">
                <a:noFill/>
                <a:round/>
                <a:headEnd/>
                <a:tailEnd/>
              </a:ln>
            </p:spPr>
            <p:txBody>
              <a:bodyPr/>
              <a:lstStyle/>
              <a:p>
                <a:endParaRPr lang="tr-TR"/>
              </a:p>
            </p:txBody>
          </p:sp>
        </p:grpSp>
        <p:grpSp>
          <p:nvGrpSpPr>
            <p:cNvPr id="10" name="Group 382"/>
            <p:cNvGrpSpPr>
              <a:grpSpLocks/>
            </p:cNvGrpSpPr>
            <p:nvPr/>
          </p:nvGrpSpPr>
          <p:grpSpPr bwMode="auto">
            <a:xfrm>
              <a:off x="2640" y="3101"/>
              <a:ext cx="1056" cy="144"/>
              <a:chOff x="672" y="3216"/>
              <a:chExt cx="1056" cy="144"/>
            </a:xfrm>
          </p:grpSpPr>
          <p:sp>
            <p:nvSpPr>
              <p:cNvPr id="388479" name="Oval 383"/>
              <p:cNvSpPr>
                <a:spLocks noChangeArrowheads="1"/>
              </p:cNvSpPr>
              <p:nvPr/>
            </p:nvSpPr>
            <p:spPr bwMode="auto">
              <a:xfrm>
                <a:off x="672" y="3216"/>
                <a:ext cx="144" cy="144"/>
              </a:xfrm>
              <a:prstGeom prst="ellipse">
                <a:avLst/>
              </a:prstGeom>
              <a:noFill/>
              <a:ln w="19050">
                <a:solidFill>
                  <a:schemeClr val="tx1"/>
                </a:solidFill>
                <a:miter lim="800000"/>
                <a:headEnd/>
                <a:tailEnd/>
              </a:ln>
              <a:effectLst/>
            </p:spPr>
            <p:txBody>
              <a:bodyPr wrap="none" anchor="ctr"/>
              <a:lstStyle/>
              <a:p>
                <a:endParaRPr lang="tr-TR"/>
              </a:p>
            </p:txBody>
          </p:sp>
          <p:sp>
            <p:nvSpPr>
              <p:cNvPr id="388480" name="Line 384"/>
              <p:cNvSpPr>
                <a:spLocks noChangeShapeType="1"/>
              </p:cNvSpPr>
              <p:nvPr/>
            </p:nvSpPr>
            <p:spPr bwMode="auto">
              <a:xfrm>
                <a:off x="816" y="3292"/>
                <a:ext cx="768" cy="0"/>
              </a:xfrm>
              <a:prstGeom prst="line">
                <a:avLst/>
              </a:prstGeom>
              <a:noFill/>
              <a:ln w="19050">
                <a:solidFill>
                  <a:schemeClr val="tx1"/>
                </a:solidFill>
                <a:miter lim="800000"/>
                <a:headEnd/>
                <a:tailEnd/>
              </a:ln>
              <a:effectLst/>
            </p:spPr>
            <p:txBody>
              <a:bodyPr/>
              <a:lstStyle/>
              <a:p>
                <a:endParaRPr lang="tr-TR"/>
              </a:p>
            </p:txBody>
          </p:sp>
          <p:sp>
            <p:nvSpPr>
              <p:cNvPr id="388481" name="Oval 385"/>
              <p:cNvSpPr>
                <a:spLocks noChangeArrowheads="1"/>
              </p:cNvSpPr>
              <p:nvPr/>
            </p:nvSpPr>
            <p:spPr bwMode="auto">
              <a:xfrm>
                <a:off x="1584" y="3216"/>
                <a:ext cx="144" cy="144"/>
              </a:xfrm>
              <a:prstGeom prst="ellipse">
                <a:avLst/>
              </a:prstGeom>
              <a:noFill/>
              <a:ln w="19050">
                <a:solidFill>
                  <a:schemeClr val="tx1"/>
                </a:solidFill>
                <a:miter lim="800000"/>
                <a:headEnd/>
                <a:tailEnd/>
              </a:ln>
              <a:effectLst/>
            </p:spPr>
            <p:txBody>
              <a:bodyPr wrap="none" anchor="ctr"/>
              <a:lstStyle/>
              <a:p>
                <a:endParaRPr lang="tr-TR"/>
              </a:p>
            </p:txBody>
          </p:sp>
        </p:grpSp>
      </p:grpSp>
      <p:sp>
        <p:nvSpPr>
          <p:cNvPr id="388483" name="Rectangle 387"/>
          <p:cNvSpPr>
            <a:spLocks noChangeArrowheads="1"/>
          </p:cNvSpPr>
          <p:nvPr/>
        </p:nvSpPr>
        <p:spPr bwMode="auto">
          <a:xfrm>
            <a:off x="914400" y="4551363"/>
            <a:ext cx="2057400" cy="858837"/>
          </a:xfrm>
          <a:prstGeom prst="rect">
            <a:avLst/>
          </a:prstGeom>
          <a:solidFill>
            <a:schemeClr val="accent2"/>
          </a:solidFill>
          <a:ln w="9525">
            <a:noFill/>
            <a:miter lim="800000"/>
            <a:headEnd/>
            <a:tailEnd/>
          </a:ln>
          <a:effectLst/>
        </p:spPr>
        <p:txBody>
          <a:bodyPr wrap="none" anchor="ctr"/>
          <a:lstStyle/>
          <a:p>
            <a:endParaRPr lang="tr-TR"/>
          </a:p>
        </p:txBody>
      </p:sp>
      <p:sp>
        <p:nvSpPr>
          <p:cNvPr id="388486" name="Rectangle 390"/>
          <p:cNvSpPr>
            <a:spLocks noChangeArrowheads="1"/>
          </p:cNvSpPr>
          <p:nvPr/>
        </p:nvSpPr>
        <p:spPr bwMode="auto">
          <a:xfrm>
            <a:off x="4038600" y="4557713"/>
            <a:ext cx="2057400" cy="858837"/>
          </a:xfrm>
          <a:prstGeom prst="rect">
            <a:avLst/>
          </a:prstGeom>
          <a:solidFill>
            <a:schemeClr val="accent2"/>
          </a:solidFill>
          <a:ln w="9525">
            <a:noFill/>
            <a:miter lim="800000"/>
            <a:headEnd/>
            <a:tailEnd/>
          </a:ln>
          <a:effectLst/>
        </p:spPr>
        <p:txBody>
          <a:bodyPr wrap="none" anchor="ctr"/>
          <a:lstStyle/>
          <a:p>
            <a:endParaRPr lang="tr-TR"/>
          </a:p>
        </p:txBody>
      </p:sp>
      <p:sp>
        <p:nvSpPr>
          <p:cNvPr id="342" name="341 Metin kutusu"/>
          <p:cNvSpPr txBox="1"/>
          <p:nvPr/>
        </p:nvSpPr>
        <p:spPr>
          <a:xfrm>
            <a:off x="6876256" y="6488668"/>
            <a:ext cx="1934569" cy="369332"/>
          </a:xfrm>
          <a:prstGeom prst="rect">
            <a:avLst/>
          </a:prstGeom>
          <a:noFill/>
        </p:spPr>
        <p:txBody>
          <a:bodyPr wrap="none" rtlCol="0">
            <a:spAutoFit/>
          </a:bodyPr>
          <a:lstStyle/>
          <a:p>
            <a:r>
              <a:rPr lang="tr-TR" dirty="0" smtClean="0"/>
              <a:t>(</a:t>
            </a:r>
            <a:r>
              <a:rPr lang="tr-TR" dirty="0" err="1" smtClean="0"/>
              <a:t>Ulugergerli</a:t>
            </a:r>
            <a:r>
              <a:rPr lang="tr-TR" dirty="0" smtClean="0"/>
              <a:t>, 2003)</a:t>
            </a:r>
            <a:endParaRPr lang="tr-TR" dirty="0"/>
          </a:p>
        </p:txBody>
      </p:sp>
      <p:sp>
        <p:nvSpPr>
          <p:cNvPr id="346" name="345 Başlık"/>
          <p:cNvSpPr>
            <a:spLocks noGrp="1"/>
          </p:cNvSpPr>
          <p:nvPr>
            <p:ph type="title"/>
          </p:nvPr>
        </p:nvSpPr>
        <p:spPr>
          <a:xfrm>
            <a:off x="457200" y="274638"/>
            <a:ext cx="8229600" cy="922114"/>
          </a:xfrm>
        </p:spPr>
        <p:txBody>
          <a:bodyPr/>
          <a:lstStyle/>
          <a:p>
            <a:r>
              <a:rPr lang="en-US" dirty="0" smtClean="0"/>
              <a:t>Basic Principle of </a:t>
            </a:r>
            <a:r>
              <a:rPr lang="tr-TR" dirty="0" smtClean="0"/>
              <a:t>HLEM </a:t>
            </a:r>
            <a:r>
              <a:rPr lang="en-US" dirty="0" smtClean="0"/>
              <a:t>Method</a:t>
            </a:r>
            <a:endParaRPr lang="tr-TR" dirty="0"/>
          </a:p>
        </p:txBody>
      </p:sp>
      <p:sp>
        <p:nvSpPr>
          <p:cNvPr id="347" name="346 İçerik Yer Tutucusu"/>
          <p:cNvSpPr>
            <a:spLocks noGrp="1"/>
          </p:cNvSpPr>
          <p:nvPr>
            <p:ph idx="1"/>
          </p:nvPr>
        </p:nvSpPr>
        <p:spPr>
          <a:xfrm>
            <a:off x="1115616" y="1412776"/>
            <a:ext cx="7416824" cy="1728192"/>
          </a:xfrm>
        </p:spPr>
        <p:txBody>
          <a:bodyPr>
            <a:noAutofit/>
          </a:bodyPr>
          <a:lstStyle/>
          <a:p>
            <a:r>
              <a:rPr lang="en-US" sz="2000" b="1" dirty="0" smtClean="0">
                <a:solidFill>
                  <a:schemeClr val="tx1"/>
                </a:solidFill>
                <a:effectLst/>
              </a:rPr>
              <a:t> How we can recognize</a:t>
            </a:r>
            <a:r>
              <a:rPr lang="tr-TR" sz="2000" b="1" dirty="0" smtClean="0">
                <a:solidFill>
                  <a:schemeClr val="tx1"/>
                </a:solidFill>
                <a:effectLst/>
              </a:rPr>
              <a:t> </a:t>
            </a:r>
            <a:r>
              <a:rPr lang="en-US" sz="2000" b="1" dirty="0" smtClean="0"/>
              <a:t>buried target from surface by HLEM</a:t>
            </a:r>
            <a:r>
              <a:rPr lang="en-US" sz="2000" b="1" dirty="0" smtClean="0">
                <a:solidFill>
                  <a:schemeClr val="tx1"/>
                </a:solidFill>
                <a:effectLst/>
              </a:rPr>
              <a:t>?</a:t>
            </a:r>
            <a:r>
              <a:rPr lang="en-US" sz="2000" dirty="0" smtClean="0"/>
              <a:t/>
            </a:r>
            <a:br>
              <a:rPr lang="en-US" sz="2000" dirty="0" smtClean="0"/>
            </a:br>
            <a:r>
              <a:rPr lang="en-US" sz="2000" dirty="0" smtClean="0"/>
              <a:t>	-Profiling</a:t>
            </a:r>
            <a:r>
              <a:rPr lang="tr-TR" sz="2000" dirty="0" smtClean="0"/>
              <a:t> </a:t>
            </a:r>
            <a:r>
              <a:rPr lang="en-US" sz="2000" dirty="0" smtClean="0"/>
              <a:t>measurement (data can also be presented as apparent conductivity profiling curves)</a:t>
            </a:r>
            <a:r>
              <a:rPr lang="tr-TR" sz="2000" dirty="0" smtClean="0"/>
              <a:t/>
            </a:r>
            <a:br>
              <a:rPr lang="tr-TR" sz="2000" dirty="0" smtClean="0"/>
            </a:br>
            <a:r>
              <a:rPr lang="tr-TR" sz="2000" dirty="0" smtClean="0"/>
              <a:t/>
            </a:r>
            <a:br>
              <a:rPr lang="tr-TR" sz="2000" dirty="0" smtClean="0"/>
            </a:br>
            <a:r>
              <a:rPr lang="en-US" sz="2000" dirty="0" smtClean="0"/>
              <a:t/>
            </a:r>
            <a:br>
              <a:rPr lang="en-US" sz="2000" dirty="0" smtClean="0"/>
            </a:br>
            <a:r>
              <a:rPr lang="en-US" sz="2000" dirty="0" smtClean="0">
                <a:solidFill>
                  <a:srgbClr val="FF0000"/>
                </a:solidFill>
              </a:rPr>
              <a:t>EM response of the buried wall from profiling measurement </a:t>
            </a:r>
            <a:endParaRPr lang="tr-T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388140"/>
                                        </p:tgtEl>
                                        <p:attrNameLst>
                                          <p:attrName>style.visibility</p:attrName>
                                        </p:attrNameLst>
                                      </p:cBhvr>
                                      <p:to>
                                        <p:strVal val="visible"/>
                                      </p:to>
                                    </p:set>
                                    <p:animEffect transition="in" filter="wipe(left)">
                                      <p:cBhvr>
                                        <p:cTn id="10" dur="500"/>
                                        <p:tgtEl>
                                          <p:spTgt spid="388140"/>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88142"/>
                                        </p:tgtEl>
                                        <p:attrNameLst>
                                          <p:attrName>style.visibility</p:attrName>
                                        </p:attrNameLst>
                                      </p:cBhvr>
                                      <p:to>
                                        <p:strVal val="visible"/>
                                      </p:to>
                                    </p:set>
                                    <p:animEffect transition="in" filter="wipe(left)">
                                      <p:cBhvr>
                                        <p:cTn id="14" dur="500"/>
                                        <p:tgtEl>
                                          <p:spTgt spid="388142"/>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388141"/>
                                        </p:tgtEl>
                                        <p:attrNameLst>
                                          <p:attrName>style.visibility</p:attrName>
                                        </p:attrNameLst>
                                      </p:cBhvr>
                                      <p:to>
                                        <p:strVal val="visible"/>
                                      </p:to>
                                    </p:set>
                                    <p:animEffect transition="in" filter="wipe(left)">
                                      <p:cBhvr>
                                        <p:cTn id="18" dur="500"/>
                                        <p:tgtEl>
                                          <p:spTgt spid="388141"/>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388143"/>
                                        </p:tgtEl>
                                        <p:attrNameLst>
                                          <p:attrName>style.visibility</p:attrName>
                                        </p:attrNameLst>
                                      </p:cBhvr>
                                      <p:to>
                                        <p:strVal val="visible"/>
                                      </p:to>
                                    </p:set>
                                    <p:animEffect transition="in" filter="wipe(left)">
                                      <p:cBhvr>
                                        <p:cTn id="22" dur="500"/>
                                        <p:tgtEl>
                                          <p:spTgt spid="388143"/>
                                        </p:tgtEl>
                                      </p:cBhvr>
                                    </p:animEffect>
                                  </p:childTnLst>
                                </p:cTn>
                              </p:par>
                            </p:childTnLst>
                          </p:cTn>
                        </p:par>
                        <p:par>
                          <p:cTn id="23" fill="hold">
                            <p:stCondLst>
                              <p:cond delay="2500"/>
                            </p:stCondLst>
                            <p:childTnLst>
                              <p:par>
                                <p:cTn id="24" presetID="1" presetClass="entr" presetSubtype="0" fill="hold" grpId="0" nodeType="afterEffect">
                                  <p:stCondLst>
                                    <p:cond delay="0"/>
                                  </p:stCondLst>
                                  <p:childTnLst>
                                    <p:set>
                                      <p:cBhvr>
                                        <p:cTn id="25" dur="1" fill="hold">
                                          <p:stCondLst>
                                            <p:cond delay="499"/>
                                          </p:stCondLst>
                                        </p:cTn>
                                        <p:tgtEl>
                                          <p:spTgt spid="388166"/>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grpId="0" nodeType="afterEffect">
                                  <p:stCondLst>
                                    <p:cond delay="0"/>
                                  </p:stCondLst>
                                  <p:childTnLst>
                                    <p:set>
                                      <p:cBhvr>
                                        <p:cTn id="28" dur="1" fill="hold">
                                          <p:stCondLst>
                                            <p:cond delay="499"/>
                                          </p:stCondLst>
                                        </p:cTn>
                                        <p:tgtEl>
                                          <p:spTgt spid="388483"/>
                                        </p:tgtEl>
                                        <p:attrNameLst>
                                          <p:attrName>style.visibility</p:attrName>
                                        </p:attrNameLst>
                                      </p:cBhvr>
                                      <p:to>
                                        <p:strVal val="visible"/>
                                      </p:to>
                                    </p:set>
                                  </p:childTnLst>
                                </p:cTn>
                              </p:par>
                            </p:childTnLst>
                          </p:cTn>
                        </p:par>
                        <p:par>
                          <p:cTn id="29" fill="hold">
                            <p:stCondLst>
                              <p:cond delay="3500"/>
                            </p:stCondLst>
                            <p:childTnLst>
                              <p:par>
                                <p:cTn id="30" presetID="1" presetClass="entr" presetSubtype="0" fill="hold" nodeType="afterEffect">
                                  <p:stCondLst>
                                    <p:cond delay="0"/>
                                  </p:stCondLst>
                                  <p:childTnLst>
                                    <p:set>
                                      <p:cBhvr>
                                        <p:cTn id="31" dur="1" fill="hold">
                                          <p:stCondLst>
                                            <p:cond delay="499"/>
                                          </p:stCondLst>
                                        </p:cTn>
                                        <p:tgtEl>
                                          <p:spTgt spid="8"/>
                                        </p:tgtEl>
                                        <p:attrNameLst>
                                          <p:attrName>style.visibility</p:attrName>
                                        </p:attrNameLst>
                                      </p:cBhvr>
                                      <p:to>
                                        <p:strVal val="visible"/>
                                      </p:to>
                                    </p:se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388104"/>
                                        </p:tgtEl>
                                        <p:attrNameLst>
                                          <p:attrName>style.visibility</p:attrName>
                                        </p:attrNameLst>
                                      </p:cBhvr>
                                      <p:to>
                                        <p:strVal val="visible"/>
                                      </p:to>
                                    </p:set>
                                    <p:animEffect transition="in" filter="wipe(left)">
                                      <p:cBhvr>
                                        <p:cTn id="35" dur="500"/>
                                        <p:tgtEl>
                                          <p:spTgt spid="388104"/>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88106"/>
                                        </p:tgtEl>
                                        <p:attrNameLst>
                                          <p:attrName>style.visibility</p:attrName>
                                        </p:attrNameLst>
                                      </p:cBhvr>
                                      <p:to>
                                        <p:strVal val="visible"/>
                                      </p:to>
                                    </p:set>
                                    <p:animEffect transition="in" filter="wipe(left)">
                                      <p:cBhvr>
                                        <p:cTn id="39" dur="500"/>
                                        <p:tgtEl>
                                          <p:spTgt spid="388106"/>
                                        </p:tgtEl>
                                      </p:cBhvr>
                                    </p:animEffect>
                                  </p:childTnLst>
                                </p:cTn>
                              </p:par>
                            </p:childTnLst>
                          </p:cTn>
                        </p:par>
                        <p:par>
                          <p:cTn id="40" fill="hold">
                            <p:stCondLst>
                              <p:cond delay="5000"/>
                            </p:stCondLst>
                            <p:childTnLst>
                              <p:par>
                                <p:cTn id="41" presetID="22" presetClass="entr" presetSubtype="8" fill="hold" grpId="0" nodeType="afterEffect">
                                  <p:stCondLst>
                                    <p:cond delay="0"/>
                                  </p:stCondLst>
                                  <p:childTnLst>
                                    <p:set>
                                      <p:cBhvr>
                                        <p:cTn id="42" dur="1" fill="hold">
                                          <p:stCondLst>
                                            <p:cond delay="0"/>
                                          </p:stCondLst>
                                        </p:cTn>
                                        <p:tgtEl>
                                          <p:spTgt spid="388105"/>
                                        </p:tgtEl>
                                        <p:attrNameLst>
                                          <p:attrName>style.visibility</p:attrName>
                                        </p:attrNameLst>
                                      </p:cBhvr>
                                      <p:to>
                                        <p:strVal val="visible"/>
                                      </p:to>
                                    </p:set>
                                    <p:animEffect transition="in" filter="wipe(left)">
                                      <p:cBhvr>
                                        <p:cTn id="43" dur="500"/>
                                        <p:tgtEl>
                                          <p:spTgt spid="388105"/>
                                        </p:tgtEl>
                                      </p:cBhvr>
                                    </p:animEffect>
                                  </p:childTnLst>
                                </p:cTn>
                              </p:par>
                            </p:childTnLst>
                          </p:cTn>
                        </p:par>
                        <p:par>
                          <p:cTn id="44" fill="hold">
                            <p:stCondLst>
                              <p:cond delay="5500"/>
                            </p:stCondLst>
                            <p:childTnLst>
                              <p:par>
                                <p:cTn id="45" presetID="22" presetClass="entr" presetSubtype="8" fill="hold" grpId="0" nodeType="afterEffect">
                                  <p:stCondLst>
                                    <p:cond delay="0"/>
                                  </p:stCondLst>
                                  <p:childTnLst>
                                    <p:set>
                                      <p:cBhvr>
                                        <p:cTn id="46" dur="1" fill="hold">
                                          <p:stCondLst>
                                            <p:cond delay="0"/>
                                          </p:stCondLst>
                                        </p:cTn>
                                        <p:tgtEl>
                                          <p:spTgt spid="388107"/>
                                        </p:tgtEl>
                                        <p:attrNameLst>
                                          <p:attrName>style.visibility</p:attrName>
                                        </p:attrNameLst>
                                      </p:cBhvr>
                                      <p:to>
                                        <p:strVal val="visible"/>
                                      </p:to>
                                    </p:set>
                                    <p:animEffect transition="in" filter="wipe(left)">
                                      <p:cBhvr>
                                        <p:cTn id="47" dur="500"/>
                                        <p:tgtEl>
                                          <p:spTgt spid="388107"/>
                                        </p:tgtEl>
                                      </p:cBhvr>
                                    </p:animEffect>
                                  </p:childTnLst>
                                </p:cTn>
                              </p:par>
                            </p:childTnLst>
                          </p:cTn>
                        </p:par>
                        <p:par>
                          <p:cTn id="48" fill="hold">
                            <p:stCondLst>
                              <p:cond delay="6000"/>
                            </p:stCondLst>
                            <p:childTnLst>
                              <p:par>
                                <p:cTn id="49" presetID="1" presetClass="entr" presetSubtype="0" fill="hold" grpId="0" nodeType="afterEffect">
                                  <p:stCondLst>
                                    <p:cond delay="0"/>
                                  </p:stCondLst>
                                  <p:childTnLst>
                                    <p:set>
                                      <p:cBhvr>
                                        <p:cTn id="50" dur="1" fill="hold">
                                          <p:stCondLst>
                                            <p:cond delay="499"/>
                                          </p:stCondLst>
                                        </p:cTn>
                                        <p:tgtEl>
                                          <p:spTgt spid="388167"/>
                                        </p:tgtEl>
                                        <p:attrNameLst>
                                          <p:attrName>style.visibility</p:attrName>
                                        </p:attrNameLst>
                                      </p:cBhvr>
                                      <p:to>
                                        <p:strVal val="visible"/>
                                      </p:to>
                                    </p:set>
                                  </p:childTnLst>
                                </p:cTn>
                              </p:par>
                            </p:childTnLst>
                          </p:cTn>
                        </p:par>
                        <p:par>
                          <p:cTn id="51" fill="hold">
                            <p:stCondLst>
                              <p:cond delay="6500"/>
                            </p:stCondLst>
                            <p:childTnLst>
                              <p:par>
                                <p:cTn id="52" presetID="1" presetClass="entr" presetSubtype="0" fill="hold" grpId="0" nodeType="afterEffect">
                                  <p:stCondLst>
                                    <p:cond delay="0"/>
                                  </p:stCondLst>
                                  <p:childTnLst>
                                    <p:set>
                                      <p:cBhvr>
                                        <p:cTn id="53" dur="1" fill="hold">
                                          <p:stCondLst>
                                            <p:cond delay="499"/>
                                          </p:stCondLst>
                                        </p:cTn>
                                        <p:tgtEl>
                                          <p:spTgt spid="388486"/>
                                        </p:tgtEl>
                                        <p:attrNameLst>
                                          <p:attrName>style.visibility</p:attrName>
                                        </p:attrNameLst>
                                      </p:cBhvr>
                                      <p:to>
                                        <p:strVal val="visible"/>
                                      </p:to>
                                    </p:set>
                                  </p:childTnLst>
                                </p:cTn>
                              </p:par>
                            </p:childTnLst>
                          </p:cTn>
                        </p:par>
                        <p:par>
                          <p:cTn id="54" fill="hold">
                            <p:stCondLst>
                              <p:cond delay="7000"/>
                            </p:stCondLst>
                            <p:childTnLst>
                              <p:par>
                                <p:cTn id="55" presetID="1" presetClass="entr" presetSubtype="0" fill="hold" nodeType="afterEffect">
                                  <p:stCondLst>
                                    <p:cond delay="0"/>
                                  </p:stCondLst>
                                  <p:childTnLst>
                                    <p:set>
                                      <p:cBhvr>
                                        <p:cTn id="56" dur="1" fill="hold">
                                          <p:stCondLst>
                                            <p:cond delay="499"/>
                                          </p:stCondLst>
                                        </p:cTn>
                                        <p:tgtEl>
                                          <p:spTgt spid="5"/>
                                        </p:tgtEl>
                                        <p:attrNameLst>
                                          <p:attrName>style.visibility</p:attrName>
                                        </p:attrNameLst>
                                      </p:cBhvr>
                                      <p:to>
                                        <p:strVal val="visible"/>
                                      </p:to>
                                    </p:set>
                                  </p:childTnLst>
                                </p:cTn>
                              </p:par>
                            </p:childTnLst>
                          </p:cTn>
                        </p:par>
                        <p:par>
                          <p:cTn id="57" fill="hold">
                            <p:stCondLst>
                              <p:cond delay="7500"/>
                            </p:stCondLst>
                            <p:childTnLst>
                              <p:par>
                                <p:cTn id="58" presetID="22" presetClass="entr" presetSubtype="8" fill="hold" grpId="0" nodeType="afterEffect">
                                  <p:stCondLst>
                                    <p:cond delay="0"/>
                                  </p:stCondLst>
                                  <p:childTnLst>
                                    <p:set>
                                      <p:cBhvr>
                                        <p:cTn id="59" dur="1" fill="hold">
                                          <p:stCondLst>
                                            <p:cond delay="0"/>
                                          </p:stCondLst>
                                        </p:cTn>
                                        <p:tgtEl>
                                          <p:spTgt spid="388160"/>
                                        </p:tgtEl>
                                        <p:attrNameLst>
                                          <p:attrName>style.visibility</p:attrName>
                                        </p:attrNameLst>
                                      </p:cBhvr>
                                      <p:to>
                                        <p:strVal val="visible"/>
                                      </p:to>
                                    </p:set>
                                    <p:animEffect transition="in" filter="wipe(left)">
                                      <p:cBhvr>
                                        <p:cTn id="60" dur="500"/>
                                        <p:tgtEl>
                                          <p:spTgt spid="388160"/>
                                        </p:tgtEl>
                                      </p:cBhvr>
                                    </p:animEffect>
                                  </p:childTnLst>
                                </p:cTn>
                              </p:par>
                            </p:childTnLst>
                          </p:cTn>
                        </p:par>
                        <p:par>
                          <p:cTn id="61" fill="hold">
                            <p:stCondLst>
                              <p:cond delay="8000"/>
                            </p:stCondLst>
                            <p:childTnLst>
                              <p:par>
                                <p:cTn id="62" presetID="22" presetClass="entr" presetSubtype="8" fill="hold" grpId="0" nodeType="afterEffect">
                                  <p:stCondLst>
                                    <p:cond delay="0"/>
                                  </p:stCondLst>
                                  <p:childTnLst>
                                    <p:set>
                                      <p:cBhvr>
                                        <p:cTn id="63" dur="1" fill="hold">
                                          <p:stCondLst>
                                            <p:cond delay="0"/>
                                          </p:stCondLst>
                                        </p:cTn>
                                        <p:tgtEl>
                                          <p:spTgt spid="388162"/>
                                        </p:tgtEl>
                                        <p:attrNameLst>
                                          <p:attrName>style.visibility</p:attrName>
                                        </p:attrNameLst>
                                      </p:cBhvr>
                                      <p:to>
                                        <p:strVal val="visible"/>
                                      </p:to>
                                    </p:set>
                                    <p:animEffect transition="in" filter="wipe(left)">
                                      <p:cBhvr>
                                        <p:cTn id="64" dur="500"/>
                                        <p:tgtEl>
                                          <p:spTgt spid="388162"/>
                                        </p:tgtEl>
                                      </p:cBhvr>
                                    </p:animEffect>
                                  </p:childTnLst>
                                </p:cTn>
                              </p:par>
                            </p:childTnLst>
                          </p:cTn>
                        </p:par>
                        <p:par>
                          <p:cTn id="65" fill="hold">
                            <p:stCondLst>
                              <p:cond delay="8500"/>
                            </p:stCondLst>
                            <p:childTnLst>
                              <p:par>
                                <p:cTn id="66" presetID="22" presetClass="entr" presetSubtype="8" fill="hold" grpId="0" nodeType="afterEffect">
                                  <p:stCondLst>
                                    <p:cond delay="0"/>
                                  </p:stCondLst>
                                  <p:childTnLst>
                                    <p:set>
                                      <p:cBhvr>
                                        <p:cTn id="67" dur="1" fill="hold">
                                          <p:stCondLst>
                                            <p:cond delay="0"/>
                                          </p:stCondLst>
                                        </p:cTn>
                                        <p:tgtEl>
                                          <p:spTgt spid="388161"/>
                                        </p:tgtEl>
                                        <p:attrNameLst>
                                          <p:attrName>style.visibility</p:attrName>
                                        </p:attrNameLst>
                                      </p:cBhvr>
                                      <p:to>
                                        <p:strVal val="visible"/>
                                      </p:to>
                                    </p:set>
                                    <p:animEffect transition="in" filter="wipe(left)">
                                      <p:cBhvr>
                                        <p:cTn id="68" dur="500"/>
                                        <p:tgtEl>
                                          <p:spTgt spid="388161"/>
                                        </p:tgtEl>
                                      </p:cBhvr>
                                    </p:animEffect>
                                  </p:childTnLst>
                                </p:cTn>
                              </p:par>
                            </p:childTnLst>
                          </p:cTn>
                        </p:par>
                        <p:par>
                          <p:cTn id="69" fill="hold">
                            <p:stCondLst>
                              <p:cond delay="9000"/>
                            </p:stCondLst>
                            <p:childTnLst>
                              <p:par>
                                <p:cTn id="70" presetID="22" presetClass="entr" presetSubtype="8" fill="hold" grpId="0" nodeType="afterEffect">
                                  <p:stCondLst>
                                    <p:cond delay="0"/>
                                  </p:stCondLst>
                                  <p:childTnLst>
                                    <p:set>
                                      <p:cBhvr>
                                        <p:cTn id="71" dur="1" fill="hold">
                                          <p:stCondLst>
                                            <p:cond delay="0"/>
                                          </p:stCondLst>
                                        </p:cTn>
                                        <p:tgtEl>
                                          <p:spTgt spid="388163"/>
                                        </p:tgtEl>
                                        <p:attrNameLst>
                                          <p:attrName>style.visibility</p:attrName>
                                        </p:attrNameLst>
                                      </p:cBhvr>
                                      <p:to>
                                        <p:strVal val="visible"/>
                                      </p:to>
                                    </p:set>
                                    <p:animEffect transition="in" filter="wipe(left)">
                                      <p:cBhvr>
                                        <p:cTn id="72" dur="500"/>
                                        <p:tgtEl>
                                          <p:spTgt spid="388163"/>
                                        </p:tgtEl>
                                      </p:cBhvr>
                                    </p:animEffect>
                                  </p:childTnLst>
                                </p:cTn>
                              </p:par>
                            </p:childTnLst>
                          </p:cTn>
                        </p:par>
                        <p:par>
                          <p:cTn id="73" fill="hold">
                            <p:stCondLst>
                              <p:cond delay="9500"/>
                            </p:stCondLst>
                            <p:childTnLst>
                              <p:par>
                                <p:cTn id="74" presetID="1" presetClass="entr" presetSubtype="0" fill="hold" grpId="0" nodeType="afterEffect">
                                  <p:stCondLst>
                                    <p:cond delay="0"/>
                                  </p:stCondLst>
                                  <p:childTnLst>
                                    <p:set>
                                      <p:cBhvr>
                                        <p:cTn id="75" dur="1" fill="hold">
                                          <p:stCondLst>
                                            <p:cond delay="499"/>
                                          </p:stCondLst>
                                        </p:cTn>
                                        <p:tgtEl>
                                          <p:spTgt spid="388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04" grpId="0" animBg="1"/>
      <p:bldP spid="388105" grpId="0" animBg="1"/>
      <p:bldP spid="388106" grpId="0" animBg="1"/>
      <p:bldP spid="388107" grpId="0" animBg="1"/>
      <p:bldP spid="388140" grpId="0" animBg="1"/>
      <p:bldP spid="388141" grpId="0" animBg="1"/>
      <p:bldP spid="388142" grpId="0" animBg="1"/>
      <p:bldP spid="388143" grpId="0" animBg="1"/>
      <p:bldP spid="388160" grpId="0" animBg="1"/>
      <p:bldP spid="388161" grpId="0" animBg="1"/>
      <p:bldP spid="388162" grpId="0" animBg="1"/>
      <p:bldP spid="388163" grpId="0" animBg="1"/>
      <p:bldP spid="388166" grpId="0" animBg="1"/>
      <p:bldP spid="388167" grpId="0" animBg="1"/>
      <p:bldP spid="388168" grpId="0" animBg="1"/>
      <p:bldP spid="388483" grpId="0" animBg="1"/>
      <p:bldP spid="38848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02" name="Rectangle 2"/>
          <p:cNvSpPr>
            <a:spLocks noChangeArrowheads="1"/>
          </p:cNvSpPr>
          <p:nvPr/>
        </p:nvSpPr>
        <p:spPr bwMode="auto">
          <a:xfrm>
            <a:off x="381000" y="2514600"/>
            <a:ext cx="8382000" cy="3962400"/>
          </a:xfrm>
          <a:prstGeom prst="rect">
            <a:avLst/>
          </a:prstGeom>
          <a:solidFill>
            <a:schemeClr val="accent2"/>
          </a:solidFill>
          <a:ln w="9525">
            <a:noFill/>
            <a:miter lim="800000"/>
            <a:headEnd/>
            <a:tailEnd/>
          </a:ln>
          <a:effectLst/>
        </p:spPr>
        <p:txBody>
          <a:bodyPr wrap="none" anchor="ctr"/>
          <a:lstStyle/>
          <a:p>
            <a:endParaRPr lang="tr-TR"/>
          </a:p>
        </p:txBody>
      </p:sp>
      <p:sp>
        <p:nvSpPr>
          <p:cNvPr id="409605" name="Rectangle 5" descr="Large confetti"/>
          <p:cNvSpPr>
            <a:spLocks noChangeArrowheads="1"/>
          </p:cNvSpPr>
          <p:nvPr/>
        </p:nvSpPr>
        <p:spPr bwMode="auto">
          <a:xfrm>
            <a:off x="0" y="5410200"/>
            <a:ext cx="8763000" cy="933450"/>
          </a:xfrm>
          <a:prstGeom prst="rect">
            <a:avLst/>
          </a:prstGeom>
          <a:pattFill prst="lgConfetti">
            <a:fgClr>
              <a:schemeClr val="accent1"/>
            </a:fgClr>
            <a:bgClr>
              <a:srgbClr val="FFFFFF"/>
            </a:bgClr>
          </a:pattFill>
          <a:ln w="9525">
            <a:noFill/>
            <a:miter lim="800000"/>
            <a:headEnd/>
            <a:tailEnd/>
          </a:ln>
          <a:effectLst/>
        </p:spPr>
        <p:txBody>
          <a:bodyPr wrap="none" anchor="ctr"/>
          <a:lstStyle/>
          <a:p>
            <a:endParaRPr lang="tr-TR"/>
          </a:p>
        </p:txBody>
      </p:sp>
      <p:sp>
        <p:nvSpPr>
          <p:cNvPr id="409606" name="Rectangle 6" descr="Plaid"/>
          <p:cNvSpPr>
            <a:spLocks noChangeArrowheads="1"/>
          </p:cNvSpPr>
          <p:nvPr/>
        </p:nvSpPr>
        <p:spPr bwMode="auto">
          <a:xfrm>
            <a:off x="4724400" y="5562600"/>
            <a:ext cx="381000" cy="538163"/>
          </a:xfrm>
          <a:prstGeom prst="rect">
            <a:avLst/>
          </a:prstGeom>
          <a:pattFill prst="plaid">
            <a:fgClr>
              <a:srgbClr val="000000"/>
            </a:fgClr>
            <a:bgClr>
              <a:srgbClr val="FFFFFF"/>
            </a:bgClr>
          </a:pattFill>
          <a:ln w="28575">
            <a:noFill/>
            <a:miter lim="800000"/>
            <a:headEnd/>
            <a:tailEnd/>
          </a:ln>
          <a:effectLst/>
        </p:spPr>
        <p:txBody>
          <a:bodyPr wrap="none" anchor="ctr"/>
          <a:lstStyle/>
          <a:p>
            <a:endParaRPr lang="tr-TR"/>
          </a:p>
        </p:txBody>
      </p:sp>
      <p:pic>
        <p:nvPicPr>
          <p:cNvPr id="409607" name="Picture 7" descr="C:\Program Files\Common Files\Microsoft Shared\Clipart\cagcat50\na01441_.wmf"/>
          <p:cNvPicPr>
            <a:picLocks noChangeAspect="1" noChangeArrowheads="1"/>
          </p:cNvPicPr>
          <p:nvPr/>
        </p:nvPicPr>
        <p:blipFill>
          <a:blip r:embed="rId2" cstate="print"/>
          <a:srcRect/>
          <a:stretch>
            <a:fillRect/>
          </a:stretch>
        </p:blipFill>
        <p:spPr bwMode="auto">
          <a:xfrm>
            <a:off x="0" y="4724400"/>
            <a:ext cx="612775" cy="690563"/>
          </a:xfrm>
          <a:prstGeom prst="rect">
            <a:avLst/>
          </a:prstGeom>
          <a:noFill/>
        </p:spPr>
      </p:pic>
      <p:grpSp>
        <p:nvGrpSpPr>
          <p:cNvPr id="2" name="Group 8"/>
          <p:cNvGrpSpPr>
            <a:grpSpLocks/>
          </p:cNvGrpSpPr>
          <p:nvPr/>
        </p:nvGrpSpPr>
        <p:grpSpPr bwMode="auto">
          <a:xfrm>
            <a:off x="-33338" y="5400675"/>
            <a:ext cx="8763001" cy="758825"/>
            <a:chOff x="-21" y="3402"/>
            <a:chExt cx="5520" cy="478"/>
          </a:xfrm>
        </p:grpSpPr>
        <p:sp>
          <p:nvSpPr>
            <p:cNvPr id="409609" name="Freeform 9"/>
            <p:cNvSpPr>
              <a:spLocks/>
            </p:cNvSpPr>
            <p:nvPr/>
          </p:nvSpPr>
          <p:spPr bwMode="auto">
            <a:xfrm flipV="1">
              <a:off x="-21" y="3592"/>
              <a:ext cx="5520" cy="190"/>
            </a:xfrm>
            <a:custGeom>
              <a:avLst/>
              <a:gdLst/>
              <a:ahLst/>
              <a:cxnLst>
                <a:cxn ang="0">
                  <a:pos x="0" y="0"/>
                </a:cxn>
                <a:cxn ang="0">
                  <a:pos x="2871" y="7"/>
                </a:cxn>
                <a:cxn ang="0">
                  <a:pos x="3026" y="153"/>
                </a:cxn>
                <a:cxn ang="0">
                  <a:pos x="3099" y="190"/>
                </a:cxn>
                <a:cxn ang="0">
                  <a:pos x="3227" y="135"/>
                </a:cxn>
                <a:cxn ang="0">
                  <a:pos x="3392" y="16"/>
                </a:cxn>
                <a:cxn ang="0">
                  <a:pos x="5520" y="1"/>
                </a:cxn>
              </a:cxnLst>
              <a:rect l="0" t="0" r="r" b="b"/>
              <a:pathLst>
                <a:path w="5520" h="190">
                  <a:moveTo>
                    <a:pt x="0" y="0"/>
                  </a:moveTo>
                  <a:lnTo>
                    <a:pt x="2871" y="7"/>
                  </a:lnTo>
                  <a:lnTo>
                    <a:pt x="3026" y="153"/>
                  </a:lnTo>
                  <a:lnTo>
                    <a:pt x="3099" y="190"/>
                  </a:lnTo>
                  <a:lnTo>
                    <a:pt x="3227" y="135"/>
                  </a:lnTo>
                  <a:lnTo>
                    <a:pt x="3392" y="16"/>
                  </a:lnTo>
                  <a:lnTo>
                    <a:pt x="5520" y="1"/>
                  </a:lnTo>
                </a:path>
              </a:pathLst>
            </a:custGeom>
            <a:noFill/>
            <a:ln w="31750" cap="flat" cmpd="sng">
              <a:solidFill>
                <a:srgbClr val="000000"/>
              </a:solidFill>
              <a:prstDash val="dash"/>
              <a:miter lim="800000"/>
              <a:headEnd type="none" w="med" len="med"/>
              <a:tailEnd type="none" w="med" len="med"/>
            </a:ln>
            <a:effectLst/>
          </p:spPr>
          <p:txBody>
            <a:bodyPr/>
            <a:lstStyle/>
            <a:p>
              <a:endParaRPr lang="tr-TR"/>
            </a:p>
          </p:txBody>
        </p:sp>
        <p:sp>
          <p:nvSpPr>
            <p:cNvPr id="409610" name="Freeform 10"/>
            <p:cNvSpPr>
              <a:spLocks/>
            </p:cNvSpPr>
            <p:nvPr/>
          </p:nvSpPr>
          <p:spPr bwMode="auto">
            <a:xfrm flipV="1">
              <a:off x="-21" y="3498"/>
              <a:ext cx="5520" cy="190"/>
            </a:xfrm>
            <a:custGeom>
              <a:avLst/>
              <a:gdLst/>
              <a:ahLst/>
              <a:cxnLst>
                <a:cxn ang="0">
                  <a:pos x="0" y="0"/>
                </a:cxn>
                <a:cxn ang="0">
                  <a:pos x="2871" y="7"/>
                </a:cxn>
                <a:cxn ang="0">
                  <a:pos x="3026" y="153"/>
                </a:cxn>
                <a:cxn ang="0">
                  <a:pos x="3099" y="190"/>
                </a:cxn>
                <a:cxn ang="0">
                  <a:pos x="3227" y="135"/>
                </a:cxn>
                <a:cxn ang="0">
                  <a:pos x="3392" y="16"/>
                </a:cxn>
                <a:cxn ang="0">
                  <a:pos x="5520" y="1"/>
                </a:cxn>
              </a:cxnLst>
              <a:rect l="0" t="0" r="r" b="b"/>
              <a:pathLst>
                <a:path w="5520" h="190">
                  <a:moveTo>
                    <a:pt x="0" y="0"/>
                  </a:moveTo>
                  <a:lnTo>
                    <a:pt x="2871" y="7"/>
                  </a:lnTo>
                  <a:lnTo>
                    <a:pt x="3026" y="153"/>
                  </a:lnTo>
                  <a:lnTo>
                    <a:pt x="3099" y="190"/>
                  </a:lnTo>
                  <a:lnTo>
                    <a:pt x="3227" y="135"/>
                  </a:lnTo>
                  <a:lnTo>
                    <a:pt x="3392" y="16"/>
                  </a:lnTo>
                  <a:lnTo>
                    <a:pt x="5520" y="1"/>
                  </a:lnTo>
                </a:path>
              </a:pathLst>
            </a:custGeom>
            <a:noFill/>
            <a:ln w="31750" cap="flat" cmpd="sng">
              <a:solidFill>
                <a:srgbClr val="000000"/>
              </a:solidFill>
              <a:prstDash val="dash"/>
              <a:miter lim="800000"/>
              <a:headEnd type="none" w="med" len="med"/>
              <a:tailEnd type="none" w="med" len="med"/>
            </a:ln>
            <a:effectLst/>
          </p:spPr>
          <p:txBody>
            <a:bodyPr/>
            <a:lstStyle/>
            <a:p>
              <a:endParaRPr lang="tr-TR"/>
            </a:p>
          </p:txBody>
        </p:sp>
        <p:sp>
          <p:nvSpPr>
            <p:cNvPr id="409611" name="Freeform 11"/>
            <p:cNvSpPr>
              <a:spLocks/>
            </p:cNvSpPr>
            <p:nvPr/>
          </p:nvSpPr>
          <p:spPr bwMode="auto">
            <a:xfrm flipV="1">
              <a:off x="-21" y="3402"/>
              <a:ext cx="5520" cy="190"/>
            </a:xfrm>
            <a:custGeom>
              <a:avLst/>
              <a:gdLst/>
              <a:ahLst/>
              <a:cxnLst>
                <a:cxn ang="0">
                  <a:pos x="0" y="0"/>
                </a:cxn>
                <a:cxn ang="0">
                  <a:pos x="2871" y="7"/>
                </a:cxn>
                <a:cxn ang="0">
                  <a:pos x="3026" y="153"/>
                </a:cxn>
                <a:cxn ang="0">
                  <a:pos x="3099" y="190"/>
                </a:cxn>
                <a:cxn ang="0">
                  <a:pos x="3227" y="135"/>
                </a:cxn>
                <a:cxn ang="0">
                  <a:pos x="3392" y="16"/>
                </a:cxn>
                <a:cxn ang="0">
                  <a:pos x="5520" y="1"/>
                </a:cxn>
              </a:cxnLst>
              <a:rect l="0" t="0" r="r" b="b"/>
              <a:pathLst>
                <a:path w="5520" h="190">
                  <a:moveTo>
                    <a:pt x="0" y="0"/>
                  </a:moveTo>
                  <a:lnTo>
                    <a:pt x="2871" y="7"/>
                  </a:lnTo>
                  <a:lnTo>
                    <a:pt x="3026" y="153"/>
                  </a:lnTo>
                  <a:lnTo>
                    <a:pt x="3099" y="190"/>
                  </a:lnTo>
                  <a:lnTo>
                    <a:pt x="3227" y="135"/>
                  </a:lnTo>
                  <a:lnTo>
                    <a:pt x="3392" y="16"/>
                  </a:lnTo>
                  <a:lnTo>
                    <a:pt x="5520" y="1"/>
                  </a:lnTo>
                </a:path>
              </a:pathLst>
            </a:custGeom>
            <a:noFill/>
            <a:ln w="31750" cap="flat" cmpd="sng">
              <a:solidFill>
                <a:srgbClr val="000000"/>
              </a:solidFill>
              <a:prstDash val="dash"/>
              <a:miter lim="800000"/>
              <a:headEnd type="none" w="med" len="med"/>
              <a:tailEnd type="none" w="med" len="med"/>
            </a:ln>
            <a:effectLst/>
          </p:spPr>
          <p:txBody>
            <a:bodyPr/>
            <a:lstStyle/>
            <a:p>
              <a:endParaRPr lang="tr-TR"/>
            </a:p>
          </p:txBody>
        </p:sp>
        <p:sp>
          <p:nvSpPr>
            <p:cNvPr id="409612" name="Freeform 12"/>
            <p:cNvSpPr>
              <a:spLocks/>
            </p:cNvSpPr>
            <p:nvPr/>
          </p:nvSpPr>
          <p:spPr bwMode="auto">
            <a:xfrm flipV="1">
              <a:off x="-21" y="3690"/>
              <a:ext cx="5520" cy="190"/>
            </a:xfrm>
            <a:custGeom>
              <a:avLst/>
              <a:gdLst/>
              <a:ahLst/>
              <a:cxnLst>
                <a:cxn ang="0">
                  <a:pos x="0" y="0"/>
                </a:cxn>
                <a:cxn ang="0">
                  <a:pos x="2871" y="7"/>
                </a:cxn>
                <a:cxn ang="0">
                  <a:pos x="3026" y="153"/>
                </a:cxn>
                <a:cxn ang="0">
                  <a:pos x="3099" y="190"/>
                </a:cxn>
                <a:cxn ang="0">
                  <a:pos x="3227" y="135"/>
                </a:cxn>
                <a:cxn ang="0">
                  <a:pos x="3392" y="16"/>
                </a:cxn>
                <a:cxn ang="0">
                  <a:pos x="5520" y="1"/>
                </a:cxn>
              </a:cxnLst>
              <a:rect l="0" t="0" r="r" b="b"/>
              <a:pathLst>
                <a:path w="5520" h="190">
                  <a:moveTo>
                    <a:pt x="0" y="0"/>
                  </a:moveTo>
                  <a:lnTo>
                    <a:pt x="2871" y="7"/>
                  </a:lnTo>
                  <a:lnTo>
                    <a:pt x="3026" y="153"/>
                  </a:lnTo>
                  <a:lnTo>
                    <a:pt x="3099" y="190"/>
                  </a:lnTo>
                  <a:lnTo>
                    <a:pt x="3227" y="135"/>
                  </a:lnTo>
                  <a:lnTo>
                    <a:pt x="3392" y="16"/>
                  </a:lnTo>
                  <a:lnTo>
                    <a:pt x="5520" y="1"/>
                  </a:lnTo>
                </a:path>
              </a:pathLst>
            </a:custGeom>
            <a:noFill/>
            <a:ln w="31750" cap="flat" cmpd="sng">
              <a:solidFill>
                <a:srgbClr val="000000"/>
              </a:solidFill>
              <a:prstDash val="dash"/>
              <a:miter lim="800000"/>
              <a:headEnd type="none" w="med" len="med"/>
              <a:tailEnd type="none" w="med" len="med"/>
            </a:ln>
            <a:effectLst/>
          </p:spPr>
          <p:txBody>
            <a:bodyPr/>
            <a:lstStyle/>
            <a:p>
              <a:endParaRPr lang="tr-TR"/>
            </a:p>
          </p:txBody>
        </p:sp>
      </p:grpSp>
      <p:grpSp>
        <p:nvGrpSpPr>
          <p:cNvPr id="3" name="Group 84"/>
          <p:cNvGrpSpPr>
            <a:grpSpLocks/>
          </p:cNvGrpSpPr>
          <p:nvPr/>
        </p:nvGrpSpPr>
        <p:grpSpPr bwMode="auto">
          <a:xfrm>
            <a:off x="76200" y="2749550"/>
            <a:ext cx="841375" cy="1136650"/>
            <a:chOff x="3033" y="2610"/>
            <a:chExt cx="604" cy="816"/>
          </a:xfrm>
        </p:grpSpPr>
        <p:grpSp>
          <p:nvGrpSpPr>
            <p:cNvPr id="4" name="Group 85"/>
            <p:cNvGrpSpPr>
              <a:grpSpLocks/>
            </p:cNvGrpSpPr>
            <p:nvPr/>
          </p:nvGrpSpPr>
          <p:grpSpPr bwMode="auto">
            <a:xfrm>
              <a:off x="3033" y="2610"/>
              <a:ext cx="604" cy="816"/>
              <a:chOff x="3033" y="2610"/>
              <a:chExt cx="604" cy="816"/>
            </a:xfrm>
          </p:grpSpPr>
          <p:grpSp>
            <p:nvGrpSpPr>
              <p:cNvPr id="5" name="Group 86"/>
              <p:cNvGrpSpPr>
                <a:grpSpLocks/>
              </p:cNvGrpSpPr>
              <p:nvPr/>
            </p:nvGrpSpPr>
            <p:grpSpPr bwMode="auto">
              <a:xfrm>
                <a:off x="3033" y="2610"/>
                <a:ext cx="604" cy="816"/>
                <a:chOff x="1200" y="1008"/>
                <a:chExt cx="2169" cy="2928"/>
              </a:xfrm>
            </p:grpSpPr>
            <p:pic>
              <p:nvPicPr>
                <p:cNvPr id="409687" name="Picture 87" descr="C:\Program Files\Common Files\Microsoft Shared\Clipart\cagcat50\bd06152_.wmf"/>
                <p:cNvPicPr>
                  <a:picLocks noChangeAspect="1" noChangeArrowheads="1"/>
                </p:cNvPicPr>
                <p:nvPr/>
              </p:nvPicPr>
              <p:blipFill>
                <a:blip r:embed="rId3" cstate="print"/>
                <a:srcRect/>
                <a:stretch>
                  <a:fillRect/>
                </a:stretch>
              </p:blipFill>
              <p:spPr bwMode="auto">
                <a:xfrm>
                  <a:off x="1200" y="1200"/>
                  <a:ext cx="2063" cy="2718"/>
                </a:xfrm>
                <a:prstGeom prst="rect">
                  <a:avLst/>
                </a:prstGeom>
                <a:noFill/>
              </p:spPr>
            </p:pic>
            <p:sp>
              <p:nvSpPr>
                <p:cNvPr id="409688" name="Rectangle 88"/>
                <p:cNvSpPr>
                  <a:spLocks noChangeArrowheads="1"/>
                </p:cNvSpPr>
                <p:nvPr/>
              </p:nvSpPr>
              <p:spPr bwMode="auto">
                <a:xfrm>
                  <a:off x="2832" y="1008"/>
                  <a:ext cx="537" cy="1758"/>
                </a:xfrm>
                <a:prstGeom prst="rect">
                  <a:avLst/>
                </a:prstGeom>
                <a:solidFill>
                  <a:schemeClr val="accent2"/>
                </a:solidFill>
                <a:ln w="9525">
                  <a:noFill/>
                  <a:miter lim="800000"/>
                  <a:headEnd/>
                  <a:tailEnd/>
                </a:ln>
                <a:effectLst/>
              </p:spPr>
              <p:txBody>
                <a:bodyPr wrap="none" anchor="ctr"/>
                <a:lstStyle/>
                <a:p>
                  <a:endParaRPr lang="tr-TR"/>
                </a:p>
              </p:txBody>
            </p:sp>
            <p:sp>
              <p:nvSpPr>
                <p:cNvPr id="409689" name="AutoShape 89"/>
                <p:cNvSpPr>
                  <a:spLocks noChangeArrowheads="1"/>
                </p:cNvSpPr>
                <p:nvPr/>
              </p:nvSpPr>
              <p:spPr bwMode="auto">
                <a:xfrm>
                  <a:off x="1248" y="1008"/>
                  <a:ext cx="528" cy="480"/>
                </a:xfrm>
                <a:prstGeom prst="can">
                  <a:avLst>
                    <a:gd name="adj" fmla="val 25000"/>
                  </a:avLst>
                </a:prstGeom>
                <a:solidFill>
                  <a:schemeClr val="accent1"/>
                </a:solidFill>
                <a:ln w="9525">
                  <a:solidFill>
                    <a:schemeClr val="tx1"/>
                  </a:solidFill>
                  <a:miter lim="800000"/>
                  <a:headEnd/>
                  <a:tailEnd/>
                </a:ln>
                <a:effectLst/>
              </p:spPr>
              <p:txBody>
                <a:bodyPr wrap="none" anchor="ctr"/>
                <a:lstStyle/>
                <a:p>
                  <a:endParaRPr lang="tr-TR"/>
                </a:p>
              </p:txBody>
            </p:sp>
            <p:sp>
              <p:nvSpPr>
                <p:cNvPr id="409690" name="Rectangle 90"/>
                <p:cNvSpPr>
                  <a:spLocks noChangeArrowheads="1"/>
                </p:cNvSpPr>
                <p:nvPr/>
              </p:nvSpPr>
              <p:spPr bwMode="auto">
                <a:xfrm>
                  <a:off x="1248" y="3024"/>
                  <a:ext cx="384" cy="912"/>
                </a:xfrm>
                <a:prstGeom prst="rect">
                  <a:avLst/>
                </a:prstGeom>
                <a:solidFill>
                  <a:schemeClr val="accent2"/>
                </a:solidFill>
                <a:ln w="9525">
                  <a:noFill/>
                  <a:miter lim="800000"/>
                  <a:headEnd/>
                  <a:tailEnd/>
                </a:ln>
                <a:effectLst/>
              </p:spPr>
              <p:txBody>
                <a:bodyPr wrap="none" anchor="ctr"/>
                <a:lstStyle/>
                <a:p>
                  <a:endParaRPr lang="tr-TR"/>
                </a:p>
              </p:txBody>
            </p:sp>
            <p:sp>
              <p:nvSpPr>
                <p:cNvPr id="409691" name="AutoShape 91"/>
                <p:cNvSpPr>
                  <a:spLocks noChangeArrowheads="1"/>
                </p:cNvSpPr>
                <p:nvPr/>
              </p:nvSpPr>
              <p:spPr bwMode="auto">
                <a:xfrm>
                  <a:off x="1401" y="2976"/>
                  <a:ext cx="144" cy="864"/>
                </a:xfrm>
                <a:prstGeom prst="can">
                  <a:avLst>
                    <a:gd name="adj" fmla="val 150000"/>
                  </a:avLst>
                </a:prstGeom>
                <a:solidFill>
                  <a:schemeClr val="tx1"/>
                </a:solidFill>
                <a:ln w="53975">
                  <a:solidFill>
                    <a:srgbClr val="333300"/>
                  </a:solidFill>
                  <a:miter lim="800000"/>
                  <a:headEnd/>
                  <a:tailEnd/>
                </a:ln>
                <a:effectLst/>
              </p:spPr>
              <p:txBody>
                <a:bodyPr wrap="none" anchor="ctr"/>
                <a:lstStyle/>
                <a:p>
                  <a:endParaRPr lang="tr-TR"/>
                </a:p>
              </p:txBody>
            </p:sp>
          </p:grpSp>
          <p:sp>
            <p:nvSpPr>
              <p:cNvPr id="409692" name="Rectangle 92"/>
              <p:cNvSpPr>
                <a:spLocks noChangeArrowheads="1"/>
              </p:cNvSpPr>
              <p:nvPr/>
            </p:nvSpPr>
            <p:spPr bwMode="auto">
              <a:xfrm>
                <a:off x="3456" y="2688"/>
                <a:ext cx="144" cy="96"/>
              </a:xfrm>
              <a:prstGeom prst="rect">
                <a:avLst/>
              </a:prstGeom>
              <a:solidFill>
                <a:schemeClr val="accent2"/>
              </a:solidFill>
              <a:ln w="9525">
                <a:noFill/>
                <a:miter lim="800000"/>
                <a:headEnd/>
                <a:tailEnd/>
              </a:ln>
              <a:effectLst/>
            </p:spPr>
            <p:txBody>
              <a:bodyPr wrap="none" anchor="ctr"/>
              <a:lstStyle/>
              <a:p>
                <a:endParaRPr lang="tr-TR"/>
              </a:p>
            </p:txBody>
          </p:sp>
        </p:grpSp>
        <p:sp>
          <p:nvSpPr>
            <p:cNvPr id="409693" name="Rectangle 93"/>
            <p:cNvSpPr>
              <a:spLocks noChangeArrowheads="1"/>
            </p:cNvSpPr>
            <p:nvPr/>
          </p:nvSpPr>
          <p:spPr bwMode="auto">
            <a:xfrm>
              <a:off x="3504" y="3072"/>
              <a:ext cx="48" cy="48"/>
            </a:xfrm>
            <a:prstGeom prst="rect">
              <a:avLst/>
            </a:prstGeom>
            <a:solidFill>
              <a:schemeClr val="accent2"/>
            </a:solidFill>
            <a:ln w="9525">
              <a:noFill/>
              <a:miter lim="800000"/>
              <a:headEnd/>
              <a:tailEnd/>
            </a:ln>
            <a:effectLst/>
          </p:spPr>
          <p:txBody>
            <a:bodyPr wrap="none" anchor="ctr"/>
            <a:lstStyle/>
            <a:p>
              <a:endParaRPr lang="tr-TR"/>
            </a:p>
          </p:txBody>
        </p:sp>
      </p:grpSp>
      <p:grpSp>
        <p:nvGrpSpPr>
          <p:cNvPr id="6" name="Group 118"/>
          <p:cNvGrpSpPr>
            <a:grpSpLocks/>
          </p:cNvGrpSpPr>
          <p:nvPr/>
        </p:nvGrpSpPr>
        <p:grpSpPr bwMode="auto">
          <a:xfrm>
            <a:off x="0" y="2819400"/>
            <a:ext cx="8686800" cy="2514600"/>
            <a:chOff x="288" y="1824"/>
            <a:chExt cx="5472" cy="1584"/>
          </a:xfrm>
        </p:grpSpPr>
        <p:sp>
          <p:nvSpPr>
            <p:cNvPr id="409719" name="Line 119"/>
            <p:cNvSpPr>
              <a:spLocks noChangeShapeType="1"/>
            </p:cNvSpPr>
            <p:nvPr/>
          </p:nvSpPr>
          <p:spPr bwMode="auto">
            <a:xfrm flipV="1">
              <a:off x="288" y="1824"/>
              <a:ext cx="856" cy="1584"/>
            </a:xfrm>
            <a:prstGeom prst="line">
              <a:avLst/>
            </a:prstGeom>
            <a:noFill/>
            <a:ln w="9525">
              <a:solidFill>
                <a:schemeClr val="tx1"/>
              </a:solidFill>
              <a:miter lim="800000"/>
              <a:headEnd/>
              <a:tailEnd/>
            </a:ln>
            <a:effectLst/>
          </p:spPr>
          <p:txBody>
            <a:bodyPr/>
            <a:lstStyle/>
            <a:p>
              <a:endParaRPr lang="tr-TR"/>
            </a:p>
          </p:txBody>
        </p:sp>
        <p:sp>
          <p:nvSpPr>
            <p:cNvPr id="409720" name="Line 120"/>
            <p:cNvSpPr>
              <a:spLocks noChangeShapeType="1"/>
            </p:cNvSpPr>
            <p:nvPr/>
          </p:nvSpPr>
          <p:spPr bwMode="auto">
            <a:xfrm flipV="1">
              <a:off x="4896" y="1824"/>
              <a:ext cx="864" cy="1584"/>
            </a:xfrm>
            <a:prstGeom prst="line">
              <a:avLst/>
            </a:prstGeom>
            <a:noFill/>
            <a:ln w="9525">
              <a:solidFill>
                <a:schemeClr val="tx1"/>
              </a:solidFill>
              <a:miter lim="800000"/>
              <a:headEnd/>
              <a:tailEnd/>
            </a:ln>
            <a:effectLst/>
          </p:spPr>
          <p:txBody>
            <a:bodyPr/>
            <a:lstStyle/>
            <a:p>
              <a:endParaRPr lang="tr-TR"/>
            </a:p>
          </p:txBody>
        </p:sp>
        <p:sp>
          <p:nvSpPr>
            <p:cNvPr id="409721" name="Line 121"/>
            <p:cNvSpPr>
              <a:spLocks noChangeShapeType="1"/>
            </p:cNvSpPr>
            <p:nvPr/>
          </p:nvSpPr>
          <p:spPr bwMode="auto">
            <a:xfrm>
              <a:off x="528" y="3024"/>
              <a:ext cx="4608" cy="0"/>
            </a:xfrm>
            <a:prstGeom prst="line">
              <a:avLst/>
            </a:prstGeom>
            <a:noFill/>
            <a:ln w="9525">
              <a:solidFill>
                <a:schemeClr val="tx1"/>
              </a:solidFill>
              <a:miter lim="800000"/>
              <a:headEnd/>
              <a:tailEnd/>
            </a:ln>
            <a:effectLst/>
          </p:spPr>
          <p:txBody>
            <a:bodyPr/>
            <a:lstStyle/>
            <a:p>
              <a:endParaRPr lang="tr-TR"/>
            </a:p>
          </p:txBody>
        </p:sp>
        <p:sp>
          <p:nvSpPr>
            <p:cNvPr id="409722" name="Line 122"/>
            <p:cNvSpPr>
              <a:spLocks noChangeShapeType="1"/>
            </p:cNvSpPr>
            <p:nvPr/>
          </p:nvSpPr>
          <p:spPr bwMode="auto">
            <a:xfrm>
              <a:off x="720" y="2640"/>
              <a:ext cx="4608" cy="0"/>
            </a:xfrm>
            <a:prstGeom prst="line">
              <a:avLst/>
            </a:prstGeom>
            <a:noFill/>
            <a:ln w="9525">
              <a:solidFill>
                <a:schemeClr val="tx1"/>
              </a:solidFill>
              <a:miter lim="800000"/>
              <a:headEnd/>
              <a:tailEnd/>
            </a:ln>
            <a:effectLst/>
          </p:spPr>
          <p:txBody>
            <a:bodyPr/>
            <a:lstStyle/>
            <a:p>
              <a:endParaRPr lang="tr-TR"/>
            </a:p>
          </p:txBody>
        </p:sp>
        <p:sp>
          <p:nvSpPr>
            <p:cNvPr id="409723" name="Line 123"/>
            <p:cNvSpPr>
              <a:spLocks noChangeShapeType="1"/>
            </p:cNvSpPr>
            <p:nvPr/>
          </p:nvSpPr>
          <p:spPr bwMode="auto">
            <a:xfrm>
              <a:off x="288" y="3408"/>
              <a:ext cx="4608" cy="0"/>
            </a:xfrm>
            <a:prstGeom prst="line">
              <a:avLst/>
            </a:prstGeom>
            <a:noFill/>
            <a:ln w="9525">
              <a:solidFill>
                <a:schemeClr val="tx1"/>
              </a:solidFill>
              <a:miter lim="800000"/>
              <a:headEnd/>
              <a:tailEnd/>
            </a:ln>
            <a:effectLst/>
          </p:spPr>
          <p:txBody>
            <a:bodyPr/>
            <a:lstStyle/>
            <a:p>
              <a:endParaRPr lang="tr-TR"/>
            </a:p>
          </p:txBody>
        </p:sp>
        <p:sp>
          <p:nvSpPr>
            <p:cNvPr id="409724" name="Line 124"/>
            <p:cNvSpPr>
              <a:spLocks noChangeShapeType="1"/>
            </p:cNvSpPr>
            <p:nvPr/>
          </p:nvSpPr>
          <p:spPr bwMode="auto">
            <a:xfrm>
              <a:off x="1152" y="1824"/>
              <a:ext cx="4608" cy="0"/>
            </a:xfrm>
            <a:prstGeom prst="line">
              <a:avLst/>
            </a:prstGeom>
            <a:noFill/>
            <a:ln w="9525">
              <a:solidFill>
                <a:schemeClr val="tx1"/>
              </a:solidFill>
              <a:miter lim="800000"/>
              <a:headEnd/>
              <a:tailEnd/>
            </a:ln>
            <a:effectLst/>
          </p:spPr>
          <p:txBody>
            <a:bodyPr/>
            <a:lstStyle/>
            <a:p>
              <a:endParaRPr lang="tr-TR"/>
            </a:p>
          </p:txBody>
        </p:sp>
        <p:sp>
          <p:nvSpPr>
            <p:cNvPr id="409725" name="Line 125"/>
            <p:cNvSpPr>
              <a:spLocks noChangeShapeType="1"/>
            </p:cNvSpPr>
            <p:nvPr/>
          </p:nvSpPr>
          <p:spPr bwMode="auto">
            <a:xfrm flipV="1">
              <a:off x="3053" y="1824"/>
              <a:ext cx="856" cy="1584"/>
            </a:xfrm>
            <a:prstGeom prst="line">
              <a:avLst/>
            </a:prstGeom>
            <a:noFill/>
            <a:ln w="9525">
              <a:solidFill>
                <a:schemeClr val="tx1"/>
              </a:solidFill>
              <a:miter lim="800000"/>
              <a:headEnd/>
              <a:tailEnd/>
            </a:ln>
            <a:effectLst/>
          </p:spPr>
          <p:txBody>
            <a:bodyPr/>
            <a:lstStyle/>
            <a:p>
              <a:endParaRPr lang="tr-TR"/>
            </a:p>
          </p:txBody>
        </p:sp>
        <p:sp>
          <p:nvSpPr>
            <p:cNvPr id="409726" name="Line 126"/>
            <p:cNvSpPr>
              <a:spLocks noChangeShapeType="1"/>
            </p:cNvSpPr>
            <p:nvPr/>
          </p:nvSpPr>
          <p:spPr bwMode="auto">
            <a:xfrm flipV="1">
              <a:off x="3975" y="1824"/>
              <a:ext cx="856" cy="1584"/>
            </a:xfrm>
            <a:prstGeom prst="line">
              <a:avLst/>
            </a:prstGeom>
            <a:noFill/>
            <a:ln w="9525">
              <a:solidFill>
                <a:schemeClr val="tx1"/>
              </a:solidFill>
              <a:miter lim="800000"/>
              <a:headEnd/>
              <a:tailEnd/>
            </a:ln>
            <a:effectLst/>
          </p:spPr>
          <p:txBody>
            <a:bodyPr/>
            <a:lstStyle/>
            <a:p>
              <a:endParaRPr lang="tr-TR"/>
            </a:p>
          </p:txBody>
        </p:sp>
        <p:sp>
          <p:nvSpPr>
            <p:cNvPr id="409727" name="Line 127"/>
            <p:cNvSpPr>
              <a:spLocks noChangeShapeType="1"/>
            </p:cNvSpPr>
            <p:nvPr/>
          </p:nvSpPr>
          <p:spPr bwMode="auto">
            <a:xfrm flipV="1">
              <a:off x="1210" y="1824"/>
              <a:ext cx="856" cy="1584"/>
            </a:xfrm>
            <a:prstGeom prst="line">
              <a:avLst/>
            </a:prstGeom>
            <a:noFill/>
            <a:ln w="9525">
              <a:solidFill>
                <a:schemeClr val="tx1"/>
              </a:solidFill>
              <a:miter lim="800000"/>
              <a:headEnd/>
              <a:tailEnd/>
            </a:ln>
            <a:effectLst/>
          </p:spPr>
          <p:txBody>
            <a:bodyPr/>
            <a:lstStyle/>
            <a:p>
              <a:endParaRPr lang="tr-TR"/>
            </a:p>
          </p:txBody>
        </p:sp>
        <p:sp>
          <p:nvSpPr>
            <p:cNvPr id="409728" name="Line 128"/>
            <p:cNvSpPr>
              <a:spLocks noChangeShapeType="1"/>
            </p:cNvSpPr>
            <p:nvPr/>
          </p:nvSpPr>
          <p:spPr bwMode="auto">
            <a:xfrm flipV="1">
              <a:off x="2132" y="1824"/>
              <a:ext cx="856" cy="1584"/>
            </a:xfrm>
            <a:prstGeom prst="line">
              <a:avLst/>
            </a:prstGeom>
            <a:noFill/>
            <a:ln w="9525">
              <a:solidFill>
                <a:schemeClr val="tx1"/>
              </a:solidFill>
              <a:miter lim="800000"/>
              <a:headEnd/>
              <a:tailEnd/>
            </a:ln>
            <a:effectLst/>
          </p:spPr>
          <p:txBody>
            <a:bodyPr/>
            <a:lstStyle/>
            <a:p>
              <a:endParaRPr lang="tr-TR"/>
            </a:p>
          </p:txBody>
        </p:sp>
        <p:sp>
          <p:nvSpPr>
            <p:cNvPr id="409729" name="Line 129"/>
            <p:cNvSpPr>
              <a:spLocks noChangeShapeType="1"/>
            </p:cNvSpPr>
            <p:nvPr/>
          </p:nvSpPr>
          <p:spPr bwMode="auto">
            <a:xfrm flipV="1">
              <a:off x="749" y="1824"/>
              <a:ext cx="856" cy="1584"/>
            </a:xfrm>
            <a:prstGeom prst="line">
              <a:avLst/>
            </a:prstGeom>
            <a:noFill/>
            <a:ln w="9525">
              <a:solidFill>
                <a:schemeClr val="tx1"/>
              </a:solidFill>
              <a:miter lim="800000"/>
              <a:headEnd/>
              <a:tailEnd/>
            </a:ln>
            <a:effectLst/>
          </p:spPr>
          <p:txBody>
            <a:bodyPr/>
            <a:lstStyle/>
            <a:p>
              <a:endParaRPr lang="tr-TR"/>
            </a:p>
          </p:txBody>
        </p:sp>
        <p:sp>
          <p:nvSpPr>
            <p:cNvPr id="409730" name="Line 130"/>
            <p:cNvSpPr>
              <a:spLocks noChangeShapeType="1"/>
            </p:cNvSpPr>
            <p:nvPr/>
          </p:nvSpPr>
          <p:spPr bwMode="auto">
            <a:xfrm flipV="1">
              <a:off x="2592" y="1824"/>
              <a:ext cx="856" cy="1584"/>
            </a:xfrm>
            <a:prstGeom prst="line">
              <a:avLst/>
            </a:prstGeom>
            <a:noFill/>
            <a:ln w="9525">
              <a:solidFill>
                <a:schemeClr val="tx1"/>
              </a:solidFill>
              <a:miter lim="800000"/>
              <a:headEnd/>
              <a:tailEnd/>
            </a:ln>
            <a:effectLst/>
          </p:spPr>
          <p:txBody>
            <a:bodyPr/>
            <a:lstStyle/>
            <a:p>
              <a:endParaRPr lang="tr-TR"/>
            </a:p>
          </p:txBody>
        </p:sp>
        <p:sp>
          <p:nvSpPr>
            <p:cNvPr id="409731" name="Line 131"/>
            <p:cNvSpPr>
              <a:spLocks noChangeShapeType="1"/>
            </p:cNvSpPr>
            <p:nvPr/>
          </p:nvSpPr>
          <p:spPr bwMode="auto">
            <a:xfrm flipV="1">
              <a:off x="1671" y="1824"/>
              <a:ext cx="856" cy="1584"/>
            </a:xfrm>
            <a:prstGeom prst="line">
              <a:avLst/>
            </a:prstGeom>
            <a:noFill/>
            <a:ln w="9525">
              <a:solidFill>
                <a:schemeClr val="tx1"/>
              </a:solidFill>
              <a:miter lim="800000"/>
              <a:headEnd/>
              <a:tailEnd/>
            </a:ln>
            <a:effectLst/>
          </p:spPr>
          <p:txBody>
            <a:bodyPr/>
            <a:lstStyle/>
            <a:p>
              <a:endParaRPr lang="tr-TR"/>
            </a:p>
          </p:txBody>
        </p:sp>
        <p:sp>
          <p:nvSpPr>
            <p:cNvPr id="409732" name="Line 132"/>
            <p:cNvSpPr>
              <a:spLocks noChangeShapeType="1"/>
            </p:cNvSpPr>
            <p:nvPr/>
          </p:nvSpPr>
          <p:spPr bwMode="auto">
            <a:xfrm flipV="1">
              <a:off x="3514" y="1824"/>
              <a:ext cx="856" cy="1584"/>
            </a:xfrm>
            <a:prstGeom prst="line">
              <a:avLst/>
            </a:prstGeom>
            <a:noFill/>
            <a:ln w="9525">
              <a:solidFill>
                <a:schemeClr val="tx1"/>
              </a:solidFill>
              <a:miter lim="800000"/>
              <a:headEnd/>
              <a:tailEnd/>
            </a:ln>
            <a:effectLst/>
          </p:spPr>
          <p:txBody>
            <a:bodyPr/>
            <a:lstStyle/>
            <a:p>
              <a:endParaRPr lang="tr-TR"/>
            </a:p>
          </p:txBody>
        </p:sp>
        <p:sp>
          <p:nvSpPr>
            <p:cNvPr id="409733" name="Line 133"/>
            <p:cNvSpPr>
              <a:spLocks noChangeShapeType="1"/>
            </p:cNvSpPr>
            <p:nvPr/>
          </p:nvSpPr>
          <p:spPr bwMode="auto">
            <a:xfrm flipV="1">
              <a:off x="4436" y="1824"/>
              <a:ext cx="856" cy="1584"/>
            </a:xfrm>
            <a:prstGeom prst="line">
              <a:avLst/>
            </a:prstGeom>
            <a:noFill/>
            <a:ln w="9525">
              <a:solidFill>
                <a:schemeClr val="tx1"/>
              </a:solidFill>
              <a:miter lim="800000"/>
              <a:headEnd/>
              <a:tailEnd/>
            </a:ln>
            <a:effectLst/>
          </p:spPr>
          <p:txBody>
            <a:bodyPr/>
            <a:lstStyle/>
            <a:p>
              <a:endParaRPr lang="tr-TR"/>
            </a:p>
          </p:txBody>
        </p:sp>
        <p:sp>
          <p:nvSpPr>
            <p:cNvPr id="409734" name="Line 134"/>
            <p:cNvSpPr>
              <a:spLocks noChangeShapeType="1"/>
            </p:cNvSpPr>
            <p:nvPr/>
          </p:nvSpPr>
          <p:spPr bwMode="auto">
            <a:xfrm>
              <a:off x="960" y="2208"/>
              <a:ext cx="4608" cy="0"/>
            </a:xfrm>
            <a:prstGeom prst="line">
              <a:avLst/>
            </a:prstGeom>
            <a:noFill/>
            <a:ln w="9525">
              <a:solidFill>
                <a:schemeClr val="tx1"/>
              </a:solidFill>
              <a:miter lim="800000"/>
              <a:headEnd/>
              <a:tailEnd/>
            </a:ln>
            <a:effectLst/>
          </p:spPr>
          <p:txBody>
            <a:bodyPr/>
            <a:lstStyle/>
            <a:p>
              <a:endParaRPr lang="tr-TR"/>
            </a:p>
          </p:txBody>
        </p:sp>
      </p:grpSp>
      <p:grpSp>
        <p:nvGrpSpPr>
          <p:cNvPr id="7" name="Group 138"/>
          <p:cNvGrpSpPr>
            <a:grpSpLocks/>
          </p:cNvGrpSpPr>
          <p:nvPr/>
        </p:nvGrpSpPr>
        <p:grpSpPr bwMode="auto">
          <a:xfrm>
            <a:off x="4294188" y="3365500"/>
            <a:ext cx="2081212" cy="1935163"/>
            <a:chOff x="2705" y="2120"/>
            <a:chExt cx="1311" cy="1219"/>
          </a:xfrm>
        </p:grpSpPr>
        <p:sp>
          <p:nvSpPr>
            <p:cNvPr id="409735" name="Freeform 135"/>
            <p:cNvSpPr>
              <a:spLocks/>
            </p:cNvSpPr>
            <p:nvPr/>
          </p:nvSpPr>
          <p:spPr bwMode="auto">
            <a:xfrm>
              <a:off x="2795" y="2464"/>
              <a:ext cx="933" cy="772"/>
            </a:xfrm>
            <a:custGeom>
              <a:avLst/>
              <a:gdLst/>
              <a:ahLst/>
              <a:cxnLst>
                <a:cxn ang="0">
                  <a:pos x="173" y="304"/>
                </a:cxn>
                <a:cxn ang="0">
                  <a:pos x="39" y="442"/>
                </a:cxn>
                <a:cxn ang="0">
                  <a:pos x="0" y="589"/>
                </a:cxn>
                <a:cxn ang="0">
                  <a:pos x="9" y="732"/>
                </a:cxn>
                <a:cxn ang="0">
                  <a:pos x="155" y="772"/>
                </a:cxn>
                <a:cxn ang="0">
                  <a:pos x="299" y="763"/>
                </a:cxn>
                <a:cxn ang="0">
                  <a:pos x="533" y="652"/>
                </a:cxn>
                <a:cxn ang="0">
                  <a:pos x="665" y="452"/>
                </a:cxn>
                <a:cxn ang="0">
                  <a:pos x="813" y="288"/>
                </a:cxn>
                <a:cxn ang="0">
                  <a:pos x="933" y="56"/>
                </a:cxn>
                <a:cxn ang="0">
                  <a:pos x="741" y="0"/>
                </a:cxn>
                <a:cxn ang="0">
                  <a:pos x="452" y="128"/>
                </a:cxn>
                <a:cxn ang="0">
                  <a:pos x="314" y="233"/>
                </a:cxn>
                <a:cxn ang="0">
                  <a:pos x="173" y="304"/>
                </a:cxn>
              </a:cxnLst>
              <a:rect l="0" t="0" r="r" b="b"/>
              <a:pathLst>
                <a:path w="933" h="772">
                  <a:moveTo>
                    <a:pt x="173" y="304"/>
                  </a:moveTo>
                  <a:lnTo>
                    <a:pt x="39" y="442"/>
                  </a:lnTo>
                  <a:lnTo>
                    <a:pt x="0" y="589"/>
                  </a:lnTo>
                  <a:lnTo>
                    <a:pt x="9" y="732"/>
                  </a:lnTo>
                  <a:lnTo>
                    <a:pt x="155" y="772"/>
                  </a:lnTo>
                  <a:lnTo>
                    <a:pt x="299" y="763"/>
                  </a:lnTo>
                  <a:lnTo>
                    <a:pt x="533" y="652"/>
                  </a:lnTo>
                  <a:lnTo>
                    <a:pt x="665" y="452"/>
                  </a:lnTo>
                  <a:lnTo>
                    <a:pt x="813" y="288"/>
                  </a:lnTo>
                  <a:lnTo>
                    <a:pt x="933" y="56"/>
                  </a:lnTo>
                  <a:lnTo>
                    <a:pt x="741" y="0"/>
                  </a:lnTo>
                  <a:lnTo>
                    <a:pt x="452" y="128"/>
                  </a:lnTo>
                  <a:lnTo>
                    <a:pt x="314" y="233"/>
                  </a:lnTo>
                  <a:lnTo>
                    <a:pt x="173" y="304"/>
                  </a:lnTo>
                  <a:close/>
                </a:path>
              </a:pathLst>
            </a:custGeom>
            <a:noFill/>
            <a:ln w="9525" cap="flat" cmpd="sng">
              <a:solidFill>
                <a:schemeClr val="tx1"/>
              </a:solidFill>
              <a:prstDash val="solid"/>
              <a:miter lim="800000"/>
              <a:headEnd/>
              <a:tailEnd/>
            </a:ln>
            <a:effectLst/>
          </p:spPr>
          <p:txBody>
            <a:bodyPr/>
            <a:lstStyle/>
            <a:p>
              <a:endParaRPr lang="tr-TR"/>
            </a:p>
          </p:txBody>
        </p:sp>
        <p:sp>
          <p:nvSpPr>
            <p:cNvPr id="409736" name="Freeform 136"/>
            <p:cNvSpPr>
              <a:spLocks/>
            </p:cNvSpPr>
            <p:nvPr/>
          </p:nvSpPr>
          <p:spPr bwMode="auto">
            <a:xfrm rot="-212078">
              <a:off x="2928" y="2688"/>
              <a:ext cx="487" cy="384"/>
            </a:xfrm>
            <a:custGeom>
              <a:avLst/>
              <a:gdLst/>
              <a:ahLst/>
              <a:cxnLst>
                <a:cxn ang="0">
                  <a:pos x="144" y="240"/>
                </a:cxn>
                <a:cxn ang="0">
                  <a:pos x="48" y="384"/>
                </a:cxn>
                <a:cxn ang="0">
                  <a:pos x="0" y="528"/>
                </a:cxn>
                <a:cxn ang="0">
                  <a:pos x="0" y="672"/>
                </a:cxn>
                <a:cxn ang="0">
                  <a:pos x="144" y="720"/>
                </a:cxn>
                <a:cxn ang="0">
                  <a:pos x="288" y="720"/>
                </a:cxn>
                <a:cxn ang="0">
                  <a:pos x="528" y="624"/>
                </a:cxn>
                <a:cxn ang="0">
                  <a:pos x="672" y="432"/>
                </a:cxn>
                <a:cxn ang="0">
                  <a:pos x="816" y="336"/>
                </a:cxn>
                <a:cxn ang="0">
                  <a:pos x="960" y="48"/>
                </a:cxn>
                <a:cxn ang="0">
                  <a:pos x="624" y="0"/>
                </a:cxn>
                <a:cxn ang="0">
                  <a:pos x="480" y="96"/>
                </a:cxn>
                <a:cxn ang="0">
                  <a:pos x="336" y="192"/>
                </a:cxn>
                <a:cxn ang="0">
                  <a:pos x="144" y="240"/>
                </a:cxn>
              </a:cxnLst>
              <a:rect l="0" t="0" r="r" b="b"/>
              <a:pathLst>
                <a:path w="960" h="720">
                  <a:moveTo>
                    <a:pt x="144" y="240"/>
                  </a:moveTo>
                  <a:lnTo>
                    <a:pt x="48" y="384"/>
                  </a:lnTo>
                  <a:lnTo>
                    <a:pt x="0" y="528"/>
                  </a:lnTo>
                  <a:lnTo>
                    <a:pt x="0" y="672"/>
                  </a:lnTo>
                  <a:lnTo>
                    <a:pt x="144" y="720"/>
                  </a:lnTo>
                  <a:lnTo>
                    <a:pt x="288" y="720"/>
                  </a:lnTo>
                  <a:lnTo>
                    <a:pt x="528" y="624"/>
                  </a:lnTo>
                  <a:lnTo>
                    <a:pt x="672" y="432"/>
                  </a:lnTo>
                  <a:lnTo>
                    <a:pt x="816" y="336"/>
                  </a:lnTo>
                  <a:lnTo>
                    <a:pt x="960" y="48"/>
                  </a:lnTo>
                  <a:lnTo>
                    <a:pt x="624" y="0"/>
                  </a:lnTo>
                  <a:lnTo>
                    <a:pt x="480" y="96"/>
                  </a:lnTo>
                  <a:lnTo>
                    <a:pt x="336" y="192"/>
                  </a:lnTo>
                  <a:lnTo>
                    <a:pt x="144" y="240"/>
                  </a:lnTo>
                  <a:close/>
                </a:path>
              </a:pathLst>
            </a:custGeom>
            <a:noFill/>
            <a:ln w="9525" cap="flat" cmpd="sng">
              <a:solidFill>
                <a:schemeClr val="tx1"/>
              </a:solidFill>
              <a:prstDash val="solid"/>
              <a:miter lim="800000"/>
              <a:headEnd/>
              <a:tailEnd/>
            </a:ln>
            <a:effectLst/>
          </p:spPr>
          <p:txBody>
            <a:bodyPr/>
            <a:lstStyle/>
            <a:p>
              <a:endParaRPr lang="tr-TR"/>
            </a:p>
          </p:txBody>
        </p:sp>
        <p:sp>
          <p:nvSpPr>
            <p:cNvPr id="409737" name="Freeform 137"/>
            <p:cNvSpPr>
              <a:spLocks/>
            </p:cNvSpPr>
            <p:nvPr/>
          </p:nvSpPr>
          <p:spPr bwMode="auto">
            <a:xfrm>
              <a:off x="2705" y="2120"/>
              <a:ext cx="1311" cy="1219"/>
            </a:xfrm>
            <a:custGeom>
              <a:avLst/>
              <a:gdLst/>
              <a:ahLst/>
              <a:cxnLst>
                <a:cxn ang="0">
                  <a:pos x="223" y="520"/>
                </a:cxn>
                <a:cxn ang="0">
                  <a:pos x="53" y="714"/>
                </a:cxn>
                <a:cxn ang="0">
                  <a:pos x="0" y="938"/>
                </a:cxn>
                <a:cxn ang="0">
                  <a:pos x="13" y="1158"/>
                </a:cxn>
                <a:cxn ang="0">
                  <a:pos x="219" y="1219"/>
                </a:cxn>
                <a:cxn ang="0">
                  <a:pos x="420" y="1207"/>
                </a:cxn>
                <a:cxn ang="0">
                  <a:pos x="746" y="1040"/>
                </a:cxn>
                <a:cxn ang="0">
                  <a:pos x="930" y="733"/>
                </a:cxn>
                <a:cxn ang="0">
                  <a:pos x="1121" y="574"/>
                </a:cxn>
                <a:cxn ang="0">
                  <a:pos x="1311" y="96"/>
                </a:cxn>
                <a:cxn ang="0">
                  <a:pos x="1055" y="0"/>
                </a:cxn>
                <a:cxn ang="0">
                  <a:pos x="630" y="235"/>
                </a:cxn>
                <a:cxn ang="0">
                  <a:pos x="437" y="394"/>
                </a:cxn>
                <a:cxn ang="0">
                  <a:pos x="223" y="520"/>
                </a:cxn>
              </a:cxnLst>
              <a:rect l="0" t="0" r="r" b="b"/>
              <a:pathLst>
                <a:path w="1311" h="1219">
                  <a:moveTo>
                    <a:pt x="223" y="520"/>
                  </a:moveTo>
                  <a:lnTo>
                    <a:pt x="53" y="714"/>
                  </a:lnTo>
                  <a:lnTo>
                    <a:pt x="0" y="938"/>
                  </a:lnTo>
                  <a:lnTo>
                    <a:pt x="13" y="1158"/>
                  </a:lnTo>
                  <a:lnTo>
                    <a:pt x="219" y="1219"/>
                  </a:lnTo>
                  <a:lnTo>
                    <a:pt x="420" y="1207"/>
                  </a:lnTo>
                  <a:lnTo>
                    <a:pt x="746" y="1040"/>
                  </a:lnTo>
                  <a:lnTo>
                    <a:pt x="930" y="733"/>
                  </a:lnTo>
                  <a:lnTo>
                    <a:pt x="1121" y="574"/>
                  </a:lnTo>
                  <a:lnTo>
                    <a:pt x="1311" y="96"/>
                  </a:lnTo>
                  <a:lnTo>
                    <a:pt x="1055" y="0"/>
                  </a:lnTo>
                  <a:lnTo>
                    <a:pt x="630" y="235"/>
                  </a:lnTo>
                  <a:lnTo>
                    <a:pt x="437" y="394"/>
                  </a:lnTo>
                  <a:lnTo>
                    <a:pt x="223" y="520"/>
                  </a:lnTo>
                  <a:close/>
                </a:path>
              </a:pathLst>
            </a:custGeom>
            <a:noFill/>
            <a:ln w="9525" cap="flat" cmpd="sng">
              <a:solidFill>
                <a:schemeClr val="tx1"/>
              </a:solidFill>
              <a:prstDash val="solid"/>
              <a:miter lim="800000"/>
              <a:headEnd/>
              <a:tailEnd/>
            </a:ln>
            <a:effectLst/>
          </p:spPr>
          <p:txBody>
            <a:bodyPr/>
            <a:lstStyle/>
            <a:p>
              <a:endParaRPr lang="tr-TR"/>
            </a:p>
          </p:txBody>
        </p:sp>
      </p:grpSp>
      <p:sp>
        <p:nvSpPr>
          <p:cNvPr id="46" name="45 Başlık"/>
          <p:cNvSpPr>
            <a:spLocks noGrp="1"/>
          </p:cNvSpPr>
          <p:nvPr>
            <p:ph type="title"/>
          </p:nvPr>
        </p:nvSpPr>
        <p:spPr/>
        <p:txBody>
          <a:bodyPr>
            <a:normAutofit fontScale="90000"/>
          </a:bodyPr>
          <a:lstStyle/>
          <a:p>
            <a:r>
              <a:rPr lang="en-US" dirty="0" smtClean="0"/>
              <a:t>Basic Principle of </a:t>
            </a:r>
            <a:r>
              <a:rPr lang="tr-TR" dirty="0" smtClean="0"/>
              <a:t>HLEM </a:t>
            </a:r>
            <a:r>
              <a:rPr lang="en-US" dirty="0" smtClean="0"/>
              <a:t>Method</a:t>
            </a:r>
            <a:endParaRPr lang="tr-TR" dirty="0"/>
          </a:p>
        </p:txBody>
      </p:sp>
      <p:sp>
        <p:nvSpPr>
          <p:cNvPr id="47" name="46 İçerik Yer Tutucusu"/>
          <p:cNvSpPr>
            <a:spLocks noGrp="1"/>
          </p:cNvSpPr>
          <p:nvPr>
            <p:ph idx="1"/>
          </p:nvPr>
        </p:nvSpPr>
        <p:spPr>
          <a:xfrm>
            <a:off x="1115616" y="1600201"/>
            <a:ext cx="7571184" cy="1180728"/>
          </a:xfrm>
        </p:spPr>
        <p:txBody>
          <a:bodyPr>
            <a:normAutofit/>
          </a:bodyPr>
          <a:lstStyle/>
          <a:p>
            <a:r>
              <a:rPr lang="tr-TR" dirty="0" err="1" smtClean="0"/>
              <a:t>Mapping</a:t>
            </a:r>
            <a:r>
              <a:rPr lang="tr-TR" dirty="0" smtClean="0"/>
              <a:t> </a:t>
            </a:r>
            <a:r>
              <a:rPr lang="en-US" dirty="0" smtClean="0"/>
              <a:t>measurement</a:t>
            </a:r>
            <a:r>
              <a:rPr lang="tr-TR" dirty="0" smtClean="0"/>
              <a:t/>
            </a:r>
            <a:br>
              <a:rPr lang="tr-TR" dirty="0" smtClean="0"/>
            </a:br>
            <a:endParaRPr lang="tr-TR" dirty="0"/>
          </a:p>
        </p:txBody>
      </p:sp>
      <p:sp>
        <p:nvSpPr>
          <p:cNvPr id="48" name="47 Metin kutusu"/>
          <p:cNvSpPr txBox="1"/>
          <p:nvPr/>
        </p:nvSpPr>
        <p:spPr>
          <a:xfrm>
            <a:off x="6876256" y="6488668"/>
            <a:ext cx="1934569" cy="369332"/>
          </a:xfrm>
          <a:prstGeom prst="rect">
            <a:avLst/>
          </a:prstGeom>
          <a:noFill/>
        </p:spPr>
        <p:txBody>
          <a:bodyPr wrap="none" rtlCol="0">
            <a:spAutoFit/>
          </a:bodyPr>
          <a:lstStyle/>
          <a:p>
            <a:r>
              <a:rPr lang="tr-TR" dirty="0" smtClean="0"/>
              <a:t>(</a:t>
            </a:r>
            <a:r>
              <a:rPr lang="tr-TR" dirty="0" err="1" smtClean="0"/>
              <a:t>Ulugergerli</a:t>
            </a:r>
            <a:r>
              <a:rPr lang="tr-TR" dirty="0" smtClean="0"/>
              <a:t>, 2003)</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1" presetClass="entr" presetSubtype="0" fill="hold" nodeType="afterEffect">
                                  <p:stCondLst>
                                    <p:cond delay="2000"/>
                                  </p:stCondLst>
                                  <p:childTnLst>
                                    <p:set>
                                      <p:cBhvr>
                                        <p:cTn id="15" dur="1" fill="hold">
                                          <p:stCondLst>
                                            <p:cond delay="499"/>
                                          </p:stCondLst>
                                        </p:cTn>
                                        <p:tgtEl>
                                          <p:spTgt spid="3"/>
                                        </p:tgtEl>
                                        <p:attrNameLst>
                                          <p:attrName>style.visibility</p:attrName>
                                        </p:attrNameLst>
                                      </p:cBhvr>
                                      <p:to>
                                        <p:strVal val="visible"/>
                                      </p:to>
                                    </p:set>
                                  </p:childTnLst>
                                </p:cTn>
                              </p:par>
                            </p:childTnLst>
                          </p:cTn>
                        </p:par>
                        <p:par>
                          <p:cTn id="16" fill="hold">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en-US" dirty="0" err="1" smtClean="0"/>
              <a:t>Konu</a:t>
            </a:r>
            <a:r>
              <a:rPr lang="en-US" dirty="0" smtClean="0"/>
              <a:t> </a:t>
            </a:r>
            <a:r>
              <a:rPr lang="en-US" dirty="0" err="1" smtClean="0"/>
              <a:t>Başlıkları</a:t>
            </a:r>
            <a:endParaRPr lang="tr-TR" dirty="0"/>
          </a:p>
        </p:txBody>
      </p:sp>
      <p:sp>
        <p:nvSpPr>
          <p:cNvPr id="3" name="2 İçerik Yer Tutucusu"/>
          <p:cNvSpPr>
            <a:spLocks noGrp="1"/>
          </p:cNvSpPr>
          <p:nvPr>
            <p:ph idx="1"/>
          </p:nvPr>
        </p:nvSpPr>
        <p:spPr>
          <a:xfrm>
            <a:off x="457200" y="1600200"/>
            <a:ext cx="8229600" cy="4781128"/>
          </a:xfrm>
        </p:spPr>
        <p:txBody>
          <a:bodyPr>
            <a:normAutofit/>
          </a:bodyPr>
          <a:lstStyle/>
          <a:p>
            <a:r>
              <a:rPr lang="en-US" sz="2800" dirty="0" err="1">
                <a:solidFill>
                  <a:srgbClr val="FF0000"/>
                </a:solidFill>
              </a:rPr>
              <a:t>Yer</a:t>
            </a:r>
            <a:r>
              <a:rPr lang="en-US" sz="2800" dirty="0">
                <a:solidFill>
                  <a:srgbClr val="FF0000"/>
                </a:solidFill>
              </a:rPr>
              <a:t> </a:t>
            </a:r>
            <a:r>
              <a:rPr lang="en-US" sz="2800" dirty="0" err="1">
                <a:solidFill>
                  <a:srgbClr val="FF0000"/>
                </a:solidFill>
              </a:rPr>
              <a:t>Radarı</a:t>
            </a:r>
            <a:r>
              <a:rPr lang="en-US" sz="2800" dirty="0">
                <a:solidFill>
                  <a:srgbClr val="FF0000"/>
                </a:solidFill>
              </a:rPr>
              <a:t> (</a:t>
            </a:r>
            <a:r>
              <a:rPr lang="en-US" sz="2800" dirty="0" err="1">
                <a:solidFill>
                  <a:srgbClr val="FF0000"/>
                </a:solidFill>
              </a:rPr>
              <a:t>Georadar</a:t>
            </a:r>
            <a:r>
              <a:rPr lang="en-US" sz="2800" dirty="0">
                <a:solidFill>
                  <a:srgbClr val="FF0000"/>
                </a:solidFill>
              </a:rPr>
              <a:t>)</a:t>
            </a:r>
          </a:p>
          <a:p>
            <a:r>
              <a:rPr lang="en-US" sz="2800" b="1" dirty="0" err="1">
                <a:solidFill>
                  <a:srgbClr val="FF0000"/>
                </a:solidFill>
              </a:rPr>
              <a:t>Yatay</a:t>
            </a:r>
            <a:r>
              <a:rPr lang="en-US" sz="2800" b="1" dirty="0">
                <a:solidFill>
                  <a:srgbClr val="FF0000"/>
                </a:solidFill>
              </a:rPr>
              <a:t> </a:t>
            </a:r>
            <a:r>
              <a:rPr lang="en-US" sz="2800" b="1" dirty="0" err="1">
                <a:solidFill>
                  <a:srgbClr val="FF0000"/>
                </a:solidFill>
              </a:rPr>
              <a:t>Halka</a:t>
            </a:r>
            <a:r>
              <a:rPr lang="en-US" sz="2800" b="1" dirty="0">
                <a:solidFill>
                  <a:srgbClr val="FF0000"/>
                </a:solidFill>
              </a:rPr>
              <a:t> EM (Horizontal Loop EM -HLEM) </a:t>
            </a:r>
          </a:p>
          <a:p>
            <a:r>
              <a:rPr lang="en-US" sz="2800" dirty="0" err="1">
                <a:solidFill>
                  <a:srgbClr val="FF0000"/>
                </a:solidFill>
              </a:rPr>
              <a:t>Çok</a:t>
            </a:r>
            <a:r>
              <a:rPr lang="en-US" sz="2800" dirty="0">
                <a:solidFill>
                  <a:srgbClr val="FF0000"/>
                </a:solidFill>
              </a:rPr>
              <a:t> </a:t>
            </a:r>
            <a:r>
              <a:rPr lang="en-US" sz="2800" dirty="0" err="1">
                <a:solidFill>
                  <a:srgbClr val="FF0000"/>
                </a:solidFill>
              </a:rPr>
              <a:t>Alçak</a:t>
            </a:r>
            <a:r>
              <a:rPr lang="en-US" sz="2800" dirty="0">
                <a:solidFill>
                  <a:srgbClr val="FF0000"/>
                </a:solidFill>
              </a:rPr>
              <a:t> </a:t>
            </a:r>
            <a:r>
              <a:rPr lang="en-US" sz="2800" dirty="0" err="1">
                <a:solidFill>
                  <a:srgbClr val="FF0000"/>
                </a:solidFill>
              </a:rPr>
              <a:t>Frekans</a:t>
            </a:r>
            <a:r>
              <a:rPr lang="en-US" sz="2800" dirty="0">
                <a:solidFill>
                  <a:srgbClr val="FF0000"/>
                </a:solidFill>
              </a:rPr>
              <a:t> EM (VLF) </a:t>
            </a:r>
          </a:p>
          <a:p>
            <a:r>
              <a:rPr lang="en-US" sz="2800" dirty="0" err="1"/>
              <a:t>Radyo</a:t>
            </a:r>
            <a:r>
              <a:rPr lang="en-US" sz="2800" dirty="0"/>
              <a:t> </a:t>
            </a:r>
            <a:r>
              <a:rPr lang="en-US" sz="2800" dirty="0" err="1"/>
              <a:t>Manyetotellürik</a:t>
            </a:r>
            <a:r>
              <a:rPr lang="en-US" sz="2800" dirty="0"/>
              <a:t> (Radio-</a:t>
            </a:r>
            <a:r>
              <a:rPr lang="en-US" sz="2800" dirty="0" err="1"/>
              <a:t>Magnetotelluric</a:t>
            </a:r>
            <a:r>
              <a:rPr lang="en-US" sz="2800" dirty="0"/>
              <a:t> -RMT)</a:t>
            </a:r>
          </a:p>
          <a:p>
            <a:r>
              <a:rPr lang="en-US" sz="2800" dirty="0" err="1"/>
              <a:t>Geçici</a:t>
            </a:r>
            <a:r>
              <a:rPr lang="en-US" sz="2800" dirty="0"/>
              <a:t> EM (Transient Electromagnetic -TEM)</a:t>
            </a:r>
          </a:p>
          <a:p>
            <a:r>
              <a:rPr lang="en-US" sz="2800" dirty="0" err="1"/>
              <a:t>Yapay</a:t>
            </a:r>
            <a:r>
              <a:rPr lang="en-US" sz="2800" dirty="0"/>
              <a:t> </a:t>
            </a:r>
            <a:r>
              <a:rPr lang="en-US" sz="2800" dirty="0" err="1"/>
              <a:t>Kaynaklı</a:t>
            </a:r>
            <a:r>
              <a:rPr lang="en-US" sz="2800" dirty="0"/>
              <a:t> Audio-</a:t>
            </a:r>
            <a:r>
              <a:rPr lang="en-US" sz="2800" dirty="0" err="1"/>
              <a:t>Manyetotellürik</a:t>
            </a:r>
            <a:r>
              <a:rPr lang="en-US" sz="2800" dirty="0"/>
              <a:t> (Controlled Source Audiomagnetotellurics -CSAMT) </a:t>
            </a:r>
          </a:p>
          <a:p>
            <a:r>
              <a:rPr lang="en-US" sz="2800" dirty="0" err="1"/>
              <a:t>Magnetotelluric</a:t>
            </a:r>
            <a:r>
              <a:rPr lang="en-US" sz="2800" dirty="0"/>
              <a:t> (MT)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en-US" dirty="0" smtClean="0"/>
              <a:t>Basic Principle of </a:t>
            </a:r>
            <a:r>
              <a:rPr lang="tr-TR" dirty="0" smtClean="0"/>
              <a:t>HLEM </a:t>
            </a:r>
            <a:r>
              <a:rPr lang="en-US" dirty="0" smtClean="0"/>
              <a:t>Method</a:t>
            </a:r>
            <a:endParaRPr lang="tr-TR" dirty="0"/>
          </a:p>
        </p:txBody>
      </p:sp>
      <p:sp>
        <p:nvSpPr>
          <p:cNvPr id="3" name="2 İçerik Yer Tutucusu"/>
          <p:cNvSpPr>
            <a:spLocks noGrp="1"/>
          </p:cNvSpPr>
          <p:nvPr>
            <p:ph idx="1"/>
          </p:nvPr>
        </p:nvSpPr>
        <p:spPr/>
        <p:txBody>
          <a:bodyPr/>
          <a:lstStyle/>
          <a:p>
            <a:r>
              <a:rPr lang="tr-TR" dirty="0" err="1" smtClean="0"/>
              <a:t>The</a:t>
            </a:r>
            <a:r>
              <a:rPr lang="tr-TR" dirty="0" smtClean="0"/>
              <a:t> </a:t>
            </a:r>
            <a:r>
              <a:rPr lang="tr-TR" dirty="0" err="1" smtClean="0"/>
              <a:t>well</a:t>
            </a:r>
            <a:r>
              <a:rPr lang="tr-TR" dirty="0" smtClean="0"/>
              <a:t> </a:t>
            </a:r>
            <a:r>
              <a:rPr lang="tr-TR" dirty="0" err="1" smtClean="0"/>
              <a:t>known</a:t>
            </a:r>
            <a:r>
              <a:rPr lang="tr-TR" dirty="0" smtClean="0"/>
              <a:t> HLEM </a:t>
            </a:r>
            <a:r>
              <a:rPr lang="tr-TR" dirty="0" err="1" smtClean="0"/>
              <a:t>equipments</a:t>
            </a:r>
            <a:r>
              <a:rPr lang="tr-TR" dirty="0" smtClean="0"/>
              <a:t> </a:t>
            </a:r>
            <a:r>
              <a:rPr lang="tr-TR" dirty="0" err="1" smtClean="0"/>
              <a:t>used</a:t>
            </a:r>
            <a:r>
              <a:rPr lang="tr-TR" dirty="0" smtClean="0"/>
              <a:t> in </a:t>
            </a:r>
            <a:r>
              <a:rPr lang="tr-TR" dirty="0" err="1" smtClean="0"/>
              <a:t>archaeology</a:t>
            </a:r>
            <a:r>
              <a:rPr lang="tr-TR" dirty="0" smtClean="0"/>
              <a:t>:</a:t>
            </a:r>
          </a:p>
          <a:p>
            <a:pPr lvl="1"/>
            <a:r>
              <a:rPr lang="en-US" dirty="0" err="1" smtClean="0"/>
              <a:t>Geonics</a:t>
            </a:r>
            <a:r>
              <a:rPr lang="en-US" dirty="0" smtClean="0"/>
              <a:t> EM31 and </a:t>
            </a:r>
            <a:r>
              <a:rPr lang="tr-TR" dirty="0" smtClean="0"/>
              <a:t>EM</a:t>
            </a:r>
            <a:r>
              <a:rPr lang="en-US" dirty="0" smtClean="0"/>
              <a:t>3</a:t>
            </a:r>
            <a:r>
              <a:rPr lang="tr-TR" dirty="0" smtClean="0"/>
              <a:t>8</a:t>
            </a:r>
            <a:r>
              <a:rPr lang="en-US" dirty="0" smtClean="0"/>
              <a:t> systems</a:t>
            </a:r>
            <a:endParaRPr lang="tr-TR" dirty="0" smtClean="0"/>
          </a:p>
          <a:p>
            <a:pPr lvl="1"/>
            <a:r>
              <a:rPr lang="tr-TR" dirty="0" smtClean="0"/>
              <a:t>GF </a:t>
            </a:r>
            <a:r>
              <a:rPr lang="tr-TR" dirty="0" err="1" smtClean="0"/>
              <a:t>Instrument</a:t>
            </a:r>
            <a:r>
              <a:rPr lang="tr-TR" dirty="0" smtClean="0"/>
              <a:t> CMD Mini, CMD1 </a:t>
            </a:r>
            <a:r>
              <a:rPr lang="tr-TR" dirty="0" err="1" smtClean="0"/>
              <a:t>and</a:t>
            </a:r>
            <a:r>
              <a:rPr lang="tr-TR" dirty="0" smtClean="0"/>
              <a:t> CMD2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71600" y="2924944"/>
            <a:ext cx="6851650" cy="3084513"/>
          </a:xfrm>
          <a:prstGeom prst="rect">
            <a:avLst/>
          </a:prstGeom>
          <a:noFill/>
          <a:ln w="9525">
            <a:noFill/>
            <a:miter lim="800000"/>
            <a:headEnd/>
            <a:tailEnd/>
          </a:ln>
        </p:spPr>
      </p:pic>
      <p:sp>
        <p:nvSpPr>
          <p:cNvPr id="5" name="4 Metin kutusu"/>
          <p:cNvSpPr txBox="1"/>
          <p:nvPr/>
        </p:nvSpPr>
        <p:spPr>
          <a:xfrm>
            <a:off x="2699792" y="6021288"/>
            <a:ext cx="4992008" cy="369332"/>
          </a:xfrm>
          <a:prstGeom prst="rect">
            <a:avLst/>
          </a:prstGeom>
          <a:noFill/>
        </p:spPr>
        <p:txBody>
          <a:bodyPr wrap="none" rtlCol="0">
            <a:spAutoFit/>
          </a:bodyPr>
          <a:lstStyle/>
          <a:p>
            <a:r>
              <a:rPr lang="tr-TR" dirty="0" err="1" smtClean="0"/>
              <a:t>From</a:t>
            </a:r>
            <a:r>
              <a:rPr lang="tr-TR" dirty="0" smtClean="0"/>
              <a:t> GF </a:t>
            </a:r>
            <a:r>
              <a:rPr lang="tr-TR" dirty="0" err="1" smtClean="0"/>
              <a:t>instrument</a:t>
            </a:r>
            <a:r>
              <a:rPr lang="tr-TR" dirty="0" smtClean="0"/>
              <a:t> (http://www.</a:t>
            </a:r>
            <a:r>
              <a:rPr lang="tr-TR" dirty="0" err="1" smtClean="0"/>
              <a:t>gfinstruments</a:t>
            </a:r>
            <a:r>
              <a:rPr lang="tr-TR" dirty="0" smtClean="0"/>
              <a:t>.</a:t>
            </a:r>
            <a:r>
              <a:rPr lang="tr-TR" dirty="0" err="1" smtClean="0"/>
              <a:t>cz</a:t>
            </a:r>
            <a:r>
              <a:rPr lang="tr-TR" dirty="0" smtClean="0"/>
              <a:t>)</a:t>
            </a:r>
            <a:endParaRPr lang="tr-TR" dirty="0"/>
          </a:p>
        </p:txBody>
      </p:sp>
      <p:sp>
        <p:nvSpPr>
          <p:cNvPr id="6" name="5 Metin kutusu"/>
          <p:cNvSpPr txBox="1"/>
          <p:nvPr/>
        </p:nvSpPr>
        <p:spPr>
          <a:xfrm>
            <a:off x="683568" y="1988840"/>
            <a:ext cx="7272808" cy="646331"/>
          </a:xfrm>
          <a:prstGeom prst="rect">
            <a:avLst/>
          </a:prstGeom>
          <a:noFill/>
        </p:spPr>
        <p:txBody>
          <a:bodyPr wrap="square" rtlCol="0">
            <a:spAutoFit/>
          </a:bodyPr>
          <a:lstStyle/>
          <a:p>
            <a:r>
              <a:rPr lang="en-US" dirty="0" smtClean="0"/>
              <a:t>The map with two high resistive stone objects corresponds with remains of a gate (or pillars). The</a:t>
            </a:r>
            <a:r>
              <a:rPr lang="tr-TR" dirty="0" smtClean="0"/>
              <a:t> </a:t>
            </a:r>
            <a:r>
              <a:rPr lang="en-US" dirty="0" smtClean="0"/>
              <a:t>left part of the picture shows the area of outer court.</a:t>
            </a:r>
            <a:endParaRPr lang="tr-TR" dirty="0"/>
          </a:p>
        </p:txBody>
      </p:sp>
      <p:sp>
        <p:nvSpPr>
          <p:cNvPr id="7" name="6 Başlık"/>
          <p:cNvSpPr>
            <a:spLocks noGrp="1"/>
          </p:cNvSpPr>
          <p:nvPr>
            <p:ph type="title"/>
          </p:nvPr>
        </p:nvSpPr>
        <p:spPr/>
        <p:txBody>
          <a:bodyPr>
            <a:normAutofit/>
          </a:bodyPr>
          <a:lstStyle/>
          <a:p>
            <a:r>
              <a:rPr lang="en-US" sz="2800" dirty="0" smtClean="0"/>
              <a:t>HLEM Application in Archaeological Exploration</a:t>
            </a:r>
            <a:endParaRPr lang="en-US"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HLEM Application in Archaeological Exploration</a:t>
            </a:r>
            <a:endParaRPr lang="en-US" dirty="0"/>
          </a:p>
        </p:txBody>
      </p:sp>
      <p:pic>
        <p:nvPicPr>
          <p:cNvPr id="25602" name="Picture 2"/>
          <p:cNvPicPr>
            <a:picLocks noChangeAspect="1" noChangeArrowheads="1"/>
          </p:cNvPicPr>
          <p:nvPr/>
        </p:nvPicPr>
        <p:blipFill>
          <a:blip r:embed="rId2" cstate="print"/>
          <a:srcRect/>
          <a:stretch>
            <a:fillRect/>
          </a:stretch>
        </p:blipFill>
        <p:spPr bwMode="auto">
          <a:xfrm>
            <a:off x="1115616" y="1196752"/>
            <a:ext cx="6953250" cy="5022850"/>
          </a:xfrm>
          <a:prstGeom prst="rect">
            <a:avLst/>
          </a:prstGeom>
          <a:noFill/>
          <a:ln w="9525">
            <a:noFill/>
            <a:miter lim="800000"/>
            <a:headEnd/>
            <a:tailEnd/>
          </a:ln>
        </p:spPr>
      </p:pic>
      <p:sp>
        <p:nvSpPr>
          <p:cNvPr id="4" name="Rectangle 3"/>
          <p:cNvSpPr/>
          <p:nvPr/>
        </p:nvSpPr>
        <p:spPr>
          <a:xfrm>
            <a:off x="1619672" y="6211669"/>
            <a:ext cx="6984776" cy="369332"/>
          </a:xfrm>
          <a:prstGeom prst="rect">
            <a:avLst/>
          </a:prstGeom>
        </p:spPr>
        <p:txBody>
          <a:bodyPr wrap="square">
            <a:spAutoFit/>
          </a:bodyPr>
          <a:lstStyle/>
          <a:p>
            <a:r>
              <a:rPr lang="en-US" dirty="0" smtClean="0"/>
              <a:t>(From http://www.geovision.com/PDF/M_Environmental.PDF)</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11144" cy="1143000"/>
          </a:xfrm>
        </p:spPr>
        <p:txBody>
          <a:bodyPr>
            <a:normAutofit fontScale="90000"/>
          </a:bodyPr>
          <a:lstStyle/>
          <a:p>
            <a:r>
              <a:rPr lang="en-US" dirty="0" smtClean="0"/>
              <a:t>HLEM Application in Archaeological Exploration</a:t>
            </a:r>
            <a:endParaRPr lang="en-US" dirty="0"/>
          </a:p>
        </p:txBody>
      </p:sp>
      <p:pic>
        <p:nvPicPr>
          <p:cNvPr id="26626" name="Picture 2"/>
          <p:cNvPicPr>
            <a:picLocks noChangeAspect="1" noChangeArrowheads="1"/>
          </p:cNvPicPr>
          <p:nvPr/>
        </p:nvPicPr>
        <p:blipFill>
          <a:blip r:embed="rId2" cstate="print"/>
          <a:srcRect/>
          <a:stretch>
            <a:fillRect/>
          </a:stretch>
        </p:blipFill>
        <p:spPr bwMode="auto">
          <a:xfrm>
            <a:off x="4644008" y="1772816"/>
            <a:ext cx="3810000" cy="3314700"/>
          </a:xfrm>
          <a:prstGeom prst="rect">
            <a:avLst/>
          </a:prstGeom>
          <a:noFill/>
          <a:ln w="9525">
            <a:noFill/>
            <a:miter lim="800000"/>
            <a:headEnd/>
            <a:tailEnd/>
          </a:ln>
        </p:spPr>
      </p:pic>
      <p:pic>
        <p:nvPicPr>
          <p:cNvPr id="26627" name="Picture 3"/>
          <p:cNvPicPr>
            <a:picLocks noChangeAspect="1" noChangeArrowheads="1"/>
          </p:cNvPicPr>
          <p:nvPr/>
        </p:nvPicPr>
        <p:blipFill>
          <a:blip r:embed="rId3" cstate="print"/>
          <a:srcRect/>
          <a:stretch>
            <a:fillRect/>
          </a:stretch>
        </p:blipFill>
        <p:spPr bwMode="auto">
          <a:xfrm>
            <a:off x="251520" y="1700808"/>
            <a:ext cx="3888432" cy="3591939"/>
          </a:xfrm>
          <a:prstGeom prst="rect">
            <a:avLst/>
          </a:prstGeom>
          <a:noFill/>
          <a:ln w="9525">
            <a:noFill/>
            <a:miter lim="800000"/>
            <a:headEnd/>
            <a:tailEnd/>
          </a:ln>
        </p:spPr>
      </p:pic>
      <p:sp>
        <p:nvSpPr>
          <p:cNvPr id="5" name="TextBox 4"/>
          <p:cNvSpPr txBox="1"/>
          <p:nvPr/>
        </p:nvSpPr>
        <p:spPr>
          <a:xfrm>
            <a:off x="1259632" y="5589240"/>
            <a:ext cx="6847516" cy="369332"/>
          </a:xfrm>
          <a:prstGeom prst="rect">
            <a:avLst/>
          </a:prstGeom>
          <a:noFill/>
        </p:spPr>
        <p:txBody>
          <a:bodyPr wrap="none" rtlCol="0">
            <a:spAutoFit/>
          </a:bodyPr>
          <a:lstStyle/>
          <a:p>
            <a:r>
              <a:rPr lang="en-US" dirty="0" smtClean="0"/>
              <a:t>From </a:t>
            </a:r>
            <a:r>
              <a:rPr lang="en-US" dirty="0" err="1" smtClean="0"/>
              <a:t>Kerkenes</a:t>
            </a:r>
            <a:r>
              <a:rPr lang="en-US" dirty="0" smtClean="0"/>
              <a:t> site, </a:t>
            </a:r>
            <a:r>
              <a:rPr lang="en-US" dirty="0" err="1" smtClean="0"/>
              <a:t>Yozgat</a:t>
            </a:r>
            <a:r>
              <a:rPr lang="en-US" dirty="0" smtClean="0"/>
              <a:t>-TURKEY (http://www.kerkenes.metu.edu.tr)</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normAutofit fontScale="90000"/>
          </a:bodyPr>
          <a:lstStyle/>
          <a:p>
            <a:r>
              <a:rPr lang="en-US" dirty="0" smtClean="0"/>
              <a:t>HLEM Application in Archaeological Exploration</a:t>
            </a:r>
            <a:endParaRPr lang="tr-TR" dirty="0"/>
          </a:p>
        </p:txBody>
      </p:sp>
      <p:sp>
        <p:nvSpPr>
          <p:cNvPr id="4" name="3 İçerik Yer Tutucusu"/>
          <p:cNvSpPr>
            <a:spLocks noGrp="1"/>
          </p:cNvSpPr>
          <p:nvPr>
            <p:ph idx="1"/>
          </p:nvPr>
        </p:nvSpPr>
        <p:spPr/>
        <p:txBody>
          <a:bodyPr>
            <a:normAutofit fontScale="92500"/>
          </a:bodyPr>
          <a:lstStyle/>
          <a:p>
            <a:r>
              <a:rPr lang="en-US" dirty="0" smtClean="0"/>
              <a:t>Advantages </a:t>
            </a:r>
            <a:endParaRPr lang="tr-TR" dirty="0" smtClean="0"/>
          </a:p>
          <a:p>
            <a:pPr lvl="1"/>
            <a:r>
              <a:rPr lang="tr-TR" dirty="0" smtClean="0"/>
              <a:t>T</a:t>
            </a:r>
            <a:r>
              <a:rPr lang="en-US" dirty="0" smtClean="0"/>
              <a:t>he field acquisition </a:t>
            </a:r>
            <a:r>
              <a:rPr lang="tr-TR" dirty="0" smtClean="0"/>
              <a:t>can be </a:t>
            </a:r>
            <a:r>
              <a:rPr lang="tr-TR" dirty="0" err="1" smtClean="0"/>
              <a:t>made</a:t>
            </a:r>
            <a:r>
              <a:rPr lang="tr-TR" dirty="0" smtClean="0"/>
              <a:t> </a:t>
            </a:r>
            <a:r>
              <a:rPr lang="tr-TR" dirty="0" err="1" smtClean="0"/>
              <a:t>by</a:t>
            </a:r>
            <a:r>
              <a:rPr lang="tr-TR" dirty="0" smtClean="0"/>
              <a:t> </a:t>
            </a:r>
            <a:r>
              <a:rPr lang="tr-TR" dirty="0" err="1" smtClean="0"/>
              <a:t>one</a:t>
            </a:r>
            <a:r>
              <a:rPr lang="tr-TR" dirty="0" smtClean="0"/>
              <a:t> </a:t>
            </a:r>
            <a:r>
              <a:rPr lang="tr-TR" dirty="0" err="1" smtClean="0"/>
              <a:t>person</a:t>
            </a:r>
            <a:r>
              <a:rPr lang="tr-TR" dirty="0" smtClean="0"/>
              <a:t>. </a:t>
            </a:r>
            <a:r>
              <a:rPr lang="tr-TR" dirty="0" err="1" smtClean="0"/>
              <a:t>It</a:t>
            </a:r>
            <a:r>
              <a:rPr lang="tr-TR" dirty="0" smtClean="0"/>
              <a:t>  is </a:t>
            </a:r>
            <a:r>
              <a:rPr lang="tr-TR" dirty="0" err="1" smtClean="0"/>
              <a:t>easy</a:t>
            </a:r>
            <a:r>
              <a:rPr lang="tr-TR" dirty="0" smtClean="0"/>
              <a:t> </a:t>
            </a:r>
            <a:r>
              <a:rPr lang="tr-TR" dirty="0" err="1" smtClean="0"/>
              <a:t>and</a:t>
            </a:r>
            <a:r>
              <a:rPr lang="tr-TR" dirty="0" smtClean="0"/>
              <a:t> </a:t>
            </a:r>
            <a:r>
              <a:rPr lang="tr-TR" dirty="0" err="1" smtClean="0"/>
              <a:t>fast</a:t>
            </a:r>
            <a:r>
              <a:rPr lang="tr-TR" dirty="0" smtClean="0"/>
              <a:t> </a:t>
            </a:r>
            <a:r>
              <a:rPr lang="tr-TR" dirty="0" err="1" smtClean="0"/>
              <a:t>to</a:t>
            </a:r>
            <a:r>
              <a:rPr lang="tr-TR" dirty="0" smtClean="0"/>
              <a:t> </a:t>
            </a:r>
            <a:r>
              <a:rPr lang="tr-TR" dirty="0" err="1" smtClean="0"/>
              <a:t>collect</a:t>
            </a:r>
            <a:r>
              <a:rPr lang="tr-TR" dirty="0" smtClean="0"/>
              <a:t> data. </a:t>
            </a:r>
            <a:endParaRPr lang="tr-TR" dirty="0"/>
          </a:p>
          <a:p>
            <a:pPr lvl="1"/>
            <a:r>
              <a:rPr lang="tr-TR" dirty="0" err="1" smtClean="0"/>
              <a:t>It</a:t>
            </a:r>
            <a:r>
              <a:rPr lang="tr-TR" dirty="0" smtClean="0"/>
              <a:t> is not </a:t>
            </a:r>
            <a:r>
              <a:rPr lang="tr-TR" dirty="0" err="1" smtClean="0"/>
              <a:t>galvanic</a:t>
            </a:r>
            <a:r>
              <a:rPr lang="tr-TR" dirty="0" smtClean="0"/>
              <a:t> </a:t>
            </a:r>
            <a:r>
              <a:rPr lang="tr-TR" dirty="0" err="1" smtClean="0"/>
              <a:t>method</a:t>
            </a:r>
            <a:r>
              <a:rPr lang="tr-TR" dirty="0" smtClean="0"/>
              <a:t> </a:t>
            </a:r>
            <a:r>
              <a:rPr lang="tr-TR" dirty="0" err="1" smtClean="0"/>
              <a:t>like</a:t>
            </a:r>
            <a:r>
              <a:rPr lang="tr-TR" dirty="0" smtClean="0"/>
              <a:t> DC </a:t>
            </a:r>
            <a:r>
              <a:rPr lang="tr-TR" dirty="0" err="1" smtClean="0"/>
              <a:t>resistivity</a:t>
            </a:r>
            <a:r>
              <a:rPr lang="tr-TR" dirty="0" smtClean="0"/>
              <a:t>. </a:t>
            </a:r>
            <a:r>
              <a:rPr lang="tr-TR" dirty="0" err="1" smtClean="0"/>
              <a:t>The</a:t>
            </a:r>
            <a:r>
              <a:rPr lang="en-US" dirty="0" smtClean="0"/>
              <a:t>  TX  is </a:t>
            </a:r>
            <a:r>
              <a:rPr lang="tr-TR" dirty="0" smtClean="0"/>
              <a:t> </a:t>
            </a:r>
            <a:r>
              <a:rPr lang="en-US" dirty="0" smtClean="0"/>
              <a:t>inductively  coupled  to  the  ground.</a:t>
            </a:r>
            <a:r>
              <a:rPr lang="tr-TR" dirty="0" smtClean="0"/>
              <a:t> </a:t>
            </a:r>
            <a:r>
              <a:rPr lang="tr-TR" dirty="0" err="1" smtClean="0"/>
              <a:t>Therefore</a:t>
            </a:r>
            <a:r>
              <a:rPr lang="tr-TR" dirty="0" smtClean="0"/>
              <a:t>, HLEM data can be </a:t>
            </a:r>
            <a:r>
              <a:rPr lang="tr-TR" dirty="0" err="1" smtClean="0"/>
              <a:t>collected</a:t>
            </a:r>
            <a:r>
              <a:rPr lang="tr-TR" dirty="0" smtClean="0"/>
              <a:t> on </a:t>
            </a:r>
            <a:r>
              <a:rPr lang="tr-TR" dirty="0" err="1" smtClean="0"/>
              <a:t>very</a:t>
            </a:r>
            <a:r>
              <a:rPr lang="tr-TR" dirty="0" smtClean="0"/>
              <a:t> </a:t>
            </a:r>
            <a:r>
              <a:rPr lang="tr-TR" dirty="0" err="1" smtClean="0"/>
              <a:t>resistive</a:t>
            </a:r>
            <a:r>
              <a:rPr lang="tr-TR" dirty="0" smtClean="0"/>
              <a:t> </a:t>
            </a:r>
            <a:r>
              <a:rPr lang="tr-TR" dirty="0" err="1" smtClean="0"/>
              <a:t>surface</a:t>
            </a:r>
            <a:r>
              <a:rPr lang="tr-TR" dirty="0" smtClean="0"/>
              <a:t> </a:t>
            </a:r>
            <a:r>
              <a:rPr lang="tr-TR" dirty="0" err="1" smtClean="0"/>
              <a:t>terrain</a:t>
            </a:r>
            <a:r>
              <a:rPr lang="tr-TR" dirty="0"/>
              <a:t>.</a:t>
            </a:r>
            <a:endParaRPr lang="en-US" dirty="0" smtClean="0"/>
          </a:p>
          <a:p>
            <a:r>
              <a:rPr lang="en-US" dirty="0" smtClean="0"/>
              <a:t>Disadvantages </a:t>
            </a:r>
            <a:endParaRPr lang="tr-TR" dirty="0" smtClean="0"/>
          </a:p>
          <a:p>
            <a:pPr lvl="1"/>
            <a:r>
              <a:rPr lang="tr-TR" dirty="0" smtClean="0"/>
              <a:t>T</a:t>
            </a:r>
            <a:r>
              <a:rPr lang="en-US" dirty="0" smtClean="0"/>
              <a:t>he major disadvantage is that </a:t>
            </a:r>
            <a:r>
              <a:rPr lang="tr-TR" dirty="0" smtClean="0"/>
              <a:t>HLEM </a:t>
            </a:r>
            <a:r>
              <a:rPr lang="tr-TR" dirty="0" err="1" smtClean="0"/>
              <a:t>method</a:t>
            </a:r>
            <a:r>
              <a:rPr lang="tr-TR" dirty="0" smtClean="0"/>
              <a:t> </a:t>
            </a:r>
            <a:r>
              <a:rPr lang="en-US" dirty="0" smtClean="0"/>
              <a:t>give</a:t>
            </a:r>
            <a:r>
              <a:rPr lang="tr-TR" dirty="0" smtClean="0"/>
              <a:t> </a:t>
            </a:r>
            <a:r>
              <a:rPr lang="en-US" dirty="0" smtClean="0"/>
              <a:t>limited information about the variation of conductivity with depth</a:t>
            </a:r>
            <a:r>
              <a:rPr lang="tr-TR" dirty="0" smtClean="0"/>
              <a:t>. </a:t>
            </a:r>
            <a:r>
              <a:rPr lang="en-US" dirty="0" smtClean="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smtClean="0"/>
              <a:t>VLF </a:t>
            </a:r>
            <a:r>
              <a:rPr lang="en-US" dirty="0" err="1" smtClean="0"/>
              <a:t>Yöntemi</a:t>
            </a:r>
            <a:endParaRPr lang="tr-TR" dirty="0"/>
          </a:p>
        </p:txBody>
      </p:sp>
      <p:pic>
        <p:nvPicPr>
          <p:cNvPr id="4" name="Resim 3"/>
          <p:cNvPicPr>
            <a:picLocks noChangeAspect="1"/>
          </p:cNvPicPr>
          <p:nvPr/>
        </p:nvPicPr>
        <p:blipFill>
          <a:blip r:embed="rId2"/>
          <a:stretch>
            <a:fillRect/>
          </a:stretch>
        </p:blipFill>
        <p:spPr>
          <a:xfrm>
            <a:off x="696044" y="1916832"/>
            <a:ext cx="7695483" cy="4587297"/>
          </a:xfrm>
          <a:prstGeom prst="rect">
            <a:avLst/>
          </a:prstGeom>
        </p:spPr>
      </p:pic>
    </p:spTree>
    <p:extLst>
      <p:ext uri="{BB962C8B-B14F-4D97-AF65-F5344CB8AC3E}">
        <p14:creationId xmlns:p14="http://schemas.microsoft.com/office/powerpoint/2010/main" val="3776733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smtClean="0"/>
              <a:t>VLF: </a:t>
            </a:r>
            <a:r>
              <a:rPr lang="en-US" dirty="0" err="1" smtClean="0"/>
              <a:t>Kullanım</a:t>
            </a:r>
            <a:r>
              <a:rPr lang="en-US" dirty="0" smtClean="0"/>
              <a:t> </a:t>
            </a:r>
            <a:r>
              <a:rPr lang="en-US" dirty="0" err="1" smtClean="0"/>
              <a:t>alanları</a:t>
            </a:r>
            <a:endParaRPr lang="tr-TR" dirty="0"/>
          </a:p>
        </p:txBody>
      </p:sp>
      <p:pic>
        <p:nvPicPr>
          <p:cNvPr id="4" name="Resim 3"/>
          <p:cNvPicPr>
            <a:picLocks noChangeAspect="1"/>
          </p:cNvPicPr>
          <p:nvPr/>
        </p:nvPicPr>
        <p:blipFill>
          <a:blip r:embed="rId2"/>
          <a:stretch>
            <a:fillRect/>
          </a:stretch>
        </p:blipFill>
        <p:spPr>
          <a:xfrm>
            <a:off x="489744" y="1772816"/>
            <a:ext cx="8254292" cy="4773740"/>
          </a:xfrm>
          <a:prstGeom prst="rect">
            <a:avLst/>
          </a:prstGeom>
        </p:spPr>
      </p:pic>
    </p:spTree>
    <p:extLst>
      <p:ext uri="{BB962C8B-B14F-4D97-AF65-F5344CB8AC3E}">
        <p14:creationId xmlns:p14="http://schemas.microsoft.com/office/powerpoint/2010/main" val="1921192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smtClean="0"/>
              <a:t>VLF </a:t>
            </a:r>
            <a:r>
              <a:rPr lang="en-US" dirty="0" err="1" smtClean="0"/>
              <a:t>Yöntemi</a:t>
            </a:r>
            <a:r>
              <a:rPr lang="en-US" dirty="0" smtClean="0"/>
              <a:t>: </a:t>
            </a:r>
            <a:r>
              <a:rPr lang="en-US" dirty="0" err="1" smtClean="0"/>
              <a:t>Veri</a:t>
            </a:r>
            <a:r>
              <a:rPr lang="en-US" dirty="0" smtClean="0"/>
              <a:t> </a:t>
            </a:r>
            <a:r>
              <a:rPr lang="en-US" dirty="0" err="1" smtClean="0"/>
              <a:t>toplama</a:t>
            </a:r>
            <a:endParaRPr lang="tr-TR" dirty="0"/>
          </a:p>
        </p:txBody>
      </p:sp>
      <p:pic>
        <p:nvPicPr>
          <p:cNvPr id="4" name="Resim 3"/>
          <p:cNvPicPr>
            <a:picLocks noChangeAspect="1"/>
          </p:cNvPicPr>
          <p:nvPr/>
        </p:nvPicPr>
        <p:blipFill>
          <a:blip r:embed="rId2"/>
          <a:stretch>
            <a:fillRect/>
          </a:stretch>
        </p:blipFill>
        <p:spPr>
          <a:xfrm>
            <a:off x="1331640" y="1844824"/>
            <a:ext cx="5806414" cy="4702603"/>
          </a:xfrm>
          <a:prstGeom prst="rect">
            <a:avLst/>
          </a:prstGeom>
        </p:spPr>
      </p:pic>
    </p:spTree>
    <p:extLst>
      <p:ext uri="{BB962C8B-B14F-4D97-AF65-F5344CB8AC3E}">
        <p14:creationId xmlns:p14="http://schemas.microsoft.com/office/powerpoint/2010/main" val="386515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p:txBody>
          <a:bodyPr/>
          <a:lstStyle/>
          <a:p>
            <a:pPr eaLnBrk="1" hangingPunct="1">
              <a:defRPr/>
            </a:pPr>
            <a:r>
              <a:rPr lang="tr-TR" sz="3600" smtClean="0"/>
              <a:t>RMT Yöntemi</a:t>
            </a:r>
          </a:p>
        </p:txBody>
      </p:sp>
      <p:sp>
        <p:nvSpPr>
          <p:cNvPr id="7171" name="Rectangle 3"/>
          <p:cNvSpPr>
            <a:spLocks noGrp="1" noRot="1" noChangeArrowheads="1"/>
          </p:cNvSpPr>
          <p:nvPr>
            <p:ph type="body" idx="1"/>
          </p:nvPr>
        </p:nvSpPr>
        <p:spPr/>
        <p:txBody>
          <a:bodyPr/>
          <a:lstStyle/>
          <a:p>
            <a:pPr eaLnBrk="1" hangingPunct="1">
              <a:buFont typeface="Arial" charset="0"/>
              <a:buChar char="►"/>
              <a:defRPr/>
            </a:pPr>
            <a:r>
              <a:rPr lang="en-US" sz="2800" smtClean="0"/>
              <a:t>RMT</a:t>
            </a:r>
            <a:r>
              <a:rPr lang="tr-TR" sz="2800" smtClean="0"/>
              <a:t>, çok alçak  frekanslı EM yöntemin (VLF) yüksek frekanlarda uygulandığı şeklidir.</a:t>
            </a:r>
          </a:p>
          <a:p>
            <a:pPr eaLnBrk="1" hangingPunct="1">
              <a:buFont typeface="Arial" charset="0"/>
              <a:buChar char="►"/>
              <a:defRPr/>
            </a:pPr>
            <a:endParaRPr lang="tr-TR" sz="2800" smtClean="0"/>
          </a:p>
          <a:p>
            <a:pPr eaLnBrk="1" hangingPunct="1">
              <a:buFont typeface="Arial" charset="0"/>
              <a:buChar char="►"/>
              <a:defRPr/>
            </a:pPr>
            <a:r>
              <a:rPr lang="tr-TR" sz="2800" smtClean="0"/>
              <a:t>Yöntem, 10 kHz-1 MHz aralığındaki radyo vericilerini kaynak olarak kullanır</a:t>
            </a:r>
          </a:p>
          <a:p>
            <a:pPr eaLnBrk="1" hangingPunct="1">
              <a:buFont typeface="Arial" charset="0"/>
              <a:buChar char="►"/>
              <a:defRPr/>
            </a:pPr>
            <a:endParaRPr lang="tr-TR" sz="2800" smtClean="0"/>
          </a:p>
          <a:p>
            <a:pPr eaLnBrk="1" hangingPunct="1">
              <a:buFont typeface="Arial" charset="0"/>
              <a:buChar char="►"/>
              <a:defRPr/>
            </a:pPr>
            <a:r>
              <a:rPr lang="tr-TR" sz="2800" smtClean="0"/>
              <a:t>Yüzeye yakın jeolojik yapının haritalanması, yeraltı suyu, arkeolojik yapıların araştırılması ve çevre uygulamalarında kullanılmaktadır. </a:t>
            </a:r>
          </a:p>
        </p:txBody>
      </p:sp>
    </p:spTree>
    <p:extLst>
      <p:ext uri="{BB962C8B-B14F-4D97-AF65-F5344CB8AC3E}">
        <p14:creationId xmlns:p14="http://schemas.microsoft.com/office/powerpoint/2010/main" val="20505465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p:txBody>
          <a:bodyPr/>
          <a:lstStyle/>
          <a:p>
            <a:pPr eaLnBrk="1" hangingPunct="1">
              <a:defRPr/>
            </a:pPr>
            <a:r>
              <a:rPr lang="de-DE" smtClean="0"/>
              <a:t>Radio</a:t>
            </a:r>
            <a:r>
              <a:rPr lang="tr-TR" smtClean="0"/>
              <a:t>-</a:t>
            </a:r>
            <a:r>
              <a:rPr lang="de-DE" smtClean="0"/>
              <a:t>man</a:t>
            </a:r>
            <a:r>
              <a:rPr lang="tr-TR" smtClean="0"/>
              <a:t>y</a:t>
            </a:r>
            <a:r>
              <a:rPr lang="de-DE" smtClean="0"/>
              <a:t>etotelluri</a:t>
            </a:r>
            <a:r>
              <a:rPr lang="tr-TR" smtClean="0"/>
              <a:t>k</a:t>
            </a:r>
            <a:endParaRPr lang="de-DE" smtClean="0"/>
          </a:p>
        </p:txBody>
      </p:sp>
      <p:pic>
        <p:nvPicPr>
          <p:cNvPr id="6147" name="Picture 3" descr="rm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628775"/>
            <a:ext cx="6229350"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rmt_bild"/>
          <p:cNvPicPr>
            <a:picLocks noChangeAspect="1" noChangeArrowheads="1"/>
          </p:cNvPicPr>
          <p:nvPr/>
        </p:nvPicPr>
        <p:blipFill>
          <a:blip r:embed="rId3">
            <a:extLst>
              <a:ext uri="{28A0092B-C50C-407E-A947-70E740481C1C}">
                <a14:useLocalDpi xmlns:a14="http://schemas.microsoft.com/office/drawing/2010/main" val="0"/>
              </a:ext>
            </a:extLst>
          </a:blip>
          <a:srcRect l="5409" t="2417" r="6384" b="2417"/>
          <a:stretch>
            <a:fillRect/>
          </a:stretch>
        </p:blipFill>
        <p:spPr bwMode="auto">
          <a:xfrm>
            <a:off x="6215063" y="2060575"/>
            <a:ext cx="27876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5795963" y="4076700"/>
            <a:ext cx="17224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1800"/>
              <a:t>Manyetik Bobin</a:t>
            </a:r>
          </a:p>
        </p:txBody>
      </p:sp>
      <p:sp>
        <p:nvSpPr>
          <p:cNvPr id="6150" name="Line 6"/>
          <p:cNvSpPr>
            <a:spLocks noChangeShapeType="1"/>
          </p:cNvSpPr>
          <p:nvPr/>
        </p:nvSpPr>
        <p:spPr bwMode="auto">
          <a:xfrm>
            <a:off x="6804025" y="4292600"/>
            <a:ext cx="504825" cy="5048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6151" name="Text Box 7"/>
          <p:cNvSpPr txBox="1">
            <a:spLocks noChangeArrowheads="1"/>
          </p:cNvSpPr>
          <p:nvPr/>
        </p:nvSpPr>
        <p:spPr bwMode="auto">
          <a:xfrm>
            <a:off x="6804025" y="5876925"/>
            <a:ext cx="1265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1800"/>
              <a:t>Elektrodlar</a:t>
            </a:r>
          </a:p>
        </p:txBody>
      </p:sp>
      <p:sp>
        <p:nvSpPr>
          <p:cNvPr id="6152" name="Line 10"/>
          <p:cNvSpPr>
            <a:spLocks noChangeShapeType="1"/>
          </p:cNvSpPr>
          <p:nvPr/>
        </p:nvSpPr>
        <p:spPr bwMode="auto">
          <a:xfrm flipH="1" flipV="1">
            <a:off x="7019925" y="5445125"/>
            <a:ext cx="73025" cy="431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6153" name="Line 11"/>
          <p:cNvSpPr>
            <a:spLocks noChangeShapeType="1"/>
          </p:cNvSpPr>
          <p:nvPr/>
        </p:nvSpPr>
        <p:spPr bwMode="auto">
          <a:xfrm flipV="1">
            <a:off x="7885113" y="5661025"/>
            <a:ext cx="215900" cy="2159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950842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EM </a:t>
            </a:r>
            <a:r>
              <a:rPr lang="tr-TR" dirty="0" err="1" smtClean="0"/>
              <a:t>Methods</a:t>
            </a:r>
            <a:endParaRPr lang="tr-TR" dirty="0"/>
          </a:p>
        </p:txBody>
      </p:sp>
      <p:sp>
        <p:nvSpPr>
          <p:cNvPr id="3" name="2 İçerik Yer Tutucusu"/>
          <p:cNvSpPr>
            <a:spLocks noGrp="1"/>
          </p:cNvSpPr>
          <p:nvPr>
            <p:ph idx="1"/>
          </p:nvPr>
        </p:nvSpPr>
        <p:spPr>
          <a:xfrm>
            <a:off x="1475656" y="1484784"/>
            <a:ext cx="7200800" cy="2404864"/>
          </a:xfrm>
        </p:spPr>
        <p:txBody>
          <a:bodyPr>
            <a:normAutofit fontScale="55000" lnSpcReduction="20000"/>
          </a:bodyPr>
          <a:lstStyle/>
          <a:p>
            <a:r>
              <a:rPr lang="en-US" dirty="0" err="1" smtClean="0">
                <a:solidFill>
                  <a:srgbClr val="FF0000"/>
                </a:solidFill>
              </a:rPr>
              <a:t>Yer</a:t>
            </a:r>
            <a:r>
              <a:rPr lang="en-US" dirty="0" smtClean="0">
                <a:solidFill>
                  <a:srgbClr val="FF0000"/>
                </a:solidFill>
              </a:rPr>
              <a:t> </a:t>
            </a:r>
            <a:r>
              <a:rPr lang="en-US" dirty="0" err="1" smtClean="0">
                <a:solidFill>
                  <a:srgbClr val="FF0000"/>
                </a:solidFill>
              </a:rPr>
              <a:t>Radarı</a:t>
            </a:r>
            <a:r>
              <a:rPr lang="en-US" dirty="0" smtClean="0">
                <a:solidFill>
                  <a:srgbClr val="FF0000"/>
                </a:solidFill>
              </a:rPr>
              <a:t> (</a:t>
            </a:r>
            <a:r>
              <a:rPr lang="en-US" dirty="0" err="1" smtClean="0">
                <a:solidFill>
                  <a:srgbClr val="FF0000"/>
                </a:solidFill>
              </a:rPr>
              <a:t>Georadar</a:t>
            </a:r>
            <a:r>
              <a:rPr lang="en-US" dirty="0" smtClean="0">
                <a:solidFill>
                  <a:srgbClr val="FF0000"/>
                </a:solidFill>
              </a:rPr>
              <a:t>)</a:t>
            </a:r>
            <a:endParaRPr lang="en-US" dirty="0" smtClean="0">
              <a:solidFill>
                <a:srgbClr val="FF0000"/>
              </a:solidFill>
            </a:endParaRPr>
          </a:p>
          <a:p>
            <a:r>
              <a:rPr lang="en-US" b="1" dirty="0" err="1" smtClean="0">
                <a:solidFill>
                  <a:srgbClr val="FF0000"/>
                </a:solidFill>
              </a:rPr>
              <a:t>Yatay</a:t>
            </a:r>
            <a:r>
              <a:rPr lang="en-US" b="1" dirty="0" smtClean="0">
                <a:solidFill>
                  <a:srgbClr val="FF0000"/>
                </a:solidFill>
              </a:rPr>
              <a:t> </a:t>
            </a:r>
            <a:r>
              <a:rPr lang="en-US" b="1" dirty="0" err="1" smtClean="0">
                <a:solidFill>
                  <a:srgbClr val="FF0000"/>
                </a:solidFill>
              </a:rPr>
              <a:t>Halka</a:t>
            </a:r>
            <a:r>
              <a:rPr lang="en-US" b="1" dirty="0" smtClean="0">
                <a:solidFill>
                  <a:srgbClr val="FF0000"/>
                </a:solidFill>
              </a:rPr>
              <a:t> EM (Horizontal </a:t>
            </a:r>
            <a:r>
              <a:rPr lang="en-US" b="1" dirty="0" smtClean="0">
                <a:solidFill>
                  <a:srgbClr val="FF0000"/>
                </a:solidFill>
              </a:rPr>
              <a:t>Loop EM </a:t>
            </a:r>
            <a:r>
              <a:rPr lang="en-US" b="1" dirty="0" smtClean="0">
                <a:solidFill>
                  <a:srgbClr val="FF0000"/>
                </a:solidFill>
              </a:rPr>
              <a:t>-HLEM</a:t>
            </a:r>
            <a:r>
              <a:rPr lang="en-US" b="1" dirty="0" smtClean="0">
                <a:solidFill>
                  <a:srgbClr val="FF0000"/>
                </a:solidFill>
              </a:rPr>
              <a:t>) </a:t>
            </a:r>
          </a:p>
          <a:p>
            <a:r>
              <a:rPr lang="en-US" dirty="0" err="1" smtClean="0">
                <a:solidFill>
                  <a:srgbClr val="FF0000"/>
                </a:solidFill>
              </a:rPr>
              <a:t>Çok</a:t>
            </a:r>
            <a:r>
              <a:rPr lang="en-US" dirty="0" smtClean="0">
                <a:solidFill>
                  <a:srgbClr val="FF0000"/>
                </a:solidFill>
              </a:rPr>
              <a:t> </a:t>
            </a:r>
            <a:r>
              <a:rPr lang="en-US" dirty="0" err="1" smtClean="0">
                <a:solidFill>
                  <a:srgbClr val="FF0000"/>
                </a:solidFill>
              </a:rPr>
              <a:t>Alçak</a:t>
            </a:r>
            <a:r>
              <a:rPr lang="en-US" dirty="0" smtClean="0">
                <a:solidFill>
                  <a:srgbClr val="FF0000"/>
                </a:solidFill>
              </a:rPr>
              <a:t> </a:t>
            </a:r>
            <a:r>
              <a:rPr lang="en-US" dirty="0" err="1" smtClean="0">
                <a:solidFill>
                  <a:srgbClr val="FF0000"/>
                </a:solidFill>
              </a:rPr>
              <a:t>Frekans</a:t>
            </a:r>
            <a:r>
              <a:rPr lang="en-US" dirty="0" smtClean="0">
                <a:solidFill>
                  <a:srgbClr val="FF0000"/>
                </a:solidFill>
              </a:rPr>
              <a:t> EM (VLF) </a:t>
            </a:r>
          </a:p>
          <a:p>
            <a:r>
              <a:rPr lang="en-US" dirty="0" err="1" smtClean="0"/>
              <a:t>Radyo</a:t>
            </a:r>
            <a:r>
              <a:rPr lang="en-US" dirty="0" smtClean="0"/>
              <a:t> </a:t>
            </a:r>
            <a:r>
              <a:rPr lang="en-US" dirty="0" err="1" smtClean="0"/>
              <a:t>Manyetotellürik</a:t>
            </a:r>
            <a:r>
              <a:rPr lang="en-US" dirty="0" smtClean="0"/>
              <a:t> (Radio-</a:t>
            </a:r>
            <a:r>
              <a:rPr lang="en-US" dirty="0" err="1" smtClean="0"/>
              <a:t>Magnetotelluric</a:t>
            </a:r>
            <a:r>
              <a:rPr lang="en-US" dirty="0" smtClean="0"/>
              <a:t> </a:t>
            </a:r>
            <a:r>
              <a:rPr lang="en-US" dirty="0"/>
              <a:t>-</a:t>
            </a:r>
            <a:r>
              <a:rPr lang="en-US" dirty="0" smtClean="0"/>
              <a:t>RMT)</a:t>
            </a:r>
            <a:endParaRPr lang="en-US" dirty="0" smtClean="0"/>
          </a:p>
          <a:p>
            <a:r>
              <a:rPr lang="en-US" dirty="0" err="1" smtClean="0"/>
              <a:t>Geçici</a:t>
            </a:r>
            <a:r>
              <a:rPr lang="en-US" dirty="0" smtClean="0"/>
              <a:t> </a:t>
            </a:r>
            <a:r>
              <a:rPr lang="en-US" dirty="0" smtClean="0"/>
              <a:t>EM (</a:t>
            </a:r>
            <a:r>
              <a:rPr lang="en-US" dirty="0" smtClean="0"/>
              <a:t>Transient </a:t>
            </a:r>
            <a:r>
              <a:rPr lang="en-US" dirty="0" smtClean="0"/>
              <a:t>Electromagnetic </a:t>
            </a:r>
            <a:r>
              <a:rPr lang="en-US" dirty="0" smtClean="0"/>
              <a:t>-TEM</a:t>
            </a:r>
            <a:r>
              <a:rPr lang="en-US" dirty="0" smtClean="0"/>
              <a:t>)</a:t>
            </a:r>
          </a:p>
          <a:p>
            <a:r>
              <a:rPr lang="en-US" dirty="0" err="1" smtClean="0"/>
              <a:t>Yapay</a:t>
            </a:r>
            <a:r>
              <a:rPr lang="en-US" dirty="0" smtClean="0"/>
              <a:t> </a:t>
            </a:r>
            <a:r>
              <a:rPr lang="en-US" dirty="0" err="1" smtClean="0"/>
              <a:t>Kaynaklı</a:t>
            </a:r>
            <a:r>
              <a:rPr lang="en-US" dirty="0" smtClean="0"/>
              <a:t> Audio-</a:t>
            </a:r>
            <a:r>
              <a:rPr lang="en-US" dirty="0" err="1" smtClean="0"/>
              <a:t>Manyetotellürik</a:t>
            </a:r>
            <a:r>
              <a:rPr lang="en-US" dirty="0" smtClean="0"/>
              <a:t> (Controlled </a:t>
            </a:r>
            <a:r>
              <a:rPr lang="en-US" dirty="0" smtClean="0"/>
              <a:t>Source Audiomagnetotellurics </a:t>
            </a:r>
            <a:r>
              <a:rPr lang="en-US" dirty="0" smtClean="0"/>
              <a:t>-CSAMT</a:t>
            </a:r>
            <a:r>
              <a:rPr lang="en-US" dirty="0" smtClean="0"/>
              <a:t>) </a:t>
            </a:r>
          </a:p>
          <a:p>
            <a:r>
              <a:rPr lang="en-US" dirty="0" err="1" smtClean="0"/>
              <a:t>Magnetotelluric</a:t>
            </a:r>
            <a:r>
              <a:rPr lang="en-US" dirty="0" smtClean="0"/>
              <a:t> (MT)</a:t>
            </a:r>
          </a:p>
          <a:p>
            <a:endParaRPr lang="tr-TR" dirty="0"/>
          </a:p>
        </p:txBody>
      </p:sp>
      <p:pic>
        <p:nvPicPr>
          <p:cNvPr id="1026" name="Picture 2"/>
          <p:cNvPicPr>
            <a:picLocks noChangeAspect="1" noChangeArrowheads="1"/>
          </p:cNvPicPr>
          <p:nvPr/>
        </p:nvPicPr>
        <p:blipFill>
          <a:blip r:embed="rId2" cstate="print"/>
          <a:srcRect/>
          <a:stretch>
            <a:fillRect/>
          </a:stretch>
        </p:blipFill>
        <p:spPr bwMode="auto">
          <a:xfrm>
            <a:off x="3563888" y="3933056"/>
            <a:ext cx="4587875" cy="2484437"/>
          </a:xfrm>
          <a:prstGeom prst="rect">
            <a:avLst/>
          </a:prstGeom>
          <a:noFill/>
          <a:ln w="9525">
            <a:noFill/>
            <a:miter lim="800000"/>
            <a:headEnd/>
            <a:tailEnd/>
          </a:ln>
        </p:spPr>
      </p:pic>
      <p:sp>
        <p:nvSpPr>
          <p:cNvPr id="5" name="4 Metin kutusu"/>
          <p:cNvSpPr txBox="1"/>
          <p:nvPr/>
        </p:nvSpPr>
        <p:spPr>
          <a:xfrm>
            <a:off x="7077786" y="6417493"/>
            <a:ext cx="1586203" cy="369332"/>
          </a:xfrm>
          <a:prstGeom prst="rect">
            <a:avLst/>
          </a:prstGeom>
          <a:noFill/>
        </p:spPr>
        <p:txBody>
          <a:bodyPr wrap="none" rtlCol="0">
            <a:spAutoFit/>
          </a:bodyPr>
          <a:lstStyle/>
          <a:p>
            <a:r>
              <a:rPr lang="en-US" dirty="0" smtClean="0"/>
              <a:t> </a:t>
            </a:r>
            <a:r>
              <a:rPr lang="tr-TR" dirty="0" smtClean="0"/>
              <a:t>(</a:t>
            </a:r>
            <a:r>
              <a:rPr lang="tr-TR" dirty="0" err="1" smtClean="0"/>
              <a:t>Tezkan</a:t>
            </a:r>
            <a:r>
              <a:rPr lang="tr-TR" dirty="0" smtClean="0"/>
              <a:t>, 1999)</a:t>
            </a:r>
            <a:endParaRPr lang="tr-TR" dirty="0"/>
          </a:p>
        </p:txBody>
      </p:sp>
      <p:cxnSp>
        <p:nvCxnSpPr>
          <p:cNvPr id="7" name="6 Düz Ok Bağlayıcısı"/>
          <p:cNvCxnSpPr/>
          <p:nvPr/>
        </p:nvCxnSpPr>
        <p:spPr>
          <a:xfrm rot="5400000">
            <a:off x="108298" y="2708126"/>
            <a:ext cx="2304256"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467544" y="1340768"/>
            <a:ext cx="738664" cy="2448272"/>
          </a:xfrm>
          <a:prstGeom prst="rect">
            <a:avLst/>
          </a:prstGeom>
          <a:noFill/>
        </p:spPr>
        <p:txBody>
          <a:bodyPr vert="vert270" wrap="square" rtlCol="0">
            <a:spAutoFit/>
          </a:bodyPr>
          <a:lstStyle/>
          <a:p>
            <a:r>
              <a:rPr lang="en-US" dirty="0" err="1" smtClean="0"/>
              <a:t>Araştırma</a:t>
            </a:r>
            <a:r>
              <a:rPr lang="en-US" dirty="0" smtClean="0"/>
              <a:t> </a:t>
            </a:r>
            <a:r>
              <a:rPr lang="en-US" dirty="0" err="1" smtClean="0"/>
              <a:t>Derinliği</a:t>
            </a:r>
            <a:r>
              <a:rPr lang="en-US" dirty="0" smtClean="0"/>
              <a:t> </a:t>
            </a:r>
            <a:r>
              <a:rPr lang="en-US" dirty="0" err="1" smtClean="0"/>
              <a:t>Artmakta</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eaLnBrk="1" hangingPunct="1">
              <a:defRPr/>
            </a:pPr>
            <a:endParaRPr lang="tr-TR" smtClean="0"/>
          </a:p>
        </p:txBody>
      </p:sp>
      <p:pic>
        <p:nvPicPr>
          <p:cNvPr id="71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063" y="1162050"/>
            <a:ext cx="417195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4249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p:txBody>
          <a:bodyPr/>
          <a:lstStyle/>
          <a:p>
            <a:pPr eaLnBrk="1" hangingPunct="1">
              <a:defRPr/>
            </a:pPr>
            <a:r>
              <a:rPr lang="tr-TR" dirty="0" smtClean="0"/>
              <a:t>Yeni </a:t>
            </a:r>
            <a:r>
              <a:rPr lang="en-US" dirty="0" err="1" smtClean="0"/>
              <a:t>nesil</a:t>
            </a:r>
            <a:r>
              <a:rPr lang="en-US" dirty="0" smtClean="0"/>
              <a:t> </a:t>
            </a:r>
            <a:r>
              <a:rPr lang="tr-TR" dirty="0" smtClean="0"/>
              <a:t>RMT </a:t>
            </a:r>
            <a:r>
              <a:rPr lang="tr-TR" dirty="0" smtClean="0"/>
              <a:t>Aleti</a:t>
            </a:r>
            <a:r>
              <a:rPr lang="en-GB" dirty="0" smtClean="0"/>
              <a:t> (RMT-F)</a:t>
            </a:r>
            <a:endParaRPr lang="de-DE" dirty="0" smtClean="0"/>
          </a:p>
        </p:txBody>
      </p:sp>
      <p:pic>
        <p:nvPicPr>
          <p:cNvPr id="8195" name="Picture 3" descr="receiver"/>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614988" y="1882775"/>
            <a:ext cx="3201987" cy="2217738"/>
          </a:xfrm>
          <a:noFill/>
          <a:extLst>
            <a:ext uri="{909E8E84-426E-40DD-AFC4-6F175D3DCCD1}">
              <a14:hiddenFill xmlns:a14="http://schemas.microsoft.com/office/drawing/2010/main">
                <a:solidFill>
                  <a:srgbClr val="FFFFFF"/>
                </a:solidFill>
              </a14:hiddenFill>
            </a:ext>
          </a:extLst>
        </p:spPr>
      </p:pic>
      <p:grpSp>
        <p:nvGrpSpPr>
          <p:cNvPr id="8196" name="Group 4"/>
          <p:cNvGrpSpPr>
            <a:grpSpLocks/>
          </p:cNvGrpSpPr>
          <p:nvPr/>
        </p:nvGrpSpPr>
        <p:grpSpPr bwMode="auto">
          <a:xfrm>
            <a:off x="2225675" y="5518150"/>
            <a:ext cx="1246188" cy="90488"/>
            <a:chOff x="3456" y="7504"/>
            <a:chExt cx="1280" cy="108"/>
          </a:xfrm>
        </p:grpSpPr>
        <p:sp>
          <p:nvSpPr>
            <p:cNvPr id="8217" name="Freeform 5"/>
            <p:cNvSpPr>
              <a:spLocks/>
            </p:cNvSpPr>
            <p:nvPr/>
          </p:nvSpPr>
          <p:spPr bwMode="auto">
            <a:xfrm>
              <a:off x="3456" y="7566"/>
              <a:ext cx="1280" cy="3"/>
            </a:xfrm>
            <a:custGeom>
              <a:avLst/>
              <a:gdLst>
                <a:gd name="T0" fmla="*/ 1280 w 1280"/>
                <a:gd name="T1" fmla="*/ 0 h 3"/>
                <a:gd name="T2" fmla="*/ 0 w 1280"/>
                <a:gd name="T3" fmla="*/ 3 h 3"/>
                <a:gd name="T4" fmla="*/ 0 60000 65536"/>
                <a:gd name="T5" fmla="*/ 0 60000 65536"/>
                <a:gd name="T6" fmla="*/ 0 w 1280"/>
                <a:gd name="T7" fmla="*/ 0 h 3"/>
                <a:gd name="T8" fmla="*/ 1280 w 1280"/>
                <a:gd name="T9" fmla="*/ 3 h 3"/>
              </a:gdLst>
              <a:ahLst/>
              <a:cxnLst>
                <a:cxn ang="T4">
                  <a:pos x="T0" y="T1"/>
                </a:cxn>
                <a:cxn ang="T5">
                  <a:pos x="T2" y="T3"/>
                </a:cxn>
              </a:cxnLst>
              <a:rect l="T6" t="T7" r="T8" b="T9"/>
              <a:pathLst>
                <a:path w="1280" h="3">
                  <a:moveTo>
                    <a:pt x="1280" y="0"/>
                  </a:moveTo>
                  <a:lnTo>
                    <a:pt x="0" y="3"/>
                  </a:lnTo>
                </a:path>
              </a:pathLst>
            </a:custGeom>
            <a:noFill/>
            <a:ln w="28575">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18" name="Rectangle 6"/>
            <p:cNvSpPr>
              <a:spLocks noChangeArrowheads="1"/>
            </p:cNvSpPr>
            <p:nvPr/>
          </p:nvSpPr>
          <p:spPr bwMode="auto">
            <a:xfrm rot="5400000">
              <a:off x="4085" y="7319"/>
              <a:ext cx="108" cy="478"/>
            </a:xfrm>
            <a:prstGeom prst="rect">
              <a:avLst/>
            </a:prstGeom>
            <a:solidFill>
              <a:srgbClr val="FFFFFF"/>
            </a:solidFill>
            <a:ln w="9525">
              <a:solidFill>
                <a:srgbClr val="000000"/>
              </a:solidFill>
              <a:prstDash val="sysDot"/>
              <a:miter lim="800000"/>
              <a:headEnd/>
              <a:tailEnd/>
            </a:ln>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endParaRPr lang="tr-TR" altLang="tr-TR" sz="1800"/>
            </a:p>
          </p:txBody>
        </p:sp>
      </p:grpSp>
      <p:sp>
        <p:nvSpPr>
          <p:cNvPr id="8197" name="Freeform 7"/>
          <p:cNvSpPr>
            <a:spLocks/>
          </p:cNvSpPr>
          <p:nvPr/>
        </p:nvSpPr>
        <p:spPr bwMode="auto">
          <a:xfrm>
            <a:off x="4640263" y="5421313"/>
            <a:ext cx="706437" cy="906462"/>
          </a:xfrm>
          <a:custGeom>
            <a:avLst/>
            <a:gdLst>
              <a:gd name="T0" fmla="*/ 706437 w 728"/>
              <a:gd name="T1" fmla="*/ 0 h 1078"/>
              <a:gd name="T2" fmla="*/ 0 w 728"/>
              <a:gd name="T3" fmla="*/ 906462 h 1078"/>
              <a:gd name="T4" fmla="*/ 0 60000 65536"/>
              <a:gd name="T5" fmla="*/ 0 60000 65536"/>
              <a:gd name="T6" fmla="*/ 0 w 728"/>
              <a:gd name="T7" fmla="*/ 0 h 1078"/>
              <a:gd name="T8" fmla="*/ 728 w 728"/>
              <a:gd name="T9" fmla="*/ 1078 h 1078"/>
            </a:gdLst>
            <a:ahLst/>
            <a:cxnLst>
              <a:cxn ang="T4">
                <a:pos x="T0" y="T1"/>
              </a:cxn>
              <a:cxn ang="T5">
                <a:pos x="T2" y="T3"/>
              </a:cxn>
            </a:cxnLst>
            <a:rect l="T6" t="T7" r="T8" b="T9"/>
            <a:pathLst>
              <a:path w="728" h="1078">
                <a:moveTo>
                  <a:pt x="728" y="0"/>
                </a:moveTo>
                <a:lnTo>
                  <a:pt x="0" y="1078"/>
                </a:lnTo>
              </a:path>
            </a:pathLst>
          </a:custGeom>
          <a:noFill/>
          <a:ln w="28575">
            <a:solidFill>
              <a:srgbClr val="000000"/>
            </a:solidFill>
            <a:prstDash val="dash"/>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198" name="Line 8"/>
          <p:cNvSpPr>
            <a:spLocks noChangeShapeType="1"/>
          </p:cNvSpPr>
          <p:nvPr/>
        </p:nvSpPr>
        <p:spPr bwMode="auto">
          <a:xfrm rot="-5400000">
            <a:off x="4548981" y="5395119"/>
            <a:ext cx="99218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8199" name="Line 9"/>
          <p:cNvSpPr>
            <a:spLocks noChangeShapeType="1"/>
          </p:cNvSpPr>
          <p:nvPr/>
        </p:nvSpPr>
        <p:spPr bwMode="auto">
          <a:xfrm rot="-5400000">
            <a:off x="3054350" y="5060951"/>
            <a:ext cx="99377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8200" name="Rectangle 10"/>
          <p:cNvSpPr>
            <a:spLocks noChangeArrowheads="1"/>
          </p:cNvSpPr>
          <p:nvPr/>
        </p:nvSpPr>
        <p:spPr bwMode="auto">
          <a:xfrm>
            <a:off x="3779838" y="1773238"/>
            <a:ext cx="1300162" cy="841375"/>
          </a:xfrm>
          <a:prstGeom prst="rect">
            <a:avLst/>
          </a:prstGeom>
          <a:solidFill>
            <a:srgbClr val="FFFFFF"/>
          </a:solidFill>
          <a:ln w="28575">
            <a:solidFill>
              <a:srgbClr val="000000"/>
            </a:solidFill>
            <a:miter lim="800000"/>
            <a:headEnd/>
            <a:tailEnd/>
          </a:ln>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endParaRPr lang="tr-TR" altLang="tr-TR" sz="1800"/>
          </a:p>
        </p:txBody>
      </p:sp>
      <p:sp>
        <p:nvSpPr>
          <p:cNvPr id="8201" name="Rectangle 11"/>
          <p:cNvSpPr>
            <a:spLocks noChangeArrowheads="1"/>
          </p:cNvSpPr>
          <p:nvPr/>
        </p:nvSpPr>
        <p:spPr bwMode="auto">
          <a:xfrm>
            <a:off x="3911600" y="2543175"/>
            <a:ext cx="1079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63550" indent="-28575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3200">
                <a:solidFill>
                  <a:schemeClr val="tx1"/>
                </a:solidFill>
                <a:latin typeface="Tahoma" panose="020B0604030504040204" pitchFamily="34" charset="0"/>
              </a:defRPr>
            </a:lvl1pPr>
            <a:lvl2pPr marL="742950" indent="-28575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800">
                <a:solidFill>
                  <a:schemeClr val="tx1"/>
                </a:solidFill>
                <a:latin typeface="Tahoma" panose="020B0604030504040204" pitchFamily="34" charset="0"/>
              </a:defRPr>
            </a:lvl2pPr>
            <a:lvl3pPr marL="11430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400">
                <a:solidFill>
                  <a:schemeClr val="tx1"/>
                </a:solidFill>
                <a:latin typeface="Tahoma" panose="020B0604030504040204" pitchFamily="34" charset="0"/>
              </a:defRPr>
            </a:lvl3pPr>
            <a:lvl4pPr marL="1600200" indent="-22860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4pPr>
            <a:lvl5pPr marL="20574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9pPr>
          </a:lstStyle>
          <a:p>
            <a:pPr eaLnBrk="1" hangingPunct="1">
              <a:buClrTx/>
              <a:buSzTx/>
              <a:buFont typeface="Wingdings" panose="05000000000000000000" pitchFamily="2" charset="2"/>
              <a:buChar char="Ø"/>
            </a:pPr>
            <a:endParaRPr lang="en-US" altLang="tr-TR" sz="2500">
              <a:latin typeface="Verdana" panose="020B0604030504040204" pitchFamily="34" charset="0"/>
            </a:endParaRPr>
          </a:p>
        </p:txBody>
      </p:sp>
      <p:sp>
        <p:nvSpPr>
          <p:cNvPr id="8202" name="Rectangle 12"/>
          <p:cNvSpPr>
            <a:spLocks noChangeArrowheads="1"/>
          </p:cNvSpPr>
          <p:nvPr/>
        </p:nvSpPr>
        <p:spPr bwMode="auto">
          <a:xfrm>
            <a:off x="3779838" y="2060575"/>
            <a:ext cx="12969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3200">
                <a:solidFill>
                  <a:schemeClr val="tx1"/>
                </a:solidFill>
                <a:latin typeface="Tahoma" panose="020B0604030504040204" pitchFamily="34" charset="0"/>
              </a:defRPr>
            </a:lvl1pPr>
            <a:lvl2pPr marL="742950" indent="-28575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800">
                <a:solidFill>
                  <a:schemeClr val="tx1"/>
                </a:solidFill>
                <a:latin typeface="Tahoma" panose="020B0604030504040204" pitchFamily="34" charset="0"/>
              </a:defRPr>
            </a:lvl2pPr>
            <a:lvl3pPr marL="11430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400">
                <a:solidFill>
                  <a:schemeClr val="tx1"/>
                </a:solidFill>
                <a:latin typeface="Tahoma" panose="020B0604030504040204" pitchFamily="34" charset="0"/>
              </a:defRPr>
            </a:lvl3pPr>
            <a:lvl4pPr marL="1600200" indent="-22860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4pPr>
            <a:lvl5pPr marL="20574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9pPr>
          </a:lstStyle>
          <a:p>
            <a:pPr algn="ctr" eaLnBrk="1" hangingPunct="1">
              <a:buClrTx/>
              <a:buSzTx/>
              <a:buFont typeface="Wingdings" panose="05000000000000000000" pitchFamily="2" charset="2"/>
              <a:buNone/>
            </a:pPr>
            <a:r>
              <a:rPr lang="tr-TR" altLang="tr-TR" sz="1800" b="1">
                <a:solidFill>
                  <a:srgbClr val="000000"/>
                </a:solidFill>
                <a:latin typeface="Verdana" panose="020B0604030504040204" pitchFamily="34" charset="0"/>
              </a:rPr>
              <a:t>Bilgisayar</a:t>
            </a:r>
            <a:endParaRPr lang="de-DE" altLang="tr-TR" sz="1800" b="1">
              <a:latin typeface="Verdana" panose="020B0604030504040204" pitchFamily="34" charset="0"/>
            </a:endParaRPr>
          </a:p>
        </p:txBody>
      </p:sp>
      <p:sp>
        <p:nvSpPr>
          <p:cNvPr id="8203" name="Rectangle 13"/>
          <p:cNvSpPr>
            <a:spLocks noChangeArrowheads="1"/>
          </p:cNvSpPr>
          <p:nvPr/>
        </p:nvSpPr>
        <p:spPr bwMode="auto">
          <a:xfrm>
            <a:off x="3394075" y="3332163"/>
            <a:ext cx="2001838" cy="1704975"/>
          </a:xfrm>
          <a:prstGeom prst="rect">
            <a:avLst/>
          </a:prstGeom>
          <a:solidFill>
            <a:srgbClr val="FFFFFF"/>
          </a:solidFill>
          <a:ln w="28575">
            <a:solidFill>
              <a:srgbClr val="000000"/>
            </a:solidFill>
            <a:miter lim="800000"/>
            <a:headEnd/>
            <a:tailEnd/>
          </a:ln>
          <a:effectLst>
            <a:outerShdw dist="107763" dir="18900000" algn="ctr" rotWithShape="0">
              <a:srgbClr val="808080"/>
            </a:outerShdw>
          </a:effec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8204" name="Rectangle 14"/>
          <p:cNvSpPr>
            <a:spLocks noChangeArrowheads="1"/>
          </p:cNvSpPr>
          <p:nvPr/>
        </p:nvSpPr>
        <p:spPr bwMode="auto">
          <a:xfrm>
            <a:off x="3390900" y="3971925"/>
            <a:ext cx="18161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63550" indent="-28575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3200">
                <a:solidFill>
                  <a:schemeClr val="tx1"/>
                </a:solidFill>
                <a:latin typeface="Tahoma" panose="020B0604030504040204" pitchFamily="34" charset="0"/>
              </a:defRPr>
            </a:lvl1pPr>
            <a:lvl2pPr marL="742950" indent="-28575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800">
                <a:solidFill>
                  <a:schemeClr val="tx1"/>
                </a:solidFill>
                <a:latin typeface="Tahoma" panose="020B0604030504040204" pitchFamily="34" charset="0"/>
              </a:defRPr>
            </a:lvl2pPr>
            <a:lvl3pPr marL="11430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400">
                <a:solidFill>
                  <a:schemeClr val="tx1"/>
                </a:solidFill>
                <a:latin typeface="Tahoma" panose="020B0604030504040204" pitchFamily="34" charset="0"/>
              </a:defRPr>
            </a:lvl3pPr>
            <a:lvl4pPr marL="1600200" indent="-22860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4pPr>
            <a:lvl5pPr marL="20574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9pPr>
          </a:lstStyle>
          <a:p>
            <a:pPr algn="ctr" eaLnBrk="1" hangingPunct="1">
              <a:buClrTx/>
              <a:buSzTx/>
              <a:buFont typeface="Wingdings" panose="05000000000000000000" pitchFamily="2" charset="2"/>
              <a:buNone/>
            </a:pPr>
            <a:r>
              <a:rPr lang="tr-TR" altLang="tr-TR" sz="2400" b="1">
                <a:solidFill>
                  <a:srgbClr val="000000"/>
                </a:solidFill>
                <a:latin typeface="Verdana" panose="020B0604030504040204" pitchFamily="34" charset="0"/>
              </a:rPr>
              <a:t>Alıcı</a:t>
            </a:r>
            <a:endParaRPr lang="de-DE" altLang="tr-TR" sz="2400" b="1">
              <a:latin typeface="Verdana" panose="020B0604030504040204" pitchFamily="34" charset="0"/>
            </a:endParaRPr>
          </a:p>
        </p:txBody>
      </p:sp>
      <p:sp>
        <p:nvSpPr>
          <p:cNvPr id="8205" name="Rectangle 15"/>
          <p:cNvSpPr>
            <a:spLocks noChangeArrowheads="1"/>
          </p:cNvSpPr>
          <p:nvPr/>
        </p:nvSpPr>
        <p:spPr bwMode="auto">
          <a:xfrm>
            <a:off x="3248025" y="2852738"/>
            <a:ext cx="12668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63550" indent="-28575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3200">
                <a:solidFill>
                  <a:schemeClr val="tx1"/>
                </a:solidFill>
                <a:latin typeface="Tahoma" panose="020B0604030504040204" pitchFamily="34" charset="0"/>
              </a:defRPr>
            </a:lvl1pPr>
            <a:lvl2pPr marL="742950" indent="-28575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800">
                <a:solidFill>
                  <a:schemeClr val="tx1"/>
                </a:solidFill>
                <a:latin typeface="Tahoma" panose="020B0604030504040204" pitchFamily="34" charset="0"/>
              </a:defRPr>
            </a:lvl2pPr>
            <a:lvl3pPr marL="11430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400">
                <a:solidFill>
                  <a:schemeClr val="tx1"/>
                </a:solidFill>
                <a:latin typeface="Tahoma" panose="020B0604030504040204" pitchFamily="34" charset="0"/>
              </a:defRPr>
            </a:lvl3pPr>
            <a:lvl4pPr marL="1600200" indent="-22860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4pPr>
            <a:lvl5pPr marL="20574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9pPr>
          </a:lstStyle>
          <a:p>
            <a:pPr eaLnBrk="1" hangingPunct="1">
              <a:buClrTx/>
              <a:buSzTx/>
              <a:buFont typeface="Wingdings" panose="05000000000000000000" pitchFamily="2" charset="2"/>
              <a:buNone/>
            </a:pPr>
            <a:r>
              <a:rPr lang="de-DE" altLang="tr-TR" sz="1600">
                <a:solidFill>
                  <a:srgbClr val="000000"/>
                </a:solidFill>
                <a:latin typeface="Verdana" panose="020B0604030504040204" pitchFamily="34" charset="0"/>
              </a:rPr>
              <a:t>Ethernet</a:t>
            </a:r>
            <a:endParaRPr lang="de-DE" altLang="tr-TR" sz="1600">
              <a:latin typeface="Verdana" panose="020B0604030504040204" pitchFamily="34" charset="0"/>
            </a:endParaRPr>
          </a:p>
        </p:txBody>
      </p:sp>
      <p:sp>
        <p:nvSpPr>
          <p:cNvPr id="8206" name="Rectangle 16"/>
          <p:cNvSpPr>
            <a:spLocks noChangeArrowheads="1"/>
          </p:cNvSpPr>
          <p:nvPr/>
        </p:nvSpPr>
        <p:spPr bwMode="auto">
          <a:xfrm>
            <a:off x="6608763" y="3906838"/>
            <a:ext cx="111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63550" indent="-28575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3200">
                <a:solidFill>
                  <a:schemeClr val="tx1"/>
                </a:solidFill>
                <a:latin typeface="Tahoma" panose="020B0604030504040204" pitchFamily="34" charset="0"/>
              </a:defRPr>
            </a:lvl1pPr>
            <a:lvl2pPr marL="742950" indent="-28575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800">
                <a:solidFill>
                  <a:schemeClr val="tx1"/>
                </a:solidFill>
                <a:latin typeface="Tahoma" panose="020B0604030504040204" pitchFamily="34" charset="0"/>
              </a:defRPr>
            </a:lvl2pPr>
            <a:lvl3pPr marL="11430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400">
                <a:solidFill>
                  <a:schemeClr val="tx1"/>
                </a:solidFill>
                <a:latin typeface="Tahoma" panose="020B0604030504040204" pitchFamily="34" charset="0"/>
              </a:defRPr>
            </a:lvl3pPr>
            <a:lvl4pPr marL="1600200" indent="-22860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4pPr>
            <a:lvl5pPr marL="20574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9pPr>
          </a:lstStyle>
          <a:p>
            <a:pPr eaLnBrk="1" hangingPunct="1">
              <a:buClrTx/>
              <a:buSzTx/>
              <a:buFont typeface="Wingdings" panose="05000000000000000000" pitchFamily="2" charset="2"/>
              <a:buChar char="Ø"/>
            </a:pPr>
            <a:endParaRPr lang="en-US" altLang="tr-TR" sz="2500">
              <a:latin typeface="Verdana" panose="020B0604030504040204" pitchFamily="34" charset="0"/>
            </a:endParaRPr>
          </a:p>
        </p:txBody>
      </p:sp>
      <p:sp>
        <p:nvSpPr>
          <p:cNvPr id="8207" name="Rectangle 17"/>
          <p:cNvSpPr>
            <a:spLocks noChangeArrowheads="1"/>
          </p:cNvSpPr>
          <p:nvPr/>
        </p:nvSpPr>
        <p:spPr bwMode="auto">
          <a:xfrm>
            <a:off x="5335588" y="5461000"/>
            <a:ext cx="36718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63550" indent="-28575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3200">
                <a:solidFill>
                  <a:schemeClr val="tx1"/>
                </a:solidFill>
                <a:latin typeface="Tahoma" panose="020B0604030504040204" pitchFamily="34" charset="0"/>
              </a:defRPr>
            </a:lvl1pPr>
            <a:lvl2pPr marL="742950" indent="-28575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800">
                <a:solidFill>
                  <a:schemeClr val="tx1"/>
                </a:solidFill>
                <a:latin typeface="Tahoma" panose="020B0604030504040204" pitchFamily="34" charset="0"/>
              </a:defRPr>
            </a:lvl2pPr>
            <a:lvl3pPr marL="11430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400">
                <a:solidFill>
                  <a:schemeClr val="tx1"/>
                </a:solidFill>
                <a:latin typeface="Tahoma" panose="020B0604030504040204" pitchFamily="34" charset="0"/>
              </a:defRPr>
            </a:lvl3pPr>
            <a:lvl4pPr marL="1600200" indent="-22860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4pPr>
            <a:lvl5pPr marL="20574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9pPr>
          </a:lstStyle>
          <a:p>
            <a:pPr algn="ctr" eaLnBrk="1" hangingPunct="1">
              <a:buClrTx/>
              <a:buSzTx/>
              <a:buFont typeface="Wingdings" panose="05000000000000000000" pitchFamily="2" charset="2"/>
              <a:buNone/>
            </a:pPr>
            <a:r>
              <a:rPr lang="de-DE" altLang="tr-TR" sz="1600" b="1">
                <a:solidFill>
                  <a:srgbClr val="000000"/>
                </a:solidFill>
                <a:latin typeface="Verdana" panose="020B0604030504040204" pitchFamily="34" charset="0"/>
              </a:rPr>
              <a:t>E-channels – </a:t>
            </a:r>
            <a:r>
              <a:rPr lang="tr-TR" altLang="tr-TR" sz="1600" b="1">
                <a:solidFill>
                  <a:srgbClr val="000000"/>
                </a:solidFill>
                <a:latin typeface="Verdana" panose="020B0604030504040204" pitchFamily="34" charset="0"/>
              </a:rPr>
              <a:t>Elektrik alan anteni</a:t>
            </a:r>
            <a:r>
              <a:rPr lang="tr-TR" altLang="tr-TR" sz="1600">
                <a:latin typeface="Verdana" panose="020B0604030504040204" pitchFamily="34" charset="0"/>
              </a:rPr>
              <a:t> </a:t>
            </a:r>
            <a:endParaRPr lang="de-DE" altLang="tr-TR" sz="1600">
              <a:latin typeface="Verdana" panose="020B0604030504040204" pitchFamily="34" charset="0"/>
            </a:endParaRPr>
          </a:p>
        </p:txBody>
      </p:sp>
      <p:sp>
        <p:nvSpPr>
          <p:cNvPr id="8208" name="Rectangle 18"/>
          <p:cNvSpPr>
            <a:spLocks noChangeArrowheads="1"/>
          </p:cNvSpPr>
          <p:nvPr/>
        </p:nvSpPr>
        <p:spPr bwMode="auto">
          <a:xfrm>
            <a:off x="439738" y="5816600"/>
            <a:ext cx="26289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63550" indent="-28575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3200">
                <a:solidFill>
                  <a:schemeClr val="tx1"/>
                </a:solidFill>
                <a:latin typeface="Tahoma" panose="020B0604030504040204" pitchFamily="34" charset="0"/>
              </a:defRPr>
            </a:lvl1pPr>
            <a:lvl2pPr marL="742950" indent="-28575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800">
                <a:solidFill>
                  <a:schemeClr val="tx1"/>
                </a:solidFill>
                <a:latin typeface="Tahoma" panose="020B0604030504040204" pitchFamily="34" charset="0"/>
              </a:defRPr>
            </a:lvl2pPr>
            <a:lvl3pPr marL="11430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400">
                <a:solidFill>
                  <a:schemeClr val="tx1"/>
                </a:solidFill>
                <a:latin typeface="Tahoma" panose="020B0604030504040204" pitchFamily="34" charset="0"/>
              </a:defRPr>
            </a:lvl3pPr>
            <a:lvl4pPr marL="1600200" indent="-22860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4pPr>
            <a:lvl5pPr marL="20574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9pPr>
          </a:lstStyle>
          <a:p>
            <a:pPr algn="ctr" eaLnBrk="1" hangingPunct="1">
              <a:buClrTx/>
              <a:buSzTx/>
              <a:buFont typeface="Wingdings" panose="05000000000000000000" pitchFamily="2" charset="2"/>
              <a:buNone/>
            </a:pPr>
            <a:r>
              <a:rPr lang="de-DE" altLang="tr-TR" sz="1600" b="1">
                <a:latin typeface="Verdana" panose="020B0604030504040204" pitchFamily="34" charset="0"/>
              </a:rPr>
              <a:t>H-</a:t>
            </a:r>
            <a:r>
              <a:rPr lang="tr-TR" altLang="tr-TR" sz="1600" b="1">
                <a:latin typeface="Verdana" panose="020B0604030504040204" pitchFamily="34" charset="0"/>
              </a:rPr>
              <a:t>kanal</a:t>
            </a:r>
            <a:r>
              <a:rPr lang="de-DE" altLang="tr-TR" sz="1600" b="1">
                <a:latin typeface="Verdana" panose="020B0604030504040204" pitchFamily="34" charset="0"/>
              </a:rPr>
              <a:t> – </a:t>
            </a:r>
          </a:p>
          <a:p>
            <a:pPr algn="ctr" eaLnBrk="1" hangingPunct="1">
              <a:buClrTx/>
              <a:buSzTx/>
              <a:buFont typeface="Wingdings" panose="05000000000000000000" pitchFamily="2" charset="2"/>
              <a:buNone/>
            </a:pPr>
            <a:r>
              <a:rPr lang="de-DE" altLang="tr-TR" sz="1600">
                <a:latin typeface="Verdana" panose="020B0604030504040204" pitchFamily="34" charset="0"/>
              </a:rPr>
              <a:t>ma</a:t>
            </a:r>
            <a:r>
              <a:rPr lang="tr-TR" altLang="tr-TR" sz="1600">
                <a:latin typeface="Verdana" panose="020B0604030504040204" pitchFamily="34" charset="0"/>
              </a:rPr>
              <a:t>nyetik</a:t>
            </a:r>
            <a:r>
              <a:rPr lang="de-DE" altLang="tr-TR" sz="1600">
                <a:latin typeface="Verdana" panose="020B0604030504040204" pitchFamily="34" charset="0"/>
              </a:rPr>
              <a:t> anten</a:t>
            </a:r>
          </a:p>
        </p:txBody>
      </p:sp>
      <p:sp>
        <p:nvSpPr>
          <p:cNvPr id="8209" name="Freeform 19"/>
          <p:cNvSpPr>
            <a:spLocks/>
          </p:cNvSpPr>
          <p:nvPr/>
        </p:nvSpPr>
        <p:spPr bwMode="auto">
          <a:xfrm>
            <a:off x="2840038" y="5554663"/>
            <a:ext cx="706437" cy="908050"/>
          </a:xfrm>
          <a:custGeom>
            <a:avLst/>
            <a:gdLst>
              <a:gd name="T0" fmla="*/ 706437 w 728"/>
              <a:gd name="T1" fmla="*/ 0 h 1078"/>
              <a:gd name="T2" fmla="*/ 0 w 728"/>
              <a:gd name="T3" fmla="*/ 908050 h 1078"/>
              <a:gd name="T4" fmla="*/ 0 60000 65536"/>
              <a:gd name="T5" fmla="*/ 0 60000 65536"/>
              <a:gd name="T6" fmla="*/ 0 w 728"/>
              <a:gd name="T7" fmla="*/ 0 h 1078"/>
              <a:gd name="T8" fmla="*/ 728 w 728"/>
              <a:gd name="T9" fmla="*/ 1078 h 1078"/>
            </a:gdLst>
            <a:ahLst/>
            <a:cxnLst>
              <a:cxn ang="T4">
                <a:pos x="T0" y="T1"/>
              </a:cxn>
              <a:cxn ang="T5">
                <a:pos x="T2" y="T3"/>
              </a:cxn>
            </a:cxnLst>
            <a:rect l="T6" t="T7" r="T8" b="T9"/>
            <a:pathLst>
              <a:path w="728" h="1078">
                <a:moveTo>
                  <a:pt x="728" y="0"/>
                </a:moveTo>
                <a:lnTo>
                  <a:pt x="0" y="1078"/>
                </a:lnTo>
              </a:path>
            </a:pathLst>
          </a:custGeom>
          <a:noFill/>
          <a:ln w="28575">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10" name="Rectangle 20"/>
          <p:cNvSpPr>
            <a:spLocks noChangeArrowheads="1"/>
          </p:cNvSpPr>
          <p:nvPr/>
        </p:nvSpPr>
        <p:spPr bwMode="auto">
          <a:xfrm rot="1948786">
            <a:off x="3170238" y="5740400"/>
            <a:ext cx="104775" cy="4016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endParaRPr lang="tr-TR" altLang="tr-TR" sz="1800"/>
          </a:p>
        </p:txBody>
      </p:sp>
      <p:sp>
        <p:nvSpPr>
          <p:cNvPr id="8211" name="AutoShape 21"/>
          <p:cNvSpPr>
            <a:spLocks noChangeArrowheads="1"/>
          </p:cNvSpPr>
          <p:nvPr/>
        </p:nvSpPr>
        <p:spPr bwMode="auto">
          <a:xfrm>
            <a:off x="4284663" y="2678113"/>
            <a:ext cx="252412" cy="606425"/>
          </a:xfrm>
          <a:prstGeom prst="upDownArrow">
            <a:avLst>
              <a:gd name="adj1" fmla="val 50000"/>
              <a:gd name="adj2" fmla="val 48050"/>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endParaRPr lang="tr-TR" altLang="tr-TR" sz="1800"/>
          </a:p>
        </p:txBody>
      </p:sp>
      <p:sp>
        <p:nvSpPr>
          <p:cNvPr id="8212" name="Freeform 22"/>
          <p:cNvSpPr>
            <a:spLocks/>
          </p:cNvSpPr>
          <p:nvPr/>
        </p:nvSpPr>
        <p:spPr bwMode="auto">
          <a:xfrm>
            <a:off x="4132263" y="5838825"/>
            <a:ext cx="1708150" cy="4763"/>
          </a:xfrm>
          <a:custGeom>
            <a:avLst/>
            <a:gdLst>
              <a:gd name="T0" fmla="*/ 0 w 1600"/>
              <a:gd name="T1" fmla="*/ 0 h 3"/>
              <a:gd name="T2" fmla="*/ 1708150 w 1600"/>
              <a:gd name="T3" fmla="*/ 4763 h 3"/>
              <a:gd name="T4" fmla="*/ 0 60000 65536"/>
              <a:gd name="T5" fmla="*/ 0 60000 65536"/>
              <a:gd name="T6" fmla="*/ 0 w 1600"/>
              <a:gd name="T7" fmla="*/ 0 h 3"/>
              <a:gd name="T8" fmla="*/ 1600 w 1600"/>
              <a:gd name="T9" fmla="*/ 3 h 3"/>
            </a:gdLst>
            <a:ahLst/>
            <a:cxnLst>
              <a:cxn ang="T4">
                <a:pos x="T0" y="T1"/>
              </a:cxn>
              <a:cxn ang="T5">
                <a:pos x="T2" y="T3"/>
              </a:cxn>
            </a:cxnLst>
            <a:rect l="T6" t="T7" r="T8" b="T9"/>
            <a:pathLst>
              <a:path w="1600" h="3">
                <a:moveTo>
                  <a:pt x="0" y="0"/>
                </a:moveTo>
                <a:lnTo>
                  <a:pt x="1600" y="3"/>
                </a:lnTo>
              </a:path>
            </a:pathLst>
          </a:custGeom>
          <a:noFill/>
          <a:ln w="28575">
            <a:solidFill>
              <a:srgbClr val="000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8213" name="AutoShape 23"/>
          <p:cNvSpPr>
            <a:spLocks/>
          </p:cNvSpPr>
          <p:nvPr/>
        </p:nvSpPr>
        <p:spPr bwMode="auto">
          <a:xfrm>
            <a:off x="5695950" y="6099175"/>
            <a:ext cx="2225675" cy="458788"/>
          </a:xfrm>
          <a:prstGeom prst="borderCallout1">
            <a:avLst>
              <a:gd name="adj1" fmla="val 33028"/>
              <a:gd name="adj2" fmla="val -5236"/>
              <a:gd name="adj3" fmla="val -74681"/>
              <a:gd name="adj4" fmla="val -21259"/>
            </a:avLst>
          </a:prstGeom>
          <a:solidFill>
            <a:schemeClr val="bg1"/>
          </a:solidFill>
          <a:ln w="9525">
            <a:solidFill>
              <a:srgbClr val="000000"/>
            </a:solidFill>
            <a:miter lim="800000"/>
            <a:headEnd/>
            <a:tailEnd/>
          </a:ln>
        </p:spPr>
        <p:txBody>
          <a:bodyPr/>
          <a:lstStyle>
            <a:lvl1pPr marL="463550" indent="-28575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3200">
                <a:solidFill>
                  <a:schemeClr val="tx1"/>
                </a:solidFill>
                <a:latin typeface="Tahoma" panose="020B0604030504040204" pitchFamily="34" charset="0"/>
              </a:defRPr>
            </a:lvl1pPr>
            <a:lvl2pPr marL="742950" indent="-28575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800">
                <a:solidFill>
                  <a:schemeClr val="tx1"/>
                </a:solidFill>
                <a:latin typeface="Tahoma" panose="020B0604030504040204" pitchFamily="34" charset="0"/>
              </a:defRPr>
            </a:lvl2pPr>
            <a:lvl3pPr marL="11430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400">
                <a:solidFill>
                  <a:schemeClr val="tx1"/>
                </a:solidFill>
                <a:latin typeface="Tahoma" panose="020B0604030504040204" pitchFamily="34" charset="0"/>
              </a:defRPr>
            </a:lvl3pPr>
            <a:lvl4pPr marL="1600200" indent="-22860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4pPr>
            <a:lvl5pPr marL="20574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9pPr>
          </a:lstStyle>
          <a:p>
            <a:pPr algn="ctr" eaLnBrk="1" hangingPunct="1">
              <a:buClrTx/>
              <a:buSzTx/>
              <a:buFont typeface="Wingdings" panose="05000000000000000000" pitchFamily="2" charset="2"/>
              <a:buNone/>
            </a:pPr>
            <a:r>
              <a:rPr lang="de-DE" altLang="tr-TR" sz="1800" b="1">
                <a:solidFill>
                  <a:srgbClr val="000000"/>
                </a:solidFill>
                <a:latin typeface="Verdana" panose="020B0604030504040204" pitchFamily="34" charset="0"/>
              </a:rPr>
              <a:t>Preamplifier</a:t>
            </a:r>
            <a:endParaRPr lang="de-DE" altLang="tr-TR" sz="1800" b="1">
              <a:latin typeface="Verdana" panose="020B0604030504040204" pitchFamily="34" charset="0"/>
            </a:endParaRPr>
          </a:p>
        </p:txBody>
      </p:sp>
      <p:sp>
        <p:nvSpPr>
          <p:cNvPr id="8214" name="AutoShape 24"/>
          <p:cNvSpPr>
            <a:spLocks noChangeArrowheads="1"/>
          </p:cNvSpPr>
          <p:nvPr/>
        </p:nvSpPr>
        <p:spPr bwMode="auto">
          <a:xfrm>
            <a:off x="4768850" y="5700713"/>
            <a:ext cx="604838" cy="234950"/>
          </a:xfrm>
          <a:prstGeom prst="cube">
            <a:avLst>
              <a:gd name="adj" fmla="val 25000"/>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endParaRPr lang="tr-TR" altLang="tr-TR" sz="1800"/>
          </a:p>
        </p:txBody>
      </p:sp>
      <p:sp>
        <p:nvSpPr>
          <p:cNvPr id="8215" name="Text Box 25"/>
          <p:cNvSpPr txBox="1">
            <a:spLocks noChangeArrowheads="1"/>
          </p:cNvSpPr>
          <p:nvPr/>
        </p:nvSpPr>
        <p:spPr bwMode="auto">
          <a:xfrm>
            <a:off x="-252413" y="1628775"/>
            <a:ext cx="31686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marL="463550" indent="-28575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3200">
                <a:solidFill>
                  <a:schemeClr val="tx1"/>
                </a:solidFill>
                <a:latin typeface="Tahoma" panose="020B0604030504040204" pitchFamily="34" charset="0"/>
              </a:defRPr>
            </a:lvl1pPr>
            <a:lvl2pPr marL="742950" indent="-28575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800">
                <a:solidFill>
                  <a:schemeClr val="tx1"/>
                </a:solidFill>
                <a:latin typeface="Tahoma" panose="020B0604030504040204" pitchFamily="34" charset="0"/>
              </a:defRPr>
            </a:lvl2pPr>
            <a:lvl3pPr marL="11430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400">
                <a:solidFill>
                  <a:schemeClr val="tx1"/>
                </a:solidFill>
                <a:latin typeface="Tahoma" panose="020B0604030504040204" pitchFamily="34" charset="0"/>
              </a:defRPr>
            </a:lvl3pPr>
            <a:lvl4pPr marL="1600200" indent="-228600" defTabSz="449263">
              <a:spcBef>
                <a:spcPct val="20000"/>
              </a:spcBef>
              <a:buClr>
                <a:schemeClr val="folHlink"/>
              </a:buClr>
              <a:buFont typeface="Wingdings" panose="05000000000000000000" pitchFamily="2" charset="2"/>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4pPr>
            <a:lvl5pPr marL="2057400" indent="-228600" defTabSz="449263">
              <a:spcBef>
                <a:spcPct val="20000"/>
              </a:spcBef>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lr>
                <a:schemeClr val="hlink"/>
              </a:buClr>
              <a:buSzPct val="80000"/>
              <a:buFont typeface="Arial" panose="020B0604020202020204" pitchFamily="34" charset="0"/>
              <a:buChar char="►"/>
              <a:tabLst>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chemeClr val="tx1"/>
                </a:solidFill>
                <a:latin typeface="Tahoma" panose="020B0604030504040204" pitchFamily="34" charset="0"/>
              </a:defRPr>
            </a:lvl9pPr>
          </a:lstStyle>
          <a:p>
            <a:pPr eaLnBrk="1" hangingPunct="1">
              <a:buClrTx/>
              <a:buSzTx/>
              <a:buFont typeface="Wingdings" panose="05000000000000000000" pitchFamily="2" charset="2"/>
              <a:buNone/>
            </a:pPr>
            <a:r>
              <a:rPr lang="en-US" altLang="tr-TR" sz="2000">
                <a:latin typeface="Verdana" panose="020B0604030504040204" pitchFamily="34" charset="0"/>
              </a:rPr>
              <a:t>   </a:t>
            </a:r>
            <a:r>
              <a:rPr lang="tr-TR" altLang="tr-TR" sz="2000">
                <a:latin typeface="Verdana" panose="020B0604030504040204" pitchFamily="34" charset="0"/>
              </a:rPr>
              <a:t>4-kanal alet düzeneği</a:t>
            </a:r>
            <a:endParaRPr lang="de-DE" altLang="tr-TR" sz="2000">
              <a:latin typeface="Verdana" panose="020B0604030504040204" pitchFamily="34" charset="0"/>
            </a:endParaRPr>
          </a:p>
        </p:txBody>
      </p:sp>
      <p:pic>
        <p:nvPicPr>
          <p:cNvPr id="8216" name="Picture 26" descr="antennae"/>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07950" y="2565400"/>
            <a:ext cx="3095625" cy="237172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1413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a:xfrm>
            <a:off x="323850" y="0"/>
            <a:ext cx="8540750" cy="1143000"/>
          </a:xfrm>
        </p:spPr>
        <p:txBody>
          <a:bodyPr/>
          <a:lstStyle/>
          <a:p>
            <a:pPr eaLnBrk="1" hangingPunct="1">
              <a:defRPr/>
            </a:pPr>
            <a:r>
              <a:rPr lang="tr-TR" sz="3200" smtClean="0"/>
              <a:t>Arazi Veris Uygulaması </a:t>
            </a:r>
            <a:br>
              <a:rPr lang="tr-TR" sz="3200" smtClean="0"/>
            </a:br>
            <a:r>
              <a:rPr lang="tr-TR" sz="3200" smtClean="0"/>
              <a:t>y=0 profili, TM-mode verisi Ters çözümü</a:t>
            </a:r>
          </a:p>
        </p:txBody>
      </p:sp>
      <p:pic>
        <p:nvPicPr>
          <p:cNvPr id="24579" name="Picture 4" descr="Fig8"/>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1268413"/>
            <a:ext cx="7180262" cy="54006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1929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Başlık"/>
          <p:cNvSpPr>
            <a:spLocks noGrp="1"/>
          </p:cNvSpPr>
          <p:nvPr>
            <p:ph type="title"/>
          </p:nvPr>
        </p:nvSpPr>
        <p:spPr>
          <a:xfrm>
            <a:off x="1151112" y="0"/>
            <a:ext cx="7992888" cy="1050925"/>
          </a:xfrm>
        </p:spPr>
        <p:txBody>
          <a:bodyPr>
            <a:noAutofit/>
          </a:bodyPr>
          <a:lstStyle/>
          <a:p>
            <a:pPr fontAlgn="auto">
              <a:spcAft>
                <a:spcPts val="0"/>
              </a:spcAft>
              <a:defRPr/>
            </a:pPr>
            <a:r>
              <a:rPr lang="tr-TR" sz="3200" dirty="0" smtClean="0">
                <a:latin typeface="Tahoma" pitchFamily="34" charset="0"/>
                <a:cs typeface="Tahoma" pitchFamily="34" charset="0"/>
              </a:rPr>
              <a:t>Geçici Elektromanyetik Yöntem (TEM)	</a:t>
            </a:r>
            <a:endParaRPr lang="tr-TR" sz="3200" dirty="0">
              <a:latin typeface="Tahoma" pitchFamily="34" charset="0"/>
              <a:cs typeface="Tahoma" pitchFamily="34" charset="0"/>
            </a:endParaRPr>
          </a:p>
        </p:txBody>
      </p:sp>
      <p:sp>
        <p:nvSpPr>
          <p:cNvPr id="10243" name="6 İçerik Yer Tutucusu"/>
          <p:cNvSpPr>
            <a:spLocks noGrp="1"/>
          </p:cNvSpPr>
          <p:nvPr>
            <p:ph idx="1"/>
          </p:nvPr>
        </p:nvSpPr>
        <p:spPr>
          <a:xfrm>
            <a:off x="395536" y="2636912"/>
            <a:ext cx="8183563" cy="3637607"/>
          </a:xfrm>
        </p:spPr>
        <p:txBody>
          <a:bodyPr/>
          <a:lstStyle/>
          <a:p>
            <a:r>
              <a:rPr lang="tr-TR" sz="1800" dirty="0" smtClean="0">
                <a:latin typeface="Tahoma" pitchFamily="34" charset="0"/>
                <a:ea typeface="Tahoma" pitchFamily="34" charset="0"/>
                <a:cs typeface="Tahoma" pitchFamily="34" charset="0"/>
              </a:rPr>
              <a:t>“Geçici Elektromanyetik </a:t>
            </a:r>
            <a:r>
              <a:rPr lang="tr-TR" dirty="0" smtClean="0"/>
              <a:t>(</a:t>
            </a:r>
            <a:r>
              <a:rPr lang="tr-TR" sz="1800" dirty="0" err="1" smtClean="0">
                <a:latin typeface="Tahoma" pitchFamily="34" charset="0"/>
                <a:ea typeface="Tahoma" pitchFamily="34" charset="0"/>
                <a:cs typeface="Tahoma" pitchFamily="34" charset="0"/>
              </a:rPr>
              <a:t>Transient</a:t>
            </a:r>
            <a:r>
              <a:rPr lang="tr-TR" sz="1800" dirty="0" smtClean="0">
                <a:latin typeface="Tahoma" pitchFamily="34" charset="0"/>
                <a:ea typeface="Tahoma" pitchFamily="34" charset="0"/>
                <a:cs typeface="Tahoma" pitchFamily="34" charset="0"/>
              </a:rPr>
              <a:t> </a:t>
            </a:r>
            <a:r>
              <a:rPr lang="tr-TR" sz="1800" dirty="0" err="1" smtClean="0">
                <a:latin typeface="Tahoma" pitchFamily="34" charset="0"/>
                <a:ea typeface="Tahoma" pitchFamily="34" charset="0"/>
                <a:cs typeface="Tahoma" pitchFamily="34" charset="0"/>
              </a:rPr>
              <a:t>ElectroMagnetic</a:t>
            </a:r>
            <a:r>
              <a:rPr lang="tr-TR" sz="1800" dirty="0" smtClean="0">
                <a:latin typeface="Tahoma" pitchFamily="34" charset="0"/>
                <a:ea typeface="Tahoma" pitchFamily="34" charset="0"/>
                <a:cs typeface="Tahoma" pitchFamily="34" charset="0"/>
              </a:rPr>
              <a:t>- TEM</a:t>
            </a:r>
            <a:r>
              <a:rPr lang="tr-TR" dirty="0" smtClean="0"/>
              <a:t>) Yöntem </a:t>
            </a:r>
            <a:r>
              <a:rPr lang="tr-TR" sz="1800" dirty="0" smtClean="0">
                <a:latin typeface="Tahoma" pitchFamily="34" charset="0"/>
                <a:ea typeface="Tahoma" pitchFamily="34" charset="0"/>
                <a:cs typeface="Tahoma" pitchFamily="34" charset="0"/>
              </a:rPr>
              <a:t>, “Zaman ortamı EM” (time-domain EM, TDEM)  Yöntem olarak da isimlendirilir. </a:t>
            </a:r>
          </a:p>
          <a:p>
            <a:endParaRPr lang="tr-TR" sz="1800" dirty="0" smtClean="0">
              <a:latin typeface="Tahoma" pitchFamily="34" charset="0"/>
              <a:ea typeface="Tahoma" pitchFamily="34" charset="0"/>
              <a:cs typeface="Tahoma" pitchFamily="34" charset="0"/>
            </a:endParaRPr>
          </a:p>
          <a:p>
            <a:endParaRPr lang="tr-TR" sz="1800" dirty="0" smtClean="0">
              <a:latin typeface="Tahoma" pitchFamily="34" charset="0"/>
              <a:ea typeface="Tahoma" pitchFamily="34" charset="0"/>
              <a:cs typeface="Tahoma" pitchFamily="34" charset="0"/>
            </a:endParaRPr>
          </a:p>
          <a:p>
            <a:r>
              <a:rPr lang="tr-TR" sz="1800" dirty="0" smtClean="0">
                <a:latin typeface="Tahoma" pitchFamily="34" charset="0"/>
                <a:ea typeface="Tahoma" pitchFamily="34" charset="0"/>
                <a:cs typeface="Tahoma" pitchFamily="34" charset="0"/>
              </a:rPr>
              <a:t>Yöntemin araştırma derinliği 10 metrelerden başlayıp, 1000 metrenin üzerine çıkabilir. 			</a:t>
            </a:r>
          </a:p>
          <a:p>
            <a:pPr>
              <a:buNone/>
            </a:pPr>
            <a:endParaRPr lang="tr-TR" sz="1800" dirty="0" smtClean="0">
              <a:latin typeface="Tahoma" pitchFamily="34" charset="0"/>
              <a:ea typeface="Tahoma" pitchFamily="34" charset="0"/>
              <a:cs typeface="Tahoma" pitchFamily="34" charset="0"/>
            </a:endParaRPr>
          </a:p>
          <a:p>
            <a:endParaRPr lang="tr-TR" sz="1800" dirty="0" smtClean="0">
              <a:latin typeface="Tahoma" pitchFamily="34" charset="0"/>
              <a:ea typeface="Tahoma" pitchFamily="34" charset="0"/>
              <a:cs typeface="Tahoma" pitchFamily="34" charset="0"/>
            </a:endParaRPr>
          </a:p>
          <a:p>
            <a:endParaRPr lang="tr-TR" sz="1800" dirty="0" smtClean="0">
              <a:latin typeface="Tahoma" pitchFamily="34" charset="0"/>
              <a:ea typeface="Tahoma" pitchFamily="34" charset="0"/>
              <a:cs typeface="Tahoma" pitchFamily="34" charset="0"/>
            </a:endParaRPr>
          </a:p>
          <a:p>
            <a:pPr>
              <a:buFont typeface="Wingdings 2" pitchFamily="18" charset="2"/>
              <a:buNone/>
            </a:pPr>
            <a:endParaRPr lang="tr-TR" sz="1800" dirty="0" smtClean="0">
              <a:latin typeface="Tahoma" pitchFamily="34" charset="0"/>
              <a:ea typeface="Tahoma" pitchFamily="34" charset="0"/>
              <a:cs typeface="Tahoma" pitchFamily="34" charset="0"/>
            </a:endParaRPr>
          </a:p>
        </p:txBody>
      </p:sp>
      <p:sp>
        <p:nvSpPr>
          <p:cNvPr id="8" name="7 Slayt Numarası Yer Tutucusu"/>
          <p:cNvSpPr>
            <a:spLocks noGrp="1"/>
          </p:cNvSpPr>
          <p:nvPr>
            <p:ph type="sldNum" sz="quarter" idx="12"/>
          </p:nvPr>
        </p:nvSpPr>
        <p:spPr>
          <a:xfrm>
            <a:off x="7924800" y="6416675"/>
            <a:ext cx="762000" cy="365125"/>
          </a:xfrm>
        </p:spPr>
        <p:txBody>
          <a:bodyPr/>
          <a:lstStyle/>
          <a:p>
            <a:r>
              <a:rPr lang="tr-TR" dirty="0" smtClean="0"/>
              <a:t>4</a:t>
            </a:r>
          </a:p>
        </p:txBody>
      </p:sp>
      <p:sp>
        <p:nvSpPr>
          <p:cNvPr id="10244"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tr-TR"/>
          </a:p>
        </p:txBody>
      </p:sp>
      <p:sp>
        <p:nvSpPr>
          <p:cNvPr id="10245" name="Rectangle 7"/>
          <p:cNvSpPr>
            <a:spLocks noChangeArrowheads="1"/>
          </p:cNvSpPr>
          <p:nvPr/>
        </p:nvSpPr>
        <p:spPr bwMode="auto">
          <a:xfrm>
            <a:off x="0" y="990600"/>
            <a:ext cx="4800600" cy="538163"/>
          </a:xfrm>
          <a:prstGeom prst="rect">
            <a:avLst/>
          </a:prstGeom>
          <a:noFill/>
          <a:ln w="9525">
            <a:noFill/>
            <a:miter lim="800000"/>
            <a:headEnd/>
            <a:tailEnd/>
          </a:ln>
        </p:spPr>
        <p:txBody>
          <a:bodyPr wrap="none" anchor="ctr">
            <a:spAutoFit/>
          </a:bodyPr>
          <a:lstStyle/>
          <a:p>
            <a:r>
              <a:rPr lang="tr-TR" sz="1100">
                <a:latin typeface="Times New Roman" pitchFamily="18" charset="0"/>
                <a:cs typeface="Times New Roman" pitchFamily="18" charset="0"/>
              </a:rPr>
              <a:t> 					</a:t>
            </a:r>
            <a:endParaRPr lang="tr-TR" sz="900"/>
          </a:p>
          <a:p>
            <a:pPr eaLnBrk="0" hangingPunct="0"/>
            <a:endParaRPr lang="tr-TR"/>
          </a:p>
        </p:txBody>
      </p:sp>
      <p:sp>
        <p:nvSpPr>
          <p:cNvPr id="10247" name="Rectangle 9"/>
          <p:cNvSpPr>
            <a:spLocks noChangeArrowheads="1"/>
          </p:cNvSpPr>
          <p:nvPr/>
        </p:nvSpPr>
        <p:spPr bwMode="auto">
          <a:xfrm>
            <a:off x="0" y="1371600"/>
            <a:ext cx="10340975" cy="538163"/>
          </a:xfrm>
          <a:prstGeom prst="rect">
            <a:avLst/>
          </a:prstGeom>
          <a:noFill/>
          <a:ln w="9525">
            <a:noFill/>
            <a:miter lim="800000"/>
            <a:headEnd/>
            <a:tailEnd/>
          </a:ln>
        </p:spPr>
        <p:txBody>
          <a:bodyPr wrap="none" anchor="ctr">
            <a:spAutoFit/>
          </a:bodyPr>
          <a:lstStyle/>
          <a:p>
            <a:r>
              <a:rPr lang="tr-TR" sz="1100">
                <a:latin typeface="Times New Roman" pitchFamily="18" charset="0"/>
                <a:cs typeface="Times New Roman" pitchFamily="18" charset="0"/>
              </a:rPr>
              <a:t>											</a:t>
            </a:r>
            <a:endParaRPr lang="tr-TR" sz="900"/>
          </a:p>
          <a:p>
            <a:pPr eaLnBrk="0" hangingPunct="0"/>
            <a:endParaRPr lang="tr-TR"/>
          </a:p>
        </p:txBody>
      </p:sp>
    </p:spTree>
    <p:extLst>
      <p:ext uri="{BB962C8B-B14F-4D97-AF65-F5344CB8AC3E}">
        <p14:creationId xmlns:p14="http://schemas.microsoft.com/office/powerpoint/2010/main" val="30593249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Başlık"/>
          <p:cNvSpPr>
            <a:spLocks noGrp="1"/>
          </p:cNvSpPr>
          <p:nvPr>
            <p:ph type="title"/>
          </p:nvPr>
        </p:nvSpPr>
        <p:spPr>
          <a:xfrm>
            <a:off x="1187624" y="0"/>
            <a:ext cx="5241764" cy="1124744"/>
          </a:xfrm>
        </p:spPr>
        <p:txBody>
          <a:bodyPr>
            <a:noAutofit/>
          </a:bodyPr>
          <a:lstStyle/>
          <a:p>
            <a:pPr algn="l"/>
            <a:r>
              <a:rPr lang="tr-TR" sz="3200" dirty="0" err="1" smtClean="0">
                <a:solidFill>
                  <a:srgbClr val="FF6600"/>
                </a:solidFill>
                <a:latin typeface="Tahoma" pitchFamily="34" charset="0"/>
                <a:cs typeface="Tahoma" pitchFamily="34" charset="0"/>
              </a:rPr>
              <a:t>NanoTEM</a:t>
            </a:r>
            <a:r>
              <a:rPr lang="tr-TR" sz="3200" dirty="0" smtClean="0">
                <a:solidFill>
                  <a:srgbClr val="FF6600"/>
                </a:solidFill>
                <a:latin typeface="Tahoma" pitchFamily="34" charset="0"/>
                <a:cs typeface="Tahoma" pitchFamily="34" charset="0"/>
              </a:rPr>
              <a:t> Ölçü Tekniği</a:t>
            </a:r>
          </a:p>
        </p:txBody>
      </p:sp>
      <p:sp>
        <p:nvSpPr>
          <p:cNvPr id="6" name="5 Slayt Numarası Yer Tutucusu"/>
          <p:cNvSpPr>
            <a:spLocks noGrp="1"/>
          </p:cNvSpPr>
          <p:nvPr>
            <p:ph type="sldNum" sz="quarter" idx="12"/>
          </p:nvPr>
        </p:nvSpPr>
        <p:spPr/>
        <p:txBody>
          <a:bodyPr/>
          <a:lstStyle/>
          <a:p>
            <a:fld id="{9AD9DFEC-B0E3-436D-A384-B1A02F993703}" type="slidenum">
              <a:rPr lang="tr-TR" smtClean="0"/>
              <a:pPr/>
              <a:t>34</a:t>
            </a:fld>
            <a:endParaRPr lang="tr-TR" dirty="0"/>
          </a:p>
        </p:txBody>
      </p:sp>
      <p:sp>
        <p:nvSpPr>
          <p:cNvPr id="4" name="3 İçerik Yer Tutucusu"/>
          <p:cNvSpPr>
            <a:spLocks noGrp="1"/>
          </p:cNvSpPr>
          <p:nvPr>
            <p:ph idx="4294967295"/>
          </p:nvPr>
        </p:nvSpPr>
        <p:spPr>
          <a:xfrm>
            <a:off x="0" y="1412875"/>
            <a:ext cx="4211638" cy="4572000"/>
          </a:xfrm>
        </p:spPr>
        <p:txBody>
          <a:bodyPr>
            <a:normAutofit lnSpcReduction="10000"/>
          </a:bodyPr>
          <a:lstStyle/>
          <a:p>
            <a:pPr marL="420624" indent="-384048" algn="just">
              <a:buFont typeface="Wingdings 2"/>
              <a:buChar char=""/>
              <a:defRPr/>
            </a:pPr>
            <a:endParaRPr lang="tr-TR" sz="1600" dirty="0" smtClean="0">
              <a:latin typeface="Tahoma" pitchFamily="34" charset="0"/>
              <a:cs typeface="Tahoma" pitchFamily="34" charset="0"/>
            </a:endParaRPr>
          </a:p>
          <a:p>
            <a:pPr marL="420624" indent="-384048" algn="just">
              <a:buFont typeface="Wingdings 2"/>
              <a:buChar char=""/>
              <a:defRPr/>
            </a:pPr>
            <a:r>
              <a:rPr lang="tr-TR" sz="1600" dirty="0" smtClean="0">
                <a:latin typeface="Tahoma" pitchFamily="34" charset="0"/>
                <a:cs typeface="Tahoma" pitchFamily="34" charset="0"/>
              </a:rPr>
              <a:t>TEM yönteminin sınırlamalarından birisi iletilen sinyalin uzun kesme zamanıdır. Bu da sığ araştırmalar kullanımını engellemektedir.</a:t>
            </a:r>
          </a:p>
          <a:p>
            <a:pPr marL="420624" indent="-384048" algn="just" fontAlgn="auto">
              <a:spcAft>
                <a:spcPts val="0"/>
              </a:spcAft>
              <a:buFont typeface="Wingdings 2"/>
              <a:buChar char=""/>
              <a:defRPr/>
            </a:pPr>
            <a:endParaRPr lang="tr-TR" sz="1600" dirty="0" smtClean="0">
              <a:latin typeface="Tahoma" pitchFamily="34" charset="0"/>
              <a:cs typeface="Tahoma" pitchFamily="34" charset="0"/>
            </a:endParaRPr>
          </a:p>
          <a:p>
            <a:pPr marL="420624" indent="-384048" algn="just" fontAlgn="auto">
              <a:spcAft>
                <a:spcPts val="0"/>
              </a:spcAft>
              <a:buFont typeface="Wingdings 2"/>
              <a:buChar char=""/>
              <a:defRPr/>
            </a:pPr>
            <a:r>
              <a:rPr lang="tr-TR" sz="1600" dirty="0" err="1" smtClean="0">
                <a:latin typeface="Tahoma" pitchFamily="34" charset="0"/>
                <a:cs typeface="Tahoma" pitchFamily="34" charset="0"/>
              </a:rPr>
              <a:t>NanoTEM</a:t>
            </a:r>
            <a:r>
              <a:rPr lang="tr-TR" sz="1600" dirty="0" smtClean="0">
                <a:latin typeface="Tahoma" pitchFamily="34" charset="0"/>
                <a:cs typeface="Tahoma" pitchFamily="34" charset="0"/>
              </a:rPr>
              <a:t> ölçü tekniğinde, verici halka özelliklerine bağı olarak klasik TEM ölçülerine göre çok daha kısa sürede (yaklaşık 1,5 </a:t>
            </a:r>
            <a:r>
              <a:rPr lang="tr-TR" sz="1600" dirty="0" err="1" smtClean="0">
                <a:latin typeface="Tahoma" pitchFamily="34" charset="0"/>
                <a:cs typeface="Tahoma" pitchFamily="34" charset="0"/>
              </a:rPr>
              <a:t>ms</a:t>
            </a:r>
            <a:r>
              <a:rPr lang="tr-TR" sz="1600" dirty="0" smtClean="0">
                <a:latin typeface="Tahoma" pitchFamily="34" charset="0"/>
                <a:cs typeface="Tahoma" pitchFamily="34" charset="0"/>
              </a:rPr>
              <a:t>) kapanır.</a:t>
            </a:r>
          </a:p>
          <a:p>
            <a:pPr marL="420624" indent="-384048" algn="just" fontAlgn="auto">
              <a:spcAft>
                <a:spcPts val="0"/>
              </a:spcAft>
              <a:buNone/>
              <a:defRPr/>
            </a:pPr>
            <a:endParaRPr lang="tr-TR" sz="1600" dirty="0" smtClean="0">
              <a:latin typeface="Tahoma" pitchFamily="34" charset="0"/>
              <a:cs typeface="Tahoma" pitchFamily="34" charset="0"/>
            </a:endParaRPr>
          </a:p>
          <a:p>
            <a:pPr marL="420624" indent="-384048" algn="just" fontAlgn="auto">
              <a:spcAft>
                <a:spcPts val="0"/>
              </a:spcAft>
              <a:buFont typeface="Wingdings 2"/>
              <a:buChar char=""/>
              <a:defRPr/>
            </a:pPr>
            <a:r>
              <a:rPr lang="tr-TR" sz="1600" dirty="0" smtClean="0">
                <a:latin typeface="Tahoma" pitchFamily="34" charset="0"/>
                <a:cs typeface="Tahoma" pitchFamily="34" charset="0"/>
              </a:rPr>
              <a:t>Böylece  alıcı, verici kapandıktan sonra çok daha erken zamanda ölçü almaya başlar. </a:t>
            </a:r>
          </a:p>
          <a:p>
            <a:pPr marL="420624" indent="-384048" algn="just" fontAlgn="auto">
              <a:spcAft>
                <a:spcPts val="0"/>
              </a:spcAft>
              <a:buFont typeface="Wingdings 2"/>
              <a:buChar char=""/>
              <a:defRPr/>
            </a:pPr>
            <a:endParaRPr lang="tr-TR" sz="1600" dirty="0" smtClean="0">
              <a:latin typeface="Tahoma" pitchFamily="34" charset="0"/>
              <a:cs typeface="Tahoma" pitchFamily="34" charset="0"/>
            </a:endParaRPr>
          </a:p>
          <a:p>
            <a:pPr marL="420624" indent="-384048" algn="just" fontAlgn="auto">
              <a:spcAft>
                <a:spcPts val="0"/>
              </a:spcAft>
              <a:buFont typeface="Wingdings 2"/>
              <a:buChar char=""/>
              <a:defRPr/>
            </a:pPr>
            <a:r>
              <a:rPr lang="tr-TR" sz="1600" dirty="0" smtClean="0">
                <a:latin typeface="Tahoma" pitchFamily="34" charset="0"/>
                <a:cs typeface="Tahoma" pitchFamily="34" charset="0"/>
              </a:rPr>
              <a:t>Dolayısıyla </a:t>
            </a:r>
            <a:r>
              <a:rPr lang="tr-TR" sz="1600" dirty="0" err="1" smtClean="0">
                <a:latin typeface="Tahoma" pitchFamily="34" charset="0"/>
                <a:cs typeface="Tahoma" pitchFamily="34" charset="0"/>
              </a:rPr>
              <a:t>NanoTEM</a:t>
            </a:r>
            <a:r>
              <a:rPr lang="tr-TR" sz="1600" dirty="0" smtClean="0">
                <a:latin typeface="Tahoma" pitchFamily="34" charset="0"/>
                <a:cs typeface="Tahoma" pitchFamily="34" charset="0"/>
              </a:rPr>
              <a:t> ölçü tekniği ile çok sığ gömülü yapılar (0.5-2 metre) aranabilir. </a:t>
            </a:r>
            <a:endParaRPr lang="tr-TR" sz="1600" dirty="0">
              <a:latin typeface="Tahoma" pitchFamily="34" charset="0"/>
              <a:cs typeface="Tahoma" pitchFamily="34" charset="0"/>
            </a:endParaRPr>
          </a:p>
        </p:txBody>
      </p:sp>
      <p:pic>
        <p:nvPicPr>
          <p:cNvPr id="17412" name="4 Resim"/>
          <p:cNvPicPr>
            <a:picLocks noChangeAspect="1" noChangeArrowheads="1"/>
          </p:cNvPicPr>
          <p:nvPr/>
        </p:nvPicPr>
        <p:blipFill>
          <a:blip r:embed="rId2" cstate="print"/>
          <a:srcRect/>
          <a:stretch>
            <a:fillRect/>
          </a:stretch>
        </p:blipFill>
        <p:spPr bwMode="auto">
          <a:xfrm>
            <a:off x="4249613" y="1510456"/>
            <a:ext cx="4714875" cy="3214688"/>
          </a:xfrm>
          <a:prstGeom prst="rect">
            <a:avLst/>
          </a:prstGeom>
          <a:noFill/>
          <a:ln w="9525">
            <a:noFill/>
            <a:miter lim="800000"/>
            <a:headEnd/>
            <a:tailEnd/>
          </a:ln>
        </p:spPr>
      </p:pic>
      <p:sp>
        <p:nvSpPr>
          <p:cNvPr id="17413" name="5 Dikdörtgen"/>
          <p:cNvSpPr>
            <a:spLocks noChangeArrowheads="1"/>
          </p:cNvSpPr>
          <p:nvPr/>
        </p:nvSpPr>
        <p:spPr bwMode="auto">
          <a:xfrm>
            <a:off x="4355976" y="4725144"/>
            <a:ext cx="4357687" cy="738664"/>
          </a:xfrm>
          <a:prstGeom prst="rect">
            <a:avLst/>
          </a:prstGeom>
          <a:noFill/>
          <a:ln w="9525">
            <a:noFill/>
            <a:miter lim="800000"/>
            <a:headEnd/>
            <a:tailEnd/>
          </a:ln>
        </p:spPr>
        <p:txBody>
          <a:bodyPr>
            <a:spAutoFit/>
          </a:bodyPr>
          <a:lstStyle/>
          <a:p>
            <a:pPr algn="just"/>
            <a:r>
              <a:rPr lang="tr-TR" sz="1400" dirty="0" smtClean="0">
                <a:latin typeface="Tahoma" pitchFamily="34" charset="0"/>
                <a:ea typeface="Tahoma" pitchFamily="34" charset="0"/>
                <a:cs typeface="Tahoma" pitchFamily="34" charset="0"/>
              </a:rPr>
              <a:t>100 </a:t>
            </a:r>
            <a:r>
              <a:rPr lang="tr-TR" sz="1400" dirty="0">
                <a:latin typeface="Tahoma" pitchFamily="34" charset="0"/>
                <a:ea typeface="Tahoma" pitchFamily="34" charset="0"/>
                <a:cs typeface="Tahoma" pitchFamily="34" charset="0"/>
              </a:rPr>
              <a:t>m</a:t>
            </a:r>
            <a:r>
              <a:rPr lang="tr-TR" sz="1400" baseline="30000" dirty="0">
                <a:latin typeface="Tahoma" pitchFamily="34" charset="0"/>
                <a:ea typeface="Tahoma" pitchFamily="34" charset="0"/>
                <a:cs typeface="Tahoma" pitchFamily="34" charset="0"/>
              </a:rPr>
              <a:t>2</a:t>
            </a:r>
            <a:r>
              <a:rPr lang="tr-TR" sz="1400" dirty="0">
                <a:latin typeface="Tahoma" pitchFamily="34" charset="0"/>
                <a:ea typeface="Tahoma" pitchFamily="34" charset="0"/>
                <a:cs typeface="Tahoma" pitchFamily="34" charset="0"/>
              </a:rPr>
              <a:t> </a:t>
            </a:r>
            <a:r>
              <a:rPr lang="tr-TR" sz="1400" dirty="0" err="1">
                <a:latin typeface="Tahoma" pitchFamily="34" charset="0"/>
                <a:ea typeface="Tahoma" pitchFamily="34" charset="0"/>
                <a:cs typeface="Tahoma" pitchFamily="34" charset="0"/>
              </a:rPr>
              <a:t>lik</a:t>
            </a:r>
            <a:r>
              <a:rPr lang="tr-TR" sz="1400" dirty="0">
                <a:latin typeface="Tahoma" pitchFamily="34" charset="0"/>
                <a:ea typeface="Tahoma" pitchFamily="34" charset="0"/>
                <a:cs typeface="Tahoma" pitchFamily="34" charset="0"/>
              </a:rPr>
              <a:t> verici halka ve  1 m</a:t>
            </a:r>
            <a:r>
              <a:rPr lang="tr-TR" sz="1400" baseline="30000" dirty="0">
                <a:latin typeface="Tahoma" pitchFamily="34" charset="0"/>
                <a:ea typeface="Tahoma" pitchFamily="34" charset="0"/>
                <a:cs typeface="Tahoma" pitchFamily="34" charset="0"/>
              </a:rPr>
              <a:t>2</a:t>
            </a:r>
            <a:r>
              <a:rPr lang="tr-TR" sz="1400" dirty="0">
                <a:latin typeface="Tahoma" pitchFamily="34" charset="0"/>
                <a:ea typeface="Tahoma" pitchFamily="34" charset="0"/>
                <a:cs typeface="Tahoma" pitchFamily="34" charset="0"/>
              </a:rPr>
              <a:t> </a:t>
            </a:r>
            <a:r>
              <a:rPr lang="tr-TR" sz="1400" dirty="0" err="1">
                <a:latin typeface="Tahoma" pitchFamily="34" charset="0"/>
                <a:ea typeface="Tahoma" pitchFamily="34" charset="0"/>
                <a:cs typeface="Tahoma" pitchFamily="34" charset="0"/>
              </a:rPr>
              <a:t>lik</a:t>
            </a:r>
            <a:r>
              <a:rPr lang="tr-TR" sz="1400" dirty="0">
                <a:latin typeface="Tahoma" pitchFamily="34" charset="0"/>
                <a:ea typeface="Tahoma" pitchFamily="34" charset="0"/>
                <a:cs typeface="Tahoma" pitchFamily="34" charset="0"/>
              </a:rPr>
              <a:t> alıcın halka yayılım şekli (ölçeksizdir) </a:t>
            </a:r>
            <a:r>
              <a:rPr lang="tr-TR" sz="1400" dirty="0" smtClean="0">
                <a:latin typeface="Tahoma" pitchFamily="34" charset="0"/>
                <a:ea typeface="Tahoma" pitchFamily="34" charset="0"/>
                <a:cs typeface="Tahoma" pitchFamily="34" charset="0"/>
              </a:rPr>
              <a:t>(</a:t>
            </a:r>
            <a:r>
              <a:rPr lang="tr-TR" sz="1400" dirty="0" err="1" smtClean="0">
                <a:latin typeface="Tahoma" pitchFamily="34" charset="0"/>
                <a:ea typeface="Tahoma" pitchFamily="34" charset="0"/>
                <a:cs typeface="Tahoma" pitchFamily="34" charset="0"/>
              </a:rPr>
              <a:t>Zonge</a:t>
            </a:r>
            <a:r>
              <a:rPr lang="tr-TR" sz="1400" dirty="0" smtClean="0">
                <a:latin typeface="Tahoma" pitchFamily="34" charset="0"/>
                <a:ea typeface="Tahoma" pitchFamily="34" charset="0"/>
                <a:cs typeface="Tahoma" pitchFamily="34" charset="0"/>
              </a:rPr>
              <a:t> </a:t>
            </a:r>
            <a:r>
              <a:rPr lang="tr-TR" sz="1400" dirty="0" err="1" smtClean="0">
                <a:latin typeface="Tahoma" pitchFamily="34" charset="0"/>
                <a:ea typeface="Tahoma" pitchFamily="34" charset="0"/>
                <a:cs typeface="Tahoma" pitchFamily="34" charset="0"/>
              </a:rPr>
              <a:t>Engineering</a:t>
            </a:r>
            <a:r>
              <a:rPr lang="tr-TR" sz="1400" dirty="0" smtClean="0">
                <a:latin typeface="Tahoma" pitchFamily="34" charset="0"/>
                <a:ea typeface="Tahoma" pitchFamily="34" charset="0"/>
                <a:cs typeface="Tahoma" pitchFamily="34" charset="0"/>
              </a:rPr>
              <a:t> 2007 </a:t>
            </a:r>
            <a:r>
              <a:rPr lang="tr-TR" sz="1400" dirty="0" err="1" smtClean="0">
                <a:latin typeface="Tahoma" pitchFamily="34" charset="0"/>
                <a:ea typeface="Tahoma" pitchFamily="34" charset="0"/>
                <a:cs typeface="Tahoma" pitchFamily="34" charset="0"/>
              </a:rPr>
              <a:t>Library</a:t>
            </a:r>
            <a:r>
              <a:rPr lang="tr-TR" sz="1400" dirty="0" smtClean="0">
                <a:latin typeface="Tahoma" pitchFamily="34" charset="0"/>
                <a:ea typeface="Tahoma" pitchFamily="34" charset="0"/>
                <a:cs typeface="Tahoma" pitchFamily="34" charset="0"/>
              </a:rPr>
              <a:t> CD).</a:t>
            </a:r>
            <a:endParaRPr lang="tr-TR" sz="14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6907512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Slayt Numarası Yer Tutucusu"/>
          <p:cNvSpPr>
            <a:spLocks noGrp="1"/>
          </p:cNvSpPr>
          <p:nvPr>
            <p:ph type="sldNum" sz="quarter" idx="12"/>
          </p:nvPr>
        </p:nvSpPr>
        <p:spPr/>
        <p:txBody>
          <a:bodyPr/>
          <a:lstStyle/>
          <a:p>
            <a:fld id="{9AD9DFEC-B0E3-436D-A384-B1A02F993703}" type="slidenum">
              <a:rPr lang="tr-TR" smtClean="0"/>
              <a:pPr/>
              <a:t>35</a:t>
            </a:fld>
            <a:endParaRPr lang="tr-TR" dirty="0"/>
          </a:p>
        </p:txBody>
      </p:sp>
      <p:sp>
        <p:nvSpPr>
          <p:cNvPr id="18435" name="3 İçerik Yer Tutucusu"/>
          <p:cNvSpPr>
            <a:spLocks noGrp="1"/>
          </p:cNvSpPr>
          <p:nvPr>
            <p:ph sz="half" idx="4294967295"/>
          </p:nvPr>
        </p:nvSpPr>
        <p:spPr>
          <a:xfrm>
            <a:off x="0" y="1844675"/>
            <a:ext cx="3643313" cy="3863975"/>
          </a:xfrm>
        </p:spPr>
        <p:txBody>
          <a:bodyPr>
            <a:normAutofit/>
          </a:bodyPr>
          <a:lstStyle/>
          <a:p>
            <a:pPr algn="just"/>
            <a:r>
              <a:rPr lang="tr-TR" sz="1800" dirty="0" smtClean="0">
                <a:latin typeface="Tahoma" pitchFamily="34" charset="0"/>
                <a:cs typeface="Tahoma" pitchFamily="34" charset="0"/>
              </a:rPr>
              <a:t>Verici ve alıcı halka boyutlarının değişmesi ve esnek olmasından dolayı, değişik türde araştırmalarda kullanılabilir.</a:t>
            </a:r>
          </a:p>
          <a:p>
            <a:pPr algn="just">
              <a:buNone/>
            </a:pPr>
            <a:endParaRPr lang="tr-TR" sz="1800" dirty="0" smtClean="0">
              <a:latin typeface="Tahoma" pitchFamily="34" charset="0"/>
              <a:cs typeface="Tahoma" pitchFamily="34" charset="0"/>
            </a:endParaRPr>
          </a:p>
        </p:txBody>
      </p:sp>
      <p:pic>
        <p:nvPicPr>
          <p:cNvPr id="18436" name="Resim 3"/>
          <p:cNvPicPr>
            <a:picLocks noChangeAspect="1" noChangeArrowheads="1"/>
          </p:cNvPicPr>
          <p:nvPr/>
        </p:nvPicPr>
        <p:blipFill>
          <a:blip r:embed="rId2" cstate="print"/>
          <a:srcRect/>
          <a:stretch>
            <a:fillRect/>
          </a:stretch>
        </p:blipFill>
        <p:spPr bwMode="auto">
          <a:xfrm>
            <a:off x="4057401" y="1435596"/>
            <a:ext cx="4691063" cy="2857500"/>
          </a:xfrm>
          <a:prstGeom prst="rect">
            <a:avLst/>
          </a:prstGeom>
          <a:noFill/>
          <a:ln w="9525">
            <a:solidFill>
              <a:schemeClr val="tx1"/>
            </a:solidFill>
            <a:miter lim="800000"/>
            <a:headEnd/>
            <a:tailEnd/>
          </a:ln>
        </p:spPr>
      </p:pic>
      <p:sp>
        <p:nvSpPr>
          <p:cNvPr id="18437" name="5 Dikdörtgen"/>
          <p:cNvSpPr>
            <a:spLocks noChangeArrowheads="1"/>
          </p:cNvSpPr>
          <p:nvPr/>
        </p:nvSpPr>
        <p:spPr bwMode="auto">
          <a:xfrm>
            <a:off x="3995936" y="4797152"/>
            <a:ext cx="4572000" cy="692497"/>
          </a:xfrm>
          <a:prstGeom prst="rect">
            <a:avLst/>
          </a:prstGeom>
          <a:noFill/>
          <a:ln w="9525">
            <a:noFill/>
            <a:miter lim="800000"/>
            <a:headEnd/>
            <a:tailEnd/>
          </a:ln>
        </p:spPr>
        <p:txBody>
          <a:bodyPr>
            <a:spAutoFit/>
          </a:bodyPr>
          <a:lstStyle/>
          <a:p>
            <a:r>
              <a:rPr lang="tr-TR" sz="1300" dirty="0" err="1">
                <a:latin typeface="Tahoma" pitchFamily="34" charset="0"/>
                <a:ea typeface="Tahoma" pitchFamily="34" charset="0"/>
                <a:cs typeface="Tahoma" pitchFamily="34" charset="0"/>
              </a:rPr>
              <a:t>NanoTEM</a:t>
            </a:r>
            <a:r>
              <a:rPr lang="tr-TR" sz="1300" dirty="0">
                <a:latin typeface="Tahoma" pitchFamily="34" charset="0"/>
                <a:ea typeface="Tahoma" pitchFamily="34" charset="0"/>
                <a:cs typeface="Tahoma" pitchFamily="34" charset="0"/>
              </a:rPr>
              <a:t> sisteminin (GDP-32, NT-20 ve NT bataryası) üç eksenli alıcı antenli kullanımı temel düzeneği. </a:t>
            </a:r>
            <a:r>
              <a:rPr lang="tr-TR" sz="1300" dirty="0" smtClean="0">
                <a:latin typeface="Tahoma" pitchFamily="34" charset="0"/>
                <a:ea typeface="Tahoma" pitchFamily="34" charset="0"/>
                <a:cs typeface="Tahoma" pitchFamily="34" charset="0"/>
              </a:rPr>
              <a:t>(</a:t>
            </a:r>
            <a:r>
              <a:rPr lang="tr-TR" sz="1300" dirty="0" err="1">
                <a:latin typeface="Tahoma" pitchFamily="34" charset="0"/>
                <a:ea typeface="Tahoma" pitchFamily="34" charset="0"/>
                <a:cs typeface="Tahoma" pitchFamily="34" charset="0"/>
              </a:rPr>
              <a:t>Zonge</a:t>
            </a:r>
            <a:r>
              <a:rPr lang="tr-TR" sz="1300" dirty="0">
                <a:latin typeface="Tahoma" pitchFamily="34" charset="0"/>
                <a:ea typeface="Tahoma" pitchFamily="34" charset="0"/>
                <a:cs typeface="Tahoma" pitchFamily="34" charset="0"/>
              </a:rPr>
              <a:t> </a:t>
            </a:r>
            <a:r>
              <a:rPr lang="tr-TR" sz="1300" dirty="0" err="1">
                <a:latin typeface="Tahoma" pitchFamily="34" charset="0"/>
                <a:ea typeface="Tahoma" pitchFamily="34" charset="0"/>
                <a:cs typeface="Tahoma" pitchFamily="34" charset="0"/>
              </a:rPr>
              <a:t>Engineering</a:t>
            </a:r>
            <a:r>
              <a:rPr lang="tr-TR" sz="1300" dirty="0">
                <a:latin typeface="Tahoma" pitchFamily="34" charset="0"/>
                <a:ea typeface="Tahoma" pitchFamily="34" charset="0"/>
                <a:cs typeface="Tahoma" pitchFamily="34" charset="0"/>
              </a:rPr>
              <a:t> </a:t>
            </a:r>
            <a:r>
              <a:rPr lang="tr-TR" sz="1300" dirty="0" smtClean="0">
                <a:latin typeface="Tahoma" pitchFamily="34" charset="0"/>
                <a:ea typeface="Tahoma" pitchFamily="34" charset="0"/>
                <a:cs typeface="Tahoma" pitchFamily="34" charset="0"/>
              </a:rPr>
              <a:t>2007Library </a:t>
            </a:r>
            <a:r>
              <a:rPr lang="tr-TR" sz="1300" dirty="0">
                <a:latin typeface="Tahoma" pitchFamily="34" charset="0"/>
                <a:ea typeface="Tahoma" pitchFamily="34" charset="0"/>
                <a:cs typeface="Tahoma" pitchFamily="34" charset="0"/>
              </a:rPr>
              <a:t>CD).</a:t>
            </a:r>
          </a:p>
        </p:txBody>
      </p:sp>
      <p:sp>
        <p:nvSpPr>
          <p:cNvPr id="8" name="1 Başlık"/>
          <p:cNvSpPr>
            <a:spLocks noGrp="1"/>
          </p:cNvSpPr>
          <p:nvPr>
            <p:ph type="title"/>
          </p:nvPr>
        </p:nvSpPr>
        <p:spPr>
          <a:xfrm>
            <a:off x="1187624" y="0"/>
            <a:ext cx="4384508" cy="1124744"/>
          </a:xfrm>
        </p:spPr>
        <p:txBody>
          <a:bodyPr>
            <a:noAutofit/>
          </a:bodyPr>
          <a:lstStyle/>
          <a:p>
            <a:pPr algn="l"/>
            <a:r>
              <a:rPr lang="tr-TR" sz="3200" dirty="0" err="1" smtClean="0">
                <a:latin typeface="Tahoma" pitchFamily="34" charset="0"/>
                <a:cs typeface="Tahoma" pitchFamily="34" charset="0"/>
              </a:rPr>
              <a:t>NanoTEM</a:t>
            </a:r>
            <a:r>
              <a:rPr lang="tr-TR" sz="3200" dirty="0" smtClean="0">
                <a:latin typeface="Tahoma" pitchFamily="34" charset="0"/>
                <a:cs typeface="Tahoma" pitchFamily="34" charset="0"/>
              </a:rPr>
              <a:t> Ölçü Tekniği</a:t>
            </a:r>
            <a:endParaRPr lang="tr-TR" sz="3200" dirty="0" smtClean="0">
              <a:solidFill>
                <a:srgbClr val="FF6600"/>
              </a:solidFill>
              <a:latin typeface="Tahoma" pitchFamily="34" charset="0"/>
              <a:cs typeface="Tahoma" pitchFamily="34" charset="0"/>
            </a:endParaRPr>
          </a:p>
        </p:txBody>
      </p:sp>
    </p:spTree>
    <p:extLst>
      <p:ext uri="{BB962C8B-B14F-4D97-AF65-F5344CB8AC3E}">
        <p14:creationId xmlns:p14="http://schemas.microsoft.com/office/powerpoint/2010/main" val="22076016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xfrm>
            <a:off x="1115616" y="0"/>
            <a:ext cx="8229600" cy="1143000"/>
          </a:xfrm>
        </p:spPr>
        <p:txBody>
          <a:bodyPr>
            <a:normAutofit/>
          </a:bodyPr>
          <a:lstStyle/>
          <a:p>
            <a:pPr algn="l"/>
            <a:r>
              <a:rPr lang="tr-TR" sz="2800" dirty="0" err="1" smtClean="0">
                <a:latin typeface="Tahoma" pitchFamily="34" charset="0"/>
                <a:cs typeface="Tahoma" pitchFamily="34" charset="0"/>
              </a:rPr>
              <a:t>NanoTEM</a:t>
            </a:r>
            <a:r>
              <a:rPr lang="tr-TR" sz="2800" dirty="0" smtClean="0">
                <a:latin typeface="Tahoma" pitchFamily="34" charset="0"/>
                <a:cs typeface="Tahoma" pitchFamily="34" charset="0"/>
              </a:rPr>
              <a:t> VERİSİNİN TOPLANMASI ve DEĞERLENDİRİLMESİ</a:t>
            </a:r>
            <a:endParaRPr lang="tr-TR" sz="2800" dirty="0">
              <a:latin typeface="Tahoma" pitchFamily="34" charset="0"/>
              <a:cs typeface="Tahoma" pitchFamily="34" charset="0"/>
            </a:endParaRPr>
          </a:p>
        </p:txBody>
      </p:sp>
      <p:pic>
        <p:nvPicPr>
          <p:cNvPr id="10" name="6 İçerik Yer Tutucusu" descr="H:\TEZ\cart.bmp"/>
          <p:cNvPicPr>
            <a:picLocks noGrp="1"/>
          </p:cNvPicPr>
          <p:nvPr>
            <p:ph sz="half" idx="2"/>
          </p:nvPr>
        </p:nvPicPr>
        <p:blipFill>
          <a:blip r:embed="rId2" cstate="print"/>
          <a:stretch>
            <a:fillRect/>
          </a:stretch>
        </p:blipFill>
        <p:spPr bwMode="auto">
          <a:xfrm>
            <a:off x="467544" y="3356992"/>
            <a:ext cx="3960440" cy="2376264"/>
          </a:xfrm>
          <a:prstGeom prst="rect">
            <a:avLst/>
          </a:prstGeom>
          <a:noFill/>
          <a:ln w="9525">
            <a:noFill/>
            <a:miter lim="800000"/>
            <a:headEnd/>
            <a:tailEnd/>
          </a:ln>
        </p:spPr>
      </p:pic>
      <p:pic>
        <p:nvPicPr>
          <p:cNvPr id="11" name="Picture 8"/>
          <p:cNvPicPr>
            <a:picLocks noGrp="1" noChangeAspect="1" noChangeArrowheads="1"/>
          </p:cNvPicPr>
          <p:nvPr>
            <p:ph sz="quarter" idx="4"/>
          </p:nvPr>
        </p:nvPicPr>
        <p:blipFill>
          <a:blip r:embed="rId3" cstate="print"/>
          <a:srcRect/>
          <a:stretch>
            <a:fillRect/>
          </a:stretch>
        </p:blipFill>
        <p:spPr bwMode="auto">
          <a:xfrm>
            <a:off x="4860032" y="3068960"/>
            <a:ext cx="3600400" cy="2664296"/>
          </a:xfrm>
          <a:prstGeom prst="rect">
            <a:avLst/>
          </a:prstGeom>
          <a:noFill/>
          <a:ln w="9525">
            <a:noFill/>
            <a:miter lim="800000"/>
            <a:headEnd/>
            <a:tailEnd/>
          </a:ln>
        </p:spPr>
      </p:pic>
      <p:sp>
        <p:nvSpPr>
          <p:cNvPr id="12" name="11 Slayt Numarası Yer Tutucusu"/>
          <p:cNvSpPr>
            <a:spLocks noGrp="1"/>
          </p:cNvSpPr>
          <p:nvPr>
            <p:ph type="sldNum" sz="quarter" idx="12"/>
          </p:nvPr>
        </p:nvSpPr>
        <p:spPr/>
        <p:txBody>
          <a:bodyPr/>
          <a:lstStyle/>
          <a:p>
            <a:fld id="{9AD9DFEC-B0E3-436D-A384-B1A02F993703}" type="slidenum">
              <a:rPr lang="tr-TR" smtClean="0"/>
              <a:pPr/>
              <a:t>36</a:t>
            </a:fld>
            <a:endParaRPr lang="tr-TR"/>
          </a:p>
        </p:txBody>
      </p:sp>
      <p:sp>
        <p:nvSpPr>
          <p:cNvPr id="13" name="12 Dikdörtgen"/>
          <p:cNvSpPr/>
          <p:nvPr/>
        </p:nvSpPr>
        <p:spPr>
          <a:xfrm>
            <a:off x="323528" y="1340769"/>
            <a:ext cx="7891810" cy="2031325"/>
          </a:xfrm>
          <a:prstGeom prst="rect">
            <a:avLst/>
          </a:prstGeom>
        </p:spPr>
        <p:txBody>
          <a:bodyPr wrap="square">
            <a:spAutoFit/>
          </a:bodyPr>
          <a:lstStyle/>
          <a:p>
            <a:pPr>
              <a:buFont typeface="Wingdings" pitchFamily="2" charset="2"/>
              <a:buChar char="q"/>
            </a:pPr>
            <a:r>
              <a:rPr lang="tr-TR" dirty="0" smtClean="0">
                <a:latin typeface="Tahoma" pitchFamily="34" charset="0"/>
                <a:cs typeface="Tahoma" pitchFamily="34" charset="0"/>
              </a:rPr>
              <a:t> </a:t>
            </a:r>
            <a:r>
              <a:rPr lang="tr-TR" dirty="0" err="1" smtClean="0">
                <a:latin typeface="Tahoma" pitchFamily="34" charset="0"/>
                <a:cs typeface="Tahoma" pitchFamily="34" charset="0"/>
              </a:rPr>
              <a:t>NanoTEM</a:t>
            </a:r>
            <a:r>
              <a:rPr lang="tr-TR" dirty="0" smtClean="0">
                <a:latin typeface="Tahoma" pitchFamily="34" charset="0"/>
                <a:cs typeface="Tahoma" pitchFamily="34" charset="0"/>
              </a:rPr>
              <a:t> verisi TEM ölçümünde uygulanan ölçü düzenekleri kullanılarak toplanabilir.</a:t>
            </a:r>
          </a:p>
          <a:p>
            <a:pPr>
              <a:buFont typeface="Wingdings" pitchFamily="2" charset="2"/>
              <a:buChar char="q"/>
            </a:pPr>
            <a:endParaRPr lang="tr-TR" dirty="0" smtClean="0">
              <a:latin typeface="Tahoma" pitchFamily="34" charset="0"/>
              <a:cs typeface="Tahoma" pitchFamily="34" charset="0"/>
            </a:endParaRPr>
          </a:p>
          <a:p>
            <a:pPr>
              <a:buFont typeface="Wingdings" pitchFamily="2" charset="2"/>
              <a:buChar char="q"/>
            </a:pPr>
            <a:r>
              <a:rPr lang="tr-TR" dirty="0" smtClean="0">
                <a:latin typeface="Tahoma" pitchFamily="34" charset="0"/>
                <a:cs typeface="Tahoma" pitchFamily="34" charset="0"/>
              </a:rPr>
              <a:t> </a:t>
            </a:r>
            <a:r>
              <a:rPr lang="tr-TR" dirty="0" err="1" smtClean="0">
                <a:latin typeface="Tahoma" pitchFamily="34" charset="0"/>
                <a:cs typeface="Tahoma" pitchFamily="34" charset="0"/>
              </a:rPr>
              <a:t>NanoTEM</a:t>
            </a:r>
            <a:r>
              <a:rPr lang="tr-TR" dirty="0" smtClean="0">
                <a:latin typeface="Tahoma" pitchFamily="34" charset="0"/>
                <a:cs typeface="Tahoma" pitchFamily="34" charset="0"/>
              </a:rPr>
              <a:t> ölçümünde araştırmanın amacına göre kullanılacak dizilim şekline karar verilmelidir</a:t>
            </a:r>
          </a:p>
          <a:p>
            <a:endParaRPr lang="tr-TR" dirty="0" smtClean="0">
              <a:latin typeface="Tahoma" pitchFamily="34" charset="0"/>
              <a:cs typeface="Tahoma" pitchFamily="34" charset="0"/>
            </a:endParaRPr>
          </a:p>
          <a:p>
            <a:pPr>
              <a:buFont typeface="Wingdings" pitchFamily="2" charset="2"/>
              <a:buChar char="q"/>
            </a:pPr>
            <a:endParaRPr lang="tr-TR" dirty="0">
              <a:latin typeface="Tahoma" pitchFamily="34" charset="0"/>
              <a:cs typeface="Tahoma" pitchFamily="34" charset="0"/>
            </a:endParaRPr>
          </a:p>
        </p:txBody>
      </p:sp>
      <p:sp>
        <p:nvSpPr>
          <p:cNvPr id="15" name="14 Dikdörtgen"/>
          <p:cNvSpPr/>
          <p:nvPr/>
        </p:nvSpPr>
        <p:spPr>
          <a:xfrm>
            <a:off x="395536" y="5733256"/>
            <a:ext cx="4104456" cy="738664"/>
          </a:xfrm>
          <a:prstGeom prst="rect">
            <a:avLst/>
          </a:prstGeom>
        </p:spPr>
        <p:txBody>
          <a:bodyPr wrap="square">
            <a:spAutoFit/>
          </a:bodyPr>
          <a:lstStyle/>
          <a:p>
            <a:r>
              <a:rPr lang="tr-TR" sz="1400" dirty="0">
                <a:latin typeface="Tahoma" pitchFamily="34" charset="0"/>
                <a:cs typeface="Tahoma" pitchFamily="34" charset="0"/>
              </a:rPr>
              <a:t>Dinamik </a:t>
            </a:r>
            <a:r>
              <a:rPr lang="tr-TR" sz="1400" dirty="0" err="1">
                <a:latin typeface="Tahoma" pitchFamily="34" charset="0"/>
                <a:cs typeface="Tahoma" pitchFamily="34" charset="0"/>
              </a:rPr>
              <a:t>NanoTEM</a:t>
            </a:r>
            <a:r>
              <a:rPr lang="tr-TR" sz="1400" dirty="0">
                <a:latin typeface="Tahoma" pitchFamily="34" charset="0"/>
                <a:cs typeface="Tahoma" pitchFamily="34" charset="0"/>
              </a:rPr>
              <a:t> (DNT) ölçüsü için araç üzerine monte edilmiş verici halka ve 3 eksenli (</a:t>
            </a:r>
            <a:r>
              <a:rPr lang="tr-TR" sz="1400" dirty="0" err="1">
                <a:latin typeface="Tahoma" pitchFamily="34" charset="0"/>
                <a:cs typeface="Tahoma" pitchFamily="34" charset="0"/>
              </a:rPr>
              <a:t>H</a:t>
            </a:r>
            <a:r>
              <a:rPr lang="tr-TR" sz="1400" baseline="-25000" dirty="0" err="1">
                <a:latin typeface="Tahoma" pitchFamily="34" charset="0"/>
                <a:cs typeface="Tahoma" pitchFamily="34" charset="0"/>
              </a:rPr>
              <a:t>x</a:t>
            </a:r>
            <a:r>
              <a:rPr lang="tr-TR" sz="1400" dirty="0">
                <a:latin typeface="Tahoma" pitchFamily="34" charset="0"/>
                <a:cs typeface="Tahoma" pitchFamily="34" charset="0"/>
              </a:rPr>
              <a:t>,</a:t>
            </a:r>
            <a:r>
              <a:rPr lang="tr-TR" sz="1400" dirty="0" err="1">
                <a:latin typeface="Tahoma" pitchFamily="34" charset="0"/>
                <a:cs typeface="Tahoma" pitchFamily="34" charset="0"/>
              </a:rPr>
              <a:t>H</a:t>
            </a:r>
            <a:r>
              <a:rPr lang="tr-TR" sz="1400" baseline="-25000" dirty="0" err="1">
                <a:latin typeface="Tahoma" pitchFamily="34" charset="0"/>
                <a:cs typeface="Tahoma" pitchFamily="34" charset="0"/>
              </a:rPr>
              <a:t>y</a:t>
            </a:r>
            <a:r>
              <a:rPr lang="tr-TR" sz="1400" dirty="0">
                <a:latin typeface="Tahoma" pitchFamily="34" charset="0"/>
                <a:cs typeface="Tahoma" pitchFamily="34" charset="0"/>
              </a:rPr>
              <a:t>, H</a:t>
            </a:r>
            <a:r>
              <a:rPr lang="tr-TR" sz="1400" baseline="-25000" dirty="0">
                <a:latin typeface="Tahoma" pitchFamily="34" charset="0"/>
                <a:cs typeface="Tahoma" pitchFamily="34" charset="0"/>
              </a:rPr>
              <a:t>z</a:t>
            </a:r>
            <a:r>
              <a:rPr lang="tr-TR" sz="1400" dirty="0">
                <a:latin typeface="Tahoma" pitchFamily="34" charset="0"/>
                <a:cs typeface="Tahoma" pitchFamily="34" charset="0"/>
              </a:rPr>
              <a:t>) alıcı halkaların durumu</a:t>
            </a:r>
          </a:p>
        </p:txBody>
      </p:sp>
      <p:sp>
        <p:nvSpPr>
          <p:cNvPr id="16" name="15 Dikdörtgen"/>
          <p:cNvSpPr/>
          <p:nvPr/>
        </p:nvSpPr>
        <p:spPr>
          <a:xfrm>
            <a:off x="4644008" y="5805264"/>
            <a:ext cx="4248471" cy="307777"/>
          </a:xfrm>
          <a:prstGeom prst="rect">
            <a:avLst/>
          </a:prstGeom>
        </p:spPr>
        <p:txBody>
          <a:bodyPr wrap="square">
            <a:spAutoFit/>
          </a:bodyPr>
          <a:lstStyle/>
          <a:p>
            <a:r>
              <a:rPr lang="tr-TR" sz="1400" dirty="0">
                <a:latin typeface="Tahoma" pitchFamily="34" charset="0"/>
                <a:cs typeface="Tahoma" pitchFamily="34" charset="0"/>
              </a:rPr>
              <a:t>sabit halka </a:t>
            </a:r>
            <a:r>
              <a:rPr lang="tr-TR" sz="1400" dirty="0" smtClean="0">
                <a:latin typeface="Tahoma" pitchFamily="34" charset="0"/>
                <a:cs typeface="Tahoma" pitchFamily="34" charset="0"/>
              </a:rPr>
              <a:t>dizilimi (üstte), iç-halka dizilimi (altta) </a:t>
            </a:r>
            <a:endParaRPr lang="tr-TR" sz="1400" dirty="0">
              <a:latin typeface="Tahoma" pitchFamily="34" charset="0"/>
              <a:cs typeface="Tahoma" pitchFamily="34" charset="0"/>
            </a:endParaRPr>
          </a:p>
        </p:txBody>
      </p:sp>
    </p:spTree>
    <p:extLst>
      <p:ext uri="{BB962C8B-B14F-4D97-AF65-F5344CB8AC3E}">
        <p14:creationId xmlns:p14="http://schemas.microsoft.com/office/powerpoint/2010/main" val="23267914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15616" y="0"/>
            <a:ext cx="8028384" cy="851694"/>
          </a:xfrm>
        </p:spPr>
        <p:txBody>
          <a:bodyPr>
            <a:noAutofit/>
          </a:bodyPr>
          <a:lstStyle/>
          <a:p>
            <a:r>
              <a:rPr lang="tr-TR" sz="3200" b="0" dirty="0" smtClean="0">
                <a:latin typeface="Tahoma" pitchFamily="34" charset="0"/>
                <a:cs typeface="Tahoma" pitchFamily="34" charset="0"/>
              </a:rPr>
              <a:t>Arkeolojik Alanda </a:t>
            </a:r>
            <a:r>
              <a:rPr lang="tr-TR" sz="3200" b="0" dirty="0" err="1" smtClean="0">
                <a:latin typeface="Tahoma" pitchFamily="34" charset="0"/>
                <a:cs typeface="Tahoma" pitchFamily="34" charset="0"/>
              </a:rPr>
              <a:t>NanoTEM</a:t>
            </a:r>
            <a:r>
              <a:rPr lang="tr-TR" sz="3200" b="0" dirty="0" smtClean="0">
                <a:latin typeface="Tahoma" pitchFamily="34" charset="0"/>
                <a:cs typeface="Tahoma" pitchFamily="34" charset="0"/>
              </a:rPr>
              <a:t> Ölçümü</a:t>
            </a:r>
            <a:endParaRPr lang="tr-TR" sz="3200" b="0" dirty="0">
              <a:latin typeface="Tahoma" pitchFamily="34" charset="0"/>
              <a:cs typeface="Tahoma" pitchFamily="34" charset="0"/>
            </a:endParaRPr>
          </a:p>
        </p:txBody>
      </p:sp>
      <p:pic>
        <p:nvPicPr>
          <p:cNvPr id="5" name="4 İçerik Yer Tutucusu" descr="C:\Documents and Settings\A.TOLGA\Desktop\TEZ\kultepealanlar.jpg"/>
          <p:cNvPicPr>
            <a:picLocks noGrp="1"/>
          </p:cNvPicPr>
          <p:nvPr>
            <p:ph idx="1"/>
          </p:nvPr>
        </p:nvPicPr>
        <p:blipFill>
          <a:blip r:embed="rId2" cstate="print"/>
          <a:srcRect l="3704" r="14286" b="8491"/>
          <a:stretch>
            <a:fillRect/>
          </a:stretch>
        </p:blipFill>
        <p:spPr bwMode="auto">
          <a:xfrm>
            <a:off x="4214810" y="1124744"/>
            <a:ext cx="4456695" cy="2664296"/>
          </a:xfrm>
          <a:prstGeom prst="rect">
            <a:avLst/>
          </a:prstGeom>
          <a:noFill/>
          <a:ln w="9525">
            <a:solidFill>
              <a:schemeClr val="tx1"/>
            </a:solidFill>
            <a:miter lim="800000"/>
            <a:headEnd/>
            <a:tailEnd/>
          </a:ln>
        </p:spPr>
      </p:pic>
      <p:sp>
        <p:nvSpPr>
          <p:cNvPr id="3" name="2 Metin Yer Tutucusu"/>
          <p:cNvSpPr>
            <a:spLocks noGrp="1"/>
          </p:cNvSpPr>
          <p:nvPr>
            <p:ph type="body" sz="half" idx="2"/>
          </p:nvPr>
        </p:nvSpPr>
        <p:spPr>
          <a:xfrm>
            <a:off x="357158" y="1435100"/>
            <a:ext cx="3500462" cy="4922858"/>
          </a:xfrm>
        </p:spPr>
        <p:txBody>
          <a:bodyPr>
            <a:normAutofit/>
          </a:bodyPr>
          <a:lstStyle/>
          <a:p>
            <a:pPr algn="just"/>
            <a:r>
              <a:rPr lang="tr-TR" sz="1600" dirty="0" err="1" smtClean="0">
                <a:latin typeface="Tahoma" pitchFamily="34" charset="0"/>
                <a:cs typeface="Tahoma" pitchFamily="34" charset="0"/>
              </a:rPr>
              <a:t>NanoTEM</a:t>
            </a:r>
            <a:r>
              <a:rPr lang="tr-TR" sz="1600" dirty="0" smtClean="0">
                <a:latin typeface="Tahoma" pitchFamily="34" charset="0"/>
                <a:cs typeface="Tahoma" pitchFamily="34" charset="0"/>
              </a:rPr>
              <a:t> ölçümü için iki bölge seçilmiştir. Bu bölgelerde iki farklı ölçü düzeni kullanılarak </a:t>
            </a:r>
            <a:r>
              <a:rPr lang="tr-TR" sz="1600" dirty="0" err="1" smtClean="0">
                <a:latin typeface="Tahoma" pitchFamily="34" charset="0"/>
                <a:cs typeface="Tahoma" pitchFamily="34" charset="0"/>
              </a:rPr>
              <a:t>NanoTEM</a:t>
            </a:r>
            <a:r>
              <a:rPr lang="tr-TR" sz="1600" dirty="0" smtClean="0">
                <a:latin typeface="Tahoma" pitchFamily="34" charset="0"/>
                <a:cs typeface="Tahoma" pitchFamily="34" charset="0"/>
              </a:rPr>
              <a:t> ölçüleri alınmıştır. </a:t>
            </a:r>
          </a:p>
          <a:p>
            <a:pPr algn="just"/>
            <a:endParaRPr lang="tr-TR" sz="1600" dirty="0" smtClean="0">
              <a:latin typeface="Tahoma" pitchFamily="34" charset="0"/>
              <a:cs typeface="Tahoma" pitchFamily="34" charset="0"/>
            </a:endParaRPr>
          </a:p>
          <a:p>
            <a:pPr algn="just"/>
            <a:r>
              <a:rPr lang="tr-TR" sz="1600" dirty="0" smtClean="0">
                <a:latin typeface="Tahoma" pitchFamily="34" charset="0"/>
                <a:cs typeface="Tahoma" pitchFamily="34" charset="0"/>
              </a:rPr>
              <a:t>Ölçülerde </a:t>
            </a:r>
            <a:r>
              <a:rPr lang="tr-TR" sz="1600" dirty="0" err="1" smtClean="0">
                <a:latin typeface="Tahoma" pitchFamily="34" charset="0"/>
                <a:cs typeface="Tahoma" pitchFamily="34" charset="0"/>
              </a:rPr>
              <a:t>Zonge</a:t>
            </a:r>
            <a:r>
              <a:rPr lang="tr-TR" sz="1600" dirty="0" smtClean="0">
                <a:latin typeface="Tahoma" pitchFamily="34" charset="0"/>
                <a:cs typeface="Tahoma" pitchFamily="34" charset="0"/>
              </a:rPr>
              <a:t> marka GDP-32 alıcı ve NT-20 model verici kullanılmıştır. </a:t>
            </a:r>
          </a:p>
          <a:p>
            <a:pPr lvl="0" algn="just"/>
            <a:endParaRPr lang="tr-TR" sz="1600" dirty="0" smtClean="0">
              <a:latin typeface="Tahoma" pitchFamily="34" charset="0"/>
              <a:ea typeface="Calibri" pitchFamily="34" charset="0"/>
              <a:cs typeface="Tahoma" pitchFamily="34" charset="0"/>
            </a:endParaRPr>
          </a:p>
          <a:p>
            <a:pPr lvl="0" algn="just"/>
            <a:r>
              <a:rPr lang="tr-TR" sz="1600" dirty="0" smtClean="0">
                <a:latin typeface="Tahoma" pitchFamily="34" charset="0"/>
                <a:ea typeface="Calibri" pitchFamily="34" charset="0"/>
                <a:cs typeface="Tahoma" pitchFamily="34" charset="0"/>
              </a:rPr>
              <a:t>Ölçüler için metalik olmayan malzemeler kullanarak bir el arabası yapılmıştır. </a:t>
            </a:r>
          </a:p>
          <a:p>
            <a:pPr lvl="0" algn="just"/>
            <a:endParaRPr lang="tr-TR" sz="1600" dirty="0" smtClean="0">
              <a:latin typeface="Tahoma" pitchFamily="34" charset="0"/>
              <a:ea typeface="Calibri" pitchFamily="34" charset="0"/>
              <a:cs typeface="Tahoma" pitchFamily="34" charset="0"/>
            </a:endParaRPr>
          </a:p>
          <a:p>
            <a:pPr lvl="0" algn="just"/>
            <a:r>
              <a:rPr lang="tr-TR" sz="1600" dirty="0" smtClean="0">
                <a:latin typeface="Tahoma" pitchFamily="34" charset="0"/>
                <a:ea typeface="Calibri" pitchFamily="34" charset="0"/>
                <a:cs typeface="Tahoma" pitchFamily="34" charset="0"/>
              </a:rPr>
              <a:t>Alan-1’ de araba  üzerine yerleştirilen 0,5mx0,5m </a:t>
            </a:r>
            <a:r>
              <a:rPr lang="tr-TR" sz="1600" dirty="0" err="1" smtClean="0">
                <a:latin typeface="Tahoma" pitchFamily="34" charset="0"/>
                <a:ea typeface="Calibri" pitchFamily="34" charset="0"/>
                <a:cs typeface="Tahoma" pitchFamily="34" charset="0"/>
              </a:rPr>
              <a:t>lik</a:t>
            </a:r>
            <a:r>
              <a:rPr lang="tr-TR" sz="1600" dirty="0" smtClean="0">
                <a:latin typeface="Tahoma" pitchFamily="34" charset="0"/>
                <a:ea typeface="Calibri" pitchFamily="34" charset="0"/>
                <a:cs typeface="Tahoma" pitchFamily="34" charset="0"/>
              </a:rPr>
              <a:t> alıcı halka ve 1mx1m </a:t>
            </a:r>
            <a:r>
              <a:rPr lang="tr-TR" sz="1600" dirty="0" err="1" smtClean="0">
                <a:latin typeface="Tahoma" pitchFamily="34" charset="0"/>
                <a:ea typeface="Calibri" pitchFamily="34" charset="0"/>
                <a:cs typeface="Tahoma" pitchFamily="34" charset="0"/>
              </a:rPr>
              <a:t>lik</a:t>
            </a:r>
            <a:r>
              <a:rPr lang="tr-TR" sz="1600" dirty="0" smtClean="0">
                <a:latin typeface="Tahoma" pitchFamily="34" charset="0"/>
                <a:ea typeface="Calibri" pitchFamily="34" charset="0"/>
                <a:cs typeface="Tahoma" pitchFamily="34" charset="0"/>
              </a:rPr>
              <a:t> verici halka ile 10mx10m </a:t>
            </a:r>
            <a:r>
              <a:rPr lang="tr-TR" sz="1600" dirty="0" err="1" smtClean="0">
                <a:latin typeface="Tahoma" pitchFamily="34" charset="0"/>
                <a:ea typeface="Calibri" pitchFamily="34" charset="0"/>
                <a:cs typeface="Tahoma" pitchFamily="34" charset="0"/>
              </a:rPr>
              <a:t>lik</a:t>
            </a:r>
            <a:r>
              <a:rPr lang="tr-TR" sz="1600" dirty="0" smtClean="0">
                <a:latin typeface="Tahoma" pitchFamily="34" charset="0"/>
                <a:ea typeface="Calibri" pitchFamily="34" charset="0"/>
                <a:cs typeface="Tahoma" pitchFamily="34" charset="0"/>
              </a:rPr>
              <a:t> alan taranmıştır.</a:t>
            </a:r>
            <a:endParaRPr lang="tr-TR" sz="1600" dirty="0">
              <a:latin typeface="Tahoma" pitchFamily="34" charset="0"/>
              <a:cs typeface="Tahoma" pitchFamily="34" charset="0"/>
            </a:endParaRPr>
          </a:p>
        </p:txBody>
      </p:sp>
      <p:sp>
        <p:nvSpPr>
          <p:cNvPr id="7" name="6 Slayt Numarası Yer Tutucusu"/>
          <p:cNvSpPr>
            <a:spLocks noGrp="1"/>
          </p:cNvSpPr>
          <p:nvPr>
            <p:ph type="sldNum" sz="quarter" idx="12"/>
          </p:nvPr>
        </p:nvSpPr>
        <p:spPr/>
        <p:txBody>
          <a:bodyPr/>
          <a:lstStyle/>
          <a:p>
            <a:fld id="{9AD9DFEC-B0E3-436D-A384-B1A02F993703}" type="slidenum">
              <a:rPr lang="tr-TR" smtClean="0"/>
              <a:pPr/>
              <a:t>37</a:t>
            </a:fld>
            <a:endParaRPr lang="tr-TR" dirty="0"/>
          </a:p>
        </p:txBody>
      </p:sp>
      <p:pic>
        <p:nvPicPr>
          <p:cNvPr id="6" name="5 Resim" descr="C:\Users\Jeofizik\Desktop\kültepe2010\kültepe2010resim\100_2118.jpg"/>
          <p:cNvPicPr/>
          <p:nvPr/>
        </p:nvPicPr>
        <p:blipFill>
          <a:blip r:embed="rId3" cstate="print"/>
          <a:stretch>
            <a:fillRect/>
          </a:stretch>
        </p:blipFill>
        <p:spPr bwMode="auto">
          <a:xfrm>
            <a:off x="4179470" y="3876899"/>
            <a:ext cx="4464496" cy="286446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560503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A.TOLGA\Desktop\kültepe2010\kültepe2010resim\IMG_1539.JPG"/>
          <p:cNvPicPr>
            <a:picLocks noGrp="1" noChangeAspect="1" noChangeArrowheads="1"/>
          </p:cNvPicPr>
          <p:nvPr>
            <p:ph idx="1"/>
          </p:nvPr>
        </p:nvPicPr>
        <p:blipFill>
          <a:blip r:embed="rId2" cstate="print"/>
          <a:srcRect/>
          <a:stretch>
            <a:fillRect/>
          </a:stretch>
        </p:blipFill>
        <p:spPr bwMode="auto">
          <a:xfrm>
            <a:off x="4139952" y="1387016"/>
            <a:ext cx="4546848" cy="3410136"/>
          </a:xfrm>
          <a:prstGeom prst="rect">
            <a:avLst/>
          </a:prstGeom>
          <a:noFill/>
        </p:spPr>
      </p:pic>
      <p:sp>
        <p:nvSpPr>
          <p:cNvPr id="3" name="2 Metin Yer Tutucusu"/>
          <p:cNvSpPr>
            <a:spLocks noGrp="1"/>
          </p:cNvSpPr>
          <p:nvPr>
            <p:ph type="body" sz="half" idx="2"/>
          </p:nvPr>
        </p:nvSpPr>
        <p:spPr>
          <a:xfrm>
            <a:off x="457200" y="1524000"/>
            <a:ext cx="3466728" cy="4602163"/>
          </a:xfrm>
        </p:spPr>
        <p:txBody>
          <a:bodyPr>
            <a:noAutofit/>
          </a:bodyPr>
          <a:lstStyle/>
          <a:p>
            <a:pPr algn="just"/>
            <a:r>
              <a:rPr lang="tr-TR" sz="1600" dirty="0" smtClean="0">
                <a:latin typeface="Tahoma" pitchFamily="34" charset="0"/>
                <a:cs typeface="Tahoma" pitchFamily="34" charset="0"/>
              </a:rPr>
              <a:t>Belirtilen alanlarda manyetik </a:t>
            </a:r>
            <a:r>
              <a:rPr lang="tr-TR" sz="1600" dirty="0" err="1" smtClean="0">
                <a:latin typeface="Tahoma" pitchFamily="34" charset="0"/>
                <a:cs typeface="Tahoma" pitchFamily="34" charset="0"/>
              </a:rPr>
              <a:t>gradyometre</a:t>
            </a:r>
            <a:r>
              <a:rPr lang="tr-TR" sz="1600" dirty="0" smtClean="0">
                <a:latin typeface="Tahoma" pitchFamily="34" charset="0"/>
                <a:cs typeface="Tahoma" pitchFamily="34" charset="0"/>
              </a:rPr>
              <a:t> ölçüleri alınmıştır.  Böylece iki yöntem birbiri ile ilişkilendirilerek daha sağlıklı sonuç elde edilmeye çalışılmıştır.</a:t>
            </a:r>
          </a:p>
          <a:p>
            <a:pPr algn="just"/>
            <a:endParaRPr lang="tr-TR" sz="1600" dirty="0" smtClean="0">
              <a:latin typeface="Tahoma" pitchFamily="34" charset="0"/>
              <a:cs typeface="Tahoma" pitchFamily="34" charset="0"/>
            </a:endParaRPr>
          </a:p>
          <a:p>
            <a:pPr algn="just"/>
            <a:endParaRPr lang="tr-TR" sz="1600" dirty="0" smtClean="0">
              <a:latin typeface="Tahoma" pitchFamily="34" charset="0"/>
              <a:cs typeface="Tahoma" pitchFamily="34" charset="0"/>
            </a:endParaRPr>
          </a:p>
          <a:p>
            <a:pPr algn="just"/>
            <a:r>
              <a:rPr lang="tr-TR" sz="1600" dirty="0" smtClean="0">
                <a:latin typeface="Tahoma" pitchFamily="34" charset="0"/>
                <a:cs typeface="Tahoma" pitchFamily="34" charset="0"/>
              </a:rPr>
              <a:t>Manyetik </a:t>
            </a:r>
            <a:r>
              <a:rPr lang="tr-TR" sz="1600" dirty="0" err="1" smtClean="0">
                <a:latin typeface="Tahoma" pitchFamily="34" charset="0"/>
                <a:cs typeface="Tahoma" pitchFamily="34" charset="0"/>
              </a:rPr>
              <a:t>Gradyometre</a:t>
            </a:r>
            <a:r>
              <a:rPr lang="tr-TR" sz="1600" dirty="0" smtClean="0">
                <a:latin typeface="Tahoma" pitchFamily="34" charset="0"/>
                <a:cs typeface="Tahoma" pitchFamily="34" charset="0"/>
              </a:rPr>
              <a:t> ölçülerinde bir noktada iki manyetometre ile yer manyetik alanın z-bileşeni (düşey bileşeni) ölçülür. Alet ise ölçülen bu değerlerin </a:t>
            </a:r>
            <a:r>
              <a:rPr lang="tr-TR" sz="1600" dirty="0" err="1" smtClean="0">
                <a:latin typeface="Tahoma" pitchFamily="34" charset="0"/>
                <a:cs typeface="Tahoma" pitchFamily="34" charset="0"/>
              </a:rPr>
              <a:t>gradyenini</a:t>
            </a:r>
            <a:r>
              <a:rPr lang="tr-TR" sz="1600" dirty="0" smtClean="0">
                <a:latin typeface="Tahoma" pitchFamily="34" charset="0"/>
                <a:cs typeface="Tahoma" pitchFamily="34" charset="0"/>
              </a:rPr>
              <a:t> vermektedir. </a:t>
            </a:r>
            <a:endParaRPr lang="tr-TR" sz="1600" dirty="0">
              <a:latin typeface="Tahoma" pitchFamily="34" charset="0"/>
              <a:cs typeface="Tahoma" pitchFamily="34" charset="0"/>
            </a:endParaRPr>
          </a:p>
        </p:txBody>
      </p:sp>
      <p:sp>
        <p:nvSpPr>
          <p:cNvPr id="7" name="6 Slayt Numarası Yer Tutucusu"/>
          <p:cNvSpPr>
            <a:spLocks noGrp="1"/>
          </p:cNvSpPr>
          <p:nvPr>
            <p:ph type="sldNum" sz="quarter" idx="12"/>
          </p:nvPr>
        </p:nvSpPr>
        <p:spPr/>
        <p:txBody>
          <a:bodyPr/>
          <a:lstStyle/>
          <a:p>
            <a:fld id="{9AD9DFEC-B0E3-436D-A384-B1A02F993703}" type="slidenum">
              <a:rPr lang="tr-TR" smtClean="0"/>
              <a:pPr/>
              <a:t>38</a:t>
            </a:fld>
            <a:endParaRPr lang="tr-TR" dirty="0"/>
          </a:p>
        </p:txBody>
      </p:sp>
      <p:sp>
        <p:nvSpPr>
          <p:cNvPr id="6" name="5 Dikdörtgen"/>
          <p:cNvSpPr/>
          <p:nvPr/>
        </p:nvSpPr>
        <p:spPr>
          <a:xfrm>
            <a:off x="4067944" y="4869160"/>
            <a:ext cx="4572000" cy="523220"/>
          </a:xfrm>
          <a:prstGeom prst="rect">
            <a:avLst/>
          </a:prstGeom>
        </p:spPr>
        <p:txBody>
          <a:bodyPr>
            <a:spAutoFit/>
          </a:bodyPr>
          <a:lstStyle/>
          <a:p>
            <a:r>
              <a:rPr lang="tr-TR" sz="1400" dirty="0" smtClean="0">
                <a:latin typeface="Tahoma" pitchFamily="34" charset="0"/>
                <a:cs typeface="Tahoma" pitchFamily="34" charset="0"/>
              </a:rPr>
              <a:t>Bu çalışmada </a:t>
            </a:r>
            <a:r>
              <a:rPr lang="tr-TR" sz="1400" dirty="0" err="1" smtClean="0">
                <a:latin typeface="Tahoma" pitchFamily="34" charset="0"/>
                <a:cs typeface="Tahoma" pitchFamily="34" charset="0"/>
              </a:rPr>
              <a:t>Bartington</a:t>
            </a:r>
            <a:r>
              <a:rPr lang="tr-TR" sz="1400" dirty="0" smtClean="0">
                <a:latin typeface="Tahoma" pitchFamily="34" charset="0"/>
                <a:cs typeface="Tahoma" pitchFamily="34" charset="0"/>
              </a:rPr>
              <a:t> marka Grad601 model </a:t>
            </a:r>
            <a:r>
              <a:rPr lang="tr-TR" sz="1400" dirty="0" err="1" smtClean="0">
                <a:latin typeface="Tahoma" pitchFamily="34" charset="0"/>
                <a:cs typeface="Tahoma" pitchFamily="34" charset="0"/>
              </a:rPr>
              <a:t>gradyometre</a:t>
            </a:r>
            <a:r>
              <a:rPr lang="tr-TR" sz="1400" dirty="0" smtClean="0">
                <a:latin typeface="Tahoma" pitchFamily="34" charset="0"/>
                <a:cs typeface="Tahoma" pitchFamily="34" charset="0"/>
              </a:rPr>
              <a:t> kullanılmıştır.</a:t>
            </a:r>
            <a:endParaRPr lang="tr-TR" sz="1400" dirty="0">
              <a:latin typeface="Tahoma" pitchFamily="34" charset="0"/>
              <a:cs typeface="Tahoma" pitchFamily="34" charset="0"/>
            </a:endParaRPr>
          </a:p>
        </p:txBody>
      </p:sp>
      <p:sp>
        <p:nvSpPr>
          <p:cNvPr id="8" name="1 Başlık"/>
          <p:cNvSpPr txBox="1">
            <a:spLocks/>
          </p:cNvSpPr>
          <p:nvPr/>
        </p:nvSpPr>
        <p:spPr>
          <a:xfrm>
            <a:off x="1115616" y="0"/>
            <a:ext cx="8028384" cy="864096"/>
          </a:xfrm>
          <a:prstGeom prst="rect">
            <a:avLst/>
          </a:prstGeom>
        </p:spPr>
        <p:txBody>
          <a:bodyPr vert="horz" lIns="91440" tIns="45720" rIns="91440" bIns="45720" rtlCol="0" anchor="b">
            <a:normAutofit/>
          </a:bodyPr>
          <a:lstStyle/>
          <a:p>
            <a:pPr lvl="0">
              <a:spcBef>
                <a:spcPct val="0"/>
              </a:spcBef>
            </a:pPr>
            <a:r>
              <a:rPr lang="tr-TR" sz="3200" dirty="0" smtClean="0">
                <a:solidFill>
                  <a:srgbClr val="FF6600"/>
                </a:solidFill>
                <a:latin typeface="Tahoma" pitchFamily="34" charset="0"/>
                <a:cs typeface="Tahoma" pitchFamily="34" charset="0"/>
              </a:rPr>
              <a:t>Manyetik </a:t>
            </a:r>
            <a:r>
              <a:rPr lang="tr-TR" sz="3200" dirty="0" err="1" smtClean="0">
                <a:solidFill>
                  <a:srgbClr val="FF6600"/>
                </a:solidFill>
                <a:latin typeface="Tahoma" pitchFamily="34" charset="0"/>
                <a:cs typeface="Tahoma" pitchFamily="34" charset="0"/>
              </a:rPr>
              <a:t>Gradyometre</a:t>
            </a:r>
            <a:r>
              <a:rPr lang="tr-TR" sz="3200" dirty="0" smtClean="0">
                <a:solidFill>
                  <a:srgbClr val="FF6600"/>
                </a:solidFill>
                <a:latin typeface="Tahoma" pitchFamily="34" charset="0"/>
                <a:cs typeface="Tahoma" pitchFamily="34" charset="0"/>
              </a:rPr>
              <a:t> ölçümü</a:t>
            </a:r>
            <a:endParaRPr kumimoji="0" lang="tr-TR" sz="3200" b="0" i="0" u="none" strike="noStrike" kern="1200" cap="none" spc="0" normalizeH="0" baseline="0" noProof="0" dirty="0">
              <a:ln>
                <a:noFill/>
              </a:ln>
              <a:solidFill>
                <a:srgbClr val="FF6600"/>
              </a:solidFill>
              <a:effectLst/>
              <a:uLnTx/>
              <a:uFillTx/>
              <a:latin typeface="Tahoma" pitchFamily="34" charset="0"/>
              <a:ea typeface="+mj-ea"/>
              <a:cs typeface="Tahoma" pitchFamily="34" charset="0"/>
            </a:endParaRPr>
          </a:p>
        </p:txBody>
      </p:sp>
    </p:spTree>
    <p:extLst>
      <p:ext uri="{BB962C8B-B14F-4D97-AF65-F5344CB8AC3E}">
        <p14:creationId xmlns:p14="http://schemas.microsoft.com/office/powerpoint/2010/main" val="5116101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15616" y="0"/>
            <a:ext cx="8028384" cy="864096"/>
          </a:xfrm>
        </p:spPr>
        <p:txBody>
          <a:bodyPr>
            <a:normAutofit/>
          </a:bodyPr>
          <a:lstStyle/>
          <a:p>
            <a:r>
              <a:rPr lang="tr-TR" sz="3200" b="0" dirty="0" smtClean="0">
                <a:latin typeface="Tahoma" pitchFamily="34" charset="0"/>
                <a:cs typeface="Tahoma" pitchFamily="34" charset="0"/>
              </a:rPr>
              <a:t>Arkeolojik Alanda </a:t>
            </a:r>
            <a:r>
              <a:rPr lang="tr-TR" sz="3200" b="0" dirty="0" err="1" smtClean="0">
                <a:latin typeface="Tahoma" pitchFamily="34" charset="0"/>
                <a:cs typeface="Tahoma" pitchFamily="34" charset="0"/>
              </a:rPr>
              <a:t>NanoTEM</a:t>
            </a:r>
            <a:r>
              <a:rPr lang="tr-TR" sz="3200" b="0" dirty="0" smtClean="0">
                <a:latin typeface="Tahoma" pitchFamily="34" charset="0"/>
                <a:cs typeface="Tahoma" pitchFamily="34" charset="0"/>
              </a:rPr>
              <a:t> Ölçümü: Alan-1 </a:t>
            </a:r>
            <a:endParaRPr lang="tr-TR" sz="3200" b="0" dirty="0">
              <a:latin typeface="Tahoma" pitchFamily="34" charset="0"/>
              <a:cs typeface="Tahoma" pitchFamily="34" charset="0"/>
            </a:endParaRPr>
          </a:p>
        </p:txBody>
      </p:sp>
      <p:pic>
        <p:nvPicPr>
          <p:cNvPr id="5" name="4 İçerik Yer Tutucusu" descr="D:\TEZ\Alan2_11x11.jpg"/>
          <p:cNvPicPr>
            <a:picLocks noGrp="1"/>
          </p:cNvPicPr>
          <p:nvPr>
            <p:ph idx="1"/>
          </p:nvPr>
        </p:nvPicPr>
        <p:blipFill>
          <a:blip r:embed="rId2" cstate="print"/>
          <a:srcRect/>
          <a:stretch>
            <a:fillRect/>
          </a:stretch>
        </p:blipFill>
        <p:spPr bwMode="auto">
          <a:xfrm>
            <a:off x="4429124" y="1142984"/>
            <a:ext cx="4600200" cy="3000396"/>
          </a:xfrm>
          <a:prstGeom prst="rect">
            <a:avLst/>
          </a:prstGeom>
          <a:noFill/>
          <a:ln w="9525">
            <a:solidFill>
              <a:schemeClr val="tx1"/>
            </a:solidFill>
            <a:miter lim="800000"/>
            <a:headEnd/>
            <a:tailEnd/>
          </a:ln>
        </p:spPr>
      </p:pic>
      <p:sp>
        <p:nvSpPr>
          <p:cNvPr id="3" name="2 Metin Yer Tutucusu"/>
          <p:cNvSpPr>
            <a:spLocks noGrp="1"/>
          </p:cNvSpPr>
          <p:nvPr>
            <p:ph type="body" sz="half" idx="2"/>
          </p:nvPr>
        </p:nvSpPr>
        <p:spPr>
          <a:xfrm>
            <a:off x="457200" y="1163960"/>
            <a:ext cx="3900486" cy="2479354"/>
          </a:xfrm>
        </p:spPr>
        <p:txBody>
          <a:bodyPr>
            <a:noAutofit/>
          </a:bodyPr>
          <a:lstStyle/>
          <a:p>
            <a:pPr algn="just"/>
            <a:r>
              <a:rPr lang="tr-TR" sz="1600" dirty="0" smtClean="0">
                <a:latin typeface="Tahoma" pitchFamily="34" charset="0"/>
                <a:cs typeface="Tahoma" pitchFamily="34" charset="0"/>
              </a:rPr>
              <a:t>İlk alanda 12m x 12m </a:t>
            </a:r>
            <a:r>
              <a:rPr lang="tr-TR" sz="1600" dirty="0" err="1" smtClean="0">
                <a:latin typeface="Tahoma" pitchFamily="34" charset="0"/>
                <a:cs typeface="Tahoma" pitchFamily="34" charset="0"/>
              </a:rPr>
              <a:t>lik</a:t>
            </a:r>
            <a:r>
              <a:rPr lang="tr-TR" sz="1600" dirty="0" smtClean="0">
                <a:latin typeface="Tahoma" pitchFamily="34" charset="0"/>
                <a:cs typeface="Tahoma" pitchFamily="34" charset="0"/>
              </a:rPr>
              <a:t> verici halka serilmiş ve 1m x 1m </a:t>
            </a:r>
            <a:r>
              <a:rPr lang="tr-TR" sz="1600" dirty="0" err="1" smtClean="0">
                <a:latin typeface="Tahoma" pitchFamily="34" charset="0"/>
                <a:cs typeface="Tahoma" pitchFamily="34" charset="0"/>
              </a:rPr>
              <a:t>lik</a:t>
            </a:r>
            <a:r>
              <a:rPr lang="tr-TR" sz="1600" dirty="0" smtClean="0">
                <a:latin typeface="Tahoma" pitchFamily="34" charset="0"/>
                <a:cs typeface="Tahoma" pitchFamily="34" charset="0"/>
              </a:rPr>
              <a:t> alıcı halka ile 1m ölçü aralığı ve 1 m profil aralığı ile 11 profilde toplam 121 noktada ve z-bileşeni (</a:t>
            </a:r>
            <a:r>
              <a:rPr lang="tr-TR" sz="1600" dirty="0" err="1" smtClean="0">
                <a:latin typeface="Tahoma" pitchFamily="34" charset="0"/>
                <a:cs typeface="Tahoma" pitchFamily="34" charset="0"/>
              </a:rPr>
              <a:t>dBz</a:t>
            </a:r>
            <a:r>
              <a:rPr lang="tr-TR" sz="1600" dirty="0" smtClean="0">
                <a:latin typeface="Tahoma" pitchFamily="34" charset="0"/>
                <a:cs typeface="Tahoma" pitchFamily="34" charset="0"/>
              </a:rPr>
              <a:t>/</a:t>
            </a:r>
            <a:r>
              <a:rPr lang="tr-TR" sz="1600" dirty="0" err="1" smtClean="0">
                <a:latin typeface="Tahoma" pitchFamily="34" charset="0"/>
                <a:cs typeface="Tahoma" pitchFamily="34" charset="0"/>
              </a:rPr>
              <a:t>dt</a:t>
            </a:r>
            <a:r>
              <a:rPr lang="tr-TR" sz="1600" dirty="0" smtClean="0">
                <a:latin typeface="Tahoma" pitchFamily="34" charset="0"/>
                <a:cs typeface="Tahoma" pitchFamily="34" charset="0"/>
              </a:rPr>
              <a:t>) için  </a:t>
            </a:r>
            <a:r>
              <a:rPr lang="tr-TR" sz="1600" dirty="0" err="1" smtClean="0">
                <a:latin typeface="Tahoma" pitchFamily="34" charset="0"/>
                <a:cs typeface="Tahoma" pitchFamily="34" charset="0"/>
              </a:rPr>
              <a:t>NanoTEM</a:t>
            </a:r>
            <a:r>
              <a:rPr lang="tr-TR" sz="1600" dirty="0" smtClean="0">
                <a:latin typeface="Tahoma" pitchFamily="34" charset="0"/>
                <a:cs typeface="Tahoma" pitchFamily="34" charset="0"/>
              </a:rPr>
              <a:t> ölçüsü alınmıştır. </a:t>
            </a:r>
          </a:p>
          <a:p>
            <a:pPr algn="just"/>
            <a:endParaRPr lang="tr-TR" sz="1600" dirty="0" smtClean="0">
              <a:latin typeface="Tahoma" pitchFamily="34" charset="0"/>
              <a:cs typeface="Tahoma" pitchFamily="34" charset="0"/>
            </a:endParaRPr>
          </a:p>
          <a:p>
            <a:pPr algn="just"/>
            <a:r>
              <a:rPr lang="tr-TR" sz="1600" dirty="0" smtClean="0">
                <a:latin typeface="Tahoma" pitchFamily="34" charset="0"/>
                <a:cs typeface="Tahoma" pitchFamily="34" charset="0"/>
              </a:rPr>
              <a:t>Verici halka tek sarım, alıcı halka dört sarım olarak kullanılmıştır. Verici halkadan 3 Amper akım geçirilmiştir.</a:t>
            </a:r>
            <a:endParaRPr lang="tr-TR" sz="1600" dirty="0">
              <a:latin typeface="Tahoma" pitchFamily="34" charset="0"/>
              <a:cs typeface="Tahoma" pitchFamily="34" charset="0"/>
            </a:endParaRPr>
          </a:p>
        </p:txBody>
      </p:sp>
      <p:sp>
        <p:nvSpPr>
          <p:cNvPr id="6" name="5 Slayt Numarası Yer Tutucusu"/>
          <p:cNvSpPr>
            <a:spLocks noGrp="1"/>
          </p:cNvSpPr>
          <p:nvPr>
            <p:ph type="sldNum" sz="quarter" idx="12"/>
          </p:nvPr>
        </p:nvSpPr>
        <p:spPr/>
        <p:txBody>
          <a:bodyPr/>
          <a:lstStyle/>
          <a:p>
            <a:fld id="{9AD9DFEC-B0E3-436D-A384-B1A02F993703}" type="slidenum">
              <a:rPr lang="tr-TR" smtClean="0"/>
              <a:pPr/>
              <a:t>39</a:t>
            </a:fld>
            <a:endParaRPr lang="tr-TR" dirty="0"/>
          </a:p>
        </p:txBody>
      </p:sp>
      <p:pic>
        <p:nvPicPr>
          <p:cNvPr id="7" name="6 Resim" descr="D:\TEZ\calisma12x12.jpg"/>
          <p:cNvPicPr/>
          <p:nvPr/>
        </p:nvPicPr>
        <p:blipFill>
          <a:blip r:embed="rId3" cstate="print"/>
          <a:srcRect/>
          <a:stretch>
            <a:fillRect/>
          </a:stretch>
        </p:blipFill>
        <p:spPr bwMode="auto">
          <a:xfrm>
            <a:off x="571472" y="3714752"/>
            <a:ext cx="3643306" cy="3000372"/>
          </a:xfrm>
          <a:prstGeom prst="rect">
            <a:avLst/>
          </a:prstGeom>
          <a:noFill/>
          <a:ln w="9525">
            <a:noFill/>
            <a:miter lim="800000"/>
            <a:headEnd/>
            <a:tailEnd/>
          </a:ln>
        </p:spPr>
      </p:pic>
    </p:spTree>
    <p:extLst>
      <p:ext uri="{BB962C8B-B14F-4D97-AF65-F5344CB8AC3E}">
        <p14:creationId xmlns:p14="http://schemas.microsoft.com/office/powerpoint/2010/main" val="33940607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Başlık"/>
          <p:cNvSpPr>
            <a:spLocks noGrp="1"/>
          </p:cNvSpPr>
          <p:nvPr>
            <p:ph type="title"/>
          </p:nvPr>
        </p:nvSpPr>
        <p:spPr/>
        <p:txBody>
          <a:bodyPr>
            <a:normAutofit fontScale="90000"/>
          </a:bodyPr>
          <a:lstStyle/>
          <a:p>
            <a:r>
              <a:rPr lang="tr-TR" altLang="tr-TR" smtClean="0"/>
              <a:t>Elektromanyetik Yöntemlerin </a:t>
            </a:r>
            <a:br>
              <a:rPr lang="tr-TR" altLang="tr-TR" smtClean="0"/>
            </a:br>
            <a:r>
              <a:rPr lang="tr-TR" altLang="tr-TR" smtClean="0"/>
              <a:t>f-aralıkları</a:t>
            </a:r>
          </a:p>
        </p:txBody>
      </p:sp>
      <p:sp>
        <p:nvSpPr>
          <p:cNvPr id="4099" name="2 İçerik Yer Tutucusu"/>
          <p:cNvSpPr>
            <a:spLocks noGrp="1"/>
          </p:cNvSpPr>
          <p:nvPr>
            <p:ph idx="1"/>
          </p:nvPr>
        </p:nvSpPr>
        <p:spPr/>
        <p:txBody>
          <a:bodyPr/>
          <a:lstStyle/>
          <a:p>
            <a:r>
              <a:rPr lang="tr-TR" altLang="tr-TR" smtClean="0"/>
              <a:t>MT                   : 0.0001-  1000 Hz</a:t>
            </a:r>
          </a:p>
          <a:p>
            <a:r>
              <a:rPr lang="tr-TR" altLang="tr-TR" smtClean="0"/>
              <a:t>AMT, CSAMT:          1-10.000 Hz (10kHz)</a:t>
            </a:r>
          </a:p>
          <a:p>
            <a:r>
              <a:rPr lang="tr-TR" altLang="tr-TR" smtClean="0"/>
              <a:t>YHEM            : 35 Hz – 60.000 Hz (60kHz)</a:t>
            </a:r>
          </a:p>
          <a:p>
            <a:r>
              <a:rPr lang="tr-TR" altLang="tr-TR" smtClean="0"/>
              <a:t>VLF, RMT      : 10 kHz-2 MHz</a:t>
            </a:r>
          </a:p>
          <a:p>
            <a:r>
              <a:rPr lang="tr-TR" altLang="tr-TR" smtClean="0"/>
              <a:t>Yer Radarı      : 10 MHz- 2 GHz</a:t>
            </a:r>
          </a:p>
          <a:p>
            <a:endParaRPr lang="tr-TR" altLang="tr-TR" smtClean="0"/>
          </a:p>
          <a:p>
            <a:r>
              <a:rPr lang="tr-TR" altLang="tr-TR" sz="2000" smtClean="0">
                <a:solidFill>
                  <a:srgbClr val="FF0000"/>
                </a:solidFill>
              </a:rPr>
              <a:t>(Hatırlatma: 1Hz=10</a:t>
            </a:r>
            <a:r>
              <a:rPr lang="tr-TR" altLang="tr-TR" sz="2000" baseline="30000" smtClean="0">
                <a:solidFill>
                  <a:srgbClr val="FF0000"/>
                </a:solidFill>
              </a:rPr>
              <a:t>3 </a:t>
            </a:r>
            <a:r>
              <a:rPr lang="tr-TR" altLang="tr-TR" sz="2000" smtClean="0">
                <a:solidFill>
                  <a:srgbClr val="FF0000"/>
                </a:solidFill>
              </a:rPr>
              <a:t>kHz=10</a:t>
            </a:r>
            <a:r>
              <a:rPr lang="tr-TR" altLang="tr-TR" sz="2000" baseline="30000" smtClean="0">
                <a:solidFill>
                  <a:srgbClr val="FF0000"/>
                </a:solidFill>
              </a:rPr>
              <a:t>6 </a:t>
            </a:r>
            <a:r>
              <a:rPr lang="tr-TR" altLang="tr-TR" sz="2000" smtClean="0">
                <a:solidFill>
                  <a:srgbClr val="FF0000"/>
                </a:solidFill>
              </a:rPr>
              <a:t>MHz=10</a:t>
            </a:r>
            <a:r>
              <a:rPr lang="tr-TR" altLang="tr-TR" sz="2000" baseline="30000" smtClean="0">
                <a:solidFill>
                  <a:srgbClr val="FF0000"/>
                </a:solidFill>
              </a:rPr>
              <a:t>9 </a:t>
            </a:r>
            <a:r>
              <a:rPr lang="tr-TR" altLang="tr-TR" sz="2000" smtClean="0">
                <a:solidFill>
                  <a:srgbClr val="FF0000"/>
                </a:solidFill>
              </a:rPr>
              <a:t>GHz)</a:t>
            </a:r>
          </a:p>
        </p:txBody>
      </p:sp>
    </p:spTree>
    <p:extLst>
      <p:ext uri="{BB962C8B-B14F-4D97-AF65-F5344CB8AC3E}">
        <p14:creationId xmlns:p14="http://schemas.microsoft.com/office/powerpoint/2010/main" val="18009538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87624" y="0"/>
            <a:ext cx="7956376" cy="854944"/>
          </a:xfrm>
        </p:spPr>
        <p:txBody>
          <a:bodyPr>
            <a:noAutofit/>
          </a:bodyPr>
          <a:lstStyle/>
          <a:p>
            <a:r>
              <a:rPr lang="tr-TR" sz="3200" b="0" dirty="0" err="1" smtClean="0">
                <a:latin typeface="Tahoma" pitchFamily="34" charset="0"/>
                <a:cs typeface="Tahoma" pitchFamily="34" charset="0"/>
              </a:rPr>
              <a:t>NanoTEM</a:t>
            </a:r>
            <a:r>
              <a:rPr lang="tr-TR" sz="3200" b="0" dirty="0" smtClean="0">
                <a:latin typeface="Tahoma" pitchFamily="34" charset="0"/>
                <a:cs typeface="Tahoma" pitchFamily="34" charset="0"/>
              </a:rPr>
              <a:t> Ölçümlerinin Değerlendirilmesi</a:t>
            </a:r>
            <a:endParaRPr lang="tr-TR" sz="3200" b="0" dirty="0">
              <a:latin typeface="Tahoma" pitchFamily="34" charset="0"/>
              <a:cs typeface="Tahoma" pitchFamily="34" charset="0"/>
            </a:endParaRPr>
          </a:p>
        </p:txBody>
      </p:sp>
      <p:sp>
        <p:nvSpPr>
          <p:cNvPr id="5" name="4 Slayt Numarası Yer Tutucusu"/>
          <p:cNvSpPr>
            <a:spLocks noGrp="1"/>
          </p:cNvSpPr>
          <p:nvPr>
            <p:ph type="sldNum" sz="quarter" idx="12"/>
          </p:nvPr>
        </p:nvSpPr>
        <p:spPr/>
        <p:txBody>
          <a:bodyPr/>
          <a:lstStyle/>
          <a:p>
            <a:fld id="{9AD9DFEC-B0E3-436D-A384-B1A02F993703}" type="slidenum">
              <a:rPr lang="tr-TR" smtClean="0"/>
              <a:pPr/>
              <a:t>40</a:t>
            </a:fld>
            <a:endParaRPr lang="tr-TR"/>
          </a:p>
        </p:txBody>
      </p:sp>
      <p:sp>
        <p:nvSpPr>
          <p:cNvPr id="6" name="5 Dikdörtgen"/>
          <p:cNvSpPr/>
          <p:nvPr/>
        </p:nvSpPr>
        <p:spPr>
          <a:xfrm>
            <a:off x="1115616" y="5877272"/>
            <a:ext cx="7092280" cy="523220"/>
          </a:xfrm>
          <a:prstGeom prst="rect">
            <a:avLst/>
          </a:prstGeom>
        </p:spPr>
        <p:txBody>
          <a:bodyPr wrap="square">
            <a:spAutoFit/>
          </a:bodyPr>
          <a:lstStyle/>
          <a:p>
            <a:r>
              <a:rPr lang="tr-TR" sz="1400" dirty="0" smtClean="0">
                <a:latin typeface="Tahoma" pitchFamily="34" charset="0"/>
                <a:cs typeface="Tahoma" pitchFamily="34" charset="0"/>
              </a:rPr>
              <a:t>"Alan-1" normalleştirilmiş H</a:t>
            </a:r>
            <a:r>
              <a:rPr lang="tr-TR" sz="1400" baseline="-25000" dirty="0" smtClean="0">
                <a:latin typeface="Tahoma" pitchFamily="34" charset="0"/>
                <a:cs typeface="Tahoma" pitchFamily="34" charset="0"/>
              </a:rPr>
              <a:t>z</a:t>
            </a:r>
            <a:r>
              <a:rPr lang="tr-TR" sz="1400" dirty="0" smtClean="0">
                <a:latin typeface="Tahoma" pitchFamily="34" charset="0"/>
                <a:cs typeface="Tahoma" pitchFamily="34" charset="0"/>
              </a:rPr>
              <a:t> bileşeninin 18  (0,09608 </a:t>
            </a:r>
            <a:r>
              <a:rPr lang="tr-TR" sz="1400" dirty="0" err="1" smtClean="0">
                <a:latin typeface="Tahoma" pitchFamily="34" charset="0"/>
                <a:cs typeface="Tahoma" pitchFamily="34" charset="0"/>
              </a:rPr>
              <a:t>ms</a:t>
            </a:r>
            <a:r>
              <a:rPr lang="tr-TR" sz="1400" dirty="0" smtClean="0">
                <a:latin typeface="Tahoma" pitchFamily="34" charset="0"/>
                <a:cs typeface="Tahoma" pitchFamily="34" charset="0"/>
              </a:rPr>
              <a:t>) ile 21. (0,1913 </a:t>
            </a:r>
            <a:r>
              <a:rPr lang="tr-TR" sz="1400" dirty="0" err="1" smtClean="0">
                <a:latin typeface="Tahoma" pitchFamily="34" charset="0"/>
                <a:cs typeface="Tahoma" pitchFamily="34" charset="0"/>
              </a:rPr>
              <a:t>ms</a:t>
            </a:r>
            <a:r>
              <a:rPr lang="tr-TR" sz="1400" dirty="0" smtClean="0">
                <a:latin typeface="Tahoma" pitchFamily="34" charset="0"/>
                <a:cs typeface="Tahoma" pitchFamily="34" charset="0"/>
              </a:rPr>
              <a:t>)  pencereler arası büyüklük haritası</a:t>
            </a:r>
            <a:endParaRPr lang="tr-TR" sz="1400" dirty="0">
              <a:latin typeface="Tahoma" pitchFamily="34" charset="0"/>
              <a:cs typeface="Tahoma" pitchFamily="34" charset="0"/>
            </a:endParaRPr>
          </a:p>
        </p:txBody>
      </p:sp>
      <p:pic>
        <p:nvPicPr>
          <p:cNvPr id="13" name="12 Resim" descr="C:\Users\Jeofizik\Desktop\kültepe2010\çıktılar11x11\surfer\toplam18-21kazı_2.jpg"/>
          <p:cNvPicPr/>
          <p:nvPr/>
        </p:nvPicPr>
        <p:blipFill>
          <a:blip r:embed="rId2" cstate="print"/>
          <a:stretch>
            <a:fillRect/>
          </a:stretch>
        </p:blipFill>
        <p:spPr bwMode="auto">
          <a:xfrm>
            <a:off x="2327509" y="1155883"/>
            <a:ext cx="4454920" cy="4577373"/>
          </a:xfrm>
          <a:prstGeom prst="rect">
            <a:avLst/>
          </a:prstGeom>
          <a:noFill/>
          <a:ln w="9525">
            <a:noFill/>
            <a:miter lim="800000"/>
            <a:headEnd/>
            <a:tailEnd/>
          </a:ln>
        </p:spPr>
      </p:pic>
    </p:spTree>
    <p:extLst>
      <p:ext uri="{BB962C8B-B14F-4D97-AF65-F5344CB8AC3E}">
        <p14:creationId xmlns:p14="http://schemas.microsoft.com/office/powerpoint/2010/main" val="11234938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xfrm>
            <a:off x="1115616" y="0"/>
            <a:ext cx="7067128" cy="1143000"/>
          </a:xfrm>
        </p:spPr>
        <p:txBody>
          <a:bodyPr>
            <a:normAutofit/>
          </a:bodyPr>
          <a:lstStyle/>
          <a:p>
            <a:r>
              <a:rPr lang="tr-TR" sz="3200" dirty="0" err="1" smtClean="0">
                <a:latin typeface="Tahoma" pitchFamily="34" charset="0"/>
                <a:cs typeface="Tahoma" pitchFamily="34" charset="0"/>
              </a:rPr>
              <a:t>NanoTEM</a:t>
            </a:r>
            <a:r>
              <a:rPr lang="tr-TR" sz="3200" dirty="0" smtClean="0">
                <a:latin typeface="Tahoma" pitchFamily="34" charset="0"/>
                <a:cs typeface="Tahoma" pitchFamily="34" charset="0"/>
              </a:rPr>
              <a:t> ve Manyetik </a:t>
            </a:r>
            <a:r>
              <a:rPr lang="tr-TR" sz="3200" dirty="0" err="1" smtClean="0">
                <a:latin typeface="Tahoma" pitchFamily="34" charset="0"/>
                <a:cs typeface="Tahoma" pitchFamily="34" charset="0"/>
              </a:rPr>
              <a:t>Gradyometre</a:t>
            </a:r>
            <a:r>
              <a:rPr lang="tr-TR" sz="3200" dirty="0" smtClean="0">
                <a:latin typeface="Tahoma" pitchFamily="34" charset="0"/>
                <a:cs typeface="Tahoma" pitchFamily="34" charset="0"/>
              </a:rPr>
              <a:t> ölçülerinin Karşılaştırılması</a:t>
            </a:r>
            <a:endParaRPr lang="tr-TR" sz="3200" dirty="0">
              <a:latin typeface="Tahoma" pitchFamily="34" charset="0"/>
              <a:cs typeface="Tahoma" pitchFamily="34" charset="0"/>
            </a:endParaRPr>
          </a:p>
        </p:txBody>
      </p:sp>
      <p:pic>
        <p:nvPicPr>
          <p:cNvPr id="10" name="9 İçerik Yer Tutucusu" descr="C:\Users\Jeofizik\Desktop\kültepe2010\çıktılar11x11\surfer\toplam18-21kazı_2.jpg"/>
          <p:cNvPicPr>
            <a:picLocks noGrp="1"/>
          </p:cNvPicPr>
          <p:nvPr>
            <p:ph sz="half" idx="2"/>
          </p:nvPr>
        </p:nvPicPr>
        <p:blipFill>
          <a:blip r:embed="rId2" cstate="print"/>
          <a:stretch>
            <a:fillRect/>
          </a:stretch>
        </p:blipFill>
        <p:spPr bwMode="auto">
          <a:xfrm>
            <a:off x="288672" y="2420888"/>
            <a:ext cx="3994655" cy="4104456"/>
          </a:xfrm>
          <a:prstGeom prst="rect">
            <a:avLst/>
          </a:prstGeom>
          <a:noFill/>
          <a:ln w="9525">
            <a:noFill/>
            <a:miter lim="800000"/>
            <a:headEnd/>
            <a:tailEnd/>
          </a:ln>
        </p:spPr>
      </p:pic>
      <p:pic>
        <p:nvPicPr>
          <p:cNvPr id="11" name="10 İçerik Yer Tutucusu" descr="C:\Users\Jeofizik\Desktop\kültepe2010\çıktılar11x11\surfer\alan2manyetik.jpg"/>
          <p:cNvPicPr>
            <a:picLocks noGrp="1"/>
          </p:cNvPicPr>
          <p:nvPr>
            <p:ph sz="quarter" idx="4"/>
          </p:nvPr>
        </p:nvPicPr>
        <p:blipFill>
          <a:blip r:embed="rId3" cstate="print"/>
          <a:stretch>
            <a:fillRect/>
          </a:stretch>
        </p:blipFill>
        <p:spPr bwMode="auto">
          <a:xfrm>
            <a:off x="4824669" y="2420888"/>
            <a:ext cx="3994654" cy="4104455"/>
          </a:xfrm>
          <a:prstGeom prst="rect">
            <a:avLst/>
          </a:prstGeom>
          <a:noFill/>
          <a:ln w="9525">
            <a:noFill/>
            <a:miter lim="800000"/>
            <a:headEnd/>
            <a:tailEnd/>
          </a:ln>
        </p:spPr>
      </p:pic>
      <p:sp>
        <p:nvSpPr>
          <p:cNvPr id="7" name="6 Slayt Numarası Yer Tutucusu"/>
          <p:cNvSpPr>
            <a:spLocks noGrp="1"/>
          </p:cNvSpPr>
          <p:nvPr>
            <p:ph type="sldNum" sz="quarter" idx="12"/>
          </p:nvPr>
        </p:nvSpPr>
        <p:spPr/>
        <p:txBody>
          <a:bodyPr/>
          <a:lstStyle/>
          <a:p>
            <a:fld id="{9AD9DFEC-B0E3-436D-A384-B1A02F993703}" type="slidenum">
              <a:rPr lang="tr-TR" smtClean="0"/>
              <a:pPr/>
              <a:t>41</a:t>
            </a:fld>
            <a:endParaRPr lang="tr-TR"/>
          </a:p>
        </p:txBody>
      </p:sp>
      <p:sp>
        <p:nvSpPr>
          <p:cNvPr id="12" name="11 Dikdörtgen"/>
          <p:cNvSpPr/>
          <p:nvPr/>
        </p:nvSpPr>
        <p:spPr>
          <a:xfrm>
            <a:off x="395536" y="1556792"/>
            <a:ext cx="3888431" cy="646331"/>
          </a:xfrm>
          <a:prstGeom prst="rect">
            <a:avLst/>
          </a:prstGeom>
        </p:spPr>
        <p:txBody>
          <a:bodyPr wrap="square">
            <a:spAutoFit/>
          </a:bodyPr>
          <a:lstStyle/>
          <a:p>
            <a:r>
              <a:rPr lang="tr-TR" dirty="0" smtClean="0">
                <a:latin typeface="Tahoma" pitchFamily="34" charset="0"/>
                <a:ea typeface="Tahoma" pitchFamily="34" charset="0"/>
                <a:cs typeface="Tahoma" pitchFamily="34" charset="0"/>
              </a:rPr>
              <a:t>Alan-1’e ait </a:t>
            </a:r>
            <a:r>
              <a:rPr lang="tr-TR" dirty="0" err="1" smtClean="0">
                <a:latin typeface="Tahoma" pitchFamily="34" charset="0"/>
                <a:ea typeface="Tahoma" pitchFamily="34" charset="0"/>
                <a:cs typeface="Tahoma" pitchFamily="34" charset="0"/>
              </a:rPr>
              <a:t>NanoTEM</a:t>
            </a:r>
            <a:r>
              <a:rPr lang="tr-TR" dirty="0" smtClean="0">
                <a:latin typeface="Tahoma" pitchFamily="34" charset="0"/>
                <a:ea typeface="Tahoma" pitchFamily="34" charset="0"/>
                <a:cs typeface="Tahoma" pitchFamily="34" charset="0"/>
              </a:rPr>
              <a:t> haritası(pencere18-21)</a:t>
            </a:r>
            <a:endParaRPr lang="tr-TR" dirty="0">
              <a:latin typeface="Tahoma" pitchFamily="34" charset="0"/>
              <a:ea typeface="Tahoma" pitchFamily="34" charset="0"/>
              <a:cs typeface="Tahoma" pitchFamily="34" charset="0"/>
            </a:endParaRPr>
          </a:p>
        </p:txBody>
      </p:sp>
      <p:sp>
        <p:nvSpPr>
          <p:cNvPr id="13" name="12 Dikdörtgen"/>
          <p:cNvSpPr/>
          <p:nvPr/>
        </p:nvSpPr>
        <p:spPr>
          <a:xfrm>
            <a:off x="4644009" y="1556792"/>
            <a:ext cx="3888431" cy="646331"/>
          </a:xfrm>
          <a:prstGeom prst="rect">
            <a:avLst/>
          </a:prstGeom>
        </p:spPr>
        <p:txBody>
          <a:bodyPr wrap="square">
            <a:spAutoFit/>
          </a:bodyPr>
          <a:lstStyle/>
          <a:p>
            <a:r>
              <a:rPr lang="tr-TR" dirty="0" smtClean="0">
                <a:latin typeface="Tahoma" pitchFamily="34" charset="0"/>
                <a:ea typeface="Tahoma" pitchFamily="34" charset="0"/>
                <a:cs typeface="Tahoma" pitchFamily="34" charset="0"/>
              </a:rPr>
              <a:t>Alan-1’e ait Manyetik </a:t>
            </a:r>
            <a:r>
              <a:rPr lang="tr-TR" dirty="0" err="1" smtClean="0">
                <a:latin typeface="Tahoma" pitchFamily="34" charset="0"/>
                <a:ea typeface="Tahoma" pitchFamily="34" charset="0"/>
                <a:cs typeface="Tahoma" pitchFamily="34" charset="0"/>
              </a:rPr>
              <a:t>Gradyometre</a:t>
            </a:r>
            <a:r>
              <a:rPr lang="tr-TR" dirty="0" smtClean="0">
                <a:latin typeface="Tahoma" pitchFamily="34" charset="0"/>
                <a:ea typeface="Tahoma" pitchFamily="34" charset="0"/>
                <a:cs typeface="Tahoma" pitchFamily="34" charset="0"/>
              </a:rPr>
              <a:t> haritası</a:t>
            </a:r>
            <a:endParaRPr lang="tr-TR"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99783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59632" y="0"/>
            <a:ext cx="7355160" cy="1143000"/>
          </a:xfrm>
        </p:spPr>
        <p:txBody>
          <a:bodyPr>
            <a:normAutofit/>
          </a:bodyPr>
          <a:lstStyle/>
          <a:p>
            <a:pPr algn="l"/>
            <a:r>
              <a:rPr lang="tr-TR" sz="3200" dirty="0" err="1" smtClean="0">
                <a:latin typeface="Tahoma" pitchFamily="34" charset="0"/>
                <a:cs typeface="Tahoma" pitchFamily="34" charset="0"/>
              </a:rPr>
              <a:t>NanoTEM</a:t>
            </a:r>
            <a:r>
              <a:rPr lang="tr-TR" sz="3200" dirty="0" smtClean="0">
                <a:latin typeface="Tahoma" pitchFamily="34" charset="0"/>
                <a:cs typeface="Tahoma" pitchFamily="34" charset="0"/>
              </a:rPr>
              <a:t> haritası ve kazı sonucu </a:t>
            </a:r>
            <a:endParaRPr lang="tr-TR" sz="3200" dirty="0">
              <a:latin typeface="Tahoma" pitchFamily="34" charset="0"/>
              <a:cs typeface="Tahoma" pitchFamily="34" charset="0"/>
            </a:endParaRPr>
          </a:p>
        </p:txBody>
      </p:sp>
      <p:sp>
        <p:nvSpPr>
          <p:cNvPr id="3" name="2 Metin Yer Tutucusu"/>
          <p:cNvSpPr>
            <a:spLocks noGrp="1"/>
          </p:cNvSpPr>
          <p:nvPr>
            <p:ph type="body" idx="1"/>
          </p:nvPr>
        </p:nvSpPr>
        <p:spPr/>
        <p:txBody>
          <a:bodyPr/>
          <a:lstStyle/>
          <a:p>
            <a:endParaRPr lang="tr-TR"/>
          </a:p>
        </p:txBody>
      </p:sp>
      <p:pic>
        <p:nvPicPr>
          <p:cNvPr id="1026" name="Picture 2" descr="C:\Documents and Settings\A.TOLGA\My Documents\My Pictures\kültepe2010resim\2010_Kultepe_foto\ZZ0B5993a2a.JPG"/>
          <p:cNvPicPr>
            <a:picLocks noGrp="1" noChangeAspect="1" noChangeArrowheads="1"/>
          </p:cNvPicPr>
          <p:nvPr>
            <p:ph sz="half" idx="2"/>
          </p:nvPr>
        </p:nvPicPr>
        <p:blipFill>
          <a:blip r:embed="rId2" cstate="print"/>
          <a:stretch>
            <a:fillRect/>
          </a:stretch>
        </p:blipFill>
        <p:spPr bwMode="auto">
          <a:xfrm>
            <a:off x="4499992" y="2492896"/>
            <a:ext cx="4320513" cy="3600400"/>
          </a:xfrm>
          <a:prstGeom prst="rect">
            <a:avLst/>
          </a:prstGeom>
          <a:noFill/>
          <a:ln>
            <a:solidFill>
              <a:schemeClr val="tx1"/>
            </a:solidFill>
          </a:ln>
        </p:spPr>
      </p:pic>
      <p:sp>
        <p:nvSpPr>
          <p:cNvPr id="4" name="3 Metin Yer Tutucusu"/>
          <p:cNvSpPr>
            <a:spLocks noGrp="1"/>
          </p:cNvSpPr>
          <p:nvPr>
            <p:ph type="body" sz="quarter" idx="3"/>
          </p:nvPr>
        </p:nvSpPr>
        <p:spPr/>
        <p:txBody>
          <a:bodyPr/>
          <a:lstStyle/>
          <a:p>
            <a:endParaRPr lang="tr-TR"/>
          </a:p>
        </p:txBody>
      </p:sp>
      <p:pic>
        <p:nvPicPr>
          <p:cNvPr id="8" name="7 İçerik Yer Tutucusu" descr="C:\Users\Jeofizik\Desktop\kültepe2010\çıktılar6x9\surfer\toplam22-25kazı.jpg"/>
          <p:cNvPicPr>
            <a:picLocks noGrp="1"/>
          </p:cNvPicPr>
          <p:nvPr>
            <p:ph sz="quarter" idx="4"/>
          </p:nvPr>
        </p:nvPicPr>
        <p:blipFill>
          <a:blip r:embed="rId3" cstate="print"/>
          <a:stretch>
            <a:fillRect/>
          </a:stretch>
        </p:blipFill>
        <p:spPr bwMode="auto">
          <a:xfrm>
            <a:off x="251520" y="2454396"/>
            <a:ext cx="4041775" cy="3566892"/>
          </a:xfrm>
          <a:prstGeom prst="rect">
            <a:avLst/>
          </a:prstGeom>
          <a:noFill/>
          <a:ln w="9525">
            <a:solidFill>
              <a:schemeClr val="tx1"/>
            </a:solidFill>
            <a:miter lim="800000"/>
            <a:headEnd/>
            <a:tailEnd/>
          </a:ln>
        </p:spPr>
      </p:pic>
      <p:sp>
        <p:nvSpPr>
          <p:cNvPr id="7" name="6 Slayt Numarası Yer Tutucusu"/>
          <p:cNvSpPr>
            <a:spLocks noGrp="1"/>
          </p:cNvSpPr>
          <p:nvPr>
            <p:ph type="sldNum" sz="quarter" idx="12"/>
          </p:nvPr>
        </p:nvSpPr>
        <p:spPr/>
        <p:txBody>
          <a:bodyPr/>
          <a:lstStyle/>
          <a:p>
            <a:fld id="{9AD9DFEC-B0E3-436D-A384-B1A02F993703}" type="slidenum">
              <a:rPr lang="tr-TR" smtClean="0"/>
              <a:pPr/>
              <a:t>42</a:t>
            </a:fld>
            <a:endParaRPr lang="tr-TR"/>
          </a:p>
        </p:txBody>
      </p:sp>
    </p:spTree>
    <p:extLst>
      <p:ext uri="{BB962C8B-B14F-4D97-AF65-F5344CB8AC3E}">
        <p14:creationId xmlns:p14="http://schemas.microsoft.com/office/powerpoint/2010/main" val="20383111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smtClean="0"/>
              <a:t>MT </a:t>
            </a:r>
            <a:r>
              <a:rPr lang="en-US" dirty="0" err="1" smtClean="0"/>
              <a:t>ve</a:t>
            </a:r>
            <a:r>
              <a:rPr lang="en-US" dirty="0" smtClean="0"/>
              <a:t> AMT </a:t>
            </a:r>
            <a:r>
              <a:rPr lang="en-US" dirty="0" err="1" smtClean="0"/>
              <a:t>Yöntemleri</a:t>
            </a:r>
            <a:endParaRPr lang="tr-TR" dirty="0"/>
          </a:p>
        </p:txBody>
      </p:sp>
      <p:sp>
        <p:nvSpPr>
          <p:cNvPr id="3" name="Metin Yer Tutucusu 2"/>
          <p:cNvSpPr>
            <a:spLocks noGrp="1"/>
          </p:cNvSpPr>
          <p:nvPr>
            <p:ph type="body" idx="1"/>
          </p:nvPr>
        </p:nvSpPr>
        <p:spPr/>
        <p:txBody>
          <a:bodyPr/>
          <a:lstStyle/>
          <a:p>
            <a:endParaRPr lang="tr-TR"/>
          </a:p>
        </p:txBody>
      </p:sp>
      <p:sp>
        <p:nvSpPr>
          <p:cNvPr id="4" name="İçerik Yer Tutucusu 3"/>
          <p:cNvSpPr>
            <a:spLocks noGrp="1"/>
          </p:cNvSpPr>
          <p:nvPr>
            <p:ph sz="half" idx="2"/>
          </p:nvPr>
        </p:nvSpPr>
        <p:spPr/>
        <p:txBody>
          <a:bodyPr/>
          <a:lstStyle/>
          <a:p>
            <a:endParaRPr lang="tr-TR"/>
          </a:p>
        </p:txBody>
      </p:sp>
      <p:sp>
        <p:nvSpPr>
          <p:cNvPr id="5" name="Metin Yer Tutucusu 4"/>
          <p:cNvSpPr>
            <a:spLocks noGrp="1"/>
          </p:cNvSpPr>
          <p:nvPr>
            <p:ph type="body" sz="quarter" idx="3"/>
          </p:nvPr>
        </p:nvSpPr>
        <p:spPr/>
        <p:txBody>
          <a:bodyPr/>
          <a:lstStyle/>
          <a:p>
            <a:endParaRPr lang="tr-TR"/>
          </a:p>
        </p:txBody>
      </p:sp>
      <p:sp>
        <p:nvSpPr>
          <p:cNvPr id="6" name="İçerik Yer Tutucusu 5"/>
          <p:cNvSpPr>
            <a:spLocks noGrp="1"/>
          </p:cNvSpPr>
          <p:nvPr>
            <p:ph sz="quarter" idx="4"/>
          </p:nvPr>
        </p:nvSpPr>
        <p:spPr/>
        <p:txBody>
          <a:bodyPr/>
          <a:lstStyle/>
          <a:p>
            <a:endParaRPr lang="tr-TR"/>
          </a:p>
        </p:txBody>
      </p:sp>
    </p:spTree>
    <p:extLst>
      <p:ext uri="{BB962C8B-B14F-4D97-AF65-F5344CB8AC3E}">
        <p14:creationId xmlns:p14="http://schemas.microsoft.com/office/powerpoint/2010/main" val="1677250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tr-TR" smtClean="0">
                <a:latin typeface="Arial" panose="020B0604020202020204" pitchFamily="34" charset="0"/>
              </a:rPr>
              <a:t>MT İŞ PAKETİ</a:t>
            </a:r>
          </a:p>
        </p:txBody>
      </p:sp>
      <p:sp>
        <p:nvSpPr>
          <p:cNvPr id="921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4E987291-90BB-4263-8083-57546E7EBC31}" type="slidenum">
              <a:rPr lang="en-US" altLang="tr-TR">
                <a:latin typeface="Arial" panose="020B0604020202020204" pitchFamily="34" charset="0"/>
              </a:rPr>
              <a:pPr eaLnBrk="1" hangingPunct="1"/>
              <a:t>44</a:t>
            </a:fld>
            <a:endParaRPr lang="en-US" altLang="tr-TR">
              <a:latin typeface="Arial" panose="020B0604020202020204" pitchFamily="34" charset="0"/>
            </a:endParaRPr>
          </a:p>
        </p:txBody>
      </p:sp>
      <p:pic>
        <p:nvPicPr>
          <p:cNvPr id="9220" name="Picture 3" descr="lwsx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2963"/>
            <a:ext cx="9144000" cy="601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221" name="Text Box 4"/>
          <p:cNvSpPr txBox="1">
            <a:spLocks noChangeArrowheads="1"/>
          </p:cNvSpPr>
          <p:nvPr/>
        </p:nvSpPr>
        <p:spPr bwMode="auto">
          <a:xfrm>
            <a:off x="219075" y="15176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sz="2400"/>
              <a:t>Sun</a:t>
            </a:r>
            <a:endParaRPr lang="en-US" altLang="tr-TR" sz="2400"/>
          </a:p>
        </p:txBody>
      </p:sp>
      <p:sp>
        <p:nvSpPr>
          <p:cNvPr id="9222" name="AutoShape 5"/>
          <p:cNvSpPr>
            <a:spLocks noChangeArrowheads="1"/>
          </p:cNvSpPr>
          <p:nvPr/>
        </p:nvSpPr>
        <p:spPr bwMode="auto">
          <a:xfrm rot="-3150549">
            <a:off x="2104231" y="2672557"/>
            <a:ext cx="174625" cy="1512888"/>
          </a:xfrm>
          <a:prstGeom prst="downArrow">
            <a:avLst>
              <a:gd name="adj1" fmla="val 50000"/>
              <a:gd name="adj2" fmla="val 216591"/>
            </a:avLst>
          </a:prstGeom>
          <a:solidFill>
            <a:schemeClr val="bg1"/>
          </a:solidFill>
          <a:ln w="12700">
            <a:solidFill>
              <a:schemeClr val="tx1"/>
            </a:solidFill>
            <a:miter lim="800000"/>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9223" name="AutoShape 6"/>
          <p:cNvSpPr>
            <a:spLocks noChangeArrowheads="1"/>
          </p:cNvSpPr>
          <p:nvPr/>
        </p:nvSpPr>
        <p:spPr bwMode="auto">
          <a:xfrm rot="-3150549">
            <a:off x="2515394" y="2218532"/>
            <a:ext cx="174625" cy="1512887"/>
          </a:xfrm>
          <a:prstGeom prst="downArrow">
            <a:avLst>
              <a:gd name="adj1" fmla="val 50000"/>
              <a:gd name="adj2" fmla="val 216591"/>
            </a:avLst>
          </a:prstGeom>
          <a:solidFill>
            <a:schemeClr val="bg1"/>
          </a:solidFill>
          <a:ln w="12700">
            <a:solidFill>
              <a:schemeClr val="tx1"/>
            </a:solidFill>
            <a:miter lim="800000"/>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9224" name="AutoShape 7"/>
          <p:cNvSpPr>
            <a:spLocks noChangeArrowheads="1"/>
          </p:cNvSpPr>
          <p:nvPr/>
        </p:nvSpPr>
        <p:spPr bwMode="auto">
          <a:xfrm rot="-3150549">
            <a:off x="2948781" y="1724819"/>
            <a:ext cx="174625" cy="1512888"/>
          </a:xfrm>
          <a:prstGeom prst="downArrow">
            <a:avLst>
              <a:gd name="adj1" fmla="val 50000"/>
              <a:gd name="adj2" fmla="val 216591"/>
            </a:avLst>
          </a:prstGeom>
          <a:solidFill>
            <a:schemeClr val="bg1"/>
          </a:solidFill>
          <a:ln w="12700">
            <a:solidFill>
              <a:schemeClr val="tx1"/>
            </a:solidFill>
            <a:miter lim="800000"/>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9225" name="Text Box 8"/>
          <p:cNvSpPr txBox="1">
            <a:spLocks noChangeArrowheads="1"/>
          </p:cNvSpPr>
          <p:nvPr/>
        </p:nvSpPr>
        <p:spPr bwMode="auto">
          <a:xfrm>
            <a:off x="1905000" y="3810000"/>
            <a:ext cx="1652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sz="2400"/>
              <a:t>Solar Wind</a:t>
            </a:r>
            <a:endParaRPr lang="en-US" altLang="tr-TR" sz="2400"/>
          </a:p>
        </p:txBody>
      </p:sp>
      <p:sp>
        <p:nvSpPr>
          <p:cNvPr id="9226" name="Text Box 9"/>
          <p:cNvSpPr txBox="1">
            <a:spLocks noChangeArrowheads="1"/>
          </p:cNvSpPr>
          <p:nvPr/>
        </p:nvSpPr>
        <p:spPr bwMode="auto">
          <a:xfrm>
            <a:off x="982663" y="4872038"/>
            <a:ext cx="3354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ja-JP"/>
              <a:t>Low Frequency: Solar Activities</a:t>
            </a:r>
          </a:p>
          <a:p>
            <a:pPr eaLnBrk="1" hangingPunct="1"/>
            <a:r>
              <a:rPr lang="tr-TR" altLang="ja-JP"/>
              <a:t>1 Hz - 10</a:t>
            </a:r>
            <a:r>
              <a:rPr lang="tr-TR" altLang="ja-JP" baseline="30000"/>
              <a:t>-4</a:t>
            </a:r>
            <a:r>
              <a:rPr lang="tr-TR" altLang="ja-JP"/>
              <a:t> Hz</a:t>
            </a:r>
          </a:p>
        </p:txBody>
      </p:sp>
      <p:sp>
        <p:nvSpPr>
          <p:cNvPr id="9227" name="Text Box 10"/>
          <p:cNvSpPr txBox="1">
            <a:spLocks noChangeArrowheads="1"/>
          </p:cNvSpPr>
          <p:nvPr/>
        </p:nvSpPr>
        <p:spPr bwMode="auto">
          <a:xfrm>
            <a:off x="4500563" y="5221288"/>
            <a:ext cx="1500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ja-JP" sz="1400"/>
              <a:t>Thunderstroms</a:t>
            </a:r>
          </a:p>
        </p:txBody>
      </p:sp>
      <p:sp>
        <p:nvSpPr>
          <p:cNvPr id="9228" name="Text Box 12"/>
          <p:cNvSpPr txBox="1">
            <a:spLocks noChangeArrowheads="1"/>
          </p:cNvSpPr>
          <p:nvPr/>
        </p:nvSpPr>
        <p:spPr bwMode="auto">
          <a:xfrm>
            <a:off x="6858000" y="2000250"/>
            <a:ext cx="1927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ja-JP"/>
              <a:t>High Frequency: </a:t>
            </a:r>
          </a:p>
          <a:p>
            <a:pPr eaLnBrk="1" hangingPunct="1"/>
            <a:r>
              <a:rPr lang="tr-TR" altLang="ja-JP"/>
              <a:t>Thunderstroms</a:t>
            </a:r>
          </a:p>
          <a:p>
            <a:pPr eaLnBrk="1" hangingPunct="1"/>
            <a:r>
              <a:rPr lang="tr-TR" altLang="ja-JP"/>
              <a:t>10 kHz - 1 Hz</a:t>
            </a:r>
          </a:p>
        </p:txBody>
      </p:sp>
      <p:sp>
        <p:nvSpPr>
          <p:cNvPr id="9229" name="Oval 13"/>
          <p:cNvSpPr>
            <a:spLocks noChangeArrowheads="1"/>
          </p:cNvSpPr>
          <p:nvPr/>
        </p:nvSpPr>
        <p:spPr bwMode="auto">
          <a:xfrm rot="240870">
            <a:off x="6591300" y="5013325"/>
            <a:ext cx="422275" cy="96838"/>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9230" name="Line 14"/>
          <p:cNvSpPr>
            <a:spLocks noChangeShapeType="1"/>
          </p:cNvSpPr>
          <p:nvPr/>
        </p:nvSpPr>
        <p:spPr bwMode="auto">
          <a:xfrm flipV="1">
            <a:off x="6657975" y="5013325"/>
            <a:ext cx="290513" cy="1588"/>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tr-TR"/>
          </a:p>
        </p:txBody>
      </p:sp>
      <p:sp>
        <p:nvSpPr>
          <p:cNvPr id="9231" name="AutoShape 15"/>
          <p:cNvSpPr>
            <a:spLocks noChangeArrowheads="1"/>
          </p:cNvSpPr>
          <p:nvPr/>
        </p:nvSpPr>
        <p:spPr bwMode="auto">
          <a:xfrm rot="-2939458">
            <a:off x="6061075" y="5238750"/>
            <a:ext cx="247650" cy="336550"/>
          </a:xfrm>
          <a:prstGeom prst="lightningBol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9232" name="Arc 16"/>
          <p:cNvSpPr>
            <a:spLocks/>
          </p:cNvSpPr>
          <p:nvPr/>
        </p:nvSpPr>
        <p:spPr bwMode="auto">
          <a:xfrm rot="5400000" flipH="1" flipV="1">
            <a:off x="5770563" y="5005388"/>
            <a:ext cx="1112837" cy="630237"/>
          </a:xfrm>
          <a:custGeom>
            <a:avLst/>
            <a:gdLst>
              <a:gd name="T0" fmla="*/ 0 w 41540"/>
              <a:gd name="T1" fmla="*/ 2147483647 h 28682"/>
              <a:gd name="T2" fmla="*/ 2147483647 w 41540"/>
              <a:gd name="T3" fmla="*/ 2147483647 h 28682"/>
              <a:gd name="T4" fmla="*/ 2147483647 w 41540"/>
              <a:gd name="T5" fmla="*/ 2147483647 h 28682"/>
              <a:gd name="T6" fmla="*/ 0 60000 65536"/>
              <a:gd name="T7" fmla="*/ 0 60000 65536"/>
              <a:gd name="T8" fmla="*/ 0 60000 65536"/>
              <a:gd name="T9" fmla="*/ 0 w 41540"/>
              <a:gd name="T10" fmla="*/ 0 h 28682"/>
              <a:gd name="T11" fmla="*/ 41540 w 41540"/>
              <a:gd name="T12" fmla="*/ 28682 h 28682"/>
            </a:gdLst>
            <a:ahLst/>
            <a:cxnLst>
              <a:cxn ang="T6">
                <a:pos x="T0" y="T1"/>
              </a:cxn>
              <a:cxn ang="T7">
                <a:pos x="T2" y="T3"/>
              </a:cxn>
              <a:cxn ang="T8">
                <a:pos x="T4" y="T5"/>
              </a:cxn>
            </a:cxnLst>
            <a:rect l="T9" t="T10" r="T11" b="T12"/>
            <a:pathLst>
              <a:path w="41540" h="28682" fill="none" extrusionOk="0">
                <a:moveTo>
                  <a:pt x="0" y="13296"/>
                </a:moveTo>
                <a:cubicBezTo>
                  <a:pt x="3352" y="5244"/>
                  <a:pt x="11218" y="-1"/>
                  <a:pt x="19940" y="0"/>
                </a:cubicBezTo>
                <a:cubicBezTo>
                  <a:pt x="31869" y="0"/>
                  <a:pt x="41540" y="9670"/>
                  <a:pt x="41540" y="21600"/>
                </a:cubicBezTo>
                <a:cubicBezTo>
                  <a:pt x="41540" y="24010"/>
                  <a:pt x="41136" y="26404"/>
                  <a:pt x="40346" y="28682"/>
                </a:cubicBezTo>
              </a:path>
              <a:path w="41540" h="28682" stroke="0" extrusionOk="0">
                <a:moveTo>
                  <a:pt x="0" y="13296"/>
                </a:moveTo>
                <a:cubicBezTo>
                  <a:pt x="3352" y="5244"/>
                  <a:pt x="11218" y="-1"/>
                  <a:pt x="19940" y="0"/>
                </a:cubicBezTo>
                <a:cubicBezTo>
                  <a:pt x="31869" y="0"/>
                  <a:pt x="41540" y="9670"/>
                  <a:pt x="41540" y="21600"/>
                </a:cubicBezTo>
                <a:cubicBezTo>
                  <a:pt x="41540" y="24010"/>
                  <a:pt x="41136" y="26404"/>
                  <a:pt x="40346" y="28682"/>
                </a:cubicBezTo>
                <a:lnTo>
                  <a:pt x="19940" y="21600"/>
                </a:lnTo>
                <a:close/>
              </a:path>
            </a:pathLst>
          </a:custGeom>
          <a:noFill/>
          <a:ln w="254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9233" name="Line 17"/>
          <p:cNvSpPr>
            <a:spLocks noChangeShapeType="1"/>
          </p:cNvSpPr>
          <p:nvPr/>
        </p:nvSpPr>
        <p:spPr bwMode="auto">
          <a:xfrm flipH="1">
            <a:off x="6083300" y="5472113"/>
            <a:ext cx="360363" cy="115887"/>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tr-TR"/>
          </a:p>
        </p:txBody>
      </p:sp>
      <p:sp>
        <p:nvSpPr>
          <p:cNvPr id="9234" name="Line 18"/>
          <p:cNvSpPr>
            <a:spLocks noChangeShapeType="1"/>
          </p:cNvSpPr>
          <p:nvPr/>
        </p:nvSpPr>
        <p:spPr bwMode="auto">
          <a:xfrm flipH="1" flipV="1">
            <a:off x="6011863" y="5140325"/>
            <a:ext cx="358775" cy="231775"/>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tr-TR"/>
          </a:p>
        </p:txBody>
      </p:sp>
      <p:sp>
        <p:nvSpPr>
          <p:cNvPr id="9235" name="Line 19"/>
          <p:cNvSpPr>
            <a:spLocks noChangeShapeType="1"/>
          </p:cNvSpPr>
          <p:nvPr/>
        </p:nvSpPr>
        <p:spPr bwMode="auto">
          <a:xfrm>
            <a:off x="6083300" y="5602288"/>
            <a:ext cx="360363" cy="58737"/>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tr-TR"/>
          </a:p>
        </p:txBody>
      </p:sp>
      <p:sp>
        <p:nvSpPr>
          <p:cNvPr id="9236" name="Line 20"/>
          <p:cNvSpPr>
            <a:spLocks noChangeShapeType="1"/>
          </p:cNvSpPr>
          <p:nvPr/>
        </p:nvSpPr>
        <p:spPr bwMode="auto">
          <a:xfrm flipV="1">
            <a:off x="6084888" y="5157788"/>
            <a:ext cx="431800" cy="14287"/>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tr-TR"/>
          </a:p>
        </p:txBody>
      </p:sp>
      <p:sp>
        <p:nvSpPr>
          <p:cNvPr id="9237" name="Text Box 21"/>
          <p:cNvSpPr txBox="1">
            <a:spLocks noChangeArrowheads="1"/>
          </p:cNvSpPr>
          <p:nvPr/>
        </p:nvSpPr>
        <p:spPr bwMode="auto">
          <a:xfrm>
            <a:off x="4500563" y="4000500"/>
            <a:ext cx="4452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ja-JP" sz="1400"/>
              <a:t>Electrical activities in Magnetosphere and Ionosphere </a:t>
            </a:r>
          </a:p>
        </p:txBody>
      </p:sp>
      <p:sp>
        <p:nvSpPr>
          <p:cNvPr id="9238" name="Oval 22"/>
          <p:cNvSpPr>
            <a:spLocks noChangeArrowheads="1"/>
          </p:cNvSpPr>
          <p:nvPr/>
        </p:nvSpPr>
        <p:spPr bwMode="auto">
          <a:xfrm>
            <a:off x="6234113" y="4365625"/>
            <a:ext cx="858837" cy="174625"/>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9239" name="Line 23"/>
          <p:cNvSpPr>
            <a:spLocks noChangeShapeType="1"/>
          </p:cNvSpPr>
          <p:nvPr/>
        </p:nvSpPr>
        <p:spPr bwMode="auto">
          <a:xfrm rot="-1520912">
            <a:off x="6443663" y="4437063"/>
            <a:ext cx="449262" cy="179387"/>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tr-TR"/>
          </a:p>
        </p:txBody>
      </p:sp>
      <p:sp>
        <p:nvSpPr>
          <p:cNvPr id="9240" name="Text Box 24"/>
          <p:cNvSpPr txBox="1">
            <a:spLocks noChangeArrowheads="1"/>
          </p:cNvSpPr>
          <p:nvPr/>
        </p:nvSpPr>
        <p:spPr bwMode="auto">
          <a:xfrm>
            <a:off x="4214813" y="981075"/>
            <a:ext cx="47148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buFontTx/>
              <a:buChar char="•"/>
            </a:pPr>
            <a:r>
              <a:rPr lang="tr-TR" altLang="ja-JP"/>
              <a:t> Measurements: time-varing </a:t>
            </a:r>
            <a:r>
              <a:rPr lang="tr-TR" altLang="ja-JP">
                <a:ea typeface="MS PGothic" panose="020B0600070205080204" pitchFamily="34" charset="-128"/>
              </a:rPr>
              <a:t>E and</a:t>
            </a:r>
            <a:r>
              <a:rPr lang="tr-TR" altLang="ja-JP"/>
              <a:t> </a:t>
            </a:r>
            <a:r>
              <a:rPr lang="tr-TR" altLang="ja-JP">
                <a:ea typeface="MS PGothic" panose="020B0600070205080204" pitchFamily="34" charset="-128"/>
              </a:rPr>
              <a:t>H fields</a:t>
            </a:r>
            <a:r>
              <a:rPr lang="tr-TR" altLang="ja-JP"/>
              <a:t> </a:t>
            </a:r>
            <a:r>
              <a:rPr lang="tr-TR" altLang="ja-JP">
                <a:ea typeface="MS PGothic" panose="020B0600070205080204" pitchFamily="34" charset="-128"/>
              </a:rPr>
              <a:t>(e</a:t>
            </a:r>
            <a:r>
              <a:rPr lang="tr-TR" altLang="ja-JP" sz="2400" baseline="30000"/>
              <a:t>iωμ</a:t>
            </a:r>
            <a:r>
              <a:rPr lang="tr-TR" altLang="ja-JP" sz="2400"/>
              <a:t>)</a:t>
            </a:r>
            <a:endParaRPr lang="tr-TR" altLang="ja-JP"/>
          </a:p>
        </p:txBody>
      </p:sp>
      <p:sp>
        <p:nvSpPr>
          <p:cNvPr id="9241" name="Freeform 25"/>
          <p:cNvSpPr>
            <a:spLocks/>
          </p:cNvSpPr>
          <p:nvPr/>
        </p:nvSpPr>
        <p:spPr bwMode="auto">
          <a:xfrm>
            <a:off x="6372225" y="5013325"/>
            <a:ext cx="647700" cy="815975"/>
          </a:xfrm>
          <a:custGeom>
            <a:avLst/>
            <a:gdLst>
              <a:gd name="T0" fmla="*/ 2147483647 w 408"/>
              <a:gd name="T1" fmla="*/ 2147483647 h 514"/>
              <a:gd name="T2" fmla="*/ 2147483647 w 408"/>
              <a:gd name="T3" fmla="*/ 2147483647 h 514"/>
              <a:gd name="T4" fmla="*/ 0 w 408"/>
              <a:gd name="T5" fmla="*/ 2147483647 h 514"/>
              <a:gd name="T6" fmla="*/ 2147483647 w 408"/>
              <a:gd name="T7" fmla="*/ 2147483647 h 514"/>
              <a:gd name="T8" fmla="*/ 2147483647 w 408"/>
              <a:gd name="T9" fmla="*/ 2147483647 h 514"/>
              <a:gd name="T10" fmla="*/ 2147483647 w 408"/>
              <a:gd name="T11" fmla="*/ 2147483647 h 514"/>
              <a:gd name="T12" fmla="*/ 2147483647 w 408"/>
              <a:gd name="T13" fmla="*/ 2147483647 h 514"/>
              <a:gd name="T14" fmla="*/ 0 60000 65536"/>
              <a:gd name="T15" fmla="*/ 0 60000 65536"/>
              <a:gd name="T16" fmla="*/ 0 60000 65536"/>
              <a:gd name="T17" fmla="*/ 0 60000 65536"/>
              <a:gd name="T18" fmla="*/ 0 60000 65536"/>
              <a:gd name="T19" fmla="*/ 0 60000 65536"/>
              <a:gd name="T20" fmla="*/ 0 60000 65536"/>
              <a:gd name="T21" fmla="*/ 0 w 408"/>
              <a:gd name="T22" fmla="*/ 0 h 514"/>
              <a:gd name="T23" fmla="*/ 408 w 408"/>
              <a:gd name="T24" fmla="*/ 514 h 5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8" h="514">
                <a:moveTo>
                  <a:pt x="136" y="514"/>
                </a:moveTo>
                <a:cubicBezTo>
                  <a:pt x="102" y="488"/>
                  <a:pt x="68" y="462"/>
                  <a:pt x="45" y="424"/>
                </a:cubicBezTo>
                <a:cubicBezTo>
                  <a:pt x="22" y="386"/>
                  <a:pt x="0" y="340"/>
                  <a:pt x="0" y="287"/>
                </a:cubicBezTo>
                <a:cubicBezTo>
                  <a:pt x="0" y="234"/>
                  <a:pt x="15" y="151"/>
                  <a:pt x="45" y="106"/>
                </a:cubicBezTo>
                <a:cubicBezTo>
                  <a:pt x="75" y="61"/>
                  <a:pt x="128" y="30"/>
                  <a:pt x="181" y="15"/>
                </a:cubicBezTo>
                <a:cubicBezTo>
                  <a:pt x="234" y="0"/>
                  <a:pt x="325" y="15"/>
                  <a:pt x="363" y="15"/>
                </a:cubicBezTo>
                <a:cubicBezTo>
                  <a:pt x="401" y="15"/>
                  <a:pt x="404" y="15"/>
                  <a:pt x="408" y="15"/>
                </a:cubicBezTo>
              </a:path>
            </a:pathLst>
          </a:custGeom>
          <a:noFill/>
          <a:ln w="254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pic>
        <p:nvPicPr>
          <p:cNvPr id="9242" name="Picture 26" descr="lightni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75" y="1963738"/>
            <a:ext cx="96043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3" name="Picture 27" descr="alberta-aurora1-oct7-2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800600"/>
            <a:ext cx="7318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1"/>
          <p:cNvSpPr txBox="1">
            <a:spLocks/>
          </p:cNvSpPr>
          <p:nvPr/>
        </p:nvSpPr>
        <p:spPr bwMode="auto">
          <a:xfrm>
            <a:off x="214313" y="142875"/>
            <a:ext cx="6429375" cy="642938"/>
          </a:xfrm>
          <a:prstGeom prst="rect">
            <a:avLst/>
          </a:prstGeom>
          <a:noFill/>
          <a:ln w="9525">
            <a:noFill/>
            <a:miter lim="800000"/>
            <a:headEnd/>
            <a:tailEnd/>
          </a:ln>
          <a:effectLst/>
        </p:spPr>
        <p:txBody>
          <a:bodyPr anchor="ctr"/>
          <a:lstStyle/>
          <a:p>
            <a:pPr algn="ctr" eaLnBrk="0" hangingPunct="0">
              <a:defRPr/>
            </a:pPr>
            <a:r>
              <a:rPr lang="tr-TR" sz="2000" b="1" kern="0" dirty="0">
                <a:solidFill>
                  <a:schemeClr val="tx2"/>
                </a:solidFill>
                <a:effectLst>
                  <a:outerShdw blurRad="38100" dist="38100" dir="2700000" algn="tl">
                    <a:srgbClr val="000000"/>
                  </a:outerShdw>
                </a:effectLst>
              </a:rPr>
              <a:t>MAGNETOTELLURIC Method:</a:t>
            </a:r>
          </a:p>
          <a:p>
            <a:pPr algn="ctr" eaLnBrk="0" hangingPunct="0">
              <a:defRPr/>
            </a:pPr>
            <a:r>
              <a:rPr lang="tr-TR" sz="2000" kern="0" dirty="0">
                <a:solidFill>
                  <a:schemeClr val="tx2"/>
                </a:solidFill>
                <a:effectLst>
                  <a:outerShdw blurRad="38100" dist="38100" dir="2700000" algn="tl">
                    <a:srgbClr val="000000"/>
                  </a:outerShdw>
                </a:effectLst>
                <a:latin typeface="+mj-lt"/>
                <a:ea typeface="+mj-ea"/>
                <a:cs typeface="+mj-cs"/>
              </a:rPr>
              <a:t>What is source in Magnetotelluric (MT) Method?</a:t>
            </a:r>
          </a:p>
        </p:txBody>
      </p:sp>
    </p:spTree>
    <p:extLst>
      <p:ext uri="{BB962C8B-B14F-4D97-AF65-F5344CB8AC3E}">
        <p14:creationId xmlns:p14="http://schemas.microsoft.com/office/powerpoint/2010/main" val="15927059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5B001D70-67AF-4545-82B2-33F2CFBA03A6}" type="slidenum">
              <a:rPr lang="tr-TR" altLang="tr-TR">
                <a:latin typeface="Arial" panose="020B0604020202020204" pitchFamily="34" charset="0"/>
              </a:rPr>
              <a:pPr eaLnBrk="1" hangingPunct="1"/>
              <a:t>45</a:t>
            </a:fld>
            <a:endParaRPr lang="tr-TR" altLang="tr-TR">
              <a:latin typeface="Arial" panose="020B0604020202020204" pitchFamily="34" charset="0"/>
            </a:endParaRPr>
          </a:p>
        </p:txBody>
      </p:sp>
      <p:sp>
        <p:nvSpPr>
          <p:cNvPr id="26626" name="Rectangle 2"/>
          <p:cNvSpPr>
            <a:spLocks noGrp="1" noRot="1" noChangeArrowheads="1"/>
          </p:cNvSpPr>
          <p:nvPr>
            <p:ph type="title"/>
          </p:nvPr>
        </p:nvSpPr>
        <p:spPr>
          <a:xfrm>
            <a:off x="323850" y="476250"/>
            <a:ext cx="8208963" cy="681038"/>
          </a:xfrm>
        </p:spPr>
        <p:txBody>
          <a:bodyPr>
            <a:normAutofit fontScale="90000"/>
          </a:bodyPr>
          <a:lstStyle/>
          <a:p>
            <a:pPr lvl="1" eaLnBrk="1" hangingPunct="1">
              <a:defRPr/>
            </a:pPr>
            <a:r>
              <a:rPr lang="tr-TR" sz="2000" b="1" dirty="0" smtClean="0"/>
              <a:t>MAGNETOTELLURIC Method: </a:t>
            </a:r>
            <a:r>
              <a:rPr lang="tr-TR" sz="2000" dirty="0" smtClean="0"/>
              <a:t>What is measured fields ?</a:t>
            </a:r>
            <a:br>
              <a:rPr lang="tr-TR" sz="2000" dirty="0" smtClean="0"/>
            </a:br>
            <a:r>
              <a:rPr lang="tr-TR" sz="2000" dirty="0" smtClean="0"/>
              <a:t>It uses regional time-varying electromagnetic field of the earth.</a:t>
            </a:r>
          </a:p>
        </p:txBody>
      </p:sp>
      <p:grpSp>
        <p:nvGrpSpPr>
          <p:cNvPr id="10244" name="Group 7"/>
          <p:cNvGrpSpPr>
            <a:grpSpLocks/>
          </p:cNvGrpSpPr>
          <p:nvPr/>
        </p:nvGrpSpPr>
        <p:grpSpPr bwMode="auto">
          <a:xfrm>
            <a:off x="571500" y="1268413"/>
            <a:ext cx="7581900" cy="5030787"/>
            <a:chOff x="750" y="1423"/>
            <a:chExt cx="4612" cy="2082"/>
          </a:xfrm>
        </p:grpSpPr>
        <p:sp>
          <p:nvSpPr>
            <p:cNvPr id="9226" name="Rectangle 8"/>
            <p:cNvSpPr>
              <a:spLocks noChangeArrowheads="1"/>
            </p:cNvSpPr>
            <p:nvPr/>
          </p:nvSpPr>
          <p:spPr bwMode="auto">
            <a:xfrm>
              <a:off x="750" y="1430"/>
              <a:ext cx="4607" cy="2008"/>
            </a:xfrm>
            <a:prstGeom prst="rect">
              <a:avLst/>
            </a:prstGeom>
            <a:solidFill>
              <a:schemeClr val="accent2">
                <a:lumMod val="60000"/>
                <a:lumOff val="40000"/>
              </a:schemeClr>
            </a:solidFill>
            <a:ln w="12700">
              <a:solidFill>
                <a:schemeClr val="bg2"/>
              </a:solidFill>
              <a:miter lim="800000"/>
              <a:headEnd/>
              <a:tailEnd/>
            </a:ln>
          </p:spPr>
          <p:txBody>
            <a:bodyPr wrap="none" anchor="ctr"/>
            <a:lstStyle/>
            <a:p>
              <a:pPr>
                <a:defRPr/>
              </a:pPr>
              <a:endParaRPr lang="tr-TR"/>
            </a:p>
          </p:txBody>
        </p:sp>
        <p:sp>
          <p:nvSpPr>
            <p:cNvPr id="10258" name="Rectangle 9"/>
            <p:cNvSpPr>
              <a:spLocks noChangeArrowheads="1"/>
            </p:cNvSpPr>
            <p:nvPr/>
          </p:nvSpPr>
          <p:spPr bwMode="auto">
            <a:xfrm rot="9180000">
              <a:off x="2038" y="2410"/>
              <a:ext cx="399" cy="40"/>
            </a:xfrm>
            <a:prstGeom prst="rect">
              <a:avLst/>
            </a:prstGeom>
            <a:solidFill>
              <a:schemeClr val="accent1"/>
            </a:solidFill>
            <a:ln w="12700">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59" name="Rectangle 10"/>
            <p:cNvSpPr>
              <a:spLocks noChangeArrowheads="1"/>
            </p:cNvSpPr>
            <p:nvPr/>
          </p:nvSpPr>
          <p:spPr bwMode="auto">
            <a:xfrm rot="2220000">
              <a:off x="2255" y="2148"/>
              <a:ext cx="378" cy="26"/>
            </a:xfrm>
            <a:prstGeom prst="rect">
              <a:avLst/>
            </a:prstGeom>
            <a:solidFill>
              <a:schemeClr val="accent1"/>
            </a:solidFill>
            <a:ln w="12700">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60" name="AutoShape 11"/>
            <p:cNvSpPr>
              <a:spLocks noChangeArrowheads="1"/>
            </p:cNvSpPr>
            <p:nvPr/>
          </p:nvSpPr>
          <p:spPr bwMode="auto">
            <a:xfrm>
              <a:off x="1828" y="2980"/>
              <a:ext cx="280" cy="136"/>
            </a:xfrm>
            <a:prstGeom prst="cube">
              <a:avLst>
                <a:gd name="adj" fmla="val 24995"/>
              </a:avLst>
            </a:prstGeom>
            <a:solidFill>
              <a:srgbClr val="FF3300"/>
            </a:solidFill>
            <a:ln w="12700">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61" name="Rectangle 12"/>
            <p:cNvSpPr>
              <a:spLocks noChangeArrowheads="1"/>
            </p:cNvSpPr>
            <p:nvPr/>
          </p:nvSpPr>
          <p:spPr bwMode="auto">
            <a:xfrm>
              <a:off x="880" y="1992"/>
              <a:ext cx="1043"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tr-TR" altLang="tr-TR" sz="1400" b="1">
                  <a:solidFill>
                    <a:srgbClr val="FFFF66"/>
                  </a:solidFill>
                  <a:latin typeface="Arial" panose="020B0604020202020204" pitchFamily="34" charset="0"/>
                </a:rPr>
                <a:t>Coils for H-field measurements:</a:t>
              </a:r>
            </a:p>
            <a:p>
              <a:r>
                <a:rPr lang="en-US" altLang="tr-TR" sz="1400" b="1">
                  <a:solidFill>
                    <a:srgbClr val="FFFF66"/>
                  </a:solidFill>
                  <a:latin typeface="Arial" panose="020B0604020202020204" pitchFamily="34" charset="0"/>
                </a:rPr>
                <a:t> Hx Hy Hz</a:t>
              </a:r>
            </a:p>
          </p:txBody>
        </p:sp>
        <p:sp>
          <p:nvSpPr>
            <p:cNvPr id="10262" name="Line 13"/>
            <p:cNvSpPr>
              <a:spLocks noChangeShapeType="1"/>
            </p:cNvSpPr>
            <p:nvPr/>
          </p:nvSpPr>
          <p:spPr bwMode="auto">
            <a:xfrm flipV="1">
              <a:off x="2064" y="1900"/>
              <a:ext cx="1440" cy="718"/>
            </a:xfrm>
            <a:prstGeom prst="line">
              <a:avLst/>
            </a:prstGeom>
            <a:noFill/>
            <a:ln w="254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tr-TR"/>
            </a:p>
          </p:txBody>
        </p:sp>
        <p:sp>
          <p:nvSpPr>
            <p:cNvPr id="10263" name="Line 14"/>
            <p:cNvSpPr>
              <a:spLocks noChangeShapeType="1"/>
            </p:cNvSpPr>
            <p:nvPr/>
          </p:nvSpPr>
          <p:spPr bwMode="auto">
            <a:xfrm flipH="1" flipV="1">
              <a:off x="2200" y="1842"/>
              <a:ext cx="1322" cy="894"/>
            </a:xfrm>
            <a:prstGeom prst="line">
              <a:avLst/>
            </a:prstGeom>
            <a:noFill/>
            <a:ln w="254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tr-TR"/>
            </a:p>
          </p:txBody>
        </p:sp>
        <p:sp>
          <p:nvSpPr>
            <p:cNvPr id="10264" name="Rectangle 15"/>
            <p:cNvSpPr>
              <a:spLocks noChangeArrowheads="1"/>
            </p:cNvSpPr>
            <p:nvPr/>
          </p:nvSpPr>
          <p:spPr bwMode="auto">
            <a:xfrm>
              <a:off x="2792" y="1548"/>
              <a:ext cx="1173"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tr-TR" altLang="tr-TR" sz="1400" b="1">
                  <a:solidFill>
                    <a:srgbClr val="FFFF66"/>
                  </a:solidFill>
                  <a:latin typeface="Arial" panose="020B0604020202020204" pitchFamily="34" charset="0"/>
                </a:rPr>
                <a:t>Porous pots for E-field measurements: Ex and Ey</a:t>
              </a:r>
              <a:endParaRPr lang="en-US" altLang="tr-TR" sz="1400" b="1">
                <a:solidFill>
                  <a:srgbClr val="FFFF66"/>
                </a:solidFill>
                <a:latin typeface="Arial" panose="020B0604020202020204" pitchFamily="34" charset="0"/>
              </a:endParaRPr>
            </a:p>
          </p:txBody>
        </p:sp>
        <p:sp>
          <p:nvSpPr>
            <p:cNvPr id="10265" name="Rectangle 17"/>
            <p:cNvSpPr>
              <a:spLocks noChangeArrowheads="1"/>
            </p:cNvSpPr>
            <p:nvPr/>
          </p:nvSpPr>
          <p:spPr bwMode="auto">
            <a:xfrm rot="5460000">
              <a:off x="1939" y="2129"/>
              <a:ext cx="279" cy="64"/>
            </a:xfrm>
            <a:prstGeom prst="rect">
              <a:avLst/>
            </a:prstGeom>
            <a:solidFill>
              <a:schemeClr val="accent1"/>
            </a:solidFill>
            <a:ln w="12700">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66" name="AutoShape 18"/>
            <p:cNvSpPr>
              <a:spLocks noChangeArrowheads="1"/>
            </p:cNvSpPr>
            <p:nvPr/>
          </p:nvSpPr>
          <p:spPr bwMode="auto">
            <a:xfrm>
              <a:off x="1338" y="3294"/>
              <a:ext cx="280" cy="136"/>
            </a:xfrm>
            <a:prstGeom prst="cube">
              <a:avLst>
                <a:gd name="adj" fmla="val 24995"/>
              </a:avLst>
            </a:prstGeom>
            <a:solidFill>
              <a:srgbClr val="CBCBCB"/>
            </a:solidFill>
            <a:ln w="12700">
              <a:solidFill>
                <a:schemeClr val="bg2"/>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67" name="Freeform 19"/>
            <p:cNvSpPr>
              <a:spLocks/>
            </p:cNvSpPr>
            <p:nvPr/>
          </p:nvSpPr>
          <p:spPr bwMode="auto">
            <a:xfrm>
              <a:off x="2064" y="2256"/>
              <a:ext cx="721" cy="769"/>
            </a:xfrm>
            <a:custGeom>
              <a:avLst/>
              <a:gdLst>
                <a:gd name="T0" fmla="*/ 720 w 721"/>
                <a:gd name="T1" fmla="*/ 0 h 769"/>
                <a:gd name="T2" fmla="*/ 661 w 721"/>
                <a:gd name="T3" fmla="*/ 59 h 769"/>
                <a:gd name="T4" fmla="*/ 616 w 721"/>
                <a:gd name="T5" fmla="*/ 113 h 769"/>
                <a:gd name="T6" fmla="*/ 571 w 721"/>
                <a:gd name="T7" fmla="*/ 186 h 769"/>
                <a:gd name="T8" fmla="*/ 552 w 721"/>
                <a:gd name="T9" fmla="*/ 231 h 769"/>
                <a:gd name="T10" fmla="*/ 534 w 721"/>
                <a:gd name="T11" fmla="*/ 286 h 769"/>
                <a:gd name="T12" fmla="*/ 525 w 721"/>
                <a:gd name="T13" fmla="*/ 331 h 769"/>
                <a:gd name="T14" fmla="*/ 516 w 721"/>
                <a:gd name="T15" fmla="*/ 377 h 769"/>
                <a:gd name="T16" fmla="*/ 489 w 721"/>
                <a:gd name="T17" fmla="*/ 395 h 769"/>
                <a:gd name="T18" fmla="*/ 480 w 721"/>
                <a:gd name="T19" fmla="*/ 431 h 769"/>
                <a:gd name="T20" fmla="*/ 443 w 721"/>
                <a:gd name="T21" fmla="*/ 449 h 769"/>
                <a:gd name="T22" fmla="*/ 389 w 721"/>
                <a:gd name="T23" fmla="*/ 504 h 769"/>
                <a:gd name="T24" fmla="*/ 343 w 721"/>
                <a:gd name="T25" fmla="*/ 549 h 769"/>
                <a:gd name="T26" fmla="*/ 144 w 721"/>
                <a:gd name="T27" fmla="*/ 672 h 769"/>
                <a:gd name="T28" fmla="*/ 107 w 721"/>
                <a:gd name="T29" fmla="*/ 713 h 769"/>
                <a:gd name="T30" fmla="*/ 0 w 721"/>
                <a:gd name="T31" fmla="*/ 768 h 769"/>
                <a:gd name="T32" fmla="*/ 48 w 721"/>
                <a:gd name="T33" fmla="*/ 768 h 769"/>
                <a:gd name="T34" fmla="*/ 25 w 721"/>
                <a:gd name="T35" fmla="*/ 758 h 7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1"/>
                <a:gd name="T55" fmla="*/ 0 h 769"/>
                <a:gd name="T56" fmla="*/ 721 w 721"/>
                <a:gd name="T57" fmla="*/ 769 h 7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1" h="769">
                  <a:moveTo>
                    <a:pt x="720" y="0"/>
                  </a:moveTo>
                  <a:lnTo>
                    <a:pt x="661" y="59"/>
                  </a:lnTo>
                  <a:lnTo>
                    <a:pt x="616" y="113"/>
                  </a:lnTo>
                  <a:lnTo>
                    <a:pt x="571" y="186"/>
                  </a:lnTo>
                  <a:lnTo>
                    <a:pt x="552" y="231"/>
                  </a:lnTo>
                  <a:lnTo>
                    <a:pt x="534" y="286"/>
                  </a:lnTo>
                  <a:lnTo>
                    <a:pt x="525" y="331"/>
                  </a:lnTo>
                  <a:lnTo>
                    <a:pt x="516" y="377"/>
                  </a:lnTo>
                  <a:lnTo>
                    <a:pt x="489" y="395"/>
                  </a:lnTo>
                  <a:lnTo>
                    <a:pt x="480" y="431"/>
                  </a:lnTo>
                  <a:lnTo>
                    <a:pt x="443" y="449"/>
                  </a:lnTo>
                  <a:lnTo>
                    <a:pt x="389" y="504"/>
                  </a:lnTo>
                  <a:lnTo>
                    <a:pt x="343" y="549"/>
                  </a:lnTo>
                  <a:lnTo>
                    <a:pt x="144" y="672"/>
                  </a:lnTo>
                  <a:lnTo>
                    <a:pt x="107" y="713"/>
                  </a:lnTo>
                  <a:lnTo>
                    <a:pt x="0" y="768"/>
                  </a:lnTo>
                  <a:lnTo>
                    <a:pt x="48" y="768"/>
                  </a:lnTo>
                  <a:lnTo>
                    <a:pt x="25" y="758"/>
                  </a:lnTo>
                </a:path>
              </a:pathLst>
            </a:custGeom>
            <a:noFill/>
            <a:ln w="12700" cap="rnd">
              <a:solidFill>
                <a:srgbClr val="CBCBCB"/>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68" name="Freeform 20"/>
            <p:cNvSpPr>
              <a:spLocks/>
            </p:cNvSpPr>
            <p:nvPr/>
          </p:nvSpPr>
          <p:spPr bwMode="auto">
            <a:xfrm>
              <a:off x="2112" y="2256"/>
              <a:ext cx="625" cy="769"/>
            </a:xfrm>
            <a:custGeom>
              <a:avLst/>
              <a:gdLst>
                <a:gd name="T0" fmla="*/ 0 w 625"/>
                <a:gd name="T1" fmla="*/ 768 h 769"/>
                <a:gd name="T2" fmla="*/ 68 w 625"/>
                <a:gd name="T3" fmla="*/ 749 h 769"/>
                <a:gd name="T4" fmla="*/ 123 w 625"/>
                <a:gd name="T5" fmla="*/ 740 h 769"/>
                <a:gd name="T6" fmla="*/ 150 w 625"/>
                <a:gd name="T7" fmla="*/ 713 h 769"/>
                <a:gd name="T8" fmla="*/ 177 w 625"/>
                <a:gd name="T9" fmla="*/ 704 h 769"/>
                <a:gd name="T10" fmla="*/ 204 w 625"/>
                <a:gd name="T11" fmla="*/ 704 h 769"/>
                <a:gd name="T12" fmla="*/ 250 w 625"/>
                <a:gd name="T13" fmla="*/ 686 h 769"/>
                <a:gd name="T14" fmla="*/ 295 w 625"/>
                <a:gd name="T15" fmla="*/ 686 h 769"/>
                <a:gd name="T16" fmla="*/ 304 w 625"/>
                <a:gd name="T17" fmla="*/ 667 h 769"/>
                <a:gd name="T18" fmla="*/ 350 w 625"/>
                <a:gd name="T19" fmla="*/ 667 h 769"/>
                <a:gd name="T20" fmla="*/ 395 w 625"/>
                <a:gd name="T21" fmla="*/ 631 h 769"/>
                <a:gd name="T22" fmla="*/ 450 w 625"/>
                <a:gd name="T23" fmla="*/ 613 h 769"/>
                <a:gd name="T24" fmla="*/ 477 w 625"/>
                <a:gd name="T25" fmla="*/ 586 h 769"/>
                <a:gd name="T26" fmla="*/ 486 w 625"/>
                <a:gd name="T27" fmla="*/ 567 h 769"/>
                <a:gd name="T28" fmla="*/ 504 w 625"/>
                <a:gd name="T29" fmla="*/ 540 h 769"/>
                <a:gd name="T30" fmla="*/ 504 w 625"/>
                <a:gd name="T31" fmla="*/ 513 h 769"/>
                <a:gd name="T32" fmla="*/ 513 w 625"/>
                <a:gd name="T33" fmla="*/ 486 h 769"/>
                <a:gd name="T34" fmla="*/ 624 w 625"/>
                <a:gd name="T35" fmla="*/ 0 h 769"/>
                <a:gd name="T36" fmla="*/ 613 w 625"/>
                <a:gd name="T37" fmla="*/ 22 h 769"/>
                <a:gd name="T38" fmla="*/ 624 w 625"/>
                <a:gd name="T39" fmla="*/ 0 h 7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5"/>
                <a:gd name="T61" fmla="*/ 0 h 769"/>
                <a:gd name="T62" fmla="*/ 625 w 625"/>
                <a:gd name="T63" fmla="*/ 769 h 7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5" h="769">
                  <a:moveTo>
                    <a:pt x="0" y="768"/>
                  </a:moveTo>
                  <a:lnTo>
                    <a:pt x="68" y="749"/>
                  </a:lnTo>
                  <a:lnTo>
                    <a:pt x="123" y="740"/>
                  </a:lnTo>
                  <a:lnTo>
                    <a:pt x="150" y="713"/>
                  </a:lnTo>
                  <a:lnTo>
                    <a:pt x="177" y="704"/>
                  </a:lnTo>
                  <a:lnTo>
                    <a:pt x="204" y="704"/>
                  </a:lnTo>
                  <a:lnTo>
                    <a:pt x="250" y="686"/>
                  </a:lnTo>
                  <a:lnTo>
                    <a:pt x="295" y="686"/>
                  </a:lnTo>
                  <a:lnTo>
                    <a:pt x="304" y="667"/>
                  </a:lnTo>
                  <a:lnTo>
                    <a:pt x="350" y="667"/>
                  </a:lnTo>
                  <a:lnTo>
                    <a:pt x="395" y="631"/>
                  </a:lnTo>
                  <a:lnTo>
                    <a:pt x="450" y="613"/>
                  </a:lnTo>
                  <a:lnTo>
                    <a:pt x="477" y="586"/>
                  </a:lnTo>
                  <a:lnTo>
                    <a:pt x="486" y="567"/>
                  </a:lnTo>
                  <a:lnTo>
                    <a:pt x="504" y="540"/>
                  </a:lnTo>
                  <a:lnTo>
                    <a:pt x="504" y="513"/>
                  </a:lnTo>
                  <a:lnTo>
                    <a:pt x="513" y="486"/>
                  </a:lnTo>
                  <a:lnTo>
                    <a:pt x="624" y="0"/>
                  </a:lnTo>
                  <a:lnTo>
                    <a:pt x="613" y="22"/>
                  </a:lnTo>
                  <a:lnTo>
                    <a:pt x="624" y="0"/>
                  </a:lnTo>
                </a:path>
              </a:pathLst>
            </a:custGeom>
            <a:noFill/>
            <a:ln w="12700" cap="rnd">
              <a:solidFill>
                <a:srgbClr val="CBCBCB"/>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69" name="Rectangle 21"/>
            <p:cNvSpPr>
              <a:spLocks noChangeArrowheads="1"/>
            </p:cNvSpPr>
            <p:nvPr/>
          </p:nvSpPr>
          <p:spPr bwMode="auto">
            <a:xfrm>
              <a:off x="839" y="3158"/>
              <a:ext cx="49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tr-TR" altLang="tr-TR" sz="1400" b="1">
                  <a:latin typeface="Arial" panose="020B0604020202020204" pitchFamily="34" charset="0"/>
                </a:rPr>
                <a:t>LapTop</a:t>
              </a:r>
              <a:endParaRPr lang="en-US" altLang="tr-TR" sz="1400" b="1">
                <a:latin typeface="Arial" panose="020B0604020202020204" pitchFamily="34" charset="0"/>
              </a:endParaRPr>
            </a:p>
          </p:txBody>
        </p:sp>
        <p:sp>
          <p:nvSpPr>
            <p:cNvPr id="10270" name="Freeform 22"/>
            <p:cNvSpPr>
              <a:spLocks/>
            </p:cNvSpPr>
            <p:nvPr/>
          </p:nvSpPr>
          <p:spPr bwMode="auto">
            <a:xfrm>
              <a:off x="1453" y="3120"/>
              <a:ext cx="420" cy="385"/>
            </a:xfrm>
            <a:custGeom>
              <a:avLst/>
              <a:gdLst>
                <a:gd name="T0" fmla="*/ 35 w 420"/>
                <a:gd name="T1" fmla="*/ 384 h 385"/>
                <a:gd name="T2" fmla="*/ 18 w 420"/>
                <a:gd name="T3" fmla="*/ 341 h 385"/>
                <a:gd name="T4" fmla="*/ 18 w 420"/>
                <a:gd name="T5" fmla="*/ 306 h 385"/>
                <a:gd name="T6" fmla="*/ 0 w 420"/>
                <a:gd name="T7" fmla="*/ 254 h 385"/>
                <a:gd name="T8" fmla="*/ 0 w 420"/>
                <a:gd name="T9" fmla="*/ 209 h 385"/>
                <a:gd name="T10" fmla="*/ 0 w 420"/>
                <a:gd name="T11" fmla="*/ 183 h 385"/>
                <a:gd name="T12" fmla="*/ 9 w 420"/>
                <a:gd name="T13" fmla="*/ 157 h 385"/>
                <a:gd name="T14" fmla="*/ 36 w 420"/>
                <a:gd name="T15" fmla="*/ 140 h 385"/>
                <a:gd name="T16" fmla="*/ 54 w 420"/>
                <a:gd name="T17" fmla="*/ 122 h 385"/>
                <a:gd name="T18" fmla="*/ 73 w 420"/>
                <a:gd name="T19" fmla="*/ 87 h 385"/>
                <a:gd name="T20" fmla="*/ 100 w 420"/>
                <a:gd name="T21" fmla="*/ 70 h 385"/>
                <a:gd name="T22" fmla="*/ 127 w 420"/>
                <a:gd name="T23" fmla="*/ 52 h 385"/>
                <a:gd name="T24" fmla="*/ 154 w 420"/>
                <a:gd name="T25" fmla="*/ 52 h 385"/>
                <a:gd name="T26" fmla="*/ 173 w 420"/>
                <a:gd name="T27" fmla="*/ 44 h 385"/>
                <a:gd name="T28" fmla="*/ 275 w 420"/>
                <a:gd name="T29" fmla="*/ 14 h 385"/>
                <a:gd name="T30" fmla="*/ 291 w 420"/>
                <a:gd name="T31" fmla="*/ 35 h 385"/>
                <a:gd name="T32" fmla="*/ 318 w 420"/>
                <a:gd name="T33" fmla="*/ 17 h 385"/>
                <a:gd name="T34" fmla="*/ 345 w 420"/>
                <a:gd name="T35" fmla="*/ 17 h 385"/>
                <a:gd name="T36" fmla="*/ 371 w 420"/>
                <a:gd name="T37" fmla="*/ 14 h 385"/>
                <a:gd name="T38" fmla="*/ 409 w 420"/>
                <a:gd name="T39" fmla="*/ 0 h 385"/>
                <a:gd name="T40" fmla="*/ 419 w 420"/>
                <a:gd name="T41" fmla="*/ 14 h 3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0"/>
                <a:gd name="T64" fmla="*/ 0 h 385"/>
                <a:gd name="T65" fmla="*/ 420 w 420"/>
                <a:gd name="T66" fmla="*/ 385 h 3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0" h="385">
                  <a:moveTo>
                    <a:pt x="35" y="384"/>
                  </a:moveTo>
                  <a:lnTo>
                    <a:pt x="18" y="341"/>
                  </a:lnTo>
                  <a:lnTo>
                    <a:pt x="18" y="306"/>
                  </a:lnTo>
                  <a:lnTo>
                    <a:pt x="0" y="254"/>
                  </a:lnTo>
                  <a:lnTo>
                    <a:pt x="0" y="209"/>
                  </a:lnTo>
                  <a:lnTo>
                    <a:pt x="0" y="183"/>
                  </a:lnTo>
                  <a:lnTo>
                    <a:pt x="9" y="157"/>
                  </a:lnTo>
                  <a:lnTo>
                    <a:pt x="36" y="140"/>
                  </a:lnTo>
                  <a:lnTo>
                    <a:pt x="54" y="122"/>
                  </a:lnTo>
                  <a:lnTo>
                    <a:pt x="73" y="87"/>
                  </a:lnTo>
                  <a:lnTo>
                    <a:pt x="100" y="70"/>
                  </a:lnTo>
                  <a:lnTo>
                    <a:pt x="127" y="52"/>
                  </a:lnTo>
                  <a:lnTo>
                    <a:pt x="154" y="52"/>
                  </a:lnTo>
                  <a:lnTo>
                    <a:pt x="173" y="44"/>
                  </a:lnTo>
                  <a:lnTo>
                    <a:pt x="275" y="14"/>
                  </a:lnTo>
                  <a:lnTo>
                    <a:pt x="291" y="35"/>
                  </a:lnTo>
                  <a:lnTo>
                    <a:pt x="318" y="17"/>
                  </a:lnTo>
                  <a:lnTo>
                    <a:pt x="345" y="17"/>
                  </a:lnTo>
                  <a:lnTo>
                    <a:pt x="371" y="14"/>
                  </a:lnTo>
                  <a:lnTo>
                    <a:pt x="409" y="0"/>
                  </a:lnTo>
                  <a:lnTo>
                    <a:pt x="419" y="14"/>
                  </a:lnTo>
                </a:path>
              </a:pathLst>
            </a:custGeom>
            <a:noFill/>
            <a:ln w="12700" cap="rnd">
              <a:solidFill>
                <a:srgbClr val="CBCBCB"/>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71" name="Line 23"/>
            <p:cNvSpPr>
              <a:spLocks noChangeShapeType="1"/>
            </p:cNvSpPr>
            <p:nvPr/>
          </p:nvSpPr>
          <p:spPr bwMode="auto">
            <a:xfrm flipV="1">
              <a:off x="2154" y="3067"/>
              <a:ext cx="0" cy="48"/>
            </a:xfrm>
            <a:prstGeom prst="line">
              <a:avLst/>
            </a:prstGeom>
            <a:noFill/>
            <a:ln w="50800">
              <a:solidFill>
                <a:srgbClr val="CBCBCB"/>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tr-TR"/>
            </a:p>
          </p:txBody>
        </p:sp>
        <p:sp>
          <p:nvSpPr>
            <p:cNvPr id="10272" name="Oval 24"/>
            <p:cNvSpPr>
              <a:spLocks noChangeArrowheads="1"/>
            </p:cNvSpPr>
            <p:nvPr/>
          </p:nvSpPr>
          <p:spPr bwMode="auto">
            <a:xfrm>
              <a:off x="2064" y="3067"/>
              <a:ext cx="184" cy="40"/>
            </a:xfrm>
            <a:prstGeom prst="ellipse">
              <a:avLst/>
            </a:prstGeom>
            <a:solidFill>
              <a:srgbClr val="FFFFCC"/>
            </a:solidFill>
            <a:ln w="12700">
              <a:solidFill>
                <a:schemeClr val="bg2"/>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73" name="Rectangle 25"/>
            <p:cNvSpPr>
              <a:spLocks noChangeArrowheads="1"/>
            </p:cNvSpPr>
            <p:nvPr/>
          </p:nvSpPr>
          <p:spPr bwMode="auto">
            <a:xfrm>
              <a:off x="1791" y="3158"/>
              <a:ext cx="914"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tr-TR" altLang="tr-TR" sz="1400" b="1">
                  <a:solidFill>
                    <a:srgbClr val="FFFF66"/>
                  </a:solidFill>
                  <a:latin typeface="Arial" panose="020B0604020202020204" pitchFamily="34" charset="0"/>
                </a:rPr>
                <a:t>Receiver and GPS Antenna</a:t>
              </a:r>
              <a:endParaRPr lang="en-US" altLang="tr-TR" sz="1400" b="1">
                <a:solidFill>
                  <a:srgbClr val="FFFF66"/>
                </a:solidFill>
                <a:latin typeface="Arial" panose="020B0604020202020204" pitchFamily="34" charset="0"/>
              </a:endParaRPr>
            </a:p>
          </p:txBody>
        </p:sp>
        <p:sp>
          <p:nvSpPr>
            <p:cNvPr id="10274" name="AutoShape 26"/>
            <p:cNvSpPr>
              <a:spLocks noChangeArrowheads="1"/>
            </p:cNvSpPr>
            <p:nvPr/>
          </p:nvSpPr>
          <p:spPr bwMode="auto">
            <a:xfrm rot="10800000" flipH="1" flipV="1">
              <a:off x="3470" y="2750"/>
              <a:ext cx="88" cy="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18 w 21600"/>
                <a:gd name="T13" fmla="*/ 4418 h 21600"/>
                <a:gd name="T14" fmla="*/ 17182 w 21600"/>
                <a:gd name="T15" fmla="*/ 17182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rgbClr val="33CCFF"/>
            </a:solidFill>
            <a:ln w="12700">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75" name="AutoShape 27"/>
            <p:cNvSpPr>
              <a:spLocks noChangeArrowheads="1"/>
            </p:cNvSpPr>
            <p:nvPr/>
          </p:nvSpPr>
          <p:spPr bwMode="auto">
            <a:xfrm rot="10800000" flipH="1" flipV="1">
              <a:off x="2692" y="2308"/>
              <a:ext cx="88" cy="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18 w 21600"/>
                <a:gd name="T13" fmla="*/ 4418 h 21600"/>
                <a:gd name="T14" fmla="*/ 17182 w 21600"/>
                <a:gd name="T15" fmla="*/ 17182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rgbClr val="33CCFF"/>
            </a:solidFill>
            <a:ln w="12700">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76" name="AutoShape 28"/>
            <p:cNvSpPr>
              <a:spLocks noChangeArrowheads="1"/>
            </p:cNvSpPr>
            <p:nvPr/>
          </p:nvSpPr>
          <p:spPr bwMode="auto">
            <a:xfrm rot="10800000" flipH="1" flipV="1">
              <a:off x="2154" y="1842"/>
              <a:ext cx="88" cy="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18 w 21600"/>
                <a:gd name="T13" fmla="*/ 4418 h 21600"/>
                <a:gd name="T14" fmla="*/ 17182 w 21600"/>
                <a:gd name="T15" fmla="*/ 17182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rgbClr val="33CCFF"/>
            </a:solidFill>
            <a:ln w="12700">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77" name="AutoShape 29"/>
            <p:cNvSpPr>
              <a:spLocks noChangeArrowheads="1"/>
            </p:cNvSpPr>
            <p:nvPr/>
          </p:nvSpPr>
          <p:spPr bwMode="auto">
            <a:xfrm rot="10800000" flipH="1" flipV="1">
              <a:off x="2020" y="2596"/>
              <a:ext cx="88" cy="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18 w 21600"/>
                <a:gd name="T13" fmla="*/ 4418 h 21600"/>
                <a:gd name="T14" fmla="*/ 17182 w 21600"/>
                <a:gd name="T15" fmla="*/ 17182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rgbClr val="33CCFF"/>
            </a:solidFill>
            <a:ln w="12700">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78" name="AutoShape 30"/>
            <p:cNvSpPr>
              <a:spLocks noChangeArrowheads="1"/>
            </p:cNvSpPr>
            <p:nvPr/>
          </p:nvSpPr>
          <p:spPr bwMode="auto">
            <a:xfrm rot="10800000" flipH="1" flipV="1">
              <a:off x="3470" y="1888"/>
              <a:ext cx="88" cy="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18 w 21600"/>
                <a:gd name="T13" fmla="*/ 4418 h 21600"/>
                <a:gd name="T14" fmla="*/ 17182 w 21600"/>
                <a:gd name="T15" fmla="*/ 17182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close/>
                </a:path>
              </a:pathLst>
            </a:custGeom>
            <a:solidFill>
              <a:srgbClr val="33CCFF"/>
            </a:solidFill>
            <a:ln w="12700">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79" name="Freeform 31"/>
            <p:cNvSpPr>
              <a:spLocks/>
            </p:cNvSpPr>
            <p:nvPr/>
          </p:nvSpPr>
          <p:spPr bwMode="auto">
            <a:xfrm>
              <a:off x="1968" y="2248"/>
              <a:ext cx="201" cy="97"/>
            </a:xfrm>
            <a:custGeom>
              <a:avLst/>
              <a:gdLst>
                <a:gd name="T0" fmla="*/ 0 w 201"/>
                <a:gd name="T1" fmla="*/ 56 h 97"/>
                <a:gd name="T2" fmla="*/ 16 w 201"/>
                <a:gd name="T3" fmla="*/ 24 h 97"/>
                <a:gd name="T4" fmla="*/ 32 w 201"/>
                <a:gd name="T5" fmla="*/ 0 h 97"/>
                <a:gd name="T6" fmla="*/ 56 w 201"/>
                <a:gd name="T7" fmla="*/ 16 h 97"/>
                <a:gd name="T8" fmla="*/ 80 w 201"/>
                <a:gd name="T9" fmla="*/ 16 h 97"/>
                <a:gd name="T10" fmla="*/ 104 w 201"/>
                <a:gd name="T11" fmla="*/ 16 h 97"/>
                <a:gd name="T12" fmla="*/ 128 w 201"/>
                <a:gd name="T13" fmla="*/ 8 h 97"/>
                <a:gd name="T14" fmla="*/ 144 w 201"/>
                <a:gd name="T15" fmla="*/ 32 h 97"/>
                <a:gd name="T16" fmla="*/ 168 w 201"/>
                <a:gd name="T17" fmla="*/ 32 h 97"/>
                <a:gd name="T18" fmla="*/ 192 w 201"/>
                <a:gd name="T19" fmla="*/ 40 h 97"/>
                <a:gd name="T20" fmla="*/ 200 w 201"/>
                <a:gd name="T21" fmla="*/ 64 h 97"/>
                <a:gd name="T22" fmla="*/ 192 w 201"/>
                <a:gd name="T23" fmla="*/ 96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1"/>
                <a:gd name="T37" fmla="*/ 0 h 97"/>
                <a:gd name="T38" fmla="*/ 201 w 201"/>
                <a:gd name="T39" fmla="*/ 97 h 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1" h="97">
                  <a:moveTo>
                    <a:pt x="0" y="56"/>
                  </a:moveTo>
                  <a:lnTo>
                    <a:pt x="16" y="24"/>
                  </a:lnTo>
                  <a:lnTo>
                    <a:pt x="32" y="0"/>
                  </a:lnTo>
                  <a:lnTo>
                    <a:pt x="56" y="16"/>
                  </a:lnTo>
                  <a:lnTo>
                    <a:pt x="80" y="16"/>
                  </a:lnTo>
                  <a:lnTo>
                    <a:pt x="104" y="16"/>
                  </a:lnTo>
                  <a:lnTo>
                    <a:pt x="128" y="8"/>
                  </a:lnTo>
                  <a:lnTo>
                    <a:pt x="144" y="32"/>
                  </a:lnTo>
                  <a:lnTo>
                    <a:pt x="168" y="32"/>
                  </a:lnTo>
                  <a:lnTo>
                    <a:pt x="192" y="40"/>
                  </a:lnTo>
                  <a:lnTo>
                    <a:pt x="200" y="64"/>
                  </a:lnTo>
                  <a:lnTo>
                    <a:pt x="192" y="96"/>
                  </a:lnTo>
                </a:path>
              </a:pathLst>
            </a:custGeom>
            <a:solidFill>
              <a:srgbClr val="157C15"/>
            </a:solidFill>
            <a:ln w="12700" cap="rnd">
              <a:solidFill>
                <a:schemeClr val="bg2"/>
              </a:solidFill>
              <a:round/>
              <a:headEnd type="none" w="sm" len="sm"/>
              <a:tailEnd type="none" w="sm" len="sm"/>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80" name="Freeform 32"/>
            <p:cNvSpPr>
              <a:spLocks/>
            </p:cNvSpPr>
            <p:nvPr/>
          </p:nvSpPr>
          <p:spPr bwMode="auto">
            <a:xfrm>
              <a:off x="1748" y="2520"/>
              <a:ext cx="317" cy="505"/>
            </a:xfrm>
            <a:custGeom>
              <a:avLst/>
              <a:gdLst>
                <a:gd name="T0" fmla="*/ 316 w 317"/>
                <a:gd name="T1" fmla="*/ 24 h 505"/>
                <a:gd name="T2" fmla="*/ 284 w 317"/>
                <a:gd name="T3" fmla="*/ 0 h 505"/>
                <a:gd name="T4" fmla="*/ 268 w 317"/>
                <a:gd name="T5" fmla="*/ 0 h 505"/>
                <a:gd name="T6" fmla="*/ 252 w 317"/>
                <a:gd name="T7" fmla="*/ 4 h 505"/>
                <a:gd name="T8" fmla="*/ 236 w 317"/>
                <a:gd name="T9" fmla="*/ 4 h 505"/>
                <a:gd name="T10" fmla="*/ 224 w 317"/>
                <a:gd name="T11" fmla="*/ 16 h 505"/>
                <a:gd name="T12" fmla="*/ 208 w 317"/>
                <a:gd name="T13" fmla="*/ 16 h 505"/>
                <a:gd name="T14" fmla="*/ 192 w 317"/>
                <a:gd name="T15" fmla="*/ 32 h 505"/>
                <a:gd name="T16" fmla="*/ 176 w 317"/>
                <a:gd name="T17" fmla="*/ 32 h 505"/>
                <a:gd name="T18" fmla="*/ 164 w 317"/>
                <a:gd name="T19" fmla="*/ 56 h 505"/>
                <a:gd name="T20" fmla="*/ 148 w 317"/>
                <a:gd name="T21" fmla="*/ 72 h 505"/>
                <a:gd name="T22" fmla="*/ 136 w 317"/>
                <a:gd name="T23" fmla="*/ 92 h 505"/>
                <a:gd name="T24" fmla="*/ 124 w 317"/>
                <a:gd name="T25" fmla="*/ 108 h 505"/>
                <a:gd name="T26" fmla="*/ 108 w 317"/>
                <a:gd name="T27" fmla="*/ 124 h 505"/>
                <a:gd name="T28" fmla="*/ 92 w 317"/>
                <a:gd name="T29" fmla="*/ 148 h 505"/>
                <a:gd name="T30" fmla="*/ 76 w 317"/>
                <a:gd name="T31" fmla="*/ 160 h 505"/>
                <a:gd name="T32" fmla="*/ 72 w 317"/>
                <a:gd name="T33" fmla="*/ 184 h 505"/>
                <a:gd name="T34" fmla="*/ 56 w 317"/>
                <a:gd name="T35" fmla="*/ 188 h 505"/>
                <a:gd name="T36" fmla="*/ 56 w 317"/>
                <a:gd name="T37" fmla="*/ 200 h 505"/>
                <a:gd name="T38" fmla="*/ 40 w 317"/>
                <a:gd name="T39" fmla="*/ 216 h 505"/>
                <a:gd name="T40" fmla="*/ 24 w 317"/>
                <a:gd name="T41" fmla="*/ 232 h 505"/>
                <a:gd name="T42" fmla="*/ 24 w 317"/>
                <a:gd name="T43" fmla="*/ 248 h 505"/>
                <a:gd name="T44" fmla="*/ 20 w 317"/>
                <a:gd name="T45" fmla="*/ 268 h 505"/>
                <a:gd name="T46" fmla="*/ 16 w 317"/>
                <a:gd name="T47" fmla="*/ 284 h 505"/>
                <a:gd name="T48" fmla="*/ 12 w 317"/>
                <a:gd name="T49" fmla="*/ 300 h 505"/>
                <a:gd name="T50" fmla="*/ 12 w 317"/>
                <a:gd name="T51" fmla="*/ 316 h 505"/>
                <a:gd name="T52" fmla="*/ 4 w 317"/>
                <a:gd name="T53" fmla="*/ 336 h 505"/>
                <a:gd name="T54" fmla="*/ 4 w 317"/>
                <a:gd name="T55" fmla="*/ 360 h 505"/>
                <a:gd name="T56" fmla="*/ 0 w 317"/>
                <a:gd name="T57" fmla="*/ 376 h 505"/>
                <a:gd name="T58" fmla="*/ 0 w 317"/>
                <a:gd name="T59" fmla="*/ 392 h 505"/>
                <a:gd name="T60" fmla="*/ 0 w 317"/>
                <a:gd name="T61" fmla="*/ 408 h 505"/>
                <a:gd name="T62" fmla="*/ 4 w 317"/>
                <a:gd name="T63" fmla="*/ 420 h 505"/>
                <a:gd name="T64" fmla="*/ 0 w 317"/>
                <a:gd name="T65" fmla="*/ 432 h 505"/>
                <a:gd name="T66" fmla="*/ 0 w 317"/>
                <a:gd name="T67" fmla="*/ 444 h 505"/>
                <a:gd name="T68" fmla="*/ 4 w 317"/>
                <a:gd name="T69" fmla="*/ 456 h 505"/>
                <a:gd name="T70" fmla="*/ 16 w 317"/>
                <a:gd name="T71" fmla="*/ 460 h 505"/>
                <a:gd name="T72" fmla="*/ 36 w 317"/>
                <a:gd name="T73" fmla="*/ 468 h 505"/>
                <a:gd name="T74" fmla="*/ 52 w 317"/>
                <a:gd name="T75" fmla="*/ 468 h 505"/>
                <a:gd name="T76" fmla="*/ 60 w 317"/>
                <a:gd name="T77" fmla="*/ 480 h 505"/>
                <a:gd name="T78" fmla="*/ 72 w 317"/>
                <a:gd name="T79" fmla="*/ 484 h 505"/>
                <a:gd name="T80" fmla="*/ 76 w 317"/>
                <a:gd name="T81" fmla="*/ 504 h 5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7"/>
                <a:gd name="T124" fmla="*/ 0 h 505"/>
                <a:gd name="T125" fmla="*/ 317 w 317"/>
                <a:gd name="T126" fmla="*/ 505 h 5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7" h="505">
                  <a:moveTo>
                    <a:pt x="316" y="24"/>
                  </a:moveTo>
                  <a:lnTo>
                    <a:pt x="284" y="0"/>
                  </a:lnTo>
                  <a:lnTo>
                    <a:pt x="268" y="0"/>
                  </a:lnTo>
                  <a:lnTo>
                    <a:pt x="252" y="4"/>
                  </a:lnTo>
                  <a:lnTo>
                    <a:pt x="236" y="4"/>
                  </a:lnTo>
                  <a:lnTo>
                    <a:pt x="224" y="16"/>
                  </a:lnTo>
                  <a:lnTo>
                    <a:pt x="208" y="16"/>
                  </a:lnTo>
                  <a:lnTo>
                    <a:pt x="192" y="32"/>
                  </a:lnTo>
                  <a:lnTo>
                    <a:pt x="176" y="32"/>
                  </a:lnTo>
                  <a:lnTo>
                    <a:pt x="164" y="56"/>
                  </a:lnTo>
                  <a:lnTo>
                    <a:pt x="148" y="72"/>
                  </a:lnTo>
                  <a:lnTo>
                    <a:pt x="136" y="92"/>
                  </a:lnTo>
                  <a:lnTo>
                    <a:pt x="124" y="108"/>
                  </a:lnTo>
                  <a:lnTo>
                    <a:pt x="108" y="124"/>
                  </a:lnTo>
                  <a:lnTo>
                    <a:pt x="92" y="148"/>
                  </a:lnTo>
                  <a:lnTo>
                    <a:pt x="76" y="160"/>
                  </a:lnTo>
                  <a:lnTo>
                    <a:pt x="72" y="184"/>
                  </a:lnTo>
                  <a:lnTo>
                    <a:pt x="56" y="188"/>
                  </a:lnTo>
                  <a:lnTo>
                    <a:pt x="56" y="200"/>
                  </a:lnTo>
                  <a:lnTo>
                    <a:pt x="40" y="216"/>
                  </a:lnTo>
                  <a:lnTo>
                    <a:pt x="24" y="232"/>
                  </a:lnTo>
                  <a:lnTo>
                    <a:pt x="24" y="248"/>
                  </a:lnTo>
                  <a:lnTo>
                    <a:pt x="20" y="268"/>
                  </a:lnTo>
                  <a:lnTo>
                    <a:pt x="16" y="284"/>
                  </a:lnTo>
                  <a:lnTo>
                    <a:pt x="12" y="300"/>
                  </a:lnTo>
                  <a:lnTo>
                    <a:pt x="12" y="316"/>
                  </a:lnTo>
                  <a:lnTo>
                    <a:pt x="4" y="336"/>
                  </a:lnTo>
                  <a:lnTo>
                    <a:pt x="4" y="360"/>
                  </a:lnTo>
                  <a:lnTo>
                    <a:pt x="0" y="376"/>
                  </a:lnTo>
                  <a:lnTo>
                    <a:pt x="0" y="392"/>
                  </a:lnTo>
                  <a:lnTo>
                    <a:pt x="0" y="408"/>
                  </a:lnTo>
                  <a:lnTo>
                    <a:pt x="4" y="420"/>
                  </a:lnTo>
                  <a:lnTo>
                    <a:pt x="0" y="432"/>
                  </a:lnTo>
                  <a:lnTo>
                    <a:pt x="0" y="444"/>
                  </a:lnTo>
                  <a:lnTo>
                    <a:pt x="4" y="456"/>
                  </a:lnTo>
                  <a:lnTo>
                    <a:pt x="16" y="460"/>
                  </a:lnTo>
                  <a:lnTo>
                    <a:pt x="36" y="468"/>
                  </a:lnTo>
                  <a:lnTo>
                    <a:pt x="52" y="468"/>
                  </a:lnTo>
                  <a:lnTo>
                    <a:pt x="60" y="480"/>
                  </a:lnTo>
                  <a:lnTo>
                    <a:pt x="72" y="484"/>
                  </a:lnTo>
                  <a:lnTo>
                    <a:pt x="76" y="504"/>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81" name="Freeform 33"/>
            <p:cNvSpPr>
              <a:spLocks/>
            </p:cNvSpPr>
            <p:nvPr/>
          </p:nvSpPr>
          <p:spPr bwMode="auto">
            <a:xfrm>
              <a:off x="1712" y="2016"/>
              <a:ext cx="353" cy="741"/>
            </a:xfrm>
            <a:custGeom>
              <a:avLst/>
              <a:gdLst>
                <a:gd name="T0" fmla="*/ 352 w 353"/>
                <a:gd name="T1" fmla="*/ 0 h 741"/>
                <a:gd name="T2" fmla="*/ 332 w 353"/>
                <a:gd name="T3" fmla="*/ 0 h 741"/>
                <a:gd name="T4" fmla="*/ 316 w 353"/>
                <a:gd name="T5" fmla="*/ 0 h 741"/>
                <a:gd name="T6" fmla="*/ 300 w 353"/>
                <a:gd name="T7" fmla="*/ 4 h 741"/>
                <a:gd name="T8" fmla="*/ 288 w 353"/>
                <a:gd name="T9" fmla="*/ 8 h 741"/>
                <a:gd name="T10" fmla="*/ 276 w 353"/>
                <a:gd name="T11" fmla="*/ 20 h 741"/>
                <a:gd name="T12" fmla="*/ 276 w 353"/>
                <a:gd name="T13" fmla="*/ 36 h 741"/>
                <a:gd name="T14" fmla="*/ 272 w 353"/>
                <a:gd name="T15" fmla="*/ 52 h 741"/>
                <a:gd name="T16" fmla="*/ 264 w 353"/>
                <a:gd name="T17" fmla="*/ 68 h 741"/>
                <a:gd name="T18" fmla="*/ 264 w 353"/>
                <a:gd name="T19" fmla="*/ 84 h 741"/>
                <a:gd name="T20" fmla="*/ 248 w 353"/>
                <a:gd name="T21" fmla="*/ 88 h 741"/>
                <a:gd name="T22" fmla="*/ 248 w 353"/>
                <a:gd name="T23" fmla="*/ 108 h 741"/>
                <a:gd name="T24" fmla="*/ 244 w 353"/>
                <a:gd name="T25" fmla="*/ 124 h 741"/>
                <a:gd name="T26" fmla="*/ 240 w 353"/>
                <a:gd name="T27" fmla="*/ 140 h 741"/>
                <a:gd name="T28" fmla="*/ 236 w 353"/>
                <a:gd name="T29" fmla="*/ 152 h 741"/>
                <a:gd name="T30" fmla="*/ 228 w 353"/>
                <a:gd name="T31" fmla="*/ 176 h 741"/>
                <a:gd name="T32" fmla="*/ 228 w 353"/>
                <a:gd name="T33" fmla="*/ 192 h 741"/>
                <a:gd name="T34" fmla="*/ 224 w 353"/>
                <a:gd name="T35" fmla="*/ 208 h 741"/>
                <a:gd name="T36" fmla="*/ 216 w 353"/>
                <a:gd name="T37" fmla="*/ 220 h 741"/>
                <a:gd name="T38" fmla="*/ 212 w 353"/>
                <a:gd name="T39" fmla="*/ 240 h 741"/>
                <a:gd name="T40" fmla="*/ 208 w 353"/>
                <a:gd name="T41" fmla="*/ 256 h 741"/>
                <a:gd name="T42" fmla="*/ 208 w 353"/>
                <a:gd name="T43" fmla="*/ 272 h 741"/>
                <a:gd name="T44" fmla="*/ 200 w 353"/>
                <a:gd name="T45" fmla="*/ 292 h 741"/>
                <a:gd name="T46" fmla="*/ 192 w 353"/>
                <a:gd name="T47" fmla="*/ 316 h 741"/>
                <a:gd name="T48" fmla="*/ 184 w 353"/>
                <a:gd name="T49" fmla="*/ 328 h 741"/>
                <a:gd name="T50" fmla="*/ 180 w 353"/>
                <a:gd name="T51" fmla="*/ 340 h 741"/>
                <a:gd name="T52" fmla="*/ 176 w 353"/>
                <a:gd name="T53" fmla="*/ 356 h 741"/>
                <a:gd name="T54" fmla="*/ 160 w 353"/>
                <a:gd name="T55" fmla="*/ 364 h 741"/>
                <a:gd name="T56" fmla="*/ 156 w 353"/>
                <a:gd name="T57" fmla="*/ 380 h 741"/>
                <a:gd name="T58" fmla="*/ 152 w 353"/>
                <a:gd name="T59" fmla="*/ 396 h 741"/>
                <a:gd name="T60" fmla="*/ 136 w 353"/>
                <a:gd name="T61" fmla="*/ 420 h 741"/>
                <a:gd name="T62" fmla="*/ 120 w 353"/>
                <a:gd name="T63" fmla="*/ 436 h 741"/>
                <a:gd name="T64" fmla="*/ 104 w 353"/>
                <a:gd name="T65" fmla="*/ 460 h 741"/>
                <a:gd name="T66" fmla="*/ 100 w 353"/>
                <a:gd name="T67" fmla="*/ 472 h 741"/>
                <a:gd name="T68" fmla="*/ 100 w 353"/>
                <a:gd name="T69" fmla="*/ 488 h 741"/>
                <a:gd name="T70" fmla="*/ 88 w 353"/>
                <a:gd name="T71" fmla="*/ 500 h 741"/>
                <a:gd name="T72" fmla="*/ 76 w 353"/>
                <a:gd name="T73" fmla="*/ 512 h 741"/>
                <a:gd name="T74" fmla="*/ 64 w 353"/>
                <a:gd name="T75" fmla="*/ 520 h 741"/>
                <a:gd name="T76" fmla="*/ 60 w 353"/>
                <a:gd name="T77" fmla="*/ 544 h 741"/>
                <a:gd name="T78" fmla="*/ 60 w 353"/>
                <a:gd name="T79" fmla="*/ 560 h 741"/>
                <a:gd name="T80" fmla="*/ 48 w 353"/>
                <a:gd name="T81" fmla="*/ 576 h 741"/>
                <a:gd name="T82" fmla="*/ 44 w 353"/>
                <a:gd name="T83" fmla="*/ 588 h 741"/>
                <a:gd name="T84" fmla="*/ 32 w 353"/>
                <a:gd name="T85" fmla="*/ 600 h 741"/>
                <a:gd name="T86" fmla="*/ 28 w 353"/>
                <a:gd name="T87" fmla="*/ 620 h 741"/>
                <a:gd name="T88" fmla="*/ 20 w 353"/>
                <a:gd name="T89" fmla="*/ 636 h 741"/>
                <a:gd name="T90" fmla="*/ 20 w 353"/>
                <a:gd name="T91" fmla="*/ 652 h 741"/>
                <a:gd name="T92" fmla="*/ 12 w 353"/>
                <a:gd name="T93" fmla="*/ 668 h 741"/>
                <a:gd name="T94" fmla="*/ 12 w 353"/>
                <a:gd name="T95" fmla="*/ 680 h 741"/>
                <a:gd name="T96" fmla="*/ 8 w 353"/>
                <a:gd name="T97" fmla="*/ 692 h 741"/>
                <a:gd name="T98" fmla="*/ 8 w 353"/>
                <a:gd name="T99" fmla="*/ 708 h 741"/>
                <a:gd name="T100" fmla="*/ 0 w 353"/>
                <a:gd name="T101" fmla="*/ 720 h 741"/>
                <a:gd name="T102" fmla="*/ 0 w 353"/>
                <a:gd name="T103" fmla="*/ 740 h 7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3"/>
                <a:gd name="T157" fmla="*/ 0 h 741"/>
                <a:gd name="T158" fmla="*/ 353 w 353"/>
                <a:gd name="T159" fmla="*/ 741 h 74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3" h="741">
                  <a:moveTo>
                    <a:pt x="352" y="0"/>
                  </a:moveTo>
                  <a:lnTo>
                    <a:pt x="332" y="0"/>
                  </a:lnTo>
                  <a:lnTo>
                    <a:pt x="316" y="0"/>
                  </a:lnTo>
                  <a:lnTo>
                    <a:pt x="300" y="4"/>
                  </a:lnTo>
                  <a:lnTo>
                    <a:pt x="288" y="8"/>
                  </a:lnTo>
                  <a:lnTo>
                    <a:pt x="276" y="20"/>
                  </a:lnTo>
                  <a:lnTo>
                    <a:pt x="276" y="36"/>
                  </a:lnTo>
                  <a:lnTo>
                    <a:pt x="272" y="52"/>
                  </a:lnTo>
                  <a:lnTo>
                    <a:pt x="264" y="68"/>
                  </a:lnTo>
                  <a:lnTo>
                    <a:pt x="264" y="84"/>
                  </a:lnTo>
                  <a:lnTo>
                    <a:pt x="248" y="88"/>
                  </a:lnTo>
                  <a:lnTo>
                    <a:pt x="248" y="108"/>
                  </a:lnTo>
                  <a:lnTo>
                    <a:pt x="244" y="124"/>
                  </a:lnTo>
                  <a:lnTo>
                    <a:pt x="240" y="140"/>
                  </a:lnTo>
                  <a:lnTo>
                    <a:pt x="236" y="152"/>
                  </a:lnTo>
                  <a:lnTo>
                    <a:pt x="228" y="176"/>
                  </a:lnTo>
                  <a:lnTo>
                    <a:pt x="228" y="192"/>
                  </a:lnTo>
                  <a:lnTo>
                    <a:pt x="224" y="208"/>
                  </a:lnTo>
                  <a:lnTo>
                    <a:pt x="216" y="220"/>
                  </a:lnTo>
                  <a:lnTo>
                    <a:pt x="212" y="240"/>
                  </a:lnTo>
                  <a:lnTo>
                    <a:pt x="208" y="256"/>
                  </a:lnTo>
                  <a:lnTo>
                    <a:pt x="208" y="272"/>
                  </a:lnTo>
                  <a:lnTo>
                    <a:pt x="200" y="292"/>
                  </a:lnTo>
                  <a:lnTo>
                    <a:pt x="192" y="316"/>
                  </a:lnTo>
                  <a:lnTo>
                    <a:pt x="184" y="328"/>
                  </a:lnTo>
                  <a:lnTo>
                    <a:pt x="180" y="340"/>
                  </a:lnTo>
                  <a:lnTo>
                    <a:pt x="176" y="356"/>
                  </a:lnTo>
                  <a:lnTo>
                    <a:pt x="160" y="364"/>
                  </a:lnTo>
                  <a:lnTo>
                    <a:pt x="156" y="380"/>
                  </a:lnTo>
                  <a:lnTo>
                    <a:pt x="152" y="396"/>
                  </a:lnTo>
                  <a:lnTo>
                    <a:pt x="136" y="420"/>
                  </a:lnTo>
                  <a:lnTo>
                    <a:pt x="120" y="436"/>
                  </a:lnTo>
                  <a:lnTo>
                    <a:pt x="104" y="460"/>
                  </a:lnTo>
                  <a:lnTo>
                    <a:pt x="100" y="472"/>
                  </a:lnTo>
                  <a:lnTo>
                    <a:pt x="100" y="488"/>
                  </a:lnTo>
                  <a:lnTo>
                    <a:pt x="88" y="500"/>
                  </a:lnTo>
                  <a:lnTo>
                    <a:pt x="76" y="512"/>
                  </a:lnTo>
                  <a:lnTo>
                    <a:pt x="64" y="520"/>
                  </a:lnTo>
                  <a:lnTo>
                    <a:pt x="60" y="544"/>
                  </a:lnTo>
                  <a:lnTo>
                    <a:pt x="60" y="560"/>
                  </a:lnTo>
                  <a:lnTo>
                    <a:pt x="48" y="576"/>
                  </a:lnTo>
                  <a:lnTo>
                    <a:pt x="44" y="588"/>
                  </a:lnTo>
                  <a:lnTo>
                    <a:pt x="32" y="600"/>
                  </a:lnTo>
                  <a:lnTo>
                    <a:pt x="28" y="620"/>
                  </a:lnTo>
                  <a:lnTo>
                    <a:pt x="20" y="636"/>
                  </a:lnTo>
                  <a:lnTo>
                    <a:pt x="20" y="652"/>
                  </a:lnTo>
                  <a:lnTo>
                    <a:pt x="12" y="668"/>
                  </a:lnTo>
                  <a:lnTo>
                    <a:pt x="12" y="680"/>
                  </a:lnTo>
                  <a:lnTo>
                    <a:pt x="8" y="692"/>
                  </a:lnTo>
                  <a:lnTo>
                    <a:pt x="8" y="708"/>
                  </a:lnTo>
                  <a:lnTo>
                    <a:pt x="0" y="720"/>
                  </a:lnTo>
                  <a:lnTo>
                    <a:pt x="0" y="74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10282" name="Freeform 34"/>
            <p:cNvSpPr>
              <a:spLocks/>
            </p:cNvSpPr>
            <p:nvPr/>
          </p:nvSpPr>
          <p:spPr bwMode="auto">
            <a:xfrm>
              <a:off x="1692" y="2016"/>
              <a:ext cx="613" cy="1025"/>
            </a:xfrm>
            <a:custGeom>
              <a:avLst/>
              <a:gdLst>
                <a:gd name="T0" fmla="*/ 580 w 613"/>
                <a:gd name="T1" fmla="*/ 40 h 1025"/>
                <a:gd name="T2" fmla="*/ 560 w 613"/>
                <a:gd name="T3" fmla="*/ 72 h 1025"/>
                <a:gd name="T4" fmla="*/ 548 w 613"/>
                <a:gd name="T5" fmla="*/ 116 h 1025"/>
                <a:gd name="T6" fmla="*/ 544 w 613"/>
                <a:gd name="T7" fmla="*/ 148 h 1025"/>
                <a:gd name="T8" fmla="*/ 540 w 613"/>
                <a:gd name="T9" fmla="*/ 196 h 1025"/>
                <a:gd name="T10" fmla="*/ 532 w 613"/>
                <a:gd name="T11" fmla="*/ 224 h 1025"/>
                <a:gd name="T12" fmla="*/ 528 w 613"/>
                <a:gd name="T13" fmla="*/ 248 h 1025"/>
                <a:gd name="T14" fmla="*/ 512 w 613"/>
                <a:gd name="T15" fmla="*/ 276 h 1025"/>
                <a:gd name="T16" fmla="*/ 496 w 613"/>
                <a:gd name="T17" fmla="*/ 300 h 1025"/>
                <a:gd name="T18" fmla="*/ 472 w 613"/>
                <a:gd name="T19" fmla="*/ 320 h 1025"/>
                <a:gd name="T20" fmla="*/ 456 w 613"/>
                <a:gd name="T21" fmla="*/ 340 h 1025"/>
                <a:gd name="T22" fmla="*/ 428 w 613"/>
                <a:gd name="T23" fmla="*/ 360 h 1025"/>
                <a:gd name="T24" fmla="*/ 412 w 613"/>
                <a:gd name="T25" fmla="*/ 380 h 1025"/>
                <a:gd name="T26" fmla="*/ 380 w 613"/>
                <a:gd name="T27" fmla="*/ 384 h 1025"/>
                <a:gd name="T28" fmla="*/ 348 w 613"/>
                <a:gd name="T29" fmla="*/ 404 h 1025"/>
                <a:gd name="T30" fmla="*/ 308 w 613"/>
                <a:gd name="T31" fmla="*/ 420 h 1025"/>
                <a:gd name="T32" fmla="*/ 264 w 613"/>
                <a:gd name="T33" fmla="*/ 440 h 1025"/>
                <a:gd name="T34" fmla="*/ 232 w 613"/>
                <a:gd name="T35" fmla="*/ 448 h 1025"/>
                <a:gd name="T36" fmla="*/ 192 w 613"/>
                <a:gd name="T37" fmla="*/ 468 h 1025"/>
                <a:gd name="T38" fmla="*/ 176 w 613"/>
                <a:gd name="T39" fmla="*/ 484 h 1025"/>
                <a:gd name="T40" fmla="*/ 136 w 613"/>
                <a:gd name="T41" fmla="*/ 496 h 1025"/>
                <a:gd name="T42" fmla="*/ 116 w 613"/>
                <a:gd name="T43" fmla="*/ 524 h 1025"/>
                <a:gd name="T44" fmla="*/ 88 w 613"/>
                <a:gd name="T45" fmla="*/ 556 h 1025"/>
                <a:gd name="T46" fmla="*/ 68 w 613"/>
                <a:gd name="T47" fmla="*/ 592 h 1025"/>
                <a:gd name="T48" fmla="*/ 52 w 613"/>
                <a:gd name="T49" fmla="*/ 616 h 1025"/>
                <a:gd name="T50" fmla="*/ 36 w 613"/>
                <a:gd name="T51" fmla="*/ 656 h 1025"/>
                <a:gd name="T52" fmla="*/ 24 w 613"/>
                <a:gd name="T53" fmla="*/ 692 h 1025"/>
                <a:gd name="T54" fmla="*/ 16 w 613"/>
                <a:gd name="T55" fmla="*/ 716 h 1025"/>
                <a:gd name="T56" fmla="*/ 12 w 613"/>
                <a:gd name="T57" fmla="*/ 752 h 1025"/>
                <a:gd name="T58" fmla="*/ 4 w 613"/>
                <a:gd name="T59" fmla="*/ 784 h 1025"/>
                <a:gd name="T60" fmla="*/ 4 w 613"/>
                <a:gd name="T61" fmla="*/ 820 h 1025"/>
                <a:gd name="T62" fmla="*/ 0 w 613"/>
                <a:gd name="T63" fmla="*/ 860 h 1025"/>
                <a:gd name="T64" fmla="*/ 4 w 613"/>
                <a:gd name="T65" fmla="*/ 896 h 1025"/>
                <a:gd name="T66" fmla="*/ 4 w 613"/>
                <a:gd name="T67" fmla="*/ 924 h 1025"/>
                <a:gd name="T68" fmla="*/ 16 w 613"/>
                <a:gd name="T69" fmla="*/ 952 h 1025"/>
                <a:gd name="T70" fmla="*/ 32 w 613"/>
                <a:gd name="T71" fmla="*/ 984 h 1025"/>
                <a:gd name="T72" fmla="*/ 64 w 613"/>
                <a:gd name="T73" fmla="*/ 1000 h 1025"/>
                <a:gd name="T74" fmla="*/ 96 w 613"/>
                <a:gd name="T75" fmla="*/ 1008 h 1025"/>
                <a:gd name="T76" fmla="*/ 120 w 613"/>
                <a:gd name="T77" fmla="*/ 1024 h 1025"/>
                <a:gd name="T78" fmla="*/ 120 w 613"/>
                <a:gd name="T79" fmla="*/ 1024 h 10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13"/>
                <a:gd name="T121" fmla="*/ 0 h 1025"/>
                <a:gd name="T122" fmla="*/ 613 w 613"/>
                <a:gd name="T123" fmla="*/ 1025 h 10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13" h="1025">
                  <a:moveTo>
                    <a:pt x="612" y="0"/>
                  </a:moveTo>
                  <a:lnTo>
                    <a:pt x="580" y="40"/>
                  </a:lnTo>
                  <a:lnTo>
                    <a:pt x="564" y="56"/>
                  </a:lnTo>
                  <a:lnTo>
                    <a:pt x="560" y="72"/>
                  </a:lnTo>
                  <a:lnTo>
                    <a:pt x="552" y="100"/>
                  </a:lnTo>
                  <a:lnTo>
                    <a:pt x="548" y="116"/>
                  </a:lnTo>
                  <a:lnTo>
                    <a:pt x="544" y="132"/>
                  </a:lnTo>
                  <a:lnTo>
                    <a:pt x="544" y="148"/>
                  </a:lnTo>
                  <a:lnTo>
                    <a:pt x="536" y="172"/>
                  </a:lnTo>
                  <a:lnTo>
                    <a:pt x="540" y="196"/>
                  </a:lnTo>
                  <a:lnTo>
                    <a:pt x="536" y="212"/>
                  </a:lnTo>
                  <a:lnTo>
                    <a:pt x="532" y="224"/>
                  </a:lnTo>
                  <a:lnTo>
                    <a:pt x="528" y="236"/>
                  </a:lnTo>
                  <a:lnTo>
                    <a:pt x="528" y="248"/>
                  </a:lnTo>
                  <a:lnTo>
                    <a:pt x="520" y="260"/>
                  </a:lnTo>
                  <a:lnTo>
                    <a:pt x="512" y="276"/>
                  </a:lnTo>
                  <a:lnTo>
                    <a:pt x="504" y="288"/>
                  </a:lnTo>
                  <a:lnTo>
                    <a:pt x="496" y="300"/>
                  </a:lnTo>
                  <a:lnTo>
                    <a:pt x="484" y="312"/>
                  </a:lnTo>
                  <a:lnTo>
                    <a:pt x="472" y="320"/>
                  </a:lnTo>
                  <a:lnTo>
                    <a:pt x="468" y="332"/>
                  </a:lnTo>
                  <a:lnTo>
                    <a:pt x="456" y="340"/>
                  </a:lnTo>
                  <a:lnTo>
                    <a:pt x="444" y="352"/>
                  </a:lnTo>
                  <a:lnTo>
                    <a:pt x="428" y="360"/>
                  </a:lnTo>
                  <a:lnTo>
                    <a:pt x="424" y="372"/>
                  </a:lnTo>
                  <a:lnTo>
                    <a:pt x="412" y="380"/>
                  </a:lnTo>
                  <a:lnTo>
                    <a:pt x="396" y="380"/>
                  </a:lnTo>
                  <a:lnTo>
                    <a:pt x="380" y="384"/>
                  </a:lnTo>
                  <a:lnTo>
                    <a:pt x="368" y="392"/>
                  </a:lnTo>
                  <a:lnTo>
                    <a:pt x="348" y="404"/>
                  </a:lnTo>
                  <a:lnTo>
                    <a:pt x="324" y="408"/>
                  </a:lnTo>
                  <a:lnTo>
                    <a:pt x="308" y="420"/>
                  </a:lnTo>
                  <a:lnTo>
                    <a:pt x="284" y="436"/>
                  </a:lnTo>
                  <a:lnTo>
                    <a:pt x="264" y="440"/>
                  </a:lnTo>
                  <a:lnTo>
                    <a:pt x="248" y="444"/>
                  </a:lnTo>
                  <a:lnTo>
                    <a:pt x="232" y="448"/>
                  </a:lnTo>
                  <a:lnTo>
                    <a:pt x="208" y="456"/>
                  </a:lnTo>
                  <a:lnTo>
                    <a:pt x="192" y="468"/>
                  </a:lnTo>
                  <a:lnTo>
                    <a:pt x="176" y="468"/>
                  </a:lnTo>
                  <a:lnTo>
                    <a:pt x="176" y="484"/>
                  </a:lnTo>
                  <a:lnTo>
                    <a:pt x="160" y="484"/>
                  </a:lnTo>
                  <a:lnTo>
                    <a:pt x="136" y="496"/>
                  </a:lnTo>
                  <a:lnTo>
                    <a:pt x="124" y="508"/>
                  </a:lnTo>
                  <a:lnTo>
                    <a:pt x="116" y="524"/>
                  </a:lnTo>
                  <a:lnTo>
                    <a:pt x="104" y="540"/>
                  </a:lnTo>
                  <a:lnTo>
                    <a:pt x="88" y="556"/>
                  </a:lnTo>
                  <a:lnTo>
                    <a:pt x="72" y="580"/>
                  </a:lnTo>
                  <a:lnTo>
                    <a:pt x="68" y="592"/>
                  </a:lnTo>
                  <a:lnTo>
                    <a:pt x="60" y="604"/>
                  </a:lnTo>
                  <a:lnTo>
                    <a:pt x="52" y="616"/>
                  </a:lnTo>
                  <a:lnTo>
                    <a:pt x="48" y="632"/>
                  </a:lnTo>
                  <a:lnTo>
                    <a:pt x="36" y="656"/>
                  </a:lnTo>
                  <a:lnTo>
                    <a:pt x="32" y="680"/>
                  </a:lnTo>
                  <a:lnTo>
                    <a:pt x="24" y="692"/>
                  </a:lnTo>
                  <a:lnTo>
                    <a:pt x="20" y="704"/>
                  </a:lnTo>
                  <a:lnTo>
                    <a:pt x="16" y="716"/>
                  </a:lnTo>
                  <a:lnTo>
                    <a:pt x="12" y="736"/>
                  </a:lnTo>
                  <a:lnTo>
                    <a:pt x="12" y="752"/>
                  </a:lnTo>
                  <a:lnTo>
                    <a:pt x="8" y="768"/>
                  </a:lnTo>
                  <a:lnTo>
                    <a:pt x="4" y="784"/>
                  </a:lnTo>
                  <a:lnTo>
                    <a:pt x="8" y="804"/>
                  </a:lnTo>
                  <a:lnTo>
                    <a:pt x="4" y="820"/>
                  </a:lnTo>
                  <a:lnTo>
                    <a:pt x="0" y="836"/>
                  </a:lnTo>
                  <a:lnTo>
                    <a:pt x="0" y="860"/>
                  </a:lnTo>
                  <a:lnTo>
                    <a:pt x="0" y="876"/>
                  </a:lnTo>
                  <a:lnTo>
                    <a:pt x="4" y="896"/>
                  </a:lnTo>
                  <a:lnTo>
                    <a:pt x="4" y="912"/>
                  </a:lnTo>
                  <a:lnTo>
                    <a:pt x="4" y="924"/>
                  </a:lnTo>
                  <a:lnTo>
                    <a:pt x="12" y="936"/>
                  </a:lnTo>
                  <a:lnTo>
                    <a:pt x="16" y="952"/>
                  </a:lnTo>
                  <a:lnTo>
                    <a:pt x="24" y="964"/>
                  </a:lnTo>
                  <a:lnTo>
                    <a:pt x="32" y="984"/>
                  </a:lnTo>
                  <a:lnTo>
                    <a:pt x="44" y="988"/>
                  </a:lnTo>
                  <a:lnTo>
                    <a:pt x="64" y="1000"/>
                  </a:lnTo>
                  <a:lnTo>
                    <a:pt x="80" y="1004"/>
                  </a:lnTo>
                  <a:lnTo>
                    <a:pt x="96" y="1008"/>
                  </a:lnTo>
                  <a:lnTo>
                    <a:pt x="108" y="1016"/>
                  </a:lnTo>
                  <a:lnTo>
                    <a:pt x="120" y="1024"/>
                  </a:lnTo>
                  <a:lnTo>
                    <a:pt x="132" y="1008"/>
                  </a:lnTo>
                  <a:lnTo>
                    <a:pt x="120" y="1024"/>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grpSp>
          <p:nvGrpSpPr>
            <p:cNvPr id="10283" name="Group 35"/>
            <p:cNvGrpSpPr>
              <a:grpSpLocks/>
            </p:cNvGrpSpPr>
            <p:nvPr/>
          </p:nvGrpSpPr>
          <p:grpSpPr bwMode="auto">
            <a:xfrm>
              <a:off x="4227" y="1423"/>
              <a:ext cx="1135" cy="717"/>
              <a:chOff x="4227" y="1423"/>
              <a:chExt cx="1135" cy="717"/>
            </a:xfrm>
          </p:grpSpPr>
          <p:pic>
            <p:nvPicPr>
              <p:cNvPr id="10284" name="Picture 3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 y="1423"/>
                <a:ext cx="415"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5" name="Picture 3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4" y="1663"/>
                <a:ext cx="363"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6" name="Picture 3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2" y="1471"/>
                <a:ext cx="440"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245" name="Group 42"/>
          <p:cNvGrpSpPr>
            <a:grpSpLocks/>
          </p:cNvGrpSpPr>
          <p:nvPr/>
        </p:nvGrpSpPr>
        <p:grpSpPr bwMode="auto">
          <a:xfrm>
            <a:off x="7308850" y="0"/>
            <a:ext cx="1835150" cy="554038"/>
            <a:chOff x="4604" y="0"/>
            <a:chExt cx="1156" cy="349"/>
          </a:xfrm>
        </p:grpSpPr>
        <p:pic>
          <p:nvPicPr>
            <p:cNvPr id="10254" name="Picture 43" descr="1067240118au_amblem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 y="0"/>
              <a:ext cx="344"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44" descr="Orjinal_Amble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 y="0"/>
              <a:ext cx="348"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45" descr="mta%20copy"/>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2" y="0"/>
              <a:ext cx="345"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6" name="Group 2"/>
          <p:cNvGrpSpPr>
            <a:grpSpLocks/>
          </p:cNvGrpSpPr>
          <p:nvPr/>
        </p:nvGrpSpPr>
        <p:grpSpPr bwMode="auto">
          <a:xfrm>
            <a:off x="5429250" y="3929063"/>
            <a:ext cx="3714750" cy="2571750"/>
            <a:chOff x="970" y="2628"/>
            <a:chExt cx="3501" cy="1591"/>
          </a:xfrm>
        </p:grpSpPr>
        <p:sp>
          <p:nvSpPr>
            <p:cNvPr id="10248" name="Text Box 3"/>
            <p:cNvSpPr txBox="1">
              <a:spLocks noChangeArrowheads="1"/>
            </p:cNvSpPr>
            <p:nvPr/>
          </p:nvSpPr>
          <p:spPr bwMode="auto">
            <a:xfrm>
              <a:off x="971" y="2628"/>
              <a:ext cx="18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tIns="90000" bIns="90000" anchorCtr="1">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sz="2000"/>
                <a:t>Ex</a:t>
              </a:r>
            </a:p>
          </p:txBody>
        </p:sp>
        <p:sp>
          <p:nvSpPr>
            <p:cNvPr id="10249" name="Text Box 4"/>
            <p:cNvSpPr txBox="1">
              <a:spLocks noChangeArrowheads="1"/>
            </p:cNvSpPr>
            <p:nvPr/>
          </p:nvSpPr>
          <p:spPr bwMode="auto">
            <a:xfrm>
              <a:off x="971" y="2944"/>
              <a:ext cx="18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tIns="90000" bIns="90000" anchorCtr="1">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sz="2000"/>
                <a:t>Ey</a:t>
              </a:r>
            </a:p>
          </p:txBody>
        </p:sp>
        <p:sp>
          <p:nvSpPr>
            <p:cNvPr id="10250" name="Text Box 5"/>
            <p:cNvSpPr txBox="1">
              <a:spLocks noChangeArrowheads="1"/>
            </p:cNvSpPr>
            <p:nvPr/>
          </p:nvSpPr>
          <p:spPr bwMode="auto">
            <a:xfrm>
              <a:off x="970" y="3263"/>
              <a:ext cx="1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tIns="90000" bIns="90000" anchorCtr="1">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sz="2000"/>
                <a:t>Hx</a:t>
              </a:r>
            </a:p>
          </p:txBody>
        </p:sp>
        <p:sp>
          <p:nvSpPr>
            <p:cNvPr id="10251" name="Text Box 6"/>
            <p:cNvSpPr txBox="1">
              <a:spLocks noChangeArrowheads="1"/>
            </p:cNvSpPr>
            <p:nvPr/>
          </p:nvSpPr>
          <p:spPr bwMode="auto">
            <a:xfrm>
              <a:off x="970" y="3536"/>
              <a:ext cx="1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tIns="90000" bIns="90000" anchorCtr="1">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sz="2000"/>
                <a:t>Hy</a:t>
              </a:r>
            </a:p>
          </p:txBody>
        </p:sp>
        <p:sp>
          <p:nvSpPr>
            <p:cNvPr id="10252" name="Text Box 7"/>
            <p:cNvSpPr txBox="1">
              <a:spLocks noChangeArrowheads="1"/>
            </p:cNvSpPr>
            <p:nvPr/>
          </p:nvSpPr>
          <p:spPr bwMode="auto">
            <a:xfrm>
              <a:off x="971" y="3854"/>
              <a:ext cx="19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tIns="90000" bIns="90000" anchorCtr="1">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sz="2000"/>
                <a:t>Hz</a:t>
              </a:r>
            </a:p>
          </p:txBody>
        </p:sp>
        <p:pic>
          <p:nvPicPr>
            <p:cNvPr id="10253" name="Picture 8" descr="timeseries_pres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3" y="2628"/>
              <a:ext cx="3208" cy="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7" name="TextBox 45"/>
          <p:cNvSpPr txBox="1">
            <a:spLocks noChangeArrowheads="1"/>
          </p:cNvSpPr>
          <p:nvPr/>
        </p:nvSpPr>
        <p:spPr bwMode="auto">
          <a:xfrm>
            <a:off x="7877175" y="6488113"/>
            <a:ext cx="1266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a:t>Time (sec)</a:t>
            </a:r>
          </a:p>
        </p:txBody>
      </p:sp>
    </p:spTree>
    <p:extLst>
      <p:ext uri="{BB962C8B-B14F-4D97-AF65-F5344CB8AC3E}">
        <p14:creationId xmlns:p14="http://schemas.microsoft.com/office/powerpoint/2010/main" val="31551549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tr-TR" smtClean="0">
                <a:latin typeface="Arial" panose="020B0604020202020204" pitchFamily="34" charset="0"/>
              </a:rPr>
              <a:t>MT İŞ PAKETİ</a:t>
            </a:r>
          </a:p>
        </p:txBody>
      </p:sp>
      <p:sp>
        <p:nvSpPr>
          <p:cNvPr id="103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D61ACEBC-67A2-4699-A841-87DD450EB049}" type="slidenum">
              <a:rPr lang="en-US" altLang="tr-TR">
                <a:latin typeface="Arial" panose="020B0604020202020204" pitchFamily="34" charset="0"/>
              </a:rPr>
              <a:pPr eaLnBrk="1" hangingPunct="1"/>
              <a:t>46</a:t>
            </a:fld>
            <a:endParaRPr lang="en-US" altLang="tr-TR">
              <a:latin typeface="Arial" panose="020B0604020202020204" pitchFamily="34" charset="0"/>
            </a:endParaRPr>
          </a:p>
        </p:txBody>
      </p:sp>
      <p:pic>
        <p:nvPicPr>
          <p:cNvPr id="1033" name="Picture 2" descr="rhoa_pha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563" y="836613"/>
            <a:ext cx="5511800" cy="573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Rot="1" noChangeArrowheads="1"/>
          </p:cNvSpPr>
          <p:nvPr/>
        </p:nvSpPr>
        <p:spPr>
          <a:xfrm>
            <a:off x="0" y="0"/>
            <a:ext cx="7286625" cy="681038"/>
          </a:xfrm>
          <a:prstGeom prst="rect">
            <a:avLst/>
          </a:prstGeom>
        </p:spPr>
        <p:txBody>
          <a:bodyPr/>
          <a:lstStyle/>
          <a:p>
            <a:pPr marL="0" lvl="1" algn="ctr">
              <a:defRPr/>
            </a:pPr>
            <a:r>
              <a:rPr lang="tr-TR" sz="2000" b="1" kern="0" dirty="0">
                <a:solidFill>
                  <a:schemeClr val="tx2"/>
                </a:solidFill>
                <a:effectLst>
                  <a:outerShdw blurRad="38100" dist="38100" dir="2700000" algn="tl">
                    <a:srgbClr val="000000"/>
                  </a:outerShdw>
                </a:effectLst>
              </a:rPr>
              <a:t>MAGNETOTELLURIC Method:</a:t>
            </a:r>
          </a:p>
          <a:p>
            <a:pPr marL="0" lvl="1" algn="ctr">
              <a:defRPr/>
            </a:pPr>
            <a:r>
              <a:rPr lang="tr-TR" sz="2000" kern="0" dirty="0">
                <a:solidFill>
                  <a:schemeClr val="tx2"/>
                </a:solidFill>
                <a:effectLst>
                  <a:outerShdw blurRad="38100" dist="38100" dir="2700000" algn="tl">
                    <a:srgbClr val="000000"/>
                  </a:outerShdw>
                </a:effectLst>
              </a:rPr>
              <a:t>What is measured fields and Geophysical Data obtained?</a:t>
            </a:r>
          </a:p>
        </p:txBody>
      </p:sp>
      <p:grpSp>
        <p:nvGrpSpPr>
          <p:cNvPr id="1035" name="Group 42"/>
          <p:cNvGrpSpPr>
            <a:grpSpLocks/>
          </p:cNvGrpSpPr>
          <p:nvPr/>
        </p:nvGrpSpPr>
        <p:grpSpPr bwMode="auto">
          <a:xfrm>
            <a:off x="7308850" y="0"/>
            <a:ext cx="1835150" cy="554038"/>
            <a:chOff x="4604" y="0"/>
            <a:chExt cx="1156" cy="349"/>
          </a:xfrm>
        </p:grpSpPr>
        <p:pic>
          <p:nvPicPr>
            <p:cNvPr id="1037" name="Picture 43" descr="1067240118au_amblem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4" y="0"/>
              <a:ext cx="344"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44" descr="Orjinal_Amblem">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2" y="0"/>
              <a:ext cx="348"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45" descr="mta%20copy"/>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2" y="0"/>
              <a:ext cx="345"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026" name="Object 4"/>
          <p:cNvGraphicFramePr>
            <a:graphicFrameLocks noChangeAspect="1"/>
          </p:cNvGraphicFramePr>
          <p:nvPr/>
        </p:nvGraphicFramePr>
        <p:xfrm>
          <a:off x="285750" y="3000375"/>
          <a:ext cx="1011238" cy="769938"/>
        </p:xfrm>
        <a:graphic>
          <a:graphicData uri="http://schemas.openxmlformats.org/presentationml/2006/ole">
            <mc:AlternateContent xmlns:mc="http://schemas.openxmlformats.org/markup-compatibility/2006">
              <mc:Choice xmlns:v="urn:schemas-microsoft-com:vml" Requires="v">
                <p:oleObj spid="_x0000_s1041" name="Equation" r:id="rId9" imgW="583920" imgH="444240" progId="Equation.3">
                  <p:embed/>
                </p:oleObj>
              </mc:Choice>
              <mc:Fallback>
                <p:oleObj name="Equation" r:id="rId9" imgW="583920" imgH="444240" progId="Equation.3">
                  <p:embed/>
                  <p:pic>
                    <p:nvPicPr>
                      <p:cNvPr id="102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750" y="3000375"/>
                        <a:ext cx="10112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27" name="Object 5"/>
          <p:cNvGraphicFramePr>
            <a:graphicFrameLocks noChangeAspect="1"/>
          </p:cNvGraphicFramePr>
          <p:nvPr/>
        </p:nvGraphicFramePr>
        <p:xfrm>
          <a:off x="214313" y="5000625"/>
          <a:ext cx="2514600" cy="773113"/>
        </p:xfrm>
        <a:graphic>
          <a:graphicData uri="http://schemas.openxmlformats.org/presentationml/2006/ole">
            <mc:AlternateContent xmlns:mc="http://schemas.openxmlformats.org/markup-compatibility/2006">
              <mc:Choice xmlns:v="urn:schemas-microsoft-com:vml" Requires="v">
                <p:oleObj spid="_x0000_s1042" name="Equation" r:id="rId11" imgW="1650960" imgH="507960" progId="Equation.3">
                  <p:embed/>
                </p:oleObj>
              </mc:Choice>
              <mc:Fallback>
                <p:oleObj name="Equation" r:id="rId11" imgW="1650960" imgH="507960" progId="Equation.3">
                  <p:embed/>
                  <p:pic>
                    <p:nvPicPr>
                      <p:cNvPr id="102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4313" y="5000625"/>
                        <a:ext cx="2514600" cy="773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8" name="Object 6"/>
          <p:cNvGraphicFramePr>
            <a:graphicFrameLocks noChangeAspect="1"/>
          </p:cNvGraphicFramePr>
          <p:nvPr/>
        </p:nvGraphicFramePr>
        <p:xfrm>
          <a:off x="808038" y="4071938"/>
          <a:ext cx="1603375" cy="723900"/>
        </p:xfrm>
        <a:graphic>
          <a:graphicData uri="http://schemas.openxmlformats.org/presentationml/2006/ole">
            <mc:AlternateContent xmlns:mc="http://schemas.openxmlformats.org/markup-compatibility/2006">
              <mc:Choice xmlns:v="urn:schemas-microsoft-com:vml" Requires="v">
                <p:oleObj spid="_x0000_s1043" name="Equation" r:id="rId13" imgW="927000" imgH="419040" progId="Equation.3">
                  <p:embed/>
                </p:oleObj>
              </mc:Choice>
              <mc:Fallback>
                <p:oleObj name="Equation" r:id="rId13" imgW="927000" imgH="419040" progId="Equation.3">
                  <p:embed/>
                  <p:pic>
                    <p:nvPicPr>
                      <p:cNvPr id="102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8038" y="4071938"/>
                        <a:ext cx="16033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29" name="Object 13"/>
          <p:cNvGraphicFramePr>
            <a:graphicFrameLocks noChangeAspect="1"/>
          </p:cNvGraphicFramePr>
          <p:nvPr/>
        </p:nvGraphicFramePr>
        <p:xfrm>
          <a:off x="285750" y="1571625"/>
          <a:ext cx="2479675" cy="879475"/>
        </p:xfrm>
        <a:graphic>
          <a:graphicData uri="http://schemas.openxmlformats.org/presentationml/2006/ole">
            <mc:AlternateContent xmlns:mc="http://schemas.openxmlformats.org/markup-compatibility/2006">
              <mc:Choice xmlns:v="urn:schemas-microsoft-com:vml" Requires="v">
                <p:oleObj spid="_x0000_s1044" name="Equation" r:id="rId15" imgW="1434960" imgH="507960" progId="Equation.3">
                  <p:embed/>
                </p:oleObj>
              </mc:Choice>
              <mc:Fallback>
                <p:oleObj name="Equation" r:id="rId15" imgW="1434960" imgH="507960" progId="Equation.3">
                  <p:embed/>
                  <p:pic>
                    <p:nvPicPr>
                      <p:cNvPr id="1029" name="Object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5750" y="1571625"/>
                        <a:ext cx="247967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30" name="Object 14"/>
          <p:cNvGraphicFramePr>
            <a:graphicFrameLocks noChangeAspect="1"/>
          </p:cNvGraphicFramePr>
          <p:nvPr/>
        </p:nvGraphicFramePr>
        <p:xfrm>
          <a:off x="571500" y="6072188"/>
          <a:ext cx="1978025" cy="417512"/>
        </p:xfrm>
        <a:graphic>
          <a:graphicData uri="http://schemas.openxmlformats.org/presentationml/2006/ole">
            <mc:AlternateContent xmlns:mc="http://schemas.openxmlformats.org/markup-compatibility/2006">
              <mc:Choice xmlns:v="urn:schemas-microsoft-com:vml" Requires="v">
                <p:oleObj spid="_x0000_s1045" name="Equation" r:id="rId17" imgW="1143000" imgH="241200" progId="Equation.3">
                  <p:embed/>
                </p:oleObj>
              </mc:Choice>
              <mc:Fallback>
                <p:oleObj name="Equation" r:id="rId17" imgW="1143000" imgH="241200" progId="Equation.3">
                  <p:embed/>
                  <p:pic>
                    <p:nvPicPr>
                      <p:cNvPr id="1030" name="Object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1500" y="6072188"/>
                        <a:ext cx="197802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36" name="TextBox 14"/>
          <p:cNvSpPr txBox="1">
            <a:spLocks noChangeArrowheads="1"/>
          </p:cNvSpPr>
          <p:nvPr/>
        </p:nvSpPr>
        <p:spPr bwMode="auto">
          <a:xfrm>
            <a:off x="1571625" y="3143250"/>
            <a:ext cx="1458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a:t>(ij=xy or yx)</a:t>
            </a:r>
          </a:p>
        </p:txBody>
      </p:sp>
    </p:spTree>
    <p:extLst>
      <p:ext uri="{BB962C8B-B14F-4D97-AF65-F5344CB8AC3E}">
        <p14:creationId xmlns:p14="http://schemas.microsoft.com/office/powerpoint/2010/main" val="18492022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E23DFBCA-07CD-4BCD-9DBA-13F87F10F813}" type="slidenum">
              <a:rPr lang="en-US" altLang="tr-TR">
                <a:latin typeface="Arial" panose="020B0604020202020204" pitchFamily="34" charset="0"/>
              </a:rPr>
              <a:pPr eaLnBrk="1" hangingPunct="1"/>
              <a:t>47</a:t>
            </a:fld>
            <a:endParaRPr lang="en-US" altLang="tr-TR">
              <a:latin typeface="Arial" panose="020B0604020202020204" pitchFamily="34" charset="0"/>
            </a:endParaRPr>
          </a:p>
        </p:txBody>
      </p:sp>
      <p:sp>
        <p:nvSpPr>
          <p:cNvPr id="2052" name="Rectangle 2"/>
          <p:cNvSpPr>
            <a:spLocks noChangeArrowheads="1"/>
          </p:cNvSpPr>
          <p:nvPr/>
        </p:nvSpPr>
        <p:spPr bwMode="auto">
          <a:xfrm>
            <a:off x="785813" y="1785938"/>
            <a:ext cx="7345362" cy="3457575"/>
          </a:xfrm>
          <a:prstGeom prst="rect">
            <a:avLst/>
          </a:prstGeom>
          <a:solidFill>
            <a:srgbClr val="0000FF"/>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2053" name="Freeform 3"/>
          <p:cNvSpPr>
            <a:spLocks/>
          </p:cNvSpPr>
          <p:nvPr/>
        </p:nvSpPr>
        <p:spPr bwMode="auto">
          <a:xfrm>
            <a:off x="3643313" y="1500188"/>
            <a:ext cx="1417637" cy="2449512"/>
          </a:xfrm>
          <a:custGeom>
            <a:avLst/>
            <a:gdLst>
              <a:gd name="T0" fmla="*/ 2147483647 w 893"/>
              <a:gd name="T1" fmla="*/ 0 h 1543"/>
              <a:gd name="T2" fmla="*/ 2147483647 w 893"/>
              <a:gd name="T3" fmla="*/ 2147483647 h 1543"/>
              <a:gd name="T4" fmla="*/ 0 w 893"/>
              <a:gd name="T5" fmla="*/ 2147483647 h 1543"/>
              <a:gd name="T6" fmla="*/ 2147483647 w 893"/>
              <a:gd name="T7" fmla="*/ 2147483647 h 1543"/>
              <a:gd name="T8" fmla="*/ 2147483647 w 893"/>
              <a:gd name="T9" fmla="*/ 2147483647 h 1543"/>
              <a:gd name="T10" fmla="*/ 2147483647 w 893"/>
              <a:gd name="T11" fmla="*/ 2147483647 h 1543"/>
              <a:gd name="T12" fmla="*/ 2147483647 w 893"/>
              <a:gd name="T13" fmla="*/ 2147483647 h 1543"/>
              <a:gd name="T14" fmla="*/ 2147483647 w 893"/>
              <a:gd name="T15" fmla="*/ 2147483647 h 1543"/>
              <a:gd name="T16" fmla="*/ 2147483647 w 893"/>
              <a:gd name="T17" fmla="*/ 2147483647 h 1543"/>
              <a:gd name="T18" fmla="*/ 2147483647 w 893"/>
              <a:gd name="T19" fmla="*/ 2147483647 h 15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3"/>
              <a:gd name="T31" fmla="*/ 0 h 1543"/>
              <a:gd name="T32" fmla="*/ 893 w 893"/>
              <a:gd name="T33" fmla="*/ 1543 h 15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3" h="1543">
                <a:moveTo>
                  <a:pt x="454" y="0"/>
                </a:moveTo>
                <a:cubicBezTo>
                  <a:pt x="673" y="8"/>
                  <a:pt x="893" y="16"/>
                  <a:pt x="817" y="46"/>
                </a:cubicBezTo>
                <a:cubicBezTo>
                  <a:pt x="741" y="76"/>
                  <a:pt x="0" y="137"/>
                  <a:pt x="0" y="182"/>
                </a:cubicBezTo>
                <a:cubicBezTo>
                  <a:pt x="0" y="227"/>
                  <a:pt x="787" y="273"/>
                  <a:pt x="817" y="318"/>
                </a:cubicBezTo>
                <a:cubicBezTo>
                  <a:pt x="847" y="363"/>
                  <a:pt x="227" y="409"/>
                  <a:pt x="182" y="454"/>
                </a:cubicBezTo>
                <a:cubicBezTo>
                  <a:pt x="137" y="499"/>
                  <a:pt x="522" y="545"/>
                  <a:pt x="545" y="590"/>
                </a:cubicBezTo>
                <a:cubicBezTo>
                  <a:pt x="568" y="635"/>
                  <a:pt x="333" y="681"/>
                  <a:pt x="318" y="726"/>
                </a:cubicBezTo>
                <a:cubicBezTo>
                  <a:pt x="303" y="771"/>
                  <a:pt x="439" y="817"/>
                  <a:pt x="454" y="862"/>
                </a:cubicBezTo>
                <a:cubicBezTo>
                  <a:pt x="469" y="907"/>
                  <a:pt x="416" y="885"/>
                  <a:pt x="409" y="998"/>
                </a:cubicBezTo>
                <a:cubicBezTo>
                  <a:pt x="402" y="1111"/>
                  <a:pt x="409" y="1452"/>
                  <a:pt x="409" y="154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tIns="90000" bIns="90000" anchor="ctr" anchorCtr="1">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2054" name="Freeform 4"/>
          <p:cNvSpPr>
            <a:spLocks/>
          </p:cNvSpPr>
          <p:nvPr/>
        </p:nvSpPr>
        <p:spPr bwMode="auto">
          <a:xfrm>
            <a:off x="1285875" y="1285875"/>
            <a:ext cx="1295400" cy="2952750"/>
          </a:xfrm>
          <a:custGeom>
            <a:avLst/>
            <a:gdLst>
              <a:gd name="T0" fmla="*/ 2147483647 w 816"/>
              <a:gd name="T1" fmla="*/ 0 h 1860"/>
              <a:gd name="T2" fmla="*/ 2147483647 w 816"/>
              <a:gd name="T3" fmla="*/ 2147483647 h 1860"/>
              <a:gd name="T4" fmla="*/ 0 w 816"/>
              <a:gd name="T5" fmla="*/ 2147483647 h 1860"/>
              <a:gd name="T6" fmla="*/ 2147483647 w 816"/>
              <a:gd name="T7" fmla="*/ 2147483647 h 1860"/>
              <a:gd name="T8" fmla="*/ 0 w 816"/>
              <a:gd name="T9" fmla="*/ 2147483647 h 1860"/>
              <a:gd name="T10" fmla="*/ 2147483647 w 816"/>
              <a:gd name="T11" fmla="*/ 2147483647 h 1860"/>
              <a:gd name="T12" fmla="*/ 0 w 816"/>
              <a:gd name="T13" fmla="*/ 2147483647 h 1860"/>
              <a:gd name="T14" fmla="*/ 2147483647 w 816"/>
              <a:gd name="T15" fmla="*/ 2147483647 h 1860"/>
              <a:gd name="T16" fmla="*/ 0 w 816"/>
              <a:gd name="T17" fmla="*/ 2147483647 h 1860"/>
              <a:gd name="T18" fmla="*/ 2147483647 w 816"/>
              <a:gd name="T19" fmla="*/ 2147483647 h 1860"/>
              <a:gd name="T20" fmla="*/ 2147483647 w 816"/>
              <a:gd name="T21" fmla="*/ 2147483647 h 1860"/>
              <a:gd name="T22" fmla="*/ 2147483647 w 816"/>
              <a:gd name="T23" fmla="*/ 2147483647 h 1860"/>
              <a:gd name="T24" fmla="*/ 2147483647 w 816"/>
              <a:gd name="T25" fmla="*/ 2147483647 h 1860"/>
              <a:gd name="T26" fmla="*/ 2147483647 w 816"/>
              <a:gd name="T27" fmla="*/ 2147483647 h 1860"/>
              <a:gd name="T28" fmla="*/ 2147483647 w 816"/>
              <a:gd name="T29" fmla="*/ 2147483647 h 1860"/>
              <a:gd name="T30" fmla="*/ 2147483647 w 816"/>
              <a:gd name="T31" fmla="*/ 2147483647 h 18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6"/>
              <a:gd name="T49" fmla="*/ 0 h 1860"/>
              <a:gd name="T50" fmla="*/ 816 w 816"/>
              <a:gd name="T51" fmla="*/ 1860 h 18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6" h="1860">
                <a:moveTo>
                  <a:pt x="544" y="0"/>
                </a:moveTo>
                <a:lnTo>
                  <a:pt x="816" y="46"/>
                </a:lnTo>
                <a:lnTo>
                  <a:pt x="0" y="46"/>
                </a:lnTo>
                <a:lnTo>
                  <a:pt x="816" y="136"/>
                </a:lnTo>
                <a:lnTo>
                  <a:pt x="0" y="136"/>
                </a:lnTo>
                <a:lnTo>
                  <a:pt x="816" y="227"/>
                </a:lnTo>
                <a:lnTo>
                  <a:pt x="0" y="227"/>
                </a:lnTo>
                <a:lnTo>
                  <a:pt x="816" y="273"/>
                </a:lnTo>
                <a:lnTo>
                  <a:pt x="0" y="318"/>
                </a:lnTo>
                <a:lnTo>
                  <a:pt x="635" y="363"/>
                </a:lnTo>
                <a:lnTo>
                  <a:pt x="317" y="409"/>
                </a:lnTo>
                <a:lnTo>
                  <a:pt x="453" y="454"/>
                </a:lnTo>
                <a:lnTo>
                  <a:pt x="363" y="499"/>
                </a:lnTo>
                <a:lnTo>
                  <a:pt x="453" y="545"/>
                </a:lnTo>
                <a:lnTo>
                  <a:pt x="408" y="590"/>
                </a:lnTo>
                <a:lnTo>
                  <a:pt x="408" y="1860"/>
                </a:ln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tIns="90000" bIns="90000" anchor="ctr" anchorCtr="1">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2055" name="Text Box 5"/>
          <p:cNvSpPr txBox="1">
            <a:spLocks noChangeArrowheads="1"/>
          </p:cNvSpPr>
          <p:nvPr/>
        </p:nvSpPr>
        <p:spPr bwMode="auto">
          <a:xfrm>
            <a:off x="785813" y="857250"/>
            <a:ext cx="13398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tIns="90000" bIns="90000" anchorCtr="1">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a:t>T=100 sec.</a:t>
            </a:r>
          </a:p>
        </p:txBody>
      </p:sp>
      <p:sp>
        <p:nvSpPr>
          <p:cNvPr id="2056" name="Text Box 6"/>
          <p:cNvSpPr txBox="1">
            <a:spLocks noChangeArrowheads="1"/>
          </p:cNvSpPr>
          <p:nvPr/>
        </p:nvSpPr>
        <p:spPr bwMode="auto">
          <a:xfrm>
            <a:off x="3500438" y="928688"/>
            <a:ext cx="14668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tIns="90000" bIns="90000" anchorCtr="1">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a:t>T=1000 sec.</a:t>
            </a:r>
          </a:p>
        </p:txBody>
      </p:sp>
      <p:sp>
        <p:nvSpPr>
          <p:cNvPr id="2057" name="Text Box 7"/>
          <p:cNvSpPr txBox="1">
            <a:spLocks noChangeArrowheads="1"/>
          </p:cNvSpPr>
          <p:nvPr/>
        </p:nvSpPr>
        <p:spPr bwMode="auto">
          <a:xfrm>
            <a:off x="5643563" y="857250"/>
            <a:ext cx="15938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tIns="90000" bIns="90000" anchorCtr="1">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a:t>T=10000 sec.</a:t>
            </a:r>
          </a:p>
        </p:txBody>
      </p:sp>
      <p:sp>
        <p:nvSpPr>
          <p:cNvPr id="2058" name="Freeform 8"/>
          <p:cNvSpPr>
            <a:spLocks/>
          </p:cNvSpPr>
          <p:nvPr/>
        </p:nvSpPr>
        <p:spPr bwMode="auto">
          <a:xfrm>
            <a:off x="6429375" y="928688"/>
            <a:ext cx="1222375" cy="4033837"/>
          </a:xfrm>
          <a:custGeom>
            <a:avLst/>
            <a:gdLst>
              <a:gd name="T0" fmla="*/ 2147483647 w 770"/>
              <a:gd name="T1" fmla="*/ 0 h 2541"/>
              <a:gd name="T2" fmla="*/ 2147483647 w 770"/>
              <a:gd name="T3" fmla="*/ 2147483647 h 2541"/>
              <a:gd name="T4" fmla="*/ 2147483647 w 770"/>
              <a:gd name="T5" fmla="*/ 2147483647 h 2541"/>
              <a:gd name="T6" fmla="*/ 2147483647 w 770"/>
              <a:gd name="T7" fmla="*/ 2147483647 h 2541"/>
              <a:gd name="T8" fmla="*/ 2147483647 w 770"/>
              <a:gd name="T9" fmla="*/ 2147483647 h 2541"/>
              <a:gd name="T10" fmla="*/ 2147483647 w 770"/>
              <a:gd name="T11" fmla="*/ 2147483647 h 2541"/>
              <a:gd name="T12" fmla="*/ 2147483647 w 770"/>
              <a:gd name="T13" fmla="*/ 2147483647 h 2541"/>
              <a:gd name="T14" fmla="*/ 2147483647 w 770"/>
              <a:gd name="T15" fmla="*/ 2147483647 h 2541"/>
              <a:gd name="T16" fmla="*/ 2147483647 w 770"/>
              <a:gd name="T17" fmla="*/ 2147483647 h 25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0"/>
              <a:gd name="T28" fmla="*/ 0 h 2541"/>
              <a:gd name="T29" fmla="*/ 770 w 770"/>
              <a:gd name="T30" fmla="*/ 2541 h 25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0" h="2541">
                <a:moveTo>
                  <a:pt x="317" y="0"/>
                </a:moveTo>
                <a:cubicBezTo>
                  <a:pt x="543" y="57"/>
                  <a:pt x="770" y="114"/>
                  <a:pt x="725" y="227"/>
                </a:cubicBezTo>
                <a:cubicBezTo>
                  <a:pt x="680" y="340"/>
                  <a:pt x="90" y="530"/>
                  <a:pt x="45" y="681"/>
                </a:cubicBezTo>
                <a:cubicBezTo>
                  <a:pt x="0" y="832"/>
                  <a:pt x="423" y="983"/>
                  <a:pt x="453" y="1134"/>
                </a:cubicBezTo>
                <a:cubicBezTo>
                  <a:pt x="483" y="1285"/>
                  <a:pt x="249" y="1459"/>
                  <a:pt x="226" y="1588"/>
                </a:cubicBezTo>
                <a:cubicBezTo>
                  <a:pt x="203" y="1717"/>
                  <a:pt x="309" y="1815"/>
                  <a:pt x="317" y="1906"/>
                </a:cubicBezTo>
                <a:cubicBezTo>
                  <a:pt x="325" y="1997"/>
                  <a:pt x="272" y="2057"/>
                  <a:pt x="272" y="2132"/>
                </a:cubicBezTo>
                <a:cubicBezTo>
                  <a:pt x="272" y="2207"/>
                  <a:pt x="310" y="2291"/>
                  <a:pt x="317" y="2359"/>
                </a:cubicBezTo>
                <a:cubicBezTo>
                  <a:pt x="324" y="2427"/>
                  <a:pt x="320" y="2484"/>
                  <a:pt x="317" y="2541"/>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tIns="90000" bIns="90000" anchor="ctr" anchorCtr="1">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2059" name="Rectangle 9"/>
          <p:cNvSpPr>
            <a:spLocks noChangeArrowheads="1"/>
          </p:cNvSpPr>
          <p:nvPr/>
        </p:nvSpPr>
        <p:spPr bwMode="auto">
          <a:xfrm>
            <a:off x="4500563" y="3500438"/>
            <a:ext cx="8191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tIns="90000" bIns="90000" anchorCtr="1">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a:t>50 km</a:t>
            </a:r>
          </a:p>
        </p:txBody>
      </p:sp>
      <p:sp>
        <p:nvSpPr>
          <p:cNvPr id="2060" name="Text Box 10"/>
          <p:cNvSpPr txBox="1">
            <a:spLocks noChangeArrowheads="1"/>
          </p:cNvSpPr>
          <p:nvPr/>
        </p:nvSpPr>
        <p:spPr bwMode="auto">
          <a:xfrm>
            <a:off x="1928813" y="2643188"/>
            <a:ext cx="8191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tIns="90000" bIns="90000" anchorCtr="1">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a:t>15 km</a:t>
            </a:r>
          </a:p>
        </p:txBody>
      </p:sp>
      <p:sp>
        <p:nvSpPr>
          <p:cNvPr id="2061" name="Text Box 11"/>
          <p:cNvSpPr txBox="1">
            <a:spLocks noChangeArrowheads="1"/>
          </p:cNvSpPr>
          <p:nvPr/>
        </p:nvSpPr>
        <p:spPr bwMode="auto">
          <a:xfrm>
            <a:off x="7000875" y="4500563"/>
            <a:ext cx="9461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tIns="90000" bIns="90000" anchorCtr="1">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a:t>150 km</a:t>
            </a:r>
          </a:p>
        </p:txBody>
      </p:sp>
      <p:sp>
        <p:nvSpPr>
          <p:cNvPr id="2062" name="Text Box 12"/>
          <p:cNvSpPr txBox="1">
            <a:spLocks noChangeArrowheads="1"/>
          </p:cNvSpPr>
          <p:nvPr/>
        </p:nvSpPr>
        <p:spPr bwMode="auto">
          <a:xfrm>
            <a:off x="1285875" y="4714875"/>
            <a:ext cx="52895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tIns="90000" bIns="90000" anchorCtr="1">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b="1"/>
              <a:t>Average resistivity of the medium: 9 ohm-m</a:t>
            </a:r>
          </a:p>
        </p:txBody>
      </p:sp>
      <p:sp>
        <p:nvSpPr>
          <p:cNvPr id="2063" name="Rectangle 13"/>
          <p:cNvSpPr>
            <a:spLocks noChangeArrowheads="1"/>
          </p:cNvSpPr>
          <p:nvPr/>
        </p:nvSpPr>
        <p:spPr bwMode="auto">
          <a:xfrm>
            <a:off x="3419475" y="5229225"/>
            <a:ext cx="16573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tIns="90000" bIns="90000"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tr-TR" altLang="tr-TR" sz="1100" i="1">
                <a:ea typeface="Calibri" panose="020F0502020204030204" pitchFamily="34" charset="0"/>
                <a:cs typeface="Times New Roman" panose="02020603050405020304" pitchFamily="18" charset="0"/>
              </a:rPr>
              <a:t>  </a:t>
            </a:r>
            <a:endParaRPr lang="tr-TR" altLang="tr-TR">
              <a:ea typeface="Calibri" panose="020F0502020204030204" pitchFamily="34" charset="0"/>
              <a:cs typeface="Times New Roman" panose="02020603050405020304" pitchFamily="18" charset="0"/>
            </a:endParaRPr>
          </a:p>
        </p:txBody>
      </p:sp>
      <p:sp>
        <p:nvSpPr>
          <p:cNvPr id="2064" name="Rectangle 14"/>
          <p:cNvSpPr>
            <a:spLocks noChangeArrowheads="1"/>
          </p:cNvSpPr>
          <p:nvPr/>
        </p:nvSpPr>
        <p:spPr bwMode="auto">
          <a:xfrm>
            <a:off x="0" y="3717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tIns="90000" bIns="90000"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2065" name="Rectangle 15"/>
          <p:cNvSpPr>
            <a:spLocks noChangeArrowheads="1"/>
          </p:cNvSpPr>
          <p:nvPr/>
        </p:nvSpPr>
        <p:spPr bwMode="auto">
          <a:xfrm>
            <a:off x="0" y="3786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tIns="90000" bIns="90000"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2066"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tr-TR" altLang="tr-TR"/>
          </a:p>
        </p:txBody>
      </p:sp>
      <p:sp>
        <p:nvSpPr>
          <p:cNvPr id="2067" name="Rectangle 6"/>
          <p:cNvSpPr>
            <a:spLocks noChangeArrowheads="1"/>
          </p:cNvSpPr>
          <p:nvPr/>
        </p:nvSpPr>
        <p:spPr bwMode="auto">
          <a:xfrm>
            <a:off x="0" y="828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tr-TR" altLang="tr-TR"/>
          </a:p>
        </p:txBody>
      </p:sp>
      <p:sp>
        <p:nvSpPr>
          <p:cNvPr id="2068" name="Rectangle 7"/>
          <p:cNvSpPr>
            <a:spLocks noChangeArrowheads="1"/>
          </p:cNvSpPr>
          <p:nvPr/>
        </p:nvSpPr>
        <p:spPr bwMode="auto">
          <a:xfrm>
            <a:off x="0" y="1123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tr-TR" altLang="tr-TR"/>
          </a:p>
        </p:txBody>
      </p:sp>
      <p:sp>
        <p:nvSpPr>
          <p:cNvPr id="2069" name="Rectangle 8"/>
          <p:cNvSpPr>
            <a:spLocks noChangeArrowheads="1"/>
          </p:cNvSpPr>
          <p:nvPr/>
        </p:nvSpPr>
        <p:spPr bwMode="auto">
          <a:xfrm>
            <a:off x="0" y="1419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tr-TR" altLang="tr-TR"/>
          </a:p>
        </p:txBody>
      </p:sp>
      <p:sp>
        <p:nvSpPr>
          <p:cNvPr id="2070" name="Rectangle 9"/>
          <p:cNvSpPr>
            <a:spLocks noChangeArrowheads="1"/>
          </p:cNvSpPr>
          <p:nvPr/>
        </p:nvSpPr>
        <p:spPr bwMode="auto">
          <a:xfrm>
            <a:off x="0" y="1714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tr-TR" altLang="tr-TR"/>
          </a:p>
        </p:txBody>
      </p:sp>
      <p:graphicFrame>
        <p:nvGraphicFramePr>
          <p:cNvPr id="2050" name="Object 28"/>
          <p:cNvGraphicFramePr>
            <a:graphicFrameLocks noChangeAspect="1"/>
          </p:cNvGraphicFramePr>
          <p:nvPr/>
        </p:nvGraphicFramePr>
        <p:xfrm>
          <a:off x="4572000" y="5335588"/>
          <a:ext cx="3357563" cy="1522412"/>
        </p:xfrm>
        <a:graphic>
          <a:graphicData uri="http://schemas.openxmlformats.org/presentationml/2006/ole">
            <mc:AlternateContent xmlns:mc="http://schemas.openxmlformats.org/markup-compatibility/2006">
              <mc:Choice xmlns:v="urn:schemas-microsoft-com:vml" Requires="v">
                <p:oleObj spid="_x0000_s2053" name="Equation" r:id="rId4" imgW="2044440" imgH="927000" progId="Equation.3">
                  <p:embed/>
                </p:oleObj>
              </mc:Choice>
              <mc:Fallback>
                <p:oleObj name="Equation" r:id="rId4" imgW="2044440" imgH="927000" progId="Equation.3">
                  <p:embed/>
                  <p:pic>
                    <p:nvPicPr>
                      <p:cNvPr id="2050" name="Object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335588"/>
                        <a:ext cx="3357563" cy="152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 name="Rectangle 2"/>
          <p:cNvSpPr txBox="1">
            <a:spLocks noRot="1" noChangeArrowheads="1"/>
          </p:cNvSpPr>
          <p:nvPr/>
        </p:nvSpPr>
        <p:spPr>
          <a:xfrm>
            <a:off x="428625" y="142875"/>
            <a:ext cx="8429625" cy="681038"/>
          </a:xfrm>
          <a:prstGeom prst="rect">
            <a:avLst/>
          </a:prstGeom>
        </p:spPr>
        <p:txBody>
          <a:bodyPr/>
          <a:lstStyle/>
          <a:p>
            <a:pPr marL="0" lvl="1">
              <a:defRPr/>
            </a:pPr>
            <a:r>
              <a:rPr lang="tr-TR" sz="2000" b="1" kern="0" dirty="0">
                <a:solidFill>
                  <a:schemeClr val="tx2"/>
                </a:solidFill>
                <a:effectLst>
                  <a:outerShdw blurRad="38100" dist="38100" dir="2700000" algn="tl">
                    <a:srgbClr val="000000"/>
                  </a:outerShdw>
                </a:effectLst>
              </a:rPr>
              <a:t>MAGNETOTELLURIC Method: </a:t>
            </a:r>
          </a:p>
          <a:p>
            <a:pPr marL="0" lvl="1">
              <a:defRPr/>
            </a:pPr>
            <a:r>
              <a:rPr lang="tr-TR" sz="2000" b="1" kern="0" dirty="0">
                <a:solidFill>
                  <a:schemeClr val="tx2"/>
                </a:solidFill>
                <a:effectLst>
                  <a:outerShdw blurRad="38100" dist="38100" dir="2700000" algn="tl">
                    <a:srgbClr val="000000"/>
                  </a:outerShdw>
                </a:effectLst>
              </a:rPr>
              <a:t>What is depth of investigation?</a:t>
            </a:r>
          </a:p>
        </p:txBody>
      </p:sp>
      <p:grpSp>
        <p:nvGrpSpPr>
          <p:cNvPr id="2072" name="Group 42"/>
          <p:cNvGrpSpPr>
            <a:grpSpLocks/>
          </p:cNvGrpSpPr>
          <p:nvPr/>
        </p:nvGrpSpPr>
        <p:grpSpPr bwMode="auto">
          <a:xfrm>
            <a:off x="7308850" y="0"/>
            <a:ext cx="1835150" cy="554038"/>
            <a:chOff x="4604" y="0"/>
            <a:chExt cx="1156" cy="349"/>
          </a:xfrm>
        </p:grpSpPr>
        <p:pic>
          <p:nvPicPr>
            <p:cNvPr id="2073" name="Picture 43" descr="1067240118au_amblem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4" y="0"/>
              <a:ext cx="344"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44" descr="Orjinal_Amblem">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2" y="0"/>
              <a:ext cx="348"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45" descr="mta%20copy"/>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2" y="0"/>
              <a:ext cx="345"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515179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D4BC58FE-4CC9-46CE-886F-BD2B972B1117}" type="slidenum">
              <a:rPr lang="tr-TR" altLang="tr-TR">
                <a:latin typeface="Arial" panose="020B0604020202020204" pitchFamily="34" charset="0"/>
              </a:rPr>
              <a:pPr eaLnBrk="1" hangingPunct="1"/>
              <a:t>48</a:t>
            </a:fld>
            <a:endParaRPr lang="tr-TR" altLang="tr-TR">
              <a:latin typeface="Arial" panose="020B0604020202020204" pitchFamily="34" charset="0"/>
            </a:endParaRPr>
          </a:p>
        </p:txBody>
      </p:sp>
      <p:sp>
        <p:nvSpPr>
          <p:cNvPr id="22555" name="Rectangle 27"/>
          <p:cNvSpPr>
            <a:spLocks noGrp="1" noRot="1" noChangeArrowheads="1"/>
          </p:cNvSpPr>
          <p:nvPr>
            <p:ph type="title"/>
          </p:nvPr>
        </p:nvSpPr>
        <p:spPr>
          <a:xfrm>
            <a:off x="395288" y="188913"/>
            <a:ext cx="7129462" cy="647700"/>
          </a:xfrm>
        </p:spPr>
        <p:txBody>
          <a:bodyPr/>
          <a:lstStyle/>
          <a:p>
            <a:pPr algn="l" eaLnBrk="1" hangingPunct="1">
              <a:defRPr/>
            </a:pPr>
            <a:r>
              <a:rPr lang="tr-TR" sz="3200" dirty="0" smtClean="0">
                <a:effectLst/>
              </a:rPr>
              <a:t>Magnetotelluric Survey</a:t>
            </a:r>
            <a:endParaRPr lang="tr-TR" sz="3200" dirty="0" smtClean="0"/>
          </a:p>
        </p:txBody>
      </p:sp>
      <p:grpSp>
        <p:nvGrpSpPr>
          <p:cNvPr id="22532" name="Group 28"/>
          <p:cNvGrpSpPr>
            <a:grpSpLocks/>
          </p:cNvGrpSpPr>
          <p:nvPr/>
        </p:nvGrpSpPr>
        <p:grpSpPr bwMode="auto">
          <a:xfrm>
            <a:off x="7308850" y="0"/>
            <a:ext cx="1835150" cy="554038"/>
            <a:chOff x="4604" y="0"/>
            <a:chExt cx="1156" cy="349"/>
          </a:xfrm>
        </p:grpSpPr>
        <p:pic>
          <p:nvPicPr>
            <p:cNvPr id="22547" name="Picture 29" descr="1067240118au_amblem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4" y="0"/>
              <a:ext cx="344"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30" descr="Orjinal_Amble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2" y="0"/>
              <a:ext cx="348"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31" descr="mta%20copy"/>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2" y="0"/>
              <a:ext cx="345"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33" name="Picture 14" descr="D:\MTA_projesi\AA_Raporlar_vd\A5_ProjedenYayinBildiriler\2009_IAGA_Sopron\poster_IAGA\P1_model_eng.bmp"/>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285750" y="2143125"/>
            <a:ext cx="8858250" cy="2357438"/>
          </a:xfrm>
          <a:noFill/>
          <a:extLst>
            <a:ext uri="{909E8E84-426E-40DD-AFC4-6F175D3DCCD1}">
              <a14:hiddenFill xmlns:a14="http://schemas.microsoft.com/office/drawing/2010/main">
                <a:solidFill>
                  <a:srgbClr val="FFFFFF"/>
                </a:solidFill>
              </a14:hiddenFill>
            </a:ext>
          </a:extLst>
        </p:spPr>
      </p:pic>
      <p:pic>
        <p:nvPicPr>
          <p:cNvPr id="22534" name="Picture 14" descr="D:\MTA_projesi\AA_Raporlar_vd\A5_ProjedenYayinBildiriler\2009_IAGA_Sopron\poster_IAGA\P2_model_eng.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0" y="0"/>
            <a:ext cx="8001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3536156" y="964407"/>
            <a:ext cx="2357437" cy="942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cxnSp>
        <p:nvCxnSpPr>
          <p:cNvPr id="18" name="Straight Connector 17"/>
          <p:cNvCxnSpPr/>
          <p:nvPr/>
        </p:nvCxnSpPr>
        <p:spPr>
          <a:xfrm rot="16200000" flipH="1">
            <a:off x="6215063" y="5214938"/>
            <a:ext cx="1285875" cy="4286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5322094" y="1821657"/>
            <a:ext cx="2286000" cy="50006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7108032" y="1678781"/>
            <a:ext cx="2286000" cy="78581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5786438" y="5214938"/>
            <a:ext cx="1285875" cy="4286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4107656" y="5250657"/>
            <a:ext cx="1285875" cy="2143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3679031" y="5250657"/>
            <a:ext cx="1285875" cy="2143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500856" y="5215732"/>
            <a:ext cx="1285875" cy="158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5750720" y="1821656"/>
            <a:ext cx="2214562" cy="4286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3143250" y="1643063"/>
            <a:ext cx="2286000" cy="8572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2185988" y="1857375"/>
            <a:ext cx="2357438" cy="35718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392906" y="2035969"/>
            <a:ext cx="2286000" cy="7143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8116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smtClean="0"/>
              <a:t>CSAMT</a:t>
            </a:r>
            <a:endParaRPr lang="tr-TR" dirty="0"/>
          </a:p>
        </p:txBody>
      </p:sp>
      <p:pic>
        <p:nvPicPr>
          <p:cNvPr id="4" name="İçerik Yer Tutucusu 3"/>
          <p:cNvPicPr>
            <a:picLocks noGrp="1" noChangeAspect="1"/>
          </p:cNvPicPr>
          <p:nvPr>
            <p:ph idx="1"/>
          </p:nvPr>
        </p:nvPicPr>
        <p:blipFill>
          <a:blip r:embed="rId2"/>
          <a:stretch>
            <a:fillRect/>
          </a:stretch>
        </p:blipFill>
        <p:spPr>
          <a:xfrm>
            <a:off x="2555776" y="1268760"/>
            <a:ext cx="3859070" cy="5368139"/>
          </a:xfrm>
          <a:prstGeom prst="rect">
            <a:avLst/>
          </a:prstGeom>
        </p:spPr>
      </p:pic>
    </p:spTree>
    <p:extLst>
      <p:ext uri="{BB962C8B-B14F-4D97-AF65-F5344CB8AC3E}">
        <p14:creationId xmlns:p14="http://schemas.microsoft.com/office/powerpoint/2010/main" val="3489886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sz="2800" dirty="0" smtClean="0">
                <a:effectLst>
                  <a:outerShdw blurRad="38100" dist="38100" dir="2700000" algn="tl">
                    <a:srgbClr val="FFFFFF"/>
                  </a:outerShdw>
                </a:effectLst>
              </a:rPr>
              <a:t> </a:t>
            </a:r>
            <a:r>
              <a:rPr lang="tr-TR" sz="2800" dirty="0" smtClean="0">
                <a:effectLst>
                  <a:outerShdw blurRad="38100" dist="38100" dir="2700000" algn="tl">
                    <a:srgbClr val="FFFFFF"/>
                  </a:outerShdw>
                </a:effectLst>
              </a:rPr>
              <a:t>YER </a:t>
            </a:r>
            <a:r>
              <a:rPr lang="tr-TR" sz="2800" dirty="0" smtClean="0">
                <a:effectLst>
                  <a:outerShdw blurRad="38100" dist="38100" dir="2700000" algn="tl">
                    <a:srgbClr val="FFFFFF"/>
                  </a:outerShdw>
                </a:effectLst>
              </a:rPr>
              <a:t>RADARI </a:t>
            </a:r>
            <a:r>
              <a:rPr lang="tr-TR" sz="2800" dirty="0" smtClean="0">
                <a:effectLst>
                  <a:outerShdw blurRad="38100" dist="38100" dir="2700000" algn="tl">
                    <a:srgbClr val="FFFFFF"/>
                  </a:outerShdw>
                </a:effectLst>
              </a:rPr>
              <a:t>YÖNTEMİ</a:t>
            </a:r>
            <a:r>
              <a:rPr lang="en-US" sz="2800" dirty="0" smtClean="0">
                <a:effectLst>
                  <a:outerShdw blurRad="38100" dist="38100" dir="2700000" algn="tl">
                    <a:srgbClr val="FFFFFF"/>
                  </a:outerShdw>
                </a:effectLst>
              </a:rPr>
              <a:t> </a:t>
            </a:r>
            <a:endParaRPr lang="tr-TR" sz="2800" dirty="0" smtClean="0">
              <a:effectLst>
                <a:outerShdw blurRad="38100" dist="38100" dir="2700000" algn="tl">
                  <a:srgbClr val="FFFFFF"/>
                </a:outerShdw>
              </a:effectLst>
            </a:endParaRPr>
          </a:p>
        </p:txBody>
      </p:sp>
      <p:sp>
        <p:nvSpPr>
          <p:cNvPr id="5123" name="Rectangle 6"/>
          <p:cNvSpPr>
            <a:spLocks noChangeArrowheads="1"/>
          </p:cNvSpPr>
          <p:nvPr/>
        </p:nvSpPr>
        <p:spPr bwMode="auto">
          <a:xfrm>
            <a:off x="428625" y="1500188"/>
            <a:ext cx="8208963"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Tx/>
              <a:buChar char="•"/>
            </a:pPr>
            <a:r>
              <a:rPr lang="tr-TR" altLang="tr-TR" sz="2000" dirty="0">
                <a:cs typeface="Times New Roman" panose="02020603050405020304" pitchFamily="18" charset="0"/>
              </a:rPr>
              <a:t> Yer radarı  (</a:t>
            </a:r>
            <a:r>
              <a:rPr lang="tr-TR" altLang="tr-TR" sz="2000" dirty="0" err="1">
                <a:cs typeface="Times New Roman" panose="02020603050405020304" pitchFamily="18" charset="0"/>
              </a:rPr>
              <a:t>Georadar</a:t>
            </a:r>
            <a:r>
              <a:rPr lang="tr-TR" altLang="tr-TR" sz="2000" dirty="0">
                <a:cs typeface="Times New Roman" panose="02020603050405020304" pitchFamily="18" charset="0"/>
              </a:rPr>
              <a:t> veya </a:t>
            </a:r>
            <a:r>
              <a:rPr lang="tr-TR" altLang="tr-TR" sz="2000" dirty="0" err="1">
                <a:cs typeface="Times New Roman" panose="02020603050405020304" pitchFamily="18" charset="0"/>
              </a:rPr>
              <a:t>Graound</a:t>
            </a:r>
            <a:r>
              <a:rPr lang="tr-TR" altLang="tr-TR" sz="2000" dirty="0">
                <a:cs typeface="Times New Roman" panose="02020603050405020304" pitchFamily="18" charset="0"/>
              </a:rPr>
              <a:t> </a:t>
            </a:r>
            <a:r>
              <a:rPr lang="tr-TR" altLang="tr-TR" sz="2000" dirty="0" err="1">
                <a:cs typeface="Times New Roman" panose="02020603050405020304" pitchFamily="18" charset="0"/>
              </a:rPr>
              <a:t>Penetrating</a:t>
            </a:r>
            <a:r>
              <a:rPr lang="tr-TR" altLang="tr-TR" sz="2000" dirty="0">
                <a:cs typeface="Times New Roman" panose="02020603050405020304" pitchFamily="18" charset="0"/>
              </a:rPr>
              <a:t> Radar-GPR) 1960 yıllarından sonra yaygın olarak kullanılmaya başlanmış bir “Jeofizik Elektromanyetik Yöntemdir”.</a:t>
            </a:r>
          </a:p>
          <a:p>
            <a:pPr eaLnBrk="1" hangingPunct="1">
              <a:buFontTx/>
              <a:buChar char="•"/>
            </a:pPr>
            <a:endParaRPr lang="tr-TR" altLang="tr-TR" sz="2000" dirty="0">
              <a:cs typeface="Times New Roman" panose="02020603050405020304" pitchFamily="18" charset="0"/>
            </a:endParaRPr>
          </a:p>
          <a:p>
            <a:pPr eaLnBrk="1" hangingPunct="1">
              <a:buFontTx/>
              <a:buChar char="•"/>
            </a:pPr>
            <a:r>
              <a:rPr lang="tr-TR" altLang="tr-TR" sz="2000" dirty="0"/>
              <a:t> Yöntemde, yatay doğrultuda elektrik alan yöneyi yayan (TE-</a:t>
            </a:r>
            <a:r>
              <a:rPr lang="tr-TR" altLang="tr-TR" sz="2000" dirty="0" err="1"/>
              <a:t>Transverse</a:t>
            </a:r>
            <a:r>
              <a:rPr lang="tr-TR" altLang="tr-TR" sz="2000" dirty="0"/>
              <a:t> </a:t>
            </a:r>
            <a:r>
              <a:rPr lang="tr-TR" altLang="tr-TR" sz="2000" dirty="0" err="1"/>
              <a:t>Electric</a:t>
            </a:r>
            <a:r>
              <a:rPr lang="tr-TR" altLang="tr-TR" sz="2000" dirty="0"/>
              <a:t>) bir verici anten aracılığı ile </a:t>
            </a:r>
            <a:r>
              <a:rPr lang="tr-TR" altLang="tr-TR" sz="2000" dirty="0" err="1"/>
              <a:t>yeriçine</a:t>
            </a:r>
            <a:r>
              <a:rPr lang="tr-TR" altLang="tr-TR" sz="2000" dirty="0"/>
              <a:t> yüksek frekanslı bir EM dalgacık (</a:t>
            </a:r>
            <a:r>
              <a:rPr lang="tr-TR" altLang="tr-TR" sz="2000" dirty="0" err="1"/>
              <a:t>impulse</a:t>
            </a:r>
            <a:r>
              <a:rPr lang="tr-TR" altLang="tr-TR" sz="2000" dirty="0"/>
              <a:t>) gönderilir. </a:t>
            </a:r>
          </a:p>
          <a:p>
            <a:pPr eaLnBrk="1" hangingPunct="1">
              <a:buFontTx/>
              <a:buChar char="•"/>
            </a:pPr>
            <a:endParaRPr lang="tr-TR" altLang="tr-TR" sz="2000" dirty="0">
              <a:cs typeface="Times New Roman" panose="02020603050405020304" pitchFamily="18" charset="0"/>
            </a:endParaRPr>
          </a:p>
          <a:p>
            <a:pPr eaLnBrk="1" hangingPunct="1">
              <a:buFontTx/>
              <a:buChar char="•"/>
            </a:pPr>
            <a:r>
              <a:rPr lang="tr-TR" altLang="tr-TR" sz="2000" dirty="0"/>
              <a:t> Ölçüler 10 </a:t>
            </a:r>
            <a:r>
              <a:rPr lang="tr-TR" altLang="tr-TR" sz="2000" dirty="0" err="1"/>
              <a:t>Mhz</a:t>
            </a:r>
            <a:r>
              <a:rPr lang="tr-TR" altLang="tr-TR" sz="2000" dirty="0"/>
              <a:t> -2000 MHz (2 GHz) f-aralığında alıcı ve verici antenler ile yapılır.</a:t>
            </a:r>
          </a:p>
          <a:p>
            <a:pPr eaLnBrk="1" hangingPunct="1"/>
            <a:endParaRPr lang="tr-TR" altLang="tr-TR" sz="2000" dirty="0">
              <a:cs typeface="Times New Roman" panose="02020603050405020304" pitchFamily="18" charset="0"/>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4505325"/>
            <a:ext cx="57340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2550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smtClean="0"/>
              <a:t>CSAMT</a:t>
            </a:r>
            <a:endParaRPr lang="tr-TR" dirty="0"/>
          </a:p>
        </p:txBody>
      </p:sp>
      <p:pic>
        <p:nvPicPr>
          <p:cNvPr id="3074"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4526" y="3789040"/>
            <a:ext cx="5352274" cy="27287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lgili resi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1256891"/>
            <a:ext cx="4491083" cy="269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542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Başlık"/>
          <p:cNvSpPr>
            <a:spLocks noGrp="1"/>
          </p:cNvSpPr>
          <p:nvPr>
            <p:ph type="title"/>
          </p:nvPr>
        </p:nvSpPr>
        <p:spPr>
          <a:xfrm>
            <a:off x="714375" y="0"/>
            <a:ext cx="7772400" cy="1143000"/>
          </a:xfrm>
        </p:spPr>
        <p:txBody>
          <a:bodyPr/>
          <a:lstStyle/>
          <a:p>
            <a:r>
              <a:rPr lang="tr-TR" altLang="tr-TR" sz="3200" smtClean="0"/>
              <a:t>Yapı Jeofiziğinde Yer Radarı Uygulamaları: Beton Kalitesinin Araştırılması</a:t>
            </a:r>
          </a:p>
        </p:txBody>
      </p:sp>
      <p:pic>
        <p:nvPicPr>
          <p:cNvPr id="55299" name="Picture 2" descr="GPR inspection of concrete stru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214438"/>
            <a:ext cx="90487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714750"/>
            <a:ext cx="80835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3737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Başlık"/>
          <p:cNvSpPr>
            <a:spLocks noGrp="1"/>
          </p:cNvSpPr>
          <p:nvPr>
            <p:ph type="title"/>
          </p:nvPr>
        </p:nvSpPr>
        <p:spPr>
          <a:xfrm>
            <a:off x="357188" y="4143375"/>
            <a:ext cx="8101012" cy="2714625"/>
          </a:xfrm>
        </p:spPr>
        <p:txBody>
          <a:bodyPr/>
          <a:lstStyle/>
          <a:p>
            <a:r>
              <a:rPr lang="en-US" altLang="tr-TR" sz="1800" b="1" smtClean="0"/>
              <a:t>Providing the Most Accurate Road Data in the Industry</a:t>
            </a:r>
            <a:br>
              <a:rPr lang="en-US" altLang="tr-TR" sz="1800" b="1" smtClean="0"/>
            </a:br>
            <a:r>
              <a:rPr lang="en-US" altLang="tr-TR" sz="1800" smtClean="0"/>
              <a:t>Highway professionals, engineers and transportation departments require a safe, reliable and non-destructive method to evaluate roads for pavement preservation, planning and rehabilitation. Ground penetrating radar offers users a quick and effective way to determine pavement layer thickness. GPR can evaluate base and sub-base layers with data collection densities not obtainable by traditional labor-intensive methods, such as coring.</a:t>
            </a:r>
            <a:br>
              <a:rPr lang="en-US" altLang="tr-TR" sz="1800" smtClean="0"/>
            </a:br>
            <a:endParaRPr lang="tr-TR" altLang="tr-TR" sz="1800" smtClean="0"/>
          </a:p>
        </p:txBody>
      </p:sp>
      <p:pic>
        <p:nvPicPr>
          <p:cNvPr id="57347" name="Picture 2" descr="Road Inspection using G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1563"/>
            <a:ext cx="90487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566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sz="3600" b="1" dirty="0" smtClean="0">
                <a:effectLst>
                  <a:outerShdw blurRad="38100" dist="38100" dir="2700000" algn="tl">
                    <a:srgbClr val="000000">
                      <a:alpha val="43137"/>
                    </a:srgbClr>
                  </a:outerShdw>
                </a:effectLst>
              </a:rPr>
              <a:t>Yapı Jeofiziği’ nde Kullanılan Yöntemler:</a:t>
            </a:r>
            <a:br>
              <a:rPr lang="tr-TR" sz="3600" b="1" dirty="0" smtClean="0">
                <a:effectLst>
                  <a:outerShdw blurRad="38100" dist="38100" dir="2700000" algn="tl">
                    <a:srgbClr val="000000">
                      <a:alpha val="43137"/>
                    </a:srgbClr>
                  </a:outerShdw>
                </a:effectLst>
              </a:rPr>
            </a:br>
            <a:r>
              <a:rPr lang="tr-TR" sz="3600" b="1" dirty="0" smtClean="0">
                <a:effectLst>
                  <a:outerShdw blurRad="38100" dist="38100" dir="2700000" algn="tl">
                    <a:srgbClr val="000000">
                      <a:alpha val="43137"/>
                    </a:srgbClr>
                  </a:outerShdw>
                </a:effectLst>
              </a:rPr>
              <a:t> Yer Radarı Yöntemi</a:t>
            </a:r>
            <a:endParaRPr lang="tr-TR"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1"/>
            <a:ext cx="8229600" cy="1676400"/>
          </a:xfrm>
        </p:spPr>
        <p:txBody>
          <a:bodyPr>
            <a:normAutofit fontScale="77500" lnSpcReduction="20000"/>
          </a:bodyPr>
          <a:lstStyle/>
          <a:p>
            <a:r>
              <a:rPr lang="tr-TR" dirty="0" smtClean="0"/>
              <a:t>Betonların araştırılmasında, beton yapıda kesem işlemi veya bie örnek alımı işlmei öncesi, demir örgü yerleri belirlenebilir. Demir örgü olan yeri mm hassasiyetinde bulunabilir. Böylece demir örgü kesilmeden bu örnek alma işlemi yapılabilir. </a:t>
            </a:r>
            <a:endParaRPr lang="tr-TR" dirty="0"/>
          </a:p>
        </p:txBody>
      </p:sp>
      <p:pic>
        <p:nvPicPr>
          <p:cNvPr id="5123" name="Picture 3"/>
          <p:cNvPicPr>
            <a:picLocks noChangeAspect="1" noChangeArrowheads="1"/>
          </p:cNvPicPr>
          <p:nvPr/>
        </p:nvPicPr>
        <p:blipFill>
          <a:blip r:embed="rId2" cstate="print"/>
          <a:srcRect/>
          <a:stretch>
            <a:fillRect/>
          </a:stretch>
        </p:blipFill>
        <p:spPr bwMode="auto">
          <a:xfrm>
            <a:off x="2590800" y="3733800"/>
            <a:ext cx="3417887" cy="2354263"/>
          </a:xfrm>
          <a:prstGeom prst="rect">
            <a:avLst/>
          </a:prstGeom>
          <a:noFill/>
          <a:ln w="9525">
            <a:noFill/>
            <a:miter lim="800000"/>
            <a:headEnd/>
            <a:tailEnd/>
          </a:ln>
        </p:spPr>
      </p:pic>
      <p:sp>
        <p:nvSpPr>
          <p:cNvPr id="6" name="TextBox 5"/>
          <p:cNvSpPr txBox="1"/>
          <p:nvPr/>
        </p:nvSpPr>
        <p:spPr>
          <a:xfrm>
            <a:off x="533400" y="5867400"/>
            <a:ext cx="7391400" cy="584775"/>
          </a:xfrm>
          <a:prstGeom prst="rect">
            <a:avLst/>
          </a:prstGeom>
          <a:solidFill>
            <a:schemeClr val="bg1"/>
          </a:solidFill>
        </p:spPr>
        <p:txBody>
          <a:bodyPr wrap="square" rtlCol="0">
            <a:spAutoFit/>
          </a:bodyPr>
          <a:lstStyle/>
          <a:p>
            <a:r>
              <a:rPr lang="tr-TR" sz="1600" dirty="0" smtClean="0"/>
              <a:t>Beton içindeki germe demirlerini gösteren 2B ve 3B  yer-radarı veri görüntüsü Kaynak: </a:t>
            </a:r>
            <a:r>
              <a:rPr lang="tr-TR" sz="1600" dirty="0" smtClean="0">
                <a:hlinkClick r:id="rId3"/>
              </a:rPr>
              <a:t>www.geophysical.com</a:t>
            </a:r>
            <a:r>
              <a:rPr lang="tr-TR" sz="1600" dirty="0" smtClean="0"/>
              <a:t> </a:t>
            </a:r>
            <a:endParaRPr lang="tr-TR" sz="1600" dirty="0"/>
          </a:p>
        </p:txBody>
      </p:sp>
    </p:spTree>
    <p:extLst>
      <p:ext uri="{BB962C8B-B14F-4D97-AF65-F5344CB8AC3E}">
        <p14:creationId xmlns:p14="http://schemas.microsoft.com/office/powerpoint/2010/main" val="4201710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sz="3600" b="1" dirty="0" smtClean="0">
                <a:effectLst>
                  <a:outerShdw blurRad="38100" dist="38100" dir="2700000" algn="tl">
                    <a:srgbClr val="000000">
                      <a:alpha val="43137"/>
                    </a:srgbClr>
                  </a:outerShdw>
                </a:effectLst>
              </a:rPr>
              <a:t>Yapı Jeofiziği’ nde Kullanılan Yöntemler:</a:t>
            </a:r>
            <a:br>
              <a:rPr lang="tr-TR" sz="3600" b="1" dirty="0" smtClean="0">
                <a:effectLst>
                  <a:outerShdw blurRad="38100" dist="38100" dir="2700000" algn="tl">
                    <a:srgbClr val="000000">
                      <a:alpha val="43137"/>
                    </a:srgbClr>
                  </a:outerShdw>
                </a:effectLst>
              </a:rPr>
            </a:br>
            <a:r>
              <a:rPr lang="tr-TR" sz="3600" b="1" dirty="0" smtClean="0">
                <a:effectLst>
                  <a:outerShdw blurRad="38100" dist="38100" dir="2700000" algn="tl">
                    <a:srgbClr val="000000">
                      <a:alpha val="43137"/>
                    </a:srgbClr>
                  </a:outerShdw>
                </a:effectLst>
              </a:rPr>
              <a:t> Yer Radarı Yöntemi</a:t>
            </a:r>
            <a:endParaRPr lang="tr-TR"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1"/>
            <a:ext cx="8229600" cy="1905000"/>
          </a:xfrm>
        </p:spPr>
        <p:txBody>
          <a:bodyPr>
            <a:normAutofit fontScale="92500" lnSpcReduction="20000"/>
          </a:bodyPr>
          <a:lstStyle/>
          <a:p>
            <a:r>
              <a:rPr lang="tr-TR" sz="2400" dirty="0" smtClean="0"/>
              <a:t>Yer Radarı ölçüleri ile beton içindeki örgü kablolarınım(post-tension cables) yeri ve derinliklerinin tespit edilmesi. </a:t>
            </a:r>
          </a:p>
          <a:p>
            <a:r>
              <a:rPr lang="tr-TR" sz="2400" dirty="0" smtClean="0"/>
              <a:t>Beton içinde hasara uramış demir örgü yerlerinin belirlenmesinde kullanılabilir. </a:t>
            </a:r>
          </a:p>
          <a:p>
            <a:r>
              <a:rPr lang="tr-TR" sz="2400" dirty="0" smtClean="0"/>
              <a:t>Bu yerler belirlendikten sonra sağlamlaştırma .alışmaları kolyalıkla yapılabilir. </a:t>
            </a:r>
            <a:endParaRPr lang="tr-TR" sz="2400" dirty="0"/>
          </a:p>
        </p:txBody>
      </p:sp>
      <p:sp>
        <p:nvSpPr>
          <p:cNvPr id="6" name="TextBox 5"/>
          <p:cNvSpPr txBox="1"/>
          <p:nvPr/>
        </p:nvSpPr>
        <p:spPr>
          <a:xfrm>
            <a:off x="4572000" y="6400800"/>
            <a:ext cx="4572000" cy="338554"/>
          </a:xfrm>
          <a:prstGeom prst="rect">
            <a:avLst/>
          </a:prstGeom>
          <a:solidFill>
            <a:schemeClr val="bg1"/>
          </a:solidFill>
        </p:spPr>
        <p:txBody>
          <a:bodyPr wrap="square" rtlCol="0">
            <a:spAutoFit/>
          </a:bodyPr>
          <a:lstStyle/>
          <a:p>
            <a:r>
              <a:rPr lang="tr-TR" sz="1600" dirty="0" smtClean="0"/>
              <a:t>Kaynak: </a:t>
            </a:r>
            <a:r>
              <a:rPr lang="tr-TR" sz="1600" dirty="0" smtClean="0">
                <a:hlinkClick r:id="rId2"/>
              </a:rPr>
              <a:t>www.geophysical.com</a:t>
            </a:r>
            <a:r>
              <a:rPr lang="tr-TR" sz="1600" dirty="0" smtClean="0"/>
              <a:t> </a:t>
            </a:r>
            <a:endParaRPr lang="tr-TR" sz="1600" dirty="0"/>
          </a:p>
        </p:txBody>
      </p:sp>
      <p:pic>
        <p:nvPicPr>
          <p:cNvPr id="6146" name="Picture 2"/>
          <p:cNvPicPr>
            <a:picLocks noChangeAspect="1" noChangeArrowheads="1"/>
          </p:cNvPicPr>
          <p:nvPr/>
        </p:nvPicPr>
        <p:blipFill>
          <a:blip r:embed="rId3" cstate="print"/>
          <a:srcRect/>
          <a:stretch>
            <a:fillRect/>
          </a:stretch>
        </p:blipFill>
        <p:spPr bwMode="auto">
          <a:xfrm>
            <a:off x="2438400" y="3429000"/>
            <a:ext cx="6523037" cy="2941637"/>
          </a:xfrm>
          <a:prstGeom prst="rect">
            <a:avLst/>
          </a:prstGeom>
          <a:noFill/>
          <a:ln w="9525">
            <a:noFill/>
            <a:miter lim="800000"/>
            <a:headEnd/>
            <a:tailEnd/>
          </a:ln>
        </p:spPr>
      </p:pic>
      <p:sp>
        <p:nvSpPr>
          <p:cNvPr id="10" name="TextBox 9"/>
          <p:cNvSpPr txBox="1"/>
          <p:nvPr/>
        </p:nvSpPr>
        <p:spPr>
          <a:xfrm>
            <a:off x="4343400" y="3505200"/>
            <a:ext cx="4572000" cy="646331"/>
          </a:xfrm>
          <a:prstGeom prst="rect">
            <a:avLst/>
          </a:prstGeom>
          <a:solidFill>
            <a:schemeClr val="bg1"/>
          </a:solidFill>
        </p:spPr>
        <p:txBody>
          <a:bodyPr wrap="square" rtlCol="0">
            <a:spAutoFit/>
          </a:bodyPr>
          <a:lstStyle/>
          <a:p>
            <a:endParaRPr lang="tr-TR" dirty="0" smtClean="0"/>
          </a:p>
          <a:p>
            <a:r>
              <a:rPr lang="tr-TR" dirty="0" smtClean="0"/>
              <a:t>   Hasara uğramış demir örgü yerlerinin tespiti.</a:t>
            </a:r>
            <a:endParaRPr lang="tr-TR" dirty="0"/>
          </a:p>
        </p:txBody>
      </p:sp>
      <p:cxnSp>
        <p:nvCxnSpPr>
          <p:cNvPr id="9" name="Straight Arrow Connector 8"/>
          <p:cNvCxnSpPr/>
          <p:nvPr/>
        </p:nvCxnSpPr>
        <p:spPr>
          <a:xfrm>
            <a:off x="4191000" y="3962400"/>
            <a:ext cx="381000" cy="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191000" y="4038600"/>
            <a:ext cx="381000" cy="5334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3730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Gri Tonlamalı">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1722</Words>
  <Application>Microsoft Office PowerPoint</Application>
  <PresentationFormat>Ekran Gösterisi (4:3)</PresentationFormat>
  <Paragraphs>245</Paragraphs>
  <Slides>50</Slides>
  <Notes>3</Notes>
  <HiddenSlides>0</HiddenSlides>
  <MMClips>0</MMClips>
  <ScaleCrop>false</ScaleCrop>
  <HeadingPairs>
    <vt:vector size="8" baseType="variant">
      <vt:variant>
        <vt:lpstr>Kullanılan Yazı Tipleri</vt:lpstr>
      </vt:variant>
      <vt:variant>
        <vt:i4>9</vt:i4>
      </vt:variant>
      <vt:variant>
        <vt:lpstr>Tema</vt:lpstr>
      </vt:variant>
      <vt:variant>
        <vt:i4>1</vt:i4>
      </vt:variant>
      <vt:variant>
        <vt:lpstr>Eklenmiş OLE Hizmet Programları</vt:lpstr>
      </vt:variant>
      <vt:variant>
        <vt:i4>1</vt:i4>
      </vt:variant>
      <vt:variant>
        <vt:lpstr>Slayt Başlıkları</vt:lpstr>
      </vt:variant>
      <vt:variant>
        <vt:i4>50</vt:i4>
      </vt:variant>
    </vt:vector>
  </HeadingPairs>
  <TitlesOfParts>
    <vt:vector size="61" baseType="lpstr">
      <vt:lpstr>MS PGothic</vt:lpstr>
      <vt:lpstr>MS PGothic</vt:lpstr>
      <vt:lpstr>Arial</vt:lpstr>
      <vt:lpstr>Calibri</vt:lpstr>
      <vt:lpstr>Tahoma</vt:lpstr>
      <vt:lpstr>Times New Roman</vt:lpstr>
      <vt:lpstr>Verdana</vt:lpstr>
      <vt:lpstr>Wingdings</vt:lpstr>
      <vt:lpstr>Wingdings 2</vt:lpstr>
      <vt:lpstr>Ofis Teması</vt:lpstr>
      <vt:lpstr>Microsoft Equation 3.0</vt:lpstr>
      <vt:lpstr>Jeofizik Elektromanyetik Yöntemler (Geophysical Electromagnetic Methods)</vt:lpstr>
      <vt:lpstr>Konu Başlıkları</vt:lpstr>
      <vt:lpstr>EM Methods</vt:lpstr>
      <vt:lpstr>Elektromanyetik Yöntemlerin  f-aralıkları</vt:lpstr>
      <vt:lpstr> YER RADARI YÖNTEMİ </vt:lpstr>
      <vt:lpstr>Yapı Jeofiziğinde Yer Radarı Uygulamaları: Beton Kalitesinin Araştırılması</vt:lpstr>
      <vt:lpstr>Providing the Most Accurate Road Data in the Industry Highway professionals, engineers and transportation departments require a safe, reliable and non-destructive method to evaluate roads for pavement preservation, planning and rehabilitation. Ground penetrating radar offers users a quick and effective way to determine pavement layer thickness. GPR can evaluate base and sub-base layers with data collection densities not obtainable by traditional labor-intensive methods, such as coring. </vt:lpstr>
      <vt:lpstr>Yapı Jeofiziği’ nde Kullanılan Yöntemler:  Yer Radarı Yöntemi</vt:lpstr>
      <vt:lpstr>Yapı Jeofiziği’ nde Kullanılan Yöntemler:  Yer Radarı Yöntemi</vt:lpstr>
      <vt:lpstr>Yapı Jeofiziği’ nde Kullanılan Yöntemler:  Yer Radarı Yöntemi</vt:lpstr>
      <vt:lpstr>Metal ve Plastik Kablo borularının yerlerinin tespiti</vt:lpstr>
      <vt:lpstr>Beton alt derinliği belirleme</vt:lpstr>
      <vt:lpstr>Betondaki boşlukları arama</vt:lpstr>
      <vt:lpstr>Basic Principle of HLEM Method</vt:lpstr>
      <vt:lpstr>Basic Principle of HLEM Method</vt:lpstr>
      <vt:lpstr>Basic Principle of HLEM Method</vt:lpstr>
      <vt:lpstr>Basic Principle of HLEM Method</vt:lpstr>
      <vt:lpstr>Basic Principle of HLEM Method</vt:lpstr>
      <vt:lpstr>Basic Principle of HLEM Method</vt:lpstr>
      <vt:lpstr>Basic Principle of HLEM Method</vt:lpstr>
      <vt:lpstr>HLEM Application in Archaeological Exploration</vt:lpstr>
      <vt:lpstr>HLEM Application in Archaeological Exploration</vt:lpstr>
      <vt:lpstr>HLEM Application in Archaeological Exploration</vt:lpstr>
      <vt:lpstr>HLEM Application in Archaeological Exploration</vt:lpstr>
      <vt:lpstr>VLF Yöntemi</vt:lpstr>
      <vt:lpstr>VLF: Kullanım alanları</vt:lpstr>
      <vt:lpstr>VLF Yöntemi: Veri toplama</vt:lpstr>
      <vt:lpstr>RMT Yöntemi</vt:lpstr>
      <vt:lpstr>Radio-manyetotellurik</vt:lpstr>
      <vt:lpstr>PowerPoint Sunusu</vt:lpstr>
      <vt:lpstr>Yeni nesil RMT Aleti (RMT-F)</vt:lpstr>
      <vt:lpstr>Arazi Veris Uygulaması  y=0 profili, TM-mode verisi Ters çözümü</vt:lpstr>
      <vt:lpstr>Geçici Elektromanyetik Yöntem (TEM) </vt:lpstr>
      <vt:lpstr>NanoTEM Ölçü Tekniği</vt:lpstr>
      <vt:lpstr>NanoTEM Ölçü Tekniği</vt:lpstr>
      <vt:lpstr>NanoTEM VERİSİNİN TOPLANMASI ve DEĞERLENDİRİLMESİ</vt:lpstr>
      <vt:lpstr>Arkeolojik Alanda NanoTEM Ölçümü</vt:lpstr>
      <vt:lpstr>PowerPoint Sunusu</vt:lpstr>
      <vt:lpstr>Arkeolojik Alanda NanoTEM Ölçümü: Alan-1 </vt:lpstr>
      <vt:lpstr>NanoTEM Ölçümlerinin Değerlendirilmesi</vt:lpstr>
      <vt:lpstr>NanoTEM ve Manyetik Gradyometre ölçülerinin Karşılaştırılması</vt:lpstr>
      <vt:lpstr>NanoTEM haritası ve kazı sonucu </vt:lpstr>
      <vt:lpstr>MT ve AMT Yöntemleri</vt:lpstr>
      <vt:lpstr>PowerPoint Sunusu</vt:lpstr>
      <vt:lpstr>MAGNETOTELLURIC Method: What is measured fields ? It uses regional time-varying electromagnetic field of the earth.</vt:lpstr>
      <vt:lpstr>PowerPoint Sunusu</vt:lpstr>
      <vt:lpstr>PowerPoint Sunusu</vt:lpstr>
      <vt:lpstr>Magnetotelluric Survey</vt:lpstr>
      <vt:lpstr>CSAMT</vt:lpstr>
      <vt:lpstr>CSAMT</vt:lpstr>
    </vt:vector>
  </TitlesOfParts>
  <Company>MEC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of Geophysical Electromagnetic Methods in Archeological Exploration</dc:title>
  <dc:creator>MEC</dc:creator>
  <cp:lastModifiedBy>M. Emin Candansayar</cp:lastModifiedBy>
  <cp:revision>42</cp:revision>
  <dcterms:created xsi:type="dcterms:W3CDTF">2011-07-26T11:08:54Z</dcterms:created>
  <dcterms:modified xsi:type="dcterms:W3CDTF">2017-12-06T06:31:00Z</dcterms:modified>
</cp:coreProperties>
</file>