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0" r:id="rId3"/>
    <p:sldId id="291" r:id="rId4"/>
    <p:sldId id="292" r:id="rId5"/>
    <p:sldId id="293" r:id="rId6"/>
    <p:sldId id="297" r:id="rId7"/>
    <p:sldId id="301" r:id="rId8"/>
    <p:sldId id="265" r:id="rId9"/>
    <p:sldId id="266" r:id="rId10"/>
    <p:sldId id="298" r:id="rId11"/>
    <p:sldId id="302" r:id="rId12"/>
    <p:sldId id="268" r:id="rId13"/>
    <p:sldId id="269" r:id="rId14"/>
    <p:sldId id="299" r:id="rId15"/>
    <p:sldId id="257" r:id="rId16"/>
    <p:sldId id="270" r:id="rId17"/>
    <p:sldId id="300" r:id="rId18"/>
    <p:sldId id="294" r:id="rId19"/>
    <p:sldId id="259" r:id="rId20"/>
    <p:sldId id="295" r:id="rId21"/>
    <p:sldId id="262" r:id="rId22"/>
    <p:sldId id="263" r:id="rId23"/>
    <p:sldId id="286" r:id="rId24"/>
    <p:sldId id="287" r:id="rId25"/>
    <p:sldId id="288" r:id="rId26"/>
    <p:sldId id="264" r:id="rId27"/>
    <p:sldId id="303" r:id="rId28"/>
    <p:sldId id="304" r:id="rId29"/>
    <p:sldId id="285" r:id="rId3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20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D331A71-B012-45A0-85A4-6A012DC98AB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9851638-0851-47D6-92EA-9ABA8E20825A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031172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1A71-B012-45A0-85A4-6A012DC98AB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638-0851-47D6-92EA-9ABA8E2082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153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1A71-B012-45A0-85A4-6A012DC98AB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638-0851-47D6-92EA-9ABA8E2082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3428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1A71-B012-45A0-85A4-6A012DC98AB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638-0851-47D6-92EA-9ABA8E2082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7825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D331A71-B012-45A0-85A4-6A012DC98AB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851638-0851-47D6-92EA-9ABA8E20825A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341536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1A71-B012-45A0-85A4-6A012DC98AB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638-0851-47D6-92EA-9ABA8E2082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4055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1A71-B012-45A0-85A4-6A012DC98AB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638-0851-47D6-92EA-9ABA8E2082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7274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1A71-B012-45A0-85A4-6A012DC98AB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638-0851-47D6-92EA-9ABA8E2082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278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1A71-B012-45A0-85A4-6A012DC98AB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638-0851-47D6-92EA-9ABA8E2082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6475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D331A71-B012-45A0-85A4-6A012DC98AB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851638-0851-47D6-92EA-9ABA8E20825A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1120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D331A71-B012-45A0-85A4-6A012DC98AB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851638-0851-47D6-92EA-9ABA8E20825A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5553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D331A71-B012-45A0-85A4-6A012DC98AB1}" type="datetimeFigureOut">
              <a:rPr lang="tr-TR" smtClean="0"/>
              <a:t>19.03.2019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09851638-0851-47D6-92EA-9ABA8E20825A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44896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1773612"/>
          </a:xfrm>
        </p:spPr>
        <p:txBody>
          <a:bodyPr/>
          <a:lstStyle/>
          <a:p>
            <a:r>
              <a:rPr lang="tr-TR" sz="3200" b="1" dirty="0" err="1"/>
              <a:t>Dbb</a:t>
            </a:r>
            <a:r>
              <a:rPr lang="tr-TR" sz="3200" b="1" dirty="0"/>
              <a:t> 405 </a:t>
            </a:r>
            <a:r>
              <a:rPr lang="tr-TR" sz="3200" b="1" dirty="0" err="1"/>
              <a:t>speakıng</a:t>
            </a:r>
            <a:r>
              <a:rPr lang="tr-TR" sz="3200" b="1" dirty="0"/>
              <a:t> </a:t>
            </a:r>
            <a:r>
              <a:rPr lang="tr-TR" sz="3200" b="1" dirty="0" err="1"/>
              <a:t>ın</a:t>
            </a:r>
            <a:r>
              <a:rPr lang="tr-TR" sz="3200" b="1" dirty="0"/>
              <a:t> a </a:t>
            </a:r>
            <a:r>
              <a:rPr lang="tr-TR" sz="3200" b="1" dirty="0" err="1"/>
              <a:t>foreıgn</a:t>
            </a:r>
            <a:r>
              <a:rPr lang="tr-TR" sz="3200" b="1" dirty="0"/>
              <a:t> </a:t>
            </a:r>
            <a:r>
              <a:rPr lang="tr-TR" sz="3200" b="1" dirty="0" err="1"/>
              <a:t>language</a:t>
            </a:r>
            <a:endParaRPr lang="tr-TR" sz="32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852382" y="4135272"/>
            <a:ext cx="7233314" cy="907244"/>
          </a:xfrm>
        </p:spPr>
        <p:txBody>
          <a:bodyPr/>
          <a:lstStyle/>
          <a:p>
            <a:pPr algn="r"/>
            <a:r>
              <a:rPr lang="tr-TR" b="1" dirty="0"/>
              <a:t>2018-2019 FALL SEMESTER</a:t>
            </a:r>
          </a:p>
        </p:txBody>
      </p:sp>
    </p:spTree>
    <p:extLst>
      <p:ext uri="{BB962C8B-B14F-4D97-AF65-F5344CB8AC3E}">
        <p14:creationId xmlns:p14="http://schemas.microsoft.com/office/powerpoint/2010/main" val="2203613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English </a:t>
            </a:r>
            <a:r>
              <a:rPr lang="tr-TR" dirty="0" err="1"/>
              <a:t>long</a:t>
            </a:r>
            <a:r>
              <a:rPr lang="tr-TR" dirty="0"/>
              <a:t> </a:t>
            </a:r>
            <a:r>
              <a:rPr lang="tr-TR" dirty="0" err="1"/>
              <a:t>vowels</a:t>
            </a:r>
            <a:r>
              <a:rPr lang="tr-TR" dirty="0"/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 /i:/, /u:/, /ɑ:/, /ɜ:/, /ɔ:/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608085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6296" y="1064525"/>
            <a:ext cx="5660410" cy="5175914"/>
          </a:xfrm>
        </p:spPr>
      </p:pic>
    </p:spTree>
    <p:extLst>
      <p:ext uri="{BB962C8B-B14F-4D97-AF65-F5344CB8AC3E}">
        <p14:creationId xmlns:p14="http://schemas.microsoft.com/office/powerpoint/2010/main" val="19847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025" y="476165"/>
            <a:ext cx="9089409" cy="3391070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025" y="3867235"/>
            <a:ext cx="9089409" cy="183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40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2573" y="685800"/>
            <a:ext cx="8980227" cy="5551227"/>
          </a:xfrm>
        </p:spPr>
      </p:pic>
    </p:spTree>
    <p:extLst>
      <p:ext uri="{BB962C8B-B14F-4D97-AF65-F5344CB8AC3E}">
        <p14:creationId xmlns:p14="http://schemas.microsoft.com/office/powerpoint/2010/main" val="1625000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English </a:t>
            </a:r>
            <a:r>
              <a:rPr lang="tr-TR" dirty="0" err="1"/>
              <a:t>diphthongs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561" y="1774209"/>
            <a:ext cx="9212239" cy="4435522"/>
          </a:xfrm>
        </p:spPr>
      </p:pic>
    </p:spTree>
    <p:extLst>
      <p:ext uri="{BB962C8B-B14F-4D97-AF65-F5344CB8AC3E}">
        <p14:creationId xmlns:p14="http://schemas.microsoft.com/office/powerpoint/2010/main" val="269974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994" y="1228299"/>
            <a:ext cx="8379725" cy="4285396"/>
          </a:xfrm>
        </p:spPr>
      </p:pic>
    </p:spTree>
    <p:extLst>
      <p:ext uri="{BB962C8B-B14F-4D97-AF65-F5344CB8AC3E}">
        <p14:creationId xmlns:p14="http://schemas.microsoft.com/office/powerpoint/2010/main" val="1149990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464024"/>
            <a:ext cx="9144000" cy="5581934"/>
          </a:xfrm>
        </p:spPr>
      </p:pic>
    </p:spTree>
    <p:extLst>
      <p:ext uri="{BB962C8B-B14F-4D97-AF65-F5344CB8AC3E}">
        <p14:creationId xmlns:p14="http://schemas.microsoft.com/office/powerpoint/2010/main" val="3373143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English </a:t>
            </a:r>
            <a:r>
              <a:rPr lang="tr-TR" dirty="0" err="1"/>
              <a:t>triphthongs</a:t>
            </a:r>
            <a:r>
              <a:rPr lang="tr-TR" dirty="0"/>
              <a:t>: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039" y="2171700"/>
            <a:ext cx="8911987" cy="2975212"/>
          </a:xfrm>
        </p:spPr>
      </p:pic>
    </p:spTree>
    <p:extLst>
      <p:ext uri="{BB962C8B-B14F-4D97-AF65-F5344CB8AC3E}">
        <p14:creationId xmlns:p14="http://schemas.microsoft.com/office/powerpoint/2010/main" val="10998905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Consonants</a:t>
            </a:r>
            <a:r>
              <a:rPr lang="tr-TR" dirty="0"/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dirty="0" err="1"/>
              <a:t>They</a:t>
            </a:r>
            <a:r>
              <a:rPr lang="tr-TR" sz="3600" dirty="0"/>
              <a:t> </a:t>
            </a:r>
            <a:r>
              <a:rPr lang="tr-TR" sz="3600" dirty="0" err="1"/>
              <a:t>are</a:t>
            </a:r>
            <a:r>
              <a:rPr lang="tr-TR" sz="3600" dirty="0"/>
              <a:t> </a:t>
            </a:r>
            <a:r>
              <a:rPr lang="tr-TR" sz="3600" dirty="0" err="1"/>
              <a:t>sounds</a:t>
            </a:r>
            <a:r>
              <a:rPr lang="tr-TR" sz="3600" dirty="0"/>
              <a:t> in </a:t>
            </a:r>
            <a:r>
              <a:rPr lang="tr-TR" sz="3600" dirty="0" err="1"/>
              <a:t>which</a:t>
            </a:r>
            <a:r>
              <a:rPr lang="tr-TR" sz="3600" dirty="0"/>
              <a:t> </a:t>
            </a:r>
            <a:r>
              <a:rPr lang="tr-TR" sz="3600" dirty="0" err="1"/>
              <a:t>there</a:t>
            </a:r>
            <a:r>
              <a:rPr lang="tr-TR" sz="3600" dirty="0"/>
              <a:t> is </a:t>
            </a:r>
            <a:r>
              <a:rPr lang="tr-TR" sz="3600" b="1" dirty="0" err="1"/>
              <a:t>obstruction</a:t>
            </a:r>
            <a:r>
              <a:rPr lang="tr-TR" sz="3600" dirty="0"/>
              <a:t> </a:t>
            </a:r>
            <a:r>
              <a:rPr lang="tr-TR" sz="3600" dirty="0" err="1"/>
              <a:t>to</a:t>
            </a:r>
            <a:r>
              <a:rPr lang="tr-TR" sz="3600" dirty="0"/>
              <a:t> </a:t>
            </a:r>
            <a:r>
              <a:rPr lang="tr-TR" sz="3600" dirty="0" err="1"/>
              <a:t>the</a:t>
            </a:r>
            <a:r>
              <a:rPr lang="tr-TR" sz="3600" dirty="0"/>
              <a:t> </a:t>
            </a:r>
            <a:r>
              <a:rPr lang="tr-TR" sz="3600" dirty="0" err="1"/>
              <a:t>flow</a:t>
            </a:r>
            <a:r>
              <a:rPr lang="tr-TR" sz="3600" dirty="0"/>
              <a:t> of </a:t>
            </a:r>
            <a:r>
              <a:rPr lang="tr-TR" sz="3600" dirty="0" err="1"/>
              <a:t>air</a:t>
            </a:r>
            <a:r>
              <a:rPr lang="tr-TR" sz="3600" dirty="0"/>
              <a:t> as it </a:t>
            </a:r>
            <a:r>
              <a:rPr lang="tr-TR" sz="3600" dirty="0" err="1"/>
              <a:t>passes</a:t>
            </a:r>
            <a:r>
              <a:rPr lang="tr-TR" sz="3600" dirty="0"/>
              <a:t> </a:t>
            </a:r>
            <a:r>
              <a:rPr lang="tr-TR" sz="3600" dirty="0" err="1"/>
              <a:t>from</a:t>
            </a:r>
            <a:r>
              <a:rPr lang="tr-TR" sz="3600" dirty="0"/>
              <a:t> </a:t>
            </a:r>
            <a:r>
              <a:rPr lang="tr-TR" sz="3600" dirty="0" err="1"/>
              <a:t>the</a:t>
            </a:r>
            <a:r>
              <a:rPr lang="tr-TR" sz="3600" dirty="0"/>
              <a:t> </a:t>
            </a:r>
            <a:r>
              <a:rPr lang="tr-TR" sz="3600" dirty="0" err="1"/>
              <a:t>larynx</a:t>
            </a:r>
            <a:r>
              <a:rPr lang="tr-TR" sz="3600" dirty="0"/>
              <a:t> </a:t>
            </a:r>
            <a:r>
              <a:rPr lang="tr-TR" sz="3600" dirty="0" err="1"/>
              <a:t>to</a:t>
            </a:r>
            <a:r>
              <a:rPr lang="tr-TR" sz="3600" dirty="0"/>
              <a:t> </a:t>
            </a:r>
            <a:r>
              <a:rPr lang="tr-TR" sz="3600" dirty="0" err="1"/>
              <a:t>the</a:t>
            </a:r>
            <a:r>
              <a:rPr lang="tr-TR" sz="3600" dirty="0"/>
              <a:t> </a:t>
            </a:r>
            <a:r>
              <a:rPr lang="tr-TR" sz="3600" dirty="0" err="1"/>
              <a:t>lips</a:t>
            </a:r>
            <a:r>
              <a:rPr lang="tr-TR" sz="3600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61709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901" y="685800"/>
            <a:ext cx="9580729" cy="5196385"/>
          </a:xfrm>
        </p:spPr>
      </p:pic>
    </p:spTree>
    <p:extLst>
      <p:ext uri="{BB962C8B-B14F-4D97-AF65-F5344CB8AC3E}">
        <p14:creationId xmlns:p14="http://schemas.microsoft.com/office/powerpoint/2010/main" val="1995848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Phoneme</a:t>
            </a:r>
            <a:r>
              <a:rPr lang="tr-TR" dirty="0"/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smallest</a:t>
            </a:r>
            <a:r>
              <a:rPr lang="tr-TR" sz="2800" dirty="0"/>
              <a:t> </a:t>
            </a:r>
            <a:r>
              <a:rPr lang="tr-TR" sz="2800" dirty="0" err="1"/>
              <a:t>segment</a:t>
            </a:r>
            <a:r>
              <a:rPr lang="tr-TR" sz="2800" dirty="0"/>
              <a:t> </a:t>
            </a:r>
            <a:r>
              <a:rPr lang="tr-TR" sz="2800" dirty="0" err="1"/>
              <a:t>which</a:t>
            </a:r>
            <a:r>
              <a:rPr lang="tr-TR" sz="2800" dirty="0"/>
              <a:t> can </a:t>
            </a:r>
            <a:r>
              <a:rPr lang="tr-TR" sz="2800" dirty="0" err="1"/>
              <a:t>make</a:t>
            </a:r>
            <a:r>
              <a:rPr lang="tr-TR" sz="2800" dirty="0"/>
              <a:t> a </a:t>
            </a:r>
            <a:r>
              <a:rPr lang="tr-TR" sz="2800" dirty="0" err="1"/>
              <a:t>difference</a:t>
            </a:r>
            <a:r>
              <a:rPr lang="tr-TR" sz="2800" dirty="0"/>
              <a:t> in </a:t>
            </a:r>
            <a:r>
              <a:rPr lang="tr-TR" sz="2800" dirty="0" err="1"/>
              <a:t>meaning</a:t>
            </a:r>
            <a:r>
              <a:rPr lang="tr-TR" sz="2800" dirty="0"/>
              <a:t> (</a:t>
            </a:r>
            <a:r>
              <a:rPr lang="tr-TR" sz="2800" dirty="0" err="1"/>
              <a:t>which</a:t>
            </a:r>
            <a:r>
              <a:rPr lang="tr-TR" sz="2800" dirty="0"/>
              <a:t> can </a:t>
            </a:r>
            <a:r>
              <a:rPr lang="tr-TR" sz="2800" dirty="0" err="1"/>
              <a:t>distinguish</a:t>
            </a:r>
            <a:r>
              <a:rPr lang="tr-TR" sz="2800" dirty="0"/>
              <a:t> </a:t>
            </a:r>
            <a:r>
              <a:rPr lang="tr-TR" sz="2800" dirty="0" err="1"/>
              <a:t>two</a:t>
            </a:r>
            <a:r>
              <a:rPr lang="tr-TR" sz="2800" dirty="0"/>
              <a:t> </a:t>
            </a:r>
            <a:r>
              <a:rPr lang="tr-TR" sz="2800" dirty="0" err="1"/>
              <a:t>words</a:t>
            </a:r>
            <a:r>
              <a:rPr lang="tr-TR" sz="2800" dirty="0"/>
              <a:t>).</a:t>
            </a:r>
          </a:p>
          <a:p>
            <a:pPr algn="just"/>
            <a:r>
              <a:rPr lang="tr-TR" sz="2800" b="1" dirty="0" err="1"/>
              <a:t>pan</a:t>
            </a:r>
            <a:r>
              <a:rPr lang="tr-TR" sz="2800" b="1" dirty="0"/>
              <a:t> /</a:t>
            </a:r>
            <a:r>
              <a:rPr lang="tr-TR" sz="2800" b="1" dirty="0" err="1"/>
              <a:t>pæn</a:t>
            </a:r>
            <a:r>
              <a:rPr lang="tr-TR" sz="2800" b="1" dirty="0"/>
              <a:t>/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b="1" dirty="0"/>
              <a:t>ban /</a:t>
            </a:r>
            <a:r>
              <a:rPr lang="tr-TR" sz="2800" b="1" dirty="0" err="1"/>
              <a:t>bæn</a:t>
            </a:r>
            <a:r>
              <a:rPr lang="tr-TR" sz="2800" b="1" dirty="0"/>
              <a:t>/ </a:t>
            </a:r>
            <a:r>
              <a:rPr lang="tr-TR" sz="2800" dirty="0" err="1"/>
              <a:t>differ</a:t>
            </a:r>
            <a:r>
              <a:rPr lang="tr-TR" sz="2800" dirty="0"/>
              <a:t> </a:t>
            </a:r>
            <a:r>
              <a:rPr lang="tr-TR" sz="2800" dirty="0" err="1"/>
              <a:t>only</a:t>
            </a:r>
            <a:r>
              <a:rPr lang="tr-TR" sz="2800" dirty="0"/>
              <a:t> in </a:t>
            </a:r>
            <a:r>
              <a:rPr lang="tr-TR" sz="2800" dirty="0" err="1"/>
              <a:t>their</a:t>
            </a:r>
            <a:r>
              <a:rPr lang="tr-TR" sz="2800" dirty="0"/>
              <a:t> </a:t>
            </a:r>
            <a:r>
              <a:rPr lang="tr-TR" sz="2800" dirty="0" err="1"/>
              <a:t>initial</a:t>
            </a:r>
            <a:r>
              <a:rPr lang="tr-TR" sz="2800" dirty="0"/>
              <a:t> </a:t>
            </a:r>
            <a:r>
              <a:rPr lang="tr-TR" sz="2800" dirty="0" err="1"/>
              <a:t>sounds</a:t>
            </a:r>
            <a:r>
              <a:rPr lang="tr-TR" sz="2800" dirty="0"/>
              <a:t>. </a:t>
            </a:r>
          </a:p>
          <a:p>
            <a:pPr algn="just"/>
            <a:r>
              <a:rPr lang="tr-TR" sz="2800" dirty="0" err="1"/>
              <a:t>Therefore</a:t>
            </a:r>
            <a:r>
              <a:rPr lang="tr-TR" sz="2800" dirty="0"/>
              <a:t>, </a:t>
            </a:r>
            <a:r>
              <a:rPr lang="tr-TR" sz="2800" b="1" dirty="0"/>
              <a:t>/p/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b="1" dirty="0"/>
              <a:t>/b/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phonemes</a:t>
            </a:r>
            <a:r>
              <a:rPr lang="tr-TR" sz="2800" dirty="0"/>
              <a:t> of English.</a:t>
            </a:r>
          </a:p>
        </p:txBody>
      </p:sp>
    </p:spTree>
    <p:extLst>
      <p:ext uri="{BB962C8B-B14F-4D97-AF65-F5344CB8AC3E}">
        <p14:creationId xmlns:p14="http://schemas.microsoft.com/office/powerpoint/2010/main" val="12452841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distribution</a:t>
            </a:r>
            <a:r>
              <a:rPr lang="tr-TR" dirty="0"/>
              <a:t> of </a:t>
            </a:r>
            <a:r>
              <a:rPr lang="tr-TR" dirty="0" err="1"/>
              <a:t>sounds</a:t>
            </a:r>
            <a:r>
              <a:rPr lang="tr-TR" dirty="0"/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0" y="1555845"/>
            <a:ext cx="9601200" cy="4311555"/>
          </a:xfrm>
        </p:spPr>
        <p:txBody>
          <a:bodyPr>
            <a:noAutofit/>
          </a:bodyPr>
          <a:lstStyle/>
          <a:p>
            <a:r>
              <a:rPr lang="tr-TR" sz="2800" dirty="0" err="1"/>
              <a:t>In</a:t>
            </a:r>
            <a:r>
              <a:rPr lang="tr-TR" sz="2800" dirty="0"/>
              <a:t> </a:t>
            </a:r>
            <a:r>
              <a:rPr lang="tr-TR" sz="2800" dirty="0" err="1"/>
              <a:t>what</a:t>
            </a:r>
            <a:r>
              <a:rPr lang="tr-TR" sz="2800" dirty="0"/>
              <a:t> </a:t>
            </a:r>
            <a:r>
              <a:rPr lang="tr-TR" sz="2800" dirty="0" err="1"/>
              <a:t>ways</a:t>
            </a:r>
            <a:r>
              <a:rPr lang="tr-TR" sz="2800" dirty="0"/>
              <a:t> </a:t>
            </a:r>
            <a:r>
              <a:rPr lang="tr-TR" sz="2800" b="1" dirty="0" err="1"/>
              <a:t>vowels</a:t>
            </a:r>
            <a:r>
              <a:rPr lang="tr-TR" sz="2800" b="1" dirty="0"/>
              <a:t> </a:t>
            </a:r>
            <a:r>
              <a:rPr lang="tr-TR" sz="2800" dirty="0" err="1"/>
              <a:t>differ</a:t>
            </a:r>
            <a:r>
              <a:rPr lang="tr-TR" sz="2800" dirty="0"/>
              <a:t> </a:t>
            </a:r>
            <a:r>
              <a:rPr lang="tr-TR" sz="2800" dirty="0" err="1"/>
              <a:t>from</a:t>
            </a:r>
            <a:r>
              <a:rPr lang="tr-TR" sz="2800" dirty="0"/>
              <a:t> </a:t>
            </a:r>
            <a:r>
              <a:rPr lang="tr-TR" sz="2800" dirty="0" err="1"/>
              <a:t>each</a:t>
            </a:r>
            <a:r>
              <a:rPr lang="tr-TR" sz="2800" dirty="0"/>
              <a:t> </a:t>
            </a:r>
            <a:r>
              <a:rPr lang="tr-TR" sz="2800" dirty="0" err="1"/>
              <a:t>other</a:t>
            </a:r>
            <a:r>
              <a:rPr lang="tr-TR" sz="2800" dirty="0"/>
              <a:t>?</a:t>
            </a:r>
          </a:p>
          <a:p>
            <a:pPr marL="0" indent="0">
              <a:buNone/>
            </a:pPr>
            <a:r>
              <a:rPr lang="tr-TR" sz="2800" dirty="0"/>
              <a:t>      1)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height</a:t>
            </a:r>
            <a:r>
              <a:rPr lang="tr-TR" sz="2800" dirty="0"/>
              <a:t> of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tongue</a:t>
            </a:r>
            <a:r>
              <a:rPr lang="tr-TR" sz="2800" dirty="0"/>
              <a:t> (</a:t>
            </a:r>
            <a:r>
              <a:rPr lang="tr-TR" sz="2800" dirty="0" err="1"/>
              <a:t>close</a:t>
            </a:r>
            <a:r>
              <a:rPr lang="tr-TR" sz="2800" dirty="0"/>
              <a:t>, </a:t>
            </a:r>
            <a:r>
              <a:rPr lang="tr-TR" sz="2800" dirty="0" err="1"/>
              <a:t>close-mid</a:t>
            </a:r>
            <a:r>
              <a:rPr lang="tr-TR" sz="2800" dirty="0"/>
              <a:t>, </a:t>
            </a:r>
            <a:r>
              <a:rPr lang="tr-TR" sz="2800" dirty="0" err="1"/>
              <a:t>open-mid</a:t>
            </a:r>
            <a:r>
              <a:rPr lang="tr-TR" sz="2800" dirty="0"/>
              <a:t>, </a:t>
            </a:r>
            <a:r>
              <a:rPr lang="tr-TR" sz="2800" dirty="0" err="1"/>
              <a:t>open</a:t>
            </a:r>
            <a:r>
              <a:rPr lang="tr-TR" sz="2800" dirty="0"/>
              <a:t>)</a:t>
            </a:r>
          </a:p>
          <a:p>
            <a:pPr marL="0" indent="0">
              <a:buNone/>
            </a:pPr>
            <a:r>
              <a:rPr lang="tr-TR" sz="2800" dirty="0"/>
              <a:t>      2)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part</a:t>
            </a:r>
            <a:r>
              <a:rPr lang="tr-TR" sz="2800" dirty="0"/>
              <a:t> of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tongue</a:t>
            </a:r>
            <a:r>
              <a:rPr lang="tr-TR" sz="2800" dirty="0"/>
              <a:t> (</a:t>
            </a:r>
            <a:r>
              <a:rPr lang="tr-TR" sz="2800" dirty="0" err="1"/>
              <a:t>front</a:t>
            </a:r>
            <a:r>
              <a:rPr lang="tr-TR" sz="2800" dirty="0"/>
              <a:t>, </a:t>
            </a:r>
            <a:r>
              <a:rPr lang="tr-TR" sz="2800" dirty="0" err="1"/>
              <a:t>central</a:t>
            </a:r>
            <a:r>
              <a:rPr lang="tr-TR" sz="2800" dirty="0"/>
              <a:t>, </a:t>
            </a:r>
            <a:r>
              <a:rPr lang="tr-TR" sz="2800" dirty="0" err="1"/>
              <a:t>back</a:t>
            </a:r>
            <a:r>
              <a:rPr lang="tr-TR" sz="2800" dirty="0"/>
              <a:t>)</a:t>
            </a:r>
          </a:p>
          <a:p>
            <a:pPr marL="0" indent="0">
              <a:buNone/>
            </a:pPr>
            <a:r>
              <a:rPr lang="tr-TR" sz="2800" dirty="0"/>
              <a:t>      3) </a:t>
            </a:r>
            <a:r>
              <a:rPr lang="tr-TR" sz="2800" dirty="0" err="1"/>
              <a:t>lip</a:t>
            </a:r>
            <a:r>
              <a:rPr lang="tr-TR" sz="2800" dirty="0"/>
              <a:t> </a:t>
            </a:r>
            <a:r>
              <a:rPr lang="tr-TR" sz="2800" dirty="0" err="1"/>
              <a:t>rounding</a:t>
            </a:r>
            <a:r>
              <a:rPr lang="tr-TR" sz="2800" dirty="0"/>
              <a:t> (</a:t>
            </a:r>
            <a:r>
              <a:rPr lang="tr-TR" sz="2800" dirty="0" err="1"/>
              <a:t>rounded</a:t>
            </a:r>
            <a:r>
              <a:rPr lang="tr-TR" sz="2800" dirty="0"/>
              <a:t>, </a:t>
            </a:r>
            <a:r>
              <a:rPr lang="tr-TR" sz="2800" dirty="0" err="1"/>
              <a:t>unrounded</a:t>
            </a:r>
            <a:r>
              <a:rPr lang="tr-TR" sz="2800" dirty="0"/>
              <a:t>)</a:t>
            </a:r>
          </a:p>
          <a:p>
            <a:r>
              <a:rPr lang="tr-TR" sz="2800" dirty="0" err="1"/>
              <a:t>In</a:t>
            </a:r>
            <a:r>
              <a:rPr lang="tr-TR" sz="2800" dirty="0"/>
              <a:t> </a:t>
            </a:r>
            <a:r>
              <a:rPr lang="tr-TR" sz="2800" dirty="0" err="1"/>
              <a:t>what</a:t>
            </a:r>
            <a:r>
              <a:rPr lang="tr-TR" sz="2800" dirty="0"/>
              <a:t> </a:t>
            </a:r>
            <a:r>
              <a:rPr lang="tr-TR" sz="2800" dirty="0" err="1"/>
              <a:t>ways</a:t>
            </a:r>
            <a:r>
              <a:rPr lang="tr-TR" sz="2800" dirty="0"/>
              <a:t> </a:t>
            </a:r>
            <a:r>
              <a:rPr lang="tr-TR" sz="2800" b="1" dirty="0" err="1"/>
              <a:t>consonants</a:t>
            </a:r>
            <a:r>
              <a:rPr lang="tr-TR" sz="2800" dirty="0"/>
              <a:t> </a:t>
            </a:r>
            <a:r>
              <a:rPr lang="tr-TR" sz="2800" dirty="0" err="1"/>
              <a:t>differ</a:t>
            </a:r>
            <a:r>
              <a:rPr lang="tr-TR" sz="2800" dirty="0"/>
              <a:t> </a:t>
            </a:r>
            <a:r>
              <a:rPr lang="tr-TR" sz="2800" dirty="0" err="1"/>
              <a:t>from</a:t>
            </a:r>
            <a:r>
              <a:rPr lang="tr-TR" sz="2800" dirty="0"/>
              <a:t> </a:t>
            </a:r>
            <a:r>
              <a:rPr lang="tr-TR" sz="2800" dirty="0" err="1"/>
              <a:t>each</a:t>
            </a:r>
            <a:r>
              <a:rPr lang="tr-TR" sz="2800" dirty="0"/>
              <a:t> </a:t>
            </a:r>
            <a:r>
              <a:rPr lang="tr-TR" sz="2800" dirty="0" err="1"/>
              <a:t>other</a:t>
            </a:r>
            <a:r>
              <a:rPr lang="tr-TR" sz="2800" dirty="0"/>
              <a:t>?</a:t>
            </a:r>
          </a:p>
          <a:p>
            <a:pPr marL="0" indent="0">
              <a:buNone/>
            </a:pPr>
            <a:r>
              <a:rPr lang="tr-TR" sz="2800" dirty="0"/>
              <a:t>      1)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place</a:t>
            </a:r>
            <a:r>
              <a:rPr lang="tr-TR" sz="2800" dirty="0"/>
              <a:t> of </a:t>
            </a:r>
            <a:r>
              <a:rPr lang="tr-TR" sz="2800" dirty="0" err="1"/>
              <a:t>articulation</a:t>
            </a:r>
            <a:endParaRPr lang="tr-TR" sz="2800" dirty="0"/>
          </a:p>
          <a:p>
            <a:pPr marL="0" indent="0">
              <a:buNone/>
            </a:pPr>
            <a:r>
              <a:rPr lang="tr-TR" sz="2800" dirty="0"/>
              <a:t>      2)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manner</a:t>
            </a:r>
            <a:r>
              <a:rPr lang="tr-TR" sz="2800" dirty="0"/>
              <a:t> of </a:t>
            </a:r>
            <a:r>
              <a:rPr lang="tr-TR" sz="2800" dirty="0" err="1"/>
              <a:t>articulation</a:t>
            </a:r>
            <a:endParaRPr lang="tr-TR" sz="2800" dirty="0"/>
          </a:p>
          <a:p>
            <a:pPr marL="0" indent="0">
              <a:buNone/>
            </a:pPr>
            <a:r>
              <a:rPr lang="tr-TR" sz="2800" dirty="0"/>
              <a:t>      3) </a:t>
            </a:r>
            <a:r>
              <a:rPr lang="tr-TR" sz="2800" dirty="0" err="1"/>
              <a:t>voicing</a:t>
            </a:r>
            <a:r>
              <a:rPr lang="tr-TR" sz="2800" dirty="0"/>
              <a:t> </a:t>
            </a:r>
            <a:r>
              <a:rPr lang="tr-TR" sz="2800" dirty="0" err="1"/>
              <a:t>state</a:t>
            </a:r>
            <a:r>
              <a:rPr lang="tr-TR" sz="2800" dirty="0"/>
              <a:t> (</a:t>
            </a:r>
            <a:r>
              <a:rPr lang="tr-TR" sz="2800" dirty="0" err="1"/>
              <a:t>voiced-voiceless</a:t>
            </a:r>
            <a:r>
              <a:rPr lang="tr-TR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565107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788" y="685800"/>
            <a:ext cx="9512490" cy="5663821"/>
          </a:xfrm>
        </p:spPr>
      </p:pic>
    </p:spTree>
    <p:extLst>
      <p:ext uri="{BB962C8B-B14F-4D97-AF65-F5344CB8AC3E}">
        <p14:creationId xmlns:p14="http://schemas.microsoft.com/office/powerpoint/2010/main" val="14790254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436" y="685800"/>
            <a:ext cx="9457898" cy="5486400"/>
          </a:xfrm>
        </p:spPr>
      </p:pic>
    </p:spTree>
    <p:extLst>
      <p:ext uri="{BB962C8B-B14F-4D97-AF65-F5344CB8AC3E}">
        <p14:creationId xmlns:p14="http://schemas.microsoft.com/office/powerpoint/2010/main" val="23497336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277" y="805218"/>
            <a:ext cx="8789158" cy="5063319"/>
          </a:xfrm>
        </p:spPr>
      </p:pic>
    </p:spTree>
    <p:extLst>
      <p:ext uri="{BB962C8B-B14F-4D97-AF65-F5344CB8AC3E}">
        <p14:creationId xmlns:p14="http://schemas.microsoft.com/office/powerpoint/2010/main" val="3687741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414" y="900753"/>
            <a:ext cx="8202306" cy="5227092"/>
          </a:xfrm>
        </p:spPr>
      </p:pic>
    </p:spTree>
    <p:extLst>
      <p:ext uri="{BB962C8B-B14F-4D97-AF65-F5344CB8AC3E}">
        <p14:creationId xmlns:p14="http://schemas.microsoft.com/office/powerpoint/2010/main" val="1344856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516" y="914400"/>
            <a:ext cx="8284191" cy="5240740"/>
          </a:xfrm>
        </p:spPr>
      </p:pic>
    </p:spTree>
    <p:extLst>
      <p:ext uri="{BB962C8B-B14F-4D97-AF65-F5344CB8AC3E}">
        <p14:creationId xmlns:p14="http://schemas.microsoft.com/office/powerpoint/2010/main" val="28460020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287" y="846162"/>
            <a:ext cx="10986447" cy="5199796"/>
          </a:xfrm>
        </p:spPr>
      </p:pic>
    </p:spTree>
    <p:extLst>
      <p:ext uri="{BB962C8B-B14F-4D97-AF65-F5344CB8AC3E}">
        <p14:creationId xmlns:p14="http://schemas.microsoft.com/office/powerpoint/2010/main" val="3168175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794" y="791570"/>
            <a:ext cx="6632812" cy="5307842"/>
          </a:xfrm>
        </p:spPr>
      </p:pic>
    </p:spTree>
    <p:extLst>
      <p:ext uri="{BB962C8B-B14F-4D97-AF65-F5344CB8AC3E}">
        <p14:creationId xmlns:p14="http://schemas.microsoft.com/office/powerpoint/2010/main" val="40418757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8057" y="685800"/>
            <a:ext cx="5568286" cy="5278271"/>
          </a:xfrm>
        </p:spPr>
      </p:pic>
    </p:spTree>
    <p:extLst>
      <p:ext uri="{BB962C8B-B14F-4D97-AF65-F5344CB8AC3E}">
        <p14:creationId xmlns:p14="http://schemas.microsoft.com/office/powerpoint/2010/main" val="14300763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Roach, P. (2010). </a:t>
            </a:r>
            <a:r>
              <a:rPr lang="en-US" sz="2800" i="1" dirty="0"/>
              <a:t>English Phonetics and Phonology Fourth Edition: A Practical Course</a:t>
            </a:r>
            <a:r>
              <a:rPr lang="en-US" sz="2800" dirty="0"/>
              <a:t>. Ernst </a:t>
            </a:r>
            <a:r>
              <a:rPr lang="en-US" sz="2800" dirty="0" err="1"/>
              <a:t>Klett</a:t>
            </a:r>
            <a:r>
              <a:rPr lang="en-US" sz="2800" dirty="0"/>
              <a:t> </a:t>
            </a:r>
            <a:r>
              <a:rPr lang="en-US" sz="2800" dirty="0" err="1"/>
              <a:t>Sprachen</a:t>
            </a:r>
            <a:r>
              <a:rPr lang="en-US" sz="2800" dirty="0"/>
              <a:t>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75737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number</a:t>
            </a:r>
            <a:r>
              <a:rPr lang="tr-TR" sz="2400" dirty="0"/>
              <a:t> of </a:t>
            </a:r>
            <a:r>
              <a:rPr lang="tr-TR" sz="2400" dirty="0" err="1"/>
              <a:t>phonemes</a:t>
            </a:r>
            <a:r>
              <a:rPr lang="tr-TR" sz="2400" dirty="0"/>
              <a:t> </a:t>
            </a:r>
            <a:r>
              <a:rPr lang="tr-TR" sz="2400" dirty="0" err="1"/>
              <a:t>varies</a:t>
            </a:r>
            <a:r>
              <a:rPr lang="tr-TR" sz="2400" dirty="0"/>
              <a:t> </a:t>
            </a:r>
            <a:r>
              <a:rPr lang="tr-TR" sz="2400" dirty="0" err="1"/>
              <a:t>from</a:t>
            </a:r>
            <a:r>
              <a:rPr lang="tr-TR" sz="2400" dirty="0"/>
              <a:t> </a:t>
            </a:r>
            <a:r>
              <a:rPr lang="tr-TR" sz="2400" dirty="0" err="1"/>
              <a:t>one</a:t>
            </a:r>
            <a:r>
              <a:rPr lang="tr-TR" sz="2400" dirty="0"/>
              <a:t> </a:t>
            </a:r>
            <a:r>
              <a:rPr lang="tr-TR" sz="2400" dirty="0" err="1"/>
              <a:t>language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another</a:t>
            </a:r>
            <a:r>
              <a:rPr lang="tr-TR" sz="2400" dirty="0"/>
              <a:t>.</a:t>
            </a:r>
          </a:p>
          <a:p>
            <a:r>
              <a:rPr lang="tr-TR" sz="2400" dirty="0"/>
              <a:t>English is </a:t>
            </a:r>
            <a:r>
              <a:rPr lang="tr-TR" sz="2400" dirty="0" err="1"/>
              <a:t>often</a:t>
            </a:r>
            <a:r>
              <a:rPr lang="tr-TR" sz="2400" dirty="0"/>
              <a:t> </a:t>
            </a:r>
            <a:r>
              <a:rPr lang="tr-TR" sz="2400" dirty="0" err="1"/>
              <a:t>considered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have</a:t>
            </a:r>
            <a:r>
              <a:rPr lang="tr-TR" sz="2400" dirty="0"/>
              <a:t> </a:t>
            </a:r>
            <a:r>
              <a:rPr lang="tr-TR" sz="2400" b="1" dirty="0"/>
              <a:t>44 </a:t>
            </a:r>
            <a:r>
              <a:rPr lang="tr-TR" sz="2400" b="1" dirty="0" err="1"/>
              <a:t>phonemes</a:t>
            </a:r>
            <a:r>
              <a:rPr lang="tr-TR" sz="2400" dirty="0"/>
              <a:t>: </a:t>
            </a:r>
            <a:r>
              <a:rPr lang="tr-TR" sz="2400" b="1" dirty="0"/>
              <a:t>24 </a:t>
            </a:r>
            <a:r>
              <a:rPr lang="tr-TR" sz="2400" b="1" dirty="0" err="1"/>
              <a:t>consonants</a:t>
            </a:r>
            <a:r>
              <a:rPr lang="tr-TR" sz="2400" b="1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b="1" dirty="0"/>
              <a:t>20 </a:t>
            </a:r>
            <a:r>
              <a:rPr lang="tr-TR" sz="2400" b="1" dirty="0" err="1"/>
              <a:t>vowels</a:t>
            </a:r>
            <a:r>
              <a:rPr lang="tr-TR" sz="2400" b="1" dirty="0"/>
              <a:t>.</a:t>
            </a:r>
          </a:p>
          <a:p>
            <a:r>
              <a:rPr lang="tr-TR" sz="2400" u="sng" dirty="0" err="1"/>
              <a:t>Vowel</a:t>
            </a:r>
            <a:r>
              <a:rPr lang="tr-TR" sz="2400" u="sng" dirty="0"/>
              <a:t> </a:t>
            </a:r>
            <a:r>
              <a:rPr lang="tr-TR" sz="2400" u="sng" dirty="0" err="1"/>
              <a:t>phonemes</a:t>
            </a:r>
            <a:r>
              <a:rPr lang="tr-TR" sz="2400" u="sng" dirty="0"/>
              <a:t>:</a:t>
            </a:r>
          </a:p>
          <a:p>
            <a:pPr marL="0" indent="0">
              <a:buNone/>
            </a:pPr>
            <a:r>
              <a:rPr lang="tr-TR" sz="2400" b="1" dirty="0"/>
              <a:t>      /æ, </a:t>
            </a:r>
            <a:r>
              <a:rPr lang="tr-TR" sz="2400" b="1" dirty="0" err="1"/>
              <a:t>eɪ</a:t>
            </a:r>
            <a:r>
              <a:rPr lang="tr-TR" sz="2400" b="1" dirty="0"/>
              <a:t>, i:, e, ɪ, </a:t>
            </a:r>
            <a:r>
              <a:rPr lang="tr-TR" sz="2400" b="1" dirty="0" err="1"/>
              <a:t>aɪ</a:t>
            </a:r>
            <a:r>
              <a:rPr lang="tr-TR" sz="2400" b="1" dirty="0"/>
              <a:t>, ɒ, </a:t>
            </a:r>
            <a:r>
              <a:rPr lang="tr-TR" sz="2400" b="1" dirty="0" err="1"/>
              <a:t>oʊ</a:t>
            </a:r>
            <a:r>
              <a:rPr lang="tr-TR" sz="2400" b="1" dirty="0"/>
              <a:t>, ʊ, ʌ, u:, </a:t>
            </a:r>
            <a:r>
              <a:rPr lang="tr-TR" sz="2400" b="1" dirty="0" err="1"/>
              <a:t>ɔɪ</a:t>
            </a:r>
            <a:r>
              <a:rPr lang="tr-TR" sz="2400" b="1" dirty="0"/>
              <a:t>, </a:t>
            </a:r>
            <a:r>
              <a:rPr lang="tr-TR" sz="2400" b="1" dirty="0" err="1"/>
              <a:t>aʊ</a:t>
            </a:r>
            <a:r>
              <a:rPr lang="tr-TR" sz="2400" b="1" dirty="0"/>
              <a:t>, ə, </a:t>
            </a:r>
            <a:r>
              <a:rPr lang="tr-TR" sz="2400" b="1" dirty="0" err="1"/>
              <a:t>eə</a:t>
            </a:r>
            <a:r>
              <a:rPr lang="tr-TR" sz="2400" b="1" dirty="0"/>
              <a:t>, ɑ:, ɜ:, ɔ:, </a:t>
            </a:r>
            <a:r>
              <a:rPr lang="tr-TR" sz="2400" b="1" dirty="0" err="1"/>
              <a:t>ɪə</a:t>
            </a:r>
            <a:r>
              <a:rPr lang="tr-TR" sz="2400" b="1" dirty="0"/>
              <a:t>, </a:t>
            </a:r>
            <a:r>
              <a:rPr lang="tr-TR" sz="2400" b="1" dirty="0" err="1"/>
              <a:t>ʊə</a:t>
            </a:r>
            <a:r>
              <a:rPr lang="tr-TR" sz="2400" b="1" dirty="0"/>
              <a:t>/</a:t>
            </a:r>
          </a:p>
          <a:p>
            <a:r>
              <a:rPr lang="tr-TR" sz="2400" u="sng" dirty="0" err="1"/>
              <a:t>Consonant</a:t>
            </a:r>
            <a:r>
              <a:rPr lang="tr-TR" sz="2400" u="sng" dirty="0"/>
              <a:t> </a:t>
            </a:r>
            <a:r>
              <a:rPr lang="tr-TR" sz="2400" u="sng" dirty="0" err="1"/>
              <a:t>phonemes</a:t>
            </a:r>
            <a:r>
              <a:rPr lang="tr-TR" sz="2400" u="sng" dirty="0"/>
              <a:t>:</a:t>
            </a:r>
          </a:p>
          <a:p>
            <a:pPr marL="0" indent="0">
              <a:buNone/>
            </a:pPr>
            <a:r>
              <a:rPr lang="tr-TR" sz="2400" b="1" dirty="0"/>
              <a:t>      /b, d, f, g, h, </a:t>
            </a:r>
            <a:r>
              <a:rPr lang="tr-TR" sz="2400" b="1" dirty="0" err="1"/>
              <a:t>dʒ</a:t>
            </a:r>
            <a:r>
              <a:rPr lang="tr-TR" sz="2400" b="1" dirty="0"/>
              <a:t>, k, l, m, n, p, r, s, t, v, w, z, ʒ, </a:t>
            </a:r>
            <a:r>
              <a:rPr lang="tr-TR" sz="2400" b="1" dirty="0" err="1"/>
              <a:t>tʃ</a:t>
            </a:r>
            <a:r>
              <a:rPr lang="tr-TR" sz="2400" b="1" dirty="0"/>
              <a:t>, ʃ, </a:t>
            </a:r>
            <a:r>
              <a:rPr lang="el-GR" sz="2400" b="1" dirty="0"/>
              <a:t>θ</a:t>
            </a:r>
            <a:r>
              <a:rPr lang="tr-TR" sz="2400" b="1" dirty="0"/>
              <a:t>, ð, ŋ, j/</a:t>
            </a:r>
          </a:p>
        </p:txBody>
      </p:sp>
    </p:spTree>
    <p:extLst>
      <p:ext uri="{BB962C8B-B14F-4D97-AF65-F5344CB8AC3E}">
        <p14:creationId xmlns:p14="http://schemas.microsoft.com/office/powerpoint/2010/main" val="2437785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Phonemic</a:t>
            </a:r>
            <a:r>
              <a:rPr lang="tr-TR" dirty="0"/>
              <a:t> </a:t>
            </a:r>
            <a:r>
              <a:rPr lang="tr-TR" dirty="0" err="1"/>
              <a:t>symbols</a:t>
            </a:r>
            <a:r>
              <a:rPr lang="tr-TR" dirty="0"/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An </a:t>
            </a:r>
            <a:r>
              <a:rPr lang="tr-TR" sz="2400" dirty="0" err="1"/>
              <a:t>alphabetic</a:t>
            </a:r>
            <a:r>
              <a:rPr lang="tr-TR" sz="2400" dirty="0"/>
              <a:t> </a:t>
            </a:r>
            <a:r>
              <a:rPr lang="tr-TR" sz="2400" dirty="0" err="1"/>
              <a:t>ortography</a:t>
            </a:r>
            <a:r>
              <a:rPr lang="tr-TR" sz="2400" dirty="0"/>
              <a:t> in </a:t>
            </a:r>
            <a:r>
              <a:rPr lang="tr-TR" sz="2400" dirty="0" err="1"/>
              <a:t>which</a:t>
            </a:r>
            <a:r>
              <a:rPr lang="tr-TR" sz="2400" dirty="0"/>
              <a:t> </a:t>
            </a:r>
            <a:r>
              <a:rPr lang="tr-TR" sz="2400" dirty="0" err="1"/>
              <a:t>each</a:t>
            </a:r>
            <a:r>
              <a:rPr lang="tr-TR" sz="2400" dirty="0"/>
              <a:t> </a:t>
            </a:r>
            <a:r>
              <a:rPr lang="tr-TR" sz="2400" dirty="0" err="1"/>
              <a:t>phrase</a:t>
            </a:r>
            <a:r>
              <a:rPr lang="tr-TR" sz="2400" dirty="0"/>
              <a:t> is </a:t>
            </a:r>
            <a:r>
              <a:rPr lang="tr-TR" sz="2400" dirty="0" err="1"/>
              <a:t>consistenly</a:t>
            </a:r>
            <a:r>
              <a:rPr lang="tr-TR" sz="2400" dirty="0"/>
              <a:t> </a:t>
            </a:r>
            <a:r>
              <a:rPr lang="tr-TR" sz="2400" dirty="0" err="1"/>
              <a:t>represented</a:t>
            </a:r>
            <a:r>
              <a:rPr lang="tr-TR" sz="2400" dirty="0"/>
              <a:t> </a:t>
            </a:r>
            <a:r>
              <a:rPr lang="tr-TR" sz="2400" dirty="0" err="1"/>
              <a:t>by</a:t>
            </a:r>
            <a:r>
              <a:rPr lang="tr-TR" sz="2400" dirty="0"/>
              <a:t> a </a:t>
            </a:r>
            <a:r>
              <a:rPr lang="tr-TR" sz="2400" dirty="0" err="1"/>
              <a:t>single</a:t>
            </a:r>
            <a:r>
              <a:rPr lang="tr-TR" sz="2400" dirty="0"/>
              <a:t> </a:t>
            </a:r>
            <a:r>
              <a:rPr lang="tr-TR" sz="2400" dirty="0" err="1"/>
              <a:t>letter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each</a:t>
            </a:r>
            <a:r>
              <a:rPr lang="tr-TR" sz="2400" dirty="0"/>
              <a:t> </a:t>
            </a:r>
            <a:r>
              <a:rPr lang="tr-TR" sz="2400" dirty="0" err="1"/>
              <a:t>letter</a:t>
            </a:r>
            <a:r>
              <a:rPr lang="tr-TR" sz="2400" dirty="0"/>
              <a:t> </a:t>
            </a:r>
            <a:r>
              <a:rPr lang="tr-TR" sz="2400" dirty="0" err="1"/>
              <a:t>consistenly</a:t>
            </a:r>
            <a:r>
              <a:rPr lang="tr-TR" sz="2400" dirty="0"/>
              <a:t> </a:t>
            </a:r>
            <a:r>
              <a:rPr lang="tr-TR" sz="2400" dirty="0" err="1"/>
              <a:t>represents</a:t>
            </a:r>
            <a:r>
              <a:rPr lang="tr-TR" sz="2400" dirty="0"/>
              <a:t> a </a:t>
            </a:r>
            <a:r>
              <a:rPr lang="tr-TR" sz="2400" dirty="0" err="1"/>
              <a:t>single</a:t>
            </a:r>
            <a:r>
              <a:rPr lang="tr-TR" sz="2400" dirty="0"/>
              <a:t> </a:t>
            </a:r>
            <a:r>
              <a:rPr lang="tr-TR" sz="2400" dirty="0" err="1"/>
              <a:t>phoneme</a:t>
            </a:r>
            <a:r>
              <a:rPr lang="tr-TR" sz="2400" dirty="0"/>
              <a:t>. </a:t>
            </a:r>
          </a:p>
          <a:p>
            <a:pPr algn="just"/>
            <a:r>
              <a:rPr lang="tr-TR" sz="2400" dirty="0" err="1"/>
              <a:t>Example</a:t>
            </a:r>
            <a:r>
              <a:rPr lang="tr-TR" sz="2400" dirty="0"/>
              <a:t>: </a:t>
            </a:r>
            <a:r>
              <a:rPr lang="tr-TR" sz="2400" b="1" dirty="0"/>
              <a:t>/p/, /ʃ/</a:t>
            </a:r>
          </a:p>
          <a:p>
            <a:pPr marL="0" indent="0" algn="just">
              <a:buNone/>
            </a:pPr>
            <a:endParaRPr lang="tr-TR" sz="2400" dirty="0"/>
          </a:p>
          <a:p>
            <a:pPr algn="just"/>
            <a:r>
              <a:rPr lang="tr-TR" sz="2400" dirty="0" err="1"/>
              <a:t>There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b="1" dirty="0" err="1"/>
              <a:t>three</a:t>
            </a:r>
            <a:r>
              <a:rPr lang="tr-TR" sz="2400" b="1" dirty="0"/>
              <a:t> </a:t>
            </a:r>
            <a:r>
              <a:rPr lang="tr-TR" sz="2400" b="1" dirty="0" err="1"/>
              <a:t>phonemes</a:t>
            </a:r>
            <a:r>
              <a:rPr lang="tr-TR" sz="2400" b="1" dirty="0"/>
              <a:t> </a:t>
            </a:r>
            <a:r>
              <a:rPr lang="tr-TR" sz="2400" dirty="0"/>
              <a:t>in «</a:t>
            </a:r>
            <a:r>
              <a:rPr lang="tr-TR" sz="2400" dirty="0" err="1"/>
              <a:t>church</a:t>
            </a:r>
            <a:r>
              <a:rPr lang="tr-TR" sz="2400" dirty="0"/>
              <a:t>».</a:t>
            </a:r>
          </a:p>
          <a:p>
            <a:pPr algn="just"/>
            <a:r>
              <a:rPr lang="tr-TR" sz="2400" dirty="0"/>
              <a:t>/</a:t>
            </a:r>
            <a:r>
              <a:rPr lang="tr-TR" sz="2400" b="1" dirty="0" err="1"/>
              <a:t>tʃɜ:tʃ</a:t>
            </a:r>
            <a:r>
              <a:rPr lang="tr-TR" sz="2400" b="1" dirty="0"/>
              <a:t>/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21185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Vowels</a:t>
            </a:r>
            <a:r>
              <a:rPr lang="tr-TR" dirty="0"/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83540" indent="-383540" algn="just"/>
            <a:r>
              <a:rPr lang="tr-TR" sz="3200" dirty="0" err="1"/>
              <a:t>They</a:t>
            </a:r>
            <a:r>
              <a:rPr lang="tr-TR" sz="3200" dirty="0"/>
              <a:t> </a:t>
            </a:r>
            <a:r>
              <a:rPr lang="tr-TR" sz="3200" dirty="0" err="1"/>
              <a:t>are</a:t>
            </a:r>
            <a:r>
              <a:rPr lang="tr-TR" sz="3200" dirty="0"/>
              <a:t> </a:t>
            </a:r>
            <a:r>
              <a:rPr lang="tr-TR" sz="3200" dirty="0" err="1"/>
              <a:t>sounds</a:t>
            </a:r>
            <a:r>
              <a:rPr lang="tr-TR" sz="3200" dirty="0"/>
              <a:t> in </a:t>
            </a:r>
            <a:r>
              <a:rPr lang="tr-TR" sz="3200" dirty="0" err="1"/>
              <a:t>which</a:t>
            </a:r>
            <a:r>
              <a:rPr lang="tr-TR" sz="3200" dirty="0"/>
              <a:t> </a:t>
            </a:r>
            <a:r>
              <a:rPr lang="tr-TR" sz="3200" dirty="0" err="1"/>
              <a:t>there</a:t>
            </a:r>
            <a:r>
              <a:rPr lang="tr-TR" sz="3200" dirty="0"/>
              <a:t> is </a:t>
            </a:r>
            <a:r>
              <a:rPr lang="tr-TR" sz="3200" b="1" dirty="0" err="1"/>
              <a:t>no</a:t>
            </a:r>
            <a:r>
              <a:rPr lang="tr-TR" sz="3200" b="1" dirty="0"/>
              <a:t> </a:t>
            </a:r>
            <a:r>
              <a:rPr lang="tr-TR" sz="3200" b="1" dirty="0" err="1"/>
              <a:t>obstruction</a:t>
            </a:r>
            <a:r>
              <a:rPr lang="tr-TR" sz="3200" dirty="0"/>
              <a:t> </a:t>
            </a:r>
            <a:r>
              <a:rPr lang="tr-TR" sz="3200" dirty="0" err="1"/>
              <a:t>to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flow</a:t>
            </a:r>
            <a:r>
              <a:rPr lang="tr-TR" sz="3200" dirty="0"/>
              <a:t> of </a:t>
            </a:r>
            <a:r>
              <a:rPr lang="tr-TR" sz="3200" dirty="0" err="1"/>
              <a:t>air</a:t>
            </a:r>
            <a:r>
              <a:rPr lang="tr-TR" sz="3200" dirty="0"/>
              <a:t> as it </a:t>
            </a:r>
            <a:r>
              <a:rPr lang="tr-TR" sz="3200" dirty="0" err="1"/>
              <a:t>passes</a:t>
            </a:r>
            <a:r>
              <a:rPr lang="tr-TR" sz="3200" dirty="0"/>
              <a:t> </a:t>
            </a:r>
            <a:r>
              <a:rPr lang="tr-TR" sz="3200" dirty="0" err="1"/>
              <a:t>from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larynx</a:t>
            </a:r>
            <a:r>
              <a:rPr lang="tr-TR" sz="3200" dirty="0"/>
              <a:t> </a:t>
            </a:r>
            <a:r>
              <a:rPr lang="tr-TR" sz="3200" dirty="0" err="1"/>
              <a:t>to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lips</a:t>
            </a:r>
            <a:r>
              <a:rPr lang="tr-TR" sz="3200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2370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English </a:t>
            </a:r>
            <a:r>
              <a:rPr lang="tr-TR" dirty="0" err="1"/>
              <a:t>short</a:t>
            </a:r>
            <a:r>
              <a:rPr lang="tr-TR" dirty="0"/>
              <a:t> </a:t>
            </a:r>
            <a:r>
              <a:rPr lang="tr-TR" dirty="0" err="1"/>
              <a:t>vowels</a:t>
            </a:r>
            <a:r>
              <a:rPr lang="tr-TR" dirty="0"/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/æ/,  /e/, /ɪ/, /ɒ/, /ʊ/, /ʌ/, /ə/</a:t>
            </a:r>
          </a:p>
        </p:txBody>
      </p:sp>
    </p:spTree>
    <p:extLst>
      <p:ext uri="{BB962C8B-B14F-4D97-AF65-F5344CB8AC3E}">
        <p14:creationId xmlns:p14="http://schemas.microsoft.com/office/powerpoint/2010/main" val="2661211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203" y="805218"/>
            <a:ext cx="6741994" cy="5186149"/>
          </a:xfrm>
        </p:spPr>
      </p:pic>
    </p:spTree>
    <p:extLst>
      <p:ext uri="{BB962C8B-B14F-4D97-AF65-F5344CB8AC3E}">
        <p14:creationId xmlns:p14="http://schemas.microsoft.com/office/powerpoint/2010/main" val="3828062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197" y="900752"/>
            <a:ext cx="9144000" cy="4966648"/>
          </a:xfrm>
        </p:spPr>
      </p:pic>
    </p:spTree>
    <p:extLst>
      <p:ext uri="{BB962C8B-B14F-4D97-AF65-F5344CB8AC3E}">
        <p14:creationId xmlns:p14="http://schemas.microsoft.com/office/powerpoint/2010/main" val="182528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914" y="685800"/>
            <a:ext cx="9430602" cy="5138981"/>
          </a:xfrm>
        </p:spPr>
      </p:pic>
    </p:spTree>
    <p:extLst>
      <p:ext uri="{BB962C8B-B14F-4D97-AF65-F5344CB8AC3E}">
        <p14:creationId xmlns:p14="http://schemas.microsoft.com/office/powerpoint/2010/main" val="345329449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kırpılmış</Template>
  <TotalTime>259</TotalTime>
  <Words>424</Words>
  <Application>Microsoft Office PowerPoint</Application>
  <PresentationFormat>Geniş ekran</PresentationFormat>
  <Paragraphs>39</Paragraphs>
  <Slides>29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1" baseType="lpstr">
      <vt:lpstr>Franklin Gothic Book</vt:lpstr>
      <vt:lpstr>Crop</vt:lpstr>
      <vt:lpstr>Dbb 405 speakıng ın a foreıgn language</vt:lpstr>
      <vt:lpstr>Phoneme:</vt:lpstr>
      <vt:lpstr>PowerPoint Sunusu</vt:lpstr>
      <vt:lpstr>Phonemic symbols:</vt:lpstr>
      <vt:lpstr>Vowels:</vt:lpstr>
      <vt:lpstr>English short vowels:</vt:lpstr>
      <vt:lpstr>PowerPoint Sunusu</vt:lpstr>
      <vt:lpstr>PowerPoint Sunusu</vt:lpstr>
      <vt:lpstr>PowerPoint Sunusu</vt:lpstr>
      <vt:lpstr>English long vowels:</vt:lpstr>
      <vt:lpstr>PowerPoint Sunusu</vt:lpstr>
      <vt:lpstr>PowerPoint Sunusu</vt:lpstr>
      <vt:lpstr>PowerPoint Sunusu</vt:lpstr>
      <vt:lpstr>English diphthongs</vt:lpstr>
      <vt:lpstr>PowerPoint Sunusu</vt:lpstr>
      <vt:lpstr>PowerPoint Sunusu</vt:lpstr>
      <vt:lpstr>English triphthongs:</vt:lpstr>
      <vt:lpstr>Consonants:</vt:lpstr>
      <vt:lpstr>PowerPoint Sunusu</vt:lpstr>
      <vt:lpstr>The distribution of sounds: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 405 speakıng ın a foreıgn language</dc:title>
  <dc:creator>Kübra Karaca</dc:creator>
  <cp:lastModifiedBy>Kübra Karaca</cp:lastModifiedBy>
  <cp:revision>18</cp:revision>
  <dcterms:created xsi:type="dcterms:W3CDTF">2018-09-30T18:46:24Z</dcterms:created>
  <dcterms:modified xsi:type="dcterms:W3CDTF">2019-03-19T12:23:59Z</dcterms:modified>
</cp:coreProperties>
</file>